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sldIdLst>
    <p:sldId id="256" r:id="rId2"/>
    <p:sldId id="258" r:id="rId3"/>
    <p:sldId id="259"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08"/>
    <p:restoredTop sz="86395"/>
  </p:normalViewPr>
  <p:slideViewPr>
    <p:cSldViewPr snapToGrid="0" snapToObjects="1">
      <p:cViewPr varScale="1">
        <p:scale>
          <a:sx n="104" d="100"/>
          <a:sy n="104" d="100"/>
        </p:scale>
        <p:origin x="224" y="320"/>
      </p:cViewPr>
      <p:guideLst/>
    </p:cSldViewPr>
  </p:slideViewPr>
  <p:outlineViewPr>
    <p:cViewPr>
      <p:scale>
        <a:sx n="33" d="100"/>
        <a:sy n="33" d="100"/>
      </p:scale>
      <p:origin x="0" y="-7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DFFA7C-BD5F-2F45-8665-75CEB2D089BD}" type="datetimeFigureOut">
              <a:rPr lang="en-US" smtClean="0"/>
              <a:t>11/14/20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B05BA8-65C4-BE48-A695-5BFEE442983C}" type="slidenum">
              <a:rPr lang="en-US" smtClean="0"/>
              <a:t>‹#›</a:t>
            </a:fld>
            <a:endParaRPr lang="en-US"/>
          </a:p>
        </p:txBody>
      </p:sp>
    </p:spTree>
    <p:extLst>
      <p:ext uri="{BB962C8B-B14F-4D97-AF65-F5344CB8AC3E}">
        <p14:creationId xmlns:p14="http://schemas.microsoft.com/office/powerpoint/2010/main" val="282985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B05BA8-65C4-BE48-A695-5BFEE442983C}" type="slidenum">
              <a:rPr lang="en-US" smtClean="0"/>
              <a:t>1</a:t>
            </a:fld>
            <a:endParaRPr lang="en-US"/>
          </a:p>
        </p:txBody>
      </p:sp>
    </p:spTree>
    <p:extLst>
      <p:ext uri="{BB962C8B-B14F-4D97-AF65-F5344CB8AC3E}">
        <p14:creationId xmlns:p14="http://schemas.microsoft.com/office/powerpoint/2010/main" val="1802168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p:spPr>
      </p:sp>
      <p:sp>
        <p:nvSpPr>
          <p:cNvPr id="5122"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ea typeface="ＭＳ Ｐゴシック" charset="0"/>
              <a:cs typeface="ＭＳ Ｐゴシック" charset="0"/>
            </a:endParaRPr>
          </a:p>
        </p:txBody>
      </p:sp>
    </p:spTree>
    <p:extLst>
      <p:ext uri="{BB962C8B-B14F-4D97-AF65-F5344CB8AC3E}">
        <p14:creationId xmlns:p14="http://schemas.microsoft.com/office/powerpoint/2010/main" val="2221942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017B445-232F-D14F-8989-CD7A4F0D221B}" type="slidenum">
              <a:rPr lang="en-US" smtClean="0"/>
              <a:t>3</a:t>
            </a:fld>
            <a:endParaRPr lang="en-US"/>
          </a:p>
        </p:txBody>
      </p:sp>
    </p:spTree>
    <p:extLst>
      <p:ext uri="{BB962C8B-B14F-4D97-AF65-F5344CB8AC3E}">
        <p14:creationId xmlns:p14="http://schemas.microsoft.com/office/powerpoint/2010/main" val="2195962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B05BA8-65C4-BE48-A695-5BFEE442983C}" type="slidenum">
              <a:rPr lang="en-US" smtClean="0"/>
              <a:t>4</a:t>
            </a:fld>
            <a:endParaRPr lang="en-US"/>
          </a:p>
        </p:txBody>
      </p:sp>
    </p:spTree>
    <p:extLst>
      <p:ext uri="{BB962C8B-B14F-4D97-AF65-F5344CB8AC3E}">
        <p14:creationId xmlns:p14="http://schemas.microsoft.com/office/powerpoint/2010/main" val="3092274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8B05BA8-65C4-BE48-A695-5BFEE442983C}" type="slidenum">
              <a:rPr lang="en-US" smtClean="0"/>
              <a:t>5</a:t>
            </a:fld>
            <a:endParaRPr lang="en-US"/>
          </a:p>
        </p:txBody>
      </p:sp>
    </p:spTree>
    <p:extLst>
      <p:ext uri="{BB962C8B-B14F-4D97-AF65-F5344CB8AC3E}">
        <p14:creationId xmlns:p14="http://schemas.microsoft.com/office/powerpoint/2010/main" val="1350498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64D93-AA80-C047-91C7-5160234704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1F9BB1-5FF0-424E-9831-EC28BFD74F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300A702-C8F3-6644-B927-2E084603844C}"/>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B9522D2C-B313-584A-B126-56B66ED8076A}"/>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1FC03D32-0457-BC46-8706-E77BD680485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433782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E4A2A-D775-C144-82CA-B6DDEEFB5C4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1FAC60-F857-B847-AD13-F35092CD85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E88810-64DC-B344-9768-6CB89D2327B3}"/>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F73D4872-E203-DB48-BC70-263FA9CA42C5}"/>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CF1CE319-D6CC-B144-8703-4D2103E04FFA}"/>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72231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556907-700B-094A-90FC-B424C1DD26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9675BA-56E7-E045-8540-E35D73B533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36CDC9-D378-C041-BB3E-F678D5A33BED}"/>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B3280361-32AA-DC4D-A222-A667D22E8ADD}"/>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63E5E1D4-4921-B64E-A51E-D0253985BE4B}"/>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4281321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3D481-E8DB-9C40-AD73-801121D5E4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5311B99-2C09-4A4D-BEA1-B8D6FF68CA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45AB87-FA10-D74A-ACB8-AA75113C9809}"/>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FBD61261-349F-6C46-B594-18F28C95BFC6}"/>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475AFB2F-4089-E645-8BE0-B5B71ACA52C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417273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50557-82CC-8B49-9848-C436E17AB0D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3755E8-D2A5-6246-A056-2F40F87960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AF447F3-2401-5F40-821E-44712377D923}"/>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758D820C-B9D4-9A4E-A8C0-2B0C87BC632A}"/>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24CCE1AC-91B3-AC44-B8B3-6FD60AA1AEC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722180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6A9E1-7541-5C4C-BCAD-B7D99D70F3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0118150-2C58-054A-8332-4E779A1E053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6157CD-96AA-4245-A1FC-EB414FABE85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4D9D29-0962-454F-BB11-0DEFA6A72930}"/>
              </a:ext>
            </a:extLst>
          </p:cNvPr>
          <p:cNvSpPr>
            <a:spLocks noGrp="1"/>
          </p:cNvSpPr>
          <p:nvPr>
            <p:ph type="dt" sz="half" idx="10"/>
          </p:nvPr>
        </p:nvSpPr>
        <p:spPr/>
        <p:txBody>
          <a:bodyPr/>
          <a:lstStyle/>
          <a:p>
            <a:r>
              <a:rPr lang="en-US"/>
              <a:t>November 17, 2020</a:t>
            </a:r>
          </a:p>
        </p:txBody>
      </p:sp>
      <p:sp>
        <p:nvSpPr>
          <p:cNvPr id="6" name="Footer Placeholder 5">
            <a:extLst>
              <a:ext uri="{FF2B5EF4-FFF2-40B4-BE49-F238E27FC236}">
                <a16:creationId xmlns:a16="http://schemas.microsoft.com/office/drawing/2014/main" id="{8CF2BB2F-9E4E-7D4F-9F30-F320587AF0C9}"/>
              </a:ext>
            </a:extLst>
          </p:cNvPr>
          <p:cNvSpPr>
            <a:spLocks noGrp="1"/>
          </p:cNvSpPr>
          <p:nvPr>
            <p:ph type="ftr" sz="quarter" idx="11"/>
          </p:nvPr>
        </p:nvSpPr>
        <p:spPr/>
        <p:txBody>
          <a:bodyPr/>
          <a:lstStyle/>
          <a:p>
            <a:r>
              <a:rPr lang="en-US"/>
              <a:t>MOPS -- IETF 109</a:t>
            </a:r>
          </a:p>
        </p:txBody>
      </p:sp>
      <p:sp>
        <p:nvSpPr>
          <p:cNvPr id="7" name="Slide Number Placeholder 6">
            <a:extLst>
              <a:ext uri="{FF2B5EF4-FFF2-40B4-BE49-F238E27FC236}">
                <a16:creationId xmlns:a16="http://schemas.microsoft.com/office/drawing/2014/main" id="{0752EBB8-3E9D-F341-B624-0BF5A8552EAF}"/>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26634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99C46-5792-5744-8126-4D80BA0B2F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556E5C-638D-8747-8E35-591BBCC3F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E775326-3CF6-444D-87DF-72846DD6BC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B1A4D1-652E-AF44-93B3-1EDC0BE8B4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D3D1185-DAB8-F44C-98C4-2F929D989E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A90B315-925A-0849-9C7E-E844DFAA766C}"/>
              </a:ext>
            </a:extLst>
          </p:cNvPr>
          <p:cNvSpPr>
            <a:spLocks noGrp="1"/>
          </p:cNvSpPr>
          <p:nvPr>
            <p:ph type="dt" sz="half" idx="10"/>
          </p:nvPr>
        </p:nvSpPr>
        <p:spPr/>
        <p:txBody>
          <a:bodyPr/>
          <a:lstStyle/>
          <a:p>
            <a:r>
              <a:rPr lang="en-US"/>
              <a:t>November 17, 2020</a:t>
            </a:r>
          </a:p>
        </p:txBody>
      </p:sp>
      <p:sp>
        <p:nvSpPr>
          <p:cNvPr id="8" name="Footer Placeholder 7">
            <a:extLst>
              <a:ext uri="{FF2B5EF4-FFF2-40B4-BE49-F238E27FC236}">
                <a16:creationId xmlns:a16="http://schemas.microsoft.com/office/drawing/2014/main" id="{7BDDB88A-8FFA-EC42-8DC2-5C65889F9817}"/>
              </a:ext>
            </a:extLst>
          </p:cNvPr>
          <p:cNvSpPr>
            <a:spLocks noGrp="1"/>
          </p:cNvSpPr>
          <p:nvPr>
            <p:ph type="ftr" sz="quarter" idx="11"/>
          </p:nvPr>
        </p:nvSpPr>
        <p:spPr/>
        <p:txBody>
          <a:bodyPr/>
          <a:lstStyle/>
          <a:p>
            <a:r>
              <a:rPr lang="en-US"/>
              <a:t>MOPS -- IETF 109</a:t>
            </a:r>
          </a:p>
        </p:txBody>
      </p:sp>
      <p:sp>
        <p:nvSpPr>
          <p:cNvPr id="9" name="Slide Number Placeholder 8">
            <a:extLst>
              <a:ext uri="{FF2B5EF4-FFF2-40B4-BE49-F238E27FC236}">
                <a16:creationId xmlns:a16="http://schemas.microsoft.com/office/drawing/2014/main" id="{B14E8003-B1CC-554B-A986-370553B3BB19}"/>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2692588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8AD20-FB9B-4545-AD25-87AE822795A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05C848-8988-1147-BDE2-F2572EA43629}"/>
              </a:ext>
            </a:extLst>
          </p:cNvPr>
          <p:cNvSpPr>
            <a:spLocks noGrp="1"/>
          </p:cNvSpPr>
          <p:nvPr>
            <p:ph type="dt" sz="half" idx="10"/>
          </p:nvPr>
        </p:nvSpPr>
        <p:spPr/>
        <p:txBody>
          <a:bodyPr/>
          <a:lstStyle/>
          <a:p>
            <a:r>
              <a:rPr lang="en-US"/>
              <a:t>November 17, 2020</a:t>
            </a:r>
          </a:p>
        </p:txBody>
      </p:sp>
      <p:sp>
        <p:nvSpPr>
          <p:cNvPr id="4" name="Footer Placeholder 3">
            <a:extLst>
              <a:ext uri="{FF2B5EF4-FFF2-40B4-BE49-F238E27FC236}">
                <a16:creationId xmlns:a16="http://schemas.microsoft.com/office/drawing/2014/main" id="{4B5001B4-8DDC-E542-B2A1-8563F7F29D61}"/>
              </a:ext>
            </a:extLst>
          </p:cNvPr>
          <p:cNvSpPr>
            <a:spLocks noGrp="1"/>
          </p:cNvSpPr>
          <p:nvPr>
            <p:ph type="ftr" sz="quarter" idx="11"/>
          </p:nvPr>
        </p:nvSpPr>
        <p:spPr/>
        <p:txBody>
          <a:bodyPr/>
          <a:lstStyle/>
          <a:p>
            <a:r>
              <a:rPr lang="en-US"/>
              <a:t>MOPS -- IETF 109</a:t>
            </a:r>
          </a:p>
        </p:txBody>
      </p:sp>
      <p:sp>
        <p:nvSpPr>
          <p:cNvPr id="5" name="Slide Number Placeholder 4">
            <a:extLst>
              <a:ext uri="{FF2B5EF4-FFF2-40B4-BE49-F238E27FC236}">
                <a16:creationId xmlns:a16="http://schemas.microsoft.com/office/drawing/2014/main" id="{AA9B061D-7C1E-1D4A-8AB4-362107EF2506}"/>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10653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DF16737-20C1-1F41-9DE9-13FC40127F87}"/>
              </a:ext>
            </a:extLst>
          </p:cNvPr>
          <p:cNvSpPr>
            <a:spLocks noGrp="1"/>
          </p:cNvSpPr>
          <p:nvPr>
            <p:ph type="dt" sz="half" idx="10"/>
          </p:nvPr>
        </p:nvSpPr>
        <p:spPr/>
        <p:txBody>
          <a:bodyPr/>
          <a:lstStyle/>
          <a:p>
            <a:r>
              <a:rPr lang="en-US"/>
              <a:t>November 17, 2020</a:t>
            </a:r>
          </a:p>
        </p:txBody>
      </p:sp>
      <p:sp>
        <p:nvSpPr>
          <p:cNvPr id="3" name="Footer Placeholder 2">
            <a:extLst>
              <a:ext uri="{FF2B5EF4-FFF2-40B4-BE49-F238E27FC236}">
                <a16:creationId xmlns:a16="http://schemas.microsoft.com/office/drawing/2014/main" id="{76E5F193-10A2-7C41-A824-0929B6CC33DE}"/>
              </a:ext>
            </a:extLst>
          </p:cNvPr>
          <p:cNvSpPr>
            <a:spLocks noGrp="1"/>
          </p:cNvSpPr>
          <p:nvPr>
            <p:ph type="ftr" sz="quarter" idx="11"/>
          </p:nvPr>
        </p:nvSpPr>
        <p:spPr/>
        <p:txBody>
          <a:bodyPr/>
          <a:lstStyle/>
          <a:p>
            <a:r>
              <a:rPr lang="en-US"/>
              <a:t>MOPS -- IETF 109</a:t>
            </a:r>
          </a:p>
        </p:txBody>
      </p:sp>
      <p:sp>
        <p:nvSpPr>
          <p:cNvPr id="4" name="Slide Number Placeholder 3">
            <a:extLst>
              <a:ext uri="{FF2B5EF4-FFF2-40B4-BE49-F238E27FC236}">
                <a16:creationId xmlns:a16="http://schemas.microsoft.com/office/drawing/2014/main" id="{D7D59CEC-5804-7B4B-9418-AAD25CF75784}"/>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73549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8424E-5D86-034E-8CB1-401F6B6F90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6A1718-2551-A841-8DBF-AD40E9D42E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3D8EBA0-C91F-D947-9EE1-A69DFC82C3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7DFD0-6845-C741-830B-261716652EE8}"/>
              </a:ext>
            </a:extLst>
          </p:cNvPr>
          <p:cNvSpPr>
            <a:spLocks noGrp="1"/>
          </p:cNvSpPr>
          <p:nvPr>
            <p:ph type="dt" sz="half" idx="10"/>
          </p:nvPr>
        </p:nvSpPr>
        <p:spPr/>
        <p:txBody>
          <a:bodyPr/>
          <a:lstStyle/>
          <a:p>
            <a:r>
              <a:rPr lang="en-US"/>
              <a:t>November 17, 2020</a:t>
            </a:r>
          </a:p>
        </p:txBody>
      </p:sp>
      <p:sp>
        <p:nvSpPr>
          <p:cNvPr id="6" name="Footer Placeholder 5">
            <a:extLst>
              <a:ext uri="{FF2B5EF4-FFF2-40B4-BE49-F238E27FC236}">
                <a16:creationId xmlns:a16="http://schemas.microsoft.com/office/drawing/2014/main" id="{704875AC-5FF0-FA48-823C-996B52F029C5}"/>
              </a:ext>
            </a:extLst>
          </p:cNvPr>
          <p:cNvSpPr>
            <a:spLocks noGrp="1"/>
          </p:cNvSpPr>
          <p:nvPr>
            <p:ph type="ftr" sz="quarter" idx="11"/>
          </p:nvPr>
        </p:nvSpPr>
        <p:spPr/>
        <p:txBody>
          <a:bodyPr/>
          <a:lstStyle/>
          <a:p>
            <a:r>
              <a:rPr lang="en-US"/>
              <a:t>MOPS -- IETF 109</a:t>
            </a:r>
          </a:p>
        </p:txBody>
      </p:sp>
      <p:sp>
        <p:nvSpPr>
          <p:cNvPr id="7" name="Slide Number Placeholder 6">
            <a:extLst>
              <a:ext uri="{FF2B5EF4-FFF2-40B4-BE49-F238E27FC236}">
                <a16:creationId xmlns:a16="http://schemas.microsoft.com/office/drawing/2014/main" id="{37213F7D-47B8-BE40-AF30-33353FFC40B5}"/>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78923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A8D0-0BBA-3040-B773-50A65064A5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ACA9E43-A765-F44B-AD97-0BC9B919A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A80077-7707-D14C-8DF6-C1D0B45174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00D1A1-AAEF-D542-A73F-AFA4C63136C5}"/>
              </a:ext>
            </a:extLst>
          </p:cNvPr>
          <p:cNvSpPr>
            <a:spLocks noGrp="1"/>
          </p:cNvSpPr>
          <p:nvPr>
            <p:ph type="dt" sz="half" idx="10"/>
          </p:nvPr>
        </p:nvSpPr>
        <p:spPr/>
        <p:txBody>
          <a:bodyPr/>
          <a:lstStyle/>
          <a:p>
            <a:r>
              <a:rPr lang="en-US"/>
              <a:t>November 17, 2020</a:t>
            </a:r>
          </a:p>
        </p:txBody>
      </p:sp>
      <p:sp>
        <p:nvSpPr>
          <p:cNvPr id="6" name="Footer Placeholder 5">
            <a:extLst>
              <a:ext uri="{FF2B5EF4-FFF2-40B4-BE49-F238E27FC236}">
                <a16:creationId xmlns:a16="http://schemas.microsoft.com/office/drawing/2014/main" id="{482A026D-11C7-B347-9450-E958A3FBB5B3}"/>
              </a:ext>
            </a:extLst>
          </p:cNvPr>
          <p:cNvSpPr>
            <a:spLocks noGrp="1"/>
          </p:cNvSpPr>
          <p:nvPr>
            <p:ph type="ftr" sz="quarter" idx="11"/>
          </p:nvPr>
        </p:nvSpPr>
        <p:spPr/>
        <p:txBody>
          <a:bodyPr/>
          <a:lstStyle/>
          <a:p>
            <a:r>
              <a:rPr lang="en-US"/>
              <a:t>MOPS -- IETF 109</a:t>
            </a:r>
          </a:p>
        </p:txBody>
      </p:sp>
      <p:sp>
        <p:nvSpPr>
          <p:cNvPr id="7" name="Slide Number Placeholder 6">
            <a:extLst>
              <a:ext uri="{FF2B5EF4-FFF2-40B4-BE49-F238E27FC236}">
                <a16:creationId xmlns:a16="http://schemas.microsoft.com/office/drawing/2014/main" id="{51CD6AF4-A5A6-4E4A-B9A3-725C1F30C39C}"/>
              </a:ext>
            </a:extLst>
          </p:cNvPr>
          <p:cNvSpPr>
            <a:spLocks noGrp="1"/>
          </p:cNvSpPr>
          <p:nvPr>
            <p:ph type="sldNum" sz="quarter" idx="12"/>
          </p:nvPr>
        </p:nvSpPr>
        <p:spPr/>
        <p:txBody>
          <a:bodyPr/>
          <a:lstStyle/>
          <a:p>
            <a:fld id="{E6A9CB62-FCAF-AE46-AFE0-45FD500F1F91}" type="slidenum">
              <a:rPr lang="en-US" smtClean="0"/>
              <a:t>‹#›</a:t>
            </a:fld>
            <a:endParaRPr lang="en-US"/>
          </a:p>
        </p:txBody>
      </p:sp>
    </p:spTree>
    <p:extLst>
      <p:ext uri="{BB962C8B-B14F-4D97-AF65-F5344CB8AC3E}">
        <p14:creationId xmlns:p14="http://schemas.microsoft.com/office/powerpoint/2010/main" val="12779154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A0CDF7D-59FC-424C-AD0E-4C2AF4B003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BEB891-5282-EB46-9B7A-F7C6733869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9360366-0FA2-5048-883A-55A55EB693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November 17, 2020</a:t>
            </a:r>
          </a:p>
        </p:txBody>
      </p:sp>
      <p:sp>
        <p:nvSpPr>
          <p:cNvPr id="5" name="Footer Placeholder 4">
            <a:extLst>
              <a:ext uri="{FF2B5EF4-FFF2-40B4-BE49-F238E27FC236}">
                <a16:creationId xmlns:a16="http://schemas.microsoft.com/office/drawing/2014/main" id="{2C1D222A-A59E-1D47-9C34-6F6CF87F06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MOPS -- IETF 109</a:t>
            </a:r>
          </a:p>
        </p:txBody>
      </p:sp>
      <p:sp>
        <p:nvSpPr>
          <p:cNvPr id="6" name="Slide Number Placeholder 5">
            <a:extLst>
              <a:ext uri="{FF2B5EF4-FFF2-40B4-BE49-F238E27FC236}">
                <a16:creationId xmlns:a16="http://schemas.microsoft.com/office/drawing/2014/main" id="{729D4C91-6983-5945-BF53-141AC7DDC9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A9CB62-FCAF-AE46-AFE0-45FD500F1F91}" type="slidenum">
              <a:rPr lang="en-US" smtClean="0"/>
              <a:t>‹#›</a:t>
            </a:fld>
            <a:endParaRPr lang="en-US"/>
          </a:p>
        </p:txBody>
      </p:sp>
    </p:spTree>
    <p:extLst>
      <p:ext uri="{BB962C8B-B14F-4D97-AF65-F5344CB8AC3E}">
        <p14:creationId xmlns:p14="http://schemas.microsoft.com/office/powerpoint/2010/main" val="36808450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E342B-60F2-7B46-875B-43D3F132551F}"/>
              </a:ext>
            </a:extLst>
          </p:cNvPr>
          <p:cNvSpPr>
            <a:spLocks noGrp="1"/>
          </p:cNvSpPr>
          <p:nvPr>
            <p:ph type="ctrTitle"/>
          </p:nvPr>
        </p:nvSpPr>
        <p:spPr/>
        <p:txBody>
          <a:bodyPr/>
          <a:lstStyle/>
          <a:p>
            <a:r>
              <a:rPr lang="en-US" dirty="0"/>
              <a:t>Media OPS (MOPS) WG</a:t>
            </a:r>
          </a:p>
        </p:txBody>
      </p:sp>
      <p:sp>
        <p:nvSpPr>
          <p:cNvPr id="3" name="Subtitle 2">
            <a:extLst>
              <a:ext uri="{FF2B5EF4-FFF2-40B4-BE49-F238E27FC236}">
                <a16:creationId xmlns:a16="http://schemas.microsoft.com/office/drawing/2014/main" id="{8E83C084-5A72-B840-905B-ED7906C47495}"/>
              </a:ext>
            </a:extLst>
          </p:cNvPr>
          <p:cNvSpPr>
            <a:spLocks noGrp="1"/>
          </p:cNvSpPr>
          <p:nvPr>
            <p:ph type="subTitle" idx="1"/>
          </p:nvPr>
        </p:nvSpPr>
        <p:spPr/>
        <p:txBody>
          <a:bodyPr/>
          <a:lstStyle/>
          <a:p>
            <a:r>
              <a:rPr lang="en-US" dirty="0"/>
              <a:t>IETF 109</a:t>
            </a:r>
          </a:p>
          <a:p>
            <a:r>
              <a:rPr lang="en-US" dirty="0"/>
              <a:t>Co-chairs:  Leslie Daigle, Kyle Rose</a:t>
            </a:r>
          </a:p>
        </p:txBody>
      </p:sp>
    </p:spTree>
    <p:extLst>
      <p:ext uri="{BB962C8B-B14F-4D97-AF65-F5344CB8AC3E}">
        <p14:creationId xmlns:p14="http://schemas.microsoft.com/office/powerpoint/2010/main" val="2907920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p:cNvSpPr>
            <a:spLocks noGrp="1" noChangeArrowheads="1"/>
          </p:cNvSpPr>
          <p:nvPr>
            <p:ph type="title"/>
          </p:nvPr>
        </p:nvSpPr>
        <p:spPr>
          <a:noFill/>
        </p:spPr>
        <p:txBody>
          <a:bodyPr>
            <a:normAutofit/>
          </a:bodyPr>
          <a:lstStyle/>
          <a:p>
            <a:r>
              <a:rPr lang="en-US" dirty="0">
                <a:latin typeface="Times New Roman" charset="0"/>
                <a:ea typeface="ＭＳ Ｐゴシック" charset="0"/>
                <a:cs typeface="ＭＳ Ｐゴシック" charset="0"/>
              </a:rPr>
              <a:t>Note Well</a:t>
            </a:r>
          </a:p>
        </p:txBody>
      </p:sp>
      <p:sp>
        <p:nvSpPr>
          <p:cNvPr id="15363" name="Rectangle 6"/>
          <p:cNvSpPr>
            <a:spLocks noGrp="1" noChangeArrowheads="1"/>
          </p:cNvSpPr>
          <p:nvPr>
            <p:ph idx="1"/>
          </p:nvPr>
        </p:nvSpPr>
        <p:spPr>
          <a:xfrm>
            <a:off x="838200" y="1334125"/>
            <a:ext cx="10515600" cy="4842838"/>
          </a:xfrm>
        </p:spPr>
        <p:txBody>
          <a:bodyPr>
            <a:noAutofit/>
          </a:bodyPr>
          <a:lstStyle/>
          <a:p>
            <a:pPr marL="0" indent="0">
              <a:buNone/>
              <a:defRPr/>
            </a:pPr>
            <a:r>
              <a:rPr lang="en-US" sz="18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defRPr/>
            </a:pPr>
            <a:r>
              <a:rPr lang="en-US" sz="1800" dirty="0"/>
              <a:t>As a reminder:</a:t>
            </a:r>
          </a:p>
          <a:p>
            <a:pPr lvl="1">
              <a:buFont typeface="Arial"/>
              <a:buChar char="•"/>
              <a:defRPr/>
            </a:pPr>
            <a:r>
              <a:rPr lang="en-US" sz="1400" dirty="0"/>
              <a:t>By participating in the IETF, you agree to follow IETF processes and policies.</a:t>
            </a:r>
          </a:p>
          <a:p>
            <a:pPr lvl="1">
              <a:buFont typeface="Arial"/>
              <a:buChar char="•"/>
              <a:defRPr/>
            </a:pPr>
            <a:r>
              <a:rPr lang="en-US" sz="1400" dirty="0"/>
              <a:t>If you are aware that any IETF contribution is covered by patents or patent applications that are owned or controlled by you or your sponsor, you must disclose that fact, or not participate in the discussion.</a:t>
            </a:r>
          </a:p>
          <a:p>
            <a:pPr lvl="1">
              <a:buFont typeface="Arial"/>
              <a:buChar char="•"/>
              <a:defRPr/>
            </a:pPr>
            <a:r>
              <a:rPr lang="en-US" sz="1400" dirty="0"/>
              <a:t>As a participant in or attendee to any IETF activity you acknowledge that written, audio, video, and photographic records of meetings may be made public.</a:t>
            </a:r>
          </a:p>
          <a:p>
            <a:pPr lvl="1">
              <a:buFont typeface="Arial"/>
              <a:buChar char="•"/>
              <a:defRPr/>
            </a:pPr>
            <a:r>
              <a:rPr lang="en-US" sz="1400" dirty="0"/>
              <a:t>Personal information that you provide to IETF will be handled in accordance with the IETF Privacy Statement.</a:t>
            </a:r>
          </a:p>
          <a:p>
            <a:pPr lvl="1">
              <a:buFont typeface="Arial"/>
              <a:buChar char="•"/>
              <a:defRPr/>
            </a:pPr>
            <a:r>
              <a:rPr lang="en-US" sz="1400" dirty="0"/>
              <a:t>As a participant or attendee, you agree to work respectfully with other participants; please contact the </a:t>
            </a:r>
            <a:r>
              <a:rPr lang="en-US" sz="1400" dirty="0" err="1"/>
              <a:t>ombudsteam</a:t>
            </a:r>
            <a:r>
              <a:rPr lang="en-US" sz="1400" dirty="0"/>
              <a:t> </a:t>
            </a:r>
            <a:br>
              <a:rPr lang="en-US" sz="1400" dirty="0"/>
            </a:br>
            <a:r>
              <a:rPr lang="en-US" sz="1400" dirty="0"/>
              <a:t>(</a:t>
            </a:r>
            <a:r>
              <a:rPr lang="en-US" sz="1400" u="sng" dirty="0">
                <a:hlinkClick r:id="rId3"/>
              </a:rPr>
              <a:t>https://www.ietf.org/contact/ombudsteam/</a:t>
            </a:r>
            <a:r>
              <a:rPr lang="en-US" sz="1400" dirty="0"/>
              <a:t>) if you have questions or concerns about this.</a:t>
            </a:r>
            <a:endParaRPr lang="en-US" sz="2000" dirty="0"/>
          </a:p>
          <a:p>
            <a:pPr marL="0" indent="0">
              <a:buNone/>
              <a:defRPr/>
            </a:pPr>
            <a:r>
              <a:rPr lang="en-US" sz="1800" dirty="0"/>
              <a:t>Definitive information is in the documents listed below and other IETF BCPs. For advice, please talk to WG chairs or Ads:</a:t>
            </a:r>
          </a:p>
          <a:p>
            <a:pPr lvl="1">
              <a:spcBef>
                <a:spcPts val="0"/>
              </a:spcBef>
              <a:buFont typeface="Arial"/>
              <a:buChar char="•"/>
              <a:defRPr/>
            </a:pPr>
            <a:r>
              <a:rPr lang="en-US" sz="1200" dirty="0"/>
              <a:t>BCP 9 (Internet Standards Process)</a:t>
            </a:r>
          </a:p>
          <a:p>
            <a:pPr lvl="1">
              <a:spcBef>
                <a:spcPts val="0"/>
              </a:spcBef>
              <a:buFont typeface="Arial"/>
              <a:buChar char="•"/>
              <a:defRPr/>
            </a:pPr>
            <a:r>
              <a:rPr lang="en-US" sz="1200" dirty="0"/>
              <a:t>BCP 25 (Working Group processes)</a:t>
            </a:r>
          </a:p>
          <a:p>
            <a:pPr lvl="1">
              <a:spcBef>
                <a:spcPts val="0"/>
              </a:spcBef>
              <a:buFont typeface="Arial"/>
              <a:buChar char="•"/>
              <a:defRPr/>
            </a:pPr>
            <a:r>
              <a:rPr lang="en-US" sz="1200" dirty="0"/>
              <a:t>BCP 25 (Anti-Harassment Procedures) </a:t>
            </a:r>
          </a:p>
          <a:p>
            <a:pPr lvl="1">
              <a:spcBef>
                <a:spcPts val="0"/>
              </a:spcBef>
              <a:buFont typeface="Arial"/>
              <a:buChar char="•"/>
              <a:defRPr/>
            </a:pPr>
            <a:r>
              <a:rPr lang="en-US" sz="1200" dirty="0"/>
              <a:t>BCP 54 (Code of Conduct)</a:t>
            </a:r>
          </a:p>
          <a:p>
            <a:pPr lvl="1">
              <a:spcBef>
                <a:spcPts val="0"/>
              </a:spcBef>
              <a:buFont typeface="Arial"/>
              <a:buChar char="•"/>
              <a:defRPr/>
            </a:pPr>
            <a:r>
              <a:rPr lang="en-US" sz="1200" dirty="0"/>
              <a:t>BCP 78 (Copyright)</a:t>
            </a:r>
          </a:p>
          <a:p>
            <a:pPr lvl="1">
              <a:spcBef>
                <a:spcPts val="0"/>
              </a:spcBef>
              <a:buFont typeface="Arial"/>
              <a:buChar char="•"/>
              <a:defRPr/>
            </a:pPr>
            <a:r>
              <a:rPr lang="en-US" sz="1200" dirty="0"/>
              <a:t>BCP 79 (Patents, Participation)</a:t>
            </a:r>
          </a:p>
          <a:p>
            <a:pPr lvl="1">
              <a:spcBef>
                <a:spcPts val="0"/>
              </a:spcBef>
              <a:buFont typeface="Arial"/>
              <a:buChar char="•"/>
              <a:defRPr/>
            </a:pPr>
            <a:r>
              <a:rPr lang="en-US" sz="1200" u="sng" dirty="0">
                <a:hlinkClick r:id="rId4"/>
              </a:rPr>
              <a:t>https://www.ietf.org/privacy-policy/</a:t>
            </a:r>
            <a:r>
              <a:rPr lang="en-US" sz="1200" dirty="0"/>
              <a:t> (Privacy Policy)</a:t>
            </a:r>
            <a:endParaRPr lang="en-US" sz="1200" dirty="0">
              <a:latin typeface="Arial" charset="0"/>
              <a:ea typeface="ＭＳ Ｐゴシック" charset="0"/>
              <a:cs typeface="ＭＳ Ｐゴシック" charset="0"/>
            </a:endParaRPr>
          </a:p>
        </p:txBody>
      </p:sp>
      <p:sp>
        <p:nvSpPr>
          <p:cNvPr id="7" name="Date Placeholder 6"/>
          <p:cNvSpPr>
            <a:spLocks noGrp="1"/>
          </p:cNvSpPr>
          <p:nvPr>
            <p:ph type="dt" sz="half" idx="10"/>
          </p:nvPr>
        </p:nvSpPr>
        <p:spPr/>
        <p:txBody>
          <a:bodyPr/>
          <a:lstStyle/>
          <a:p>
            <a:r>
              <a:rPr lang="en-US"/>
              <a:t>November 17, 2020</a:t>
            </a:r>
          </a:p>
        </p:txBody>
      </p:sp>
      <p:sp>
        <p:nvSpPr>
          <p:cNvPr id="6" name="Slide Number Placeholder 5"/>
          <p:cNvSpPr>
            <a:spLocks noGrp="1"/>
          </p:cNvSpPr>
          <p:nvPr>
            <p:ph type="sldNum" sz="quarter" idx="12"/>
          </p:nvPr>
        </p:nvSpPr>
        <p:spPr/>
        <p:txBody>
          <a:bodyPr/>
          <a:lstStyle/>
          <a:p>
            <a:fld id="{6254ED33-E33F-9A4A-B174-39EF497C75B1}" type="slidenum">
              <a:rPr lang="en-US" smtClean="0"/>
              <a:t>2</a:t>
            </a:fld>
            <a:endParaRPr lang="en-US"/>
          </a:p>
        </p:txBody>
      </p:sp>
      <p:sp>
        <p:nvSpPr>
          <p:cNvPr id="2" name="Footer Placeholder 1">
            <a:extLst>
              <a:ext uri="{FF2B5EF4-FFF2-40B4-BE49-F238E27FC236}">
                <a16:creationId xmlns:a16="http://schemas.microsoft.com/office/drawing/2014/main" id="{D86DA0B1-150A-5E43-A2A1-00038774506D}"/>
              </a:ext>
            </a:extLst>
          </p:cNvPr>
          <p:cNvSpPr>
            <a:spLocks noGrp="1"/>
          </p:cNvSpPr>
          <p:nvPr>
            <p:ph type="ftr" sz="quarter" idx="11"/>
          </p:nvPr>
        </p:nvSpPr>
        <p:spPr/>
        <p:txBody>
          <a:bodyPr/>
          <a:lstStyle/>
          <a:p>
            <a:r>
              <a:rPr lang="en-US"/>
              <a:t>MOPS -- IETF 109</a:t>
            </a:r>
          </a:p>
        </p:txBody>
      </p:sp>
    </p:spTree>
    <p:extLst>
      <p:ext uri="{BB962C8B-B14F-4D97-AF65-F5344CB8AC3E}">
        <p14:creationId xmlns:p14="http://schemas.microsoft.com/office/powerpoint/2010/main" val="16981121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fontScale="85000" lnSpcReduction="20000"/>
          </a:bodyPr>
          <a:lstStyle/>
          <a:p>
            <a:pPr lvl="0"/>
            <a:r>
              <a:rPr lang="en-US" dirty="0"/>
              <a:t>Admin [5 min]</a:t>
            </a:r>
          </a:p>
          <a:p>
            <a:pPr lvl="1"/>
            <a:r>
              <a:rPr lang="en-US" dirty="0"/>
              <a:t>Note well</a:t>
            </a:r>
          </a:p>
          <a:p>
            <a:pPr lvl="1"/>
            <a:r>
              <a:rPr lang="en-US" dirty="0"/>
              <a:t> Agenda bash</a:t>
            </a:r>
          </a:p>
          <a:p>
            <a:pPr lvl="1"/>
            <a:r>
              <a:rPr lang="en-US" dirty="0"/>
              <a:t>Jabber scribe?</a:t>
            </a:r>
          </a:p>
          <a:p>
            <a:pPr lvl="1"/>
            <a:r>
              <a:rPr lang="en-US" baseline="0" dirty="0"/>
              <a:t> </a:t>
            </a:r>
            <a:r>
              <a:rPr lang="en-US" dirty="0"/>
              <a:t>Minutes taker?  (https://</a:t>
            </a:r>
            <a:r>
              <a:rPr lang="en-US" dirty="0" err="1"/>
              <a:t>codimd.ietf.org</a:t>
            </a:r>
            <a:r>
              <a:rPr lang="en-US" dirty="0"/>
              <a:t>/notes-ietf-109-mops#)</a:t>
            </a:r>
          </a:p>
          <a:p>
            <a:r>
              <a:rPr lang="en-US" dirty="0"/>
              <a:t>Experiences [30min]</a:t>
            </a:r>
          </a:p>
          <a:p>
            <a:pPr lvl="1"/>
            <a:r>
              <a:rPr lang="en-US" dirty="0" err="1"/>
              <a:t>MeetEcho</a:t>
            </a:r>
            <a:r>
              <a:rPr lang="en-US" dirty="0"/>
              <a:t> reporting on their experiences from IETF 108 (Lorenzo </a:t>
            </a:r>
            <a:r>
              <a:rPr lang="en-US" dirty="0" err="1"/>
              <a:t>Miniero</a:t>
            </a:r>
            <a:r>
              <a:rPr lang="en-US" dirty="0"/>
              <a:t>)</a:t>
            </a:r>
          </a:p>
          <a:p>
            <a:r>
              <a:rPr lang="en-US" dirty="0"/>
              <a:t>Related IETF work [60 min]</a:t>
            </a:r>
          </a:p>
          <a:p>
            <a:pPr lvl="1"/>
            <a:r>
              <a:rPr lang="en-US" dirty="0"/>
              <a:t>Media Operations Use Case for an Augmented Reality Application on Edge Computing Infrastructure Renan Krishna draft-krishna-mops-ar-use-case-01. (Renan Krishna)</a:t>
            </a:r>
          </a:p>
          <a:p>
            <a:pPr lvl="1"/>
            <a:r>
              <a:rPr lang="en-US" dirty="0" err="1"/>
              <a:t>WebTransport</a:t>
            </a:r>
            <a:r>
              <a:rPr lang="en-US" dirty="0"/>
              <a:t> (Victor </a:t>
            </a:r>
            <a:r>
              <a:rPr lang="en-US" dirty="0" err="1"/>
              <a:t>Vasiliev</a:t>
            </a:r>
            <a:r>
              <a:rPr lang="en-US" dirty="0"/>
              <a:t>)</a:t>
            </a:r>
          </a:p>
          <a:p>
            <a:r>
              <a:rPr lang="en-US" dirty="0"/>
              <a:t>MOPS onwards [15min]</a:t>
            </a:r>
          </a:p>
          <a:p>
            <a:pPr lvl="1"/>
            <a:r>
              <a:rPr lang="en-US" dirty="0"/>
              <a:t>Milestones — revisit and review</a:t>
            </a:r>
          </a:p>
        </p:txBody>
      </p:sp>
      <p:sp>
        <p:nvSpPr>
          <p:cNvPr id="7" name="Date Placeholder 6"/>
          <p:cNvSpPr>
            <a:spLocks noGrp="1"/>
          </p:cNvSpPr>
          <p:nvPr>
            <p:ph type="dt" sz="half" idx="10"/>
          </p:nvPr>
        </p:nvSpPr>
        <p:spPr/>
        <p:txBody>
          <a:bodyPr/>
          <a:lstStyle/>
          <a:p>
            <a:r>
              <a:rPr lang="en-US"/>
              <a:t>November 17, 2020</a:t>
            </a:r>
          </a:p>
        </p:txBody>
      </p:sp>
      <p:sp>
        <p:nvSpPr>
          <p:cNvPr id="8" name="Footer Placeholder 7"/>
          <p:cNvSpPr>
            <a:spLocks noGrp="1"/>
          </p:cNvSpPr>
          <p:nvPr>
            <p:ph type="ftr" sz="quarter" idx="11"/>
          </p:nvPr>
        </p:nvSpPr>
        <p:spPr/>
        <p:txBody>
          <a:bodyPr/>
          <a:lstStyle/>
          <a:p>
            <a:r>
              <a:rPr lang="en-US"/>
              <a:t>MOPS -- IETF 109</a:t>
            </a:r>
          </a:p>
        </p:txBody>
      </p:sp>
      <p:sp>
        <p:nvSpPr>
          <p:cNvPr id="9" name="Slide Number Placeholder 8"/>
          <p:cNvSpPr>
            <a:spLocks noGrp="1"/>
          </p:cNvSpPr>
          <p:nvPr>
            <p:ph type="sldNum" sz="quarter" idx="12"/>
          </p:nvPr>
        </p:nvSpPr>
        <p:spPr/>
        <p:txBody>
          <a:bodyPr/>
          <a:lstStyle/>
          <a:p>
            <a:fld id="{6254ED33-E33F-9A4A-B174-39EF497C75B1}" type="slidenum">
              <a:rPr lang="en-US" smtClean="0"/>
              <a:pPr/>
              <a:t>3</a:t>
            </a:fld>
            <a:endParaRPr lang="en-US"/>
          </a:p>
        </p:txBody>
      </p:sp>
    </p:spTree>
    <p:extLst>
      <p:ext uri="{BB962C8B-B14F-4D97-AF65-F5344CB8AC3E}">
        <p14:creationId xmlns:p14="http://schemas.microsoft.com/office/powerpoint/2010/main" val="794948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5E6D8-0EEC-3B46-87C5-00D404E4705C}"/>
              </a:ext>
            </a:extLst>
          </p:cNvPr>
          <p:cNvSpPr>
            <a:spLocks noGrp="1"/>
          </p:cNvSpPr>
          <p:nvPr>
            <p:ph type="title"/>
          </p:nvPr>
        </p:nvSpPr>
        <p:spPr/>
        <p:txBody>
          <a:bodyPr/>
          <a:lstStyle/>
          <a:p>
            <a:r>
              <a:rPr lang="en-US" dirty="0"/>
              <a:t>Milestones</a:t>
            </a:r>
          </a:p>
        </p:txBody>
      </p:sp>
      <p:sp>
        <p:nvSpPr>
          <p:cNvPr id="3" name="Content Placeholder 2">
            <a:extLst>
              <a:ext uri="{FF2B5EF4-FFF2-40B4-BE49-F238E27FC236}">
                <a16:creationId xmlns:a16="http://schemas.microsoft.com/office/drawing/2014/main" id="{5B53E39D-9990-1E4D-BFF3-DCB5729F7E8B}"/>
              </a:ext>
            </a:extLst>
          </p:cNvPr>
          <p:cNvSpPr>
            <a:spLocks noGrp="1"/>
          </p:cNvSpPr>
          <p:nvPr>
            <p:ph idx="1"/>
          </p:nvPr>
        </p:nvSpPr>
        <p:spPr/>
        <p:txBody>
          <a:bodyPr/>
          <a:lstStyle/>
          <a:p>
            <a:r>
              <a:rPr lang="en-US" dirty="0"/>
              <a:t>Are these the right ones? </a:t>
            </a:r>
          </a:p>
          <a:p>
            <a:r>
              <a:rPr lang="en-US" dirty="0"/>
              <a:t>Do we have volunteers? </a:t>
            </a:r>
          </a:p>
          <a:p>
            <a:r>
              <a:rPr lang="en-US" dirty="0"/>
              <a:t>Or..?</a:t>
            </a:r>
          </a:p>
        </p:txBody>
      </p:sp>
      <p:sp>
        <p:nvSpPr>
          <p:cNvPr id="4" name="Date Placeholder 3">
            <a:extLst>
              <a:ext uri="{FF2B5EF4-FFF2-40B4-BE49-F238E27FC236}">
                <a16:creationId xmlns:a16="http://schemas.microsoft.com/office/drawing/2014/main" id="{09C758D7-2BEA-C149-8960-AE302FF5A837}"/>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199E688F-73A8-A049-BD9C-D125FD455407}"/>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F385EFFE-64CA-6946-B863-F0E889D99315}"/>
              </a:ext>
            </a:extLst>
          </p:cNvPr>
          <p:cNvSpPr>
            <a:spLocks noGrp="1"/>
          </p:cNvSpPr>
          <p:nvPr>
            <p:ph type="sldNum" sz="quarter" idx="12"/>
          </p:nvPr>
        </p:nvSpPr>
        <p:spPr/>
        <p:txBody>
          <a:bodyPr/>
          <a:lstStyle/>
          <a:p>
            <a:fld id="{E6A9CB62-FCAF-AE46-AFE0-45FD500F1F91}" type="slidenum">
              <a:rPr lang="en-US" smtClean="0"/>
              <a:t>4</a:t>
            </a:fld>
            <a:endParaRPr lang="en-US"/>
          </a:p>
        </p:txBody>
      </p:sp>
    </p:spTree>
    <p:extLst>
      <p:ext uri="{BB962C8B-B14F-4D97-AF65-F5344CB8AC3E}">
        <p14:creationId xmlns:p14="http://schemas.microsoft.com/office/powerpoint/2010/main" val="402780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78D96-E5E3-CC45-B751-34486C272BDE}"/>
              </a:ext>
            </a:extLst>
          </p:cNvPr>
          <p:cNvSpPr>
            <a:spLocks noGrp="1"/>
          </p:cNvSpPr>
          <p:nvPr>
            <p:ph type="title"/>
          </p:nvPr>
        </p:nvSpPr>
        <p:spPr/>
        <p:txBody>
          <a:bodyPr/>
          <a:lstStyle/>
          <a:p>
            <a:r>
              <a:rPr lang="en-US" dirty="0"/>
              <a:t>Current</a:t>
            </a:r>
            <a:r>
              <a:rPr lang="en-US" baseline="0" dirty="0"/>
              <a:t> charter milestones</a:t>
            </a:r>
            <a:endParaRPr lang="en-US" dirty="0"/>
          </a:p>
        </p:txBody>
      </p:sp>
      <p:sp>
        <p:nvSpPr>
          <p:cNvPr id="3" name="Content Placeholder 2">
            <a:extLst>
              <a:ext uri="{FF2B5EF4-FFF2-40B4-BE49-F238E27FC236}">
                <a16:creationId xmlns:a16="http://schemas.microsoft.com/office/drawing/2014/main" id="{70BCAF43-ADCB-B542-91A5-A9C3D62D677D}"/>
              </a:ext>
            </a:extLst>
          </p:cNvPr>
          <p:cNvSpPr>
            <a:spLocks noGrp="1"/>
          </p:cNvSpPr>
          <p:nvPr>
            <p:ph idx="1"/>
          </p:nvPr>
        </p:nvSpPr>
        <p:spPr/>
        <p:txBody>
          <a:bodyPr>
            <a:normAutofit fontScale="70000" lnSpcReduction="20000"/>
          </a:bodyPr>
          <a:lstStyle/>
          <a:p>
            <a:r>
              <a:rPr lang="en-US" dirty="0">
                <a:solidFill>
                  <a:srgbClr val="FFC000"/>
                </a:solidFill>
              </a:rPr>
              <a:t>DONE </a:t>
            </a:r>
            <a:r>
              <a:rPr lang="en-US" strike="sngStrike" dirty="0"/>
              <a:t>Feb 2020 Initial draft operational considerations for low latency streaming video applications</a:t>
            </a:r>
          </a:p>
          <a:p>
            <a:r>
              <a:rPr lang="en-US" dirty="0"/>
              <a:t>Mar 2020 Draft documenting Society of Motion Picture and Television Engineers (SMPTE) protocol reliance on IETF protocols</a:t>
            </a:r>
          </a:p>
          <a:p>
            <a:r>
              <a:rPr lang="en-US" dirty="0"/>
              <a:t>Mar 2020 Draft documenting Streaming Video Alliance (SVA) reliance on IETF protocols</a:t>
            </a:r>
          </a:p>
          <a:p>
            <a:r>
              <a:rPr lang="en-US" dirty="0">
                <a:solidFill>
                  <a:srgbClr val="FFC000"/>
                </a:solidFill>
              </a:rPr>
              <a:t>DONE </a:t>
            </a:r>
            <a:r>
              <a:rPr lang="en-US" strike="sngStrike" dirty="0"/>
              <a:t>Jul 2020 Revised draft operational considerations for low latency streaming video applications</a:t>
            </a:r>
          </a:p>
          <a:p>
            <a:r>
              <a:rPr lang="en-US" dirty="0"/>
              <a:t>Jul 2020 Last-call document on Society of Motion Picture and Television Engineers (SMPTE) protocol reliance on IETF protocols (including explicit outreach to SMPTE)</a:t>
            </a:r>
          </a:p>
          <a:p>
            <a:r>
              <a:rPr lang="en-US" dirty="0"/>
              <a:t>Jul 2020 Last-call document on Streaming Video Alliance (SVA) reliance on IETF protocols (including explicit outreach to SVA)</a:t>
            </a:r>
          </a:p>
          <a:p>
            <a:r>
              <a:rPr lang="en-US" dirty="0"/>
              <a:t>Nov 2020 Develop work items specific to media acquisition and delivery</a:t>
            </a:r>
          </a:p>
          <a:p>
            <a:r>
              <a:rPr lang="en-US" dirty="0">
                <a:solidFill>
                  <a:srgbClr val="FFC000"/>
                </a:solidFill>
              </a:rPr>
              <a:t>Moving to Jun 2021 </a:t>
            </a:r>
            <a:r>
              <a:rPr lang="en-US" dirty="0"/>
              <a:t>Nov 2020 Last-call document on operational considerations for low latency streaming video applications</a:t>
            </a:r>
          </a:p>
          <a:p>
            <a:r>
              <a:rPr lang="en-US" dirty="0">
                <a:solidFill>
                  <a:srgbClr val="FFC000"/>
                </a:solidFill>
              </a:rPr>
              <a:t>?? </a:t>
            </a:r>
            <a:r>
              <a:rPr lang="en-US" dirty="0"/>
              <a:t>Nov 2020 Last-call document on edge network considerations for streaming media</a:t>
            </a:r>
          </a:p>
        </p:txBody>
      </p:sp>
      <p:sp>
        <p:nvSpPr>
          <p:cNvPr id="4" name="Date Placeholder 3">
            <a:extLst>
              <a:ext uri="{FF2B5EF4-FFF2-40B4-BE49-F238E27FC236}">
                <a16:creationId xmlns:a16="http://schemas.microsoft.com/office/drawing/2014/main" id="{24F76EA9-77A9-4143-832A-BD5323293A18}"/>
              </a:ext>
            </a:extLst>
          </p:cNvPr>
          <p:cNvSpPr>
            <a:spLocks noGrp="1"/>
          </p:cNvSpPr>
          <p:nvPr>
            <p:ph type="dt" sz="half" idx="10"/>
          </p:nvPr>
        </p:nvSpPr>
        <p:spPr/>
        <p:txBody>
          <a:bodyPr/>
          <a:lstStyle/>
          <a:p>
            <a:r>
              <a:rPr lang="en-US"/>
              <a:t>November 17, 2020</a:t>
            </a:r>
          </a:p>
        </p:txBody>
      </p:sp>
      <p:sp>
        <p:nvSpPr>
          <p:cNvPr id="5" name="Footer Placeholder 4">
            <a:extLst>
              <a:ext uri="{FF2B5EF4-FFF2-40B4-BE49-F238E27FC236}">
                <a16:creationId xmlns:a16="http://schemas.microsoft.com/office/drawing/2014/main" id="{C99B2AFB-A9E2-3F4B-8F58-5AC3A9C734ED}"/>
              </a:ext>
            </a:extLst>
          </p:cNvPr>
          <p:cNvSpPr>
            <a:spLocks noGrp="1"/>
          </p:cNvSpPr>
          <p:nvPr>
            <p:ph type="ftr" sz="quarter" idx="11"/>
          </p:nvPr>
        </p:nvSpPr>
        <p:spPr/>
        <p:txBody>
          <a:bodyPr/>
          <a:lstStyle/>
          <a:p>
            <a:r>
              <a:rPr lang="en-US"/>
              <a:t>MOPS -- IETF 109</a:t>
            </a:r>
          </a:p>
        </p:txBody>
      </p:sp>
      <p:sp>
        <p:nvSpPr>
          <p:cNvPr id="6" name="Slide Number Placeholder 5">
            <a:extLst>
              <a:ext uri="{FF2B5EF4-FFF2-40B4-BE49-F238E27FC236}">
                <a16:creationId xmlns:a16="http://schemas.microsoft.com/office/drawing/2014/main" id="{1826F2C7-5AB6-BD4D-98AC-D6D58A7990C6}"/>
              </a:ext>
            </a:extLst>
          </p:cNvPr>
          <p:cNvSpPr>
            <a:spLocks noGrp="1"/>
          </p:cNvSpPr>
          <p:nvPr>
            <p:ph type="sldNum" sz="quarter" idx="12"/>
          </p:nvPr>
        </p:nvSpPr>
        <p:spPr/>
        <p:txBody>
          <a:bodyPr/>
          <a:lstStyle/>
          <a:p>
            <a:fld id="{E6A9CB62-FCAF-AE46-AFE0-45FD500F1F91}" type="slidenum">
              <a:rPr lang="en-US" smtClean="0"/>
              <a:t>5</a:t>
            </a:fld>
            <a:endParaRPr lang="en-US"/>
          </a:p>
        </p:txBody>
      </p:sp>
    </p:spTree>
    <p:extLst>
      <p:ext uri="{BB962C8B-B14F-4D97-AF65-F5344CB8AC3E}">
        <p14:creationId xmlns:p14="http://schemas.microsoft.com/office/powerpoint/2010/main" val="1766368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599</Words>
  <Application>Microsoft Macintosh PowerPoint</Application>
  <PresentationFormat>Widescreen</PresentationFormat>
  <Paragraphs>62</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Media OPS (MOPS) WG</vt:lpstr>
      <vt:lpstr>Note Well</vt:lpstr>
      <vt:lpstr>Agenda</vt:lpstr>
      <vt:lpstr>Milestones</vt:lpstr>
      <vt:lpstr>Current charter milestones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OPS (MOPS) WG</dc:title>
  <dc:creator>Leslie Daigle</dc:creator>
  <cp:lastModifiedBy>Leslie Daigle</cp:lastModifiedBy>
  <cp:revision>12</cp:revision>
  <dcterms:created xsi:type="dcterms:W3CDTF">2019-11-19T06:24:38Z</dcterms:created>
  <dcterms:modified xsi:type="dcterms:W3CDTF">2020-11-14T18:47:22Z</dcterms:modified>
</cp:coreProperties>
</file>