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60" r:id="rId1"/>
  </p:sldMasterIdLst>
  <p:notesMasterIdLst>
    <p:notesMasterId r:id="rId12"/>
  </p:notesMasterIdLst>
  <p:sldIdLst>
    <p:sldId id="256" r:id="rId2"/>
    <p:sldId id="282" r:id="rId3"/>
    <p:sldId id="283" r:id="rId4"/>
    <p:sldId id="297" r:id="rId5"/>
    <p:sldId id="294" r:id="rId6"/>
    <p:sldId id="303" r:id="rId7"/>
    <p:sldId id="301" r:id="rId8"/>
    <p:sldId id="306" r:id="rId9"/>
    <p:sldId id="298" r:id="rId10"/>
    <p:sldId id="305" r:id="rId11"/>
  </p:sldIdLst>
  <p:sldSz cx="9144000" cy="6858000" type="screen4x3"/>
  <p:notesSz cx="9931400" cy="14363700"/>
  <p:embeddedFontLst>
    <p:embeddedFont>
      <p:font typeface="Calibri" panose="020F0502020204030204" pitchFamily="34" charset="0"/>
      <p:regular r:id="rId13"/>
      <p:bold r:id="rId14"/>
      <p:italic r:id="rId15"/>
      <p:boldItalic r:id="rId16"/>
    </p:embeddedFont>
    <p:embeddedFont>
      <p:font typeface="Calibri Light" panose="020F0302020204030204" pitchFamily="34" charset="0"/>
      <p:regular r:id="rId17"/>
      <p:italic r:id="rId18"/>
    </p:embeddedFont>
    <p:embeddedFont>
      <p:font typeface="Arial Unicode MS" panose="020B0604020202020204" pitchFamily="34" charset="-128"/>
      <p:regular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horzBarState="maximized">
    <p:restoredLeft sz="34568" autoAdjust="0"/>
    <p:restoredTop sz="87688" autoAdjust="0"/>
  </p:normalViewPr>
  <p:slideViewPr>
    <p:cSldViewPr snapToGrid="0" snapToObjects="1">
      <p:cViewPr varScale="1">
        <p:scale>
          <a:sx n="169" d="100"/>
          <a:sy n="169" d="100"/>
        </p:scale>
        <p:origin x="-188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4303713" cy="719138"/>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SzPts val="1400"/>
              <a:buNone/>
              <a:defRPr sz="1600" b="0" i="0" u="none" strike="noStrike" cap="none">
                <a:solidFill>
                  <a:schemeClr val="dk1"/>
                </a:solidFill>
                <a:latin typeface="Times New Roman"/>
                <a:ea typeface="Times New Roman"/>
                <a:cs typeface="Times New Roman"/>
                <a:sym typeface="Times New Roman"/>
              </a:defRPr>
            </a:lvl1pPr>
            <a:lvl2pPr marL="457200" marR="0" lvl="1"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2pPr>
            <a:lvl3pPr marL="914400" marR="0" lvl="2"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3pPr>
            <a:lvl4pPr marL="1371600" marR="0" lvl="3"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4pPr>
            <a:lvl5pPr marL="1828800" marR="0" lvl="4"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5pPr>
            <a:lvl6pPr marL="2286000" marR="0" lvl="5"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6pPr>
            <a:lvl7pPr marL="2743200" marR="0" lvl="6"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7pPr>
            <a:lvl8pPr marL="3200400" marR="0" lvl="7"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8pPr>
            <a:lvl9pPr marL="3657600" marR="0" lvl="8"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9pPr>
          </a:lstStyle>
          <a:p>
            <a:endParaRPr/>
          </a:p>
        </p:txBody>
      </p:sp>
      <p:sp>
        <p:nvSpPr>
          <p:cNvPr id="4" name="Shape 4"/>
          <p:cNvSpPr txBox="1">
            <a:spLocks noGrp="1"/>
          </p:cNvSpPr>
          <p:nvPr>
            <p:ph type="dt" idx="10"/>
          </p:nvPr>
        </p:nvSpPr>
        <p:spPr>
          <a:xfrm>
            <a:off x="5627688" y="0"/>
            <a:ext cx="4303712" cy="719138"/>
          </a:xfrm>
          <a:prstGeom prst="rect">
            <a:avLst/>
          </a:prstGeom>
          <a:noFill/>
          <a:ln>
            <a:noFill/>
          </a:ln>
        </p:spPr>
        <p:txBody>
          <a:bodyPr spcFirstLastPara="1" wrap="square" lIns="91425" tIns="91425" rIns="91425" bIns="91425" anchor="t" anchorCtr="0"/>
          <a:lstStyle>
            <a:lvl1pPr marL="0" marR="0" lvl="0" indent="0" algn="r" rtl="0">
              <a:spcBef>
                <a:spcPts val="0"/>
              </a:spcBef>
              <a:spcAft>
                <a:spcPts val="0"/>
              </a:spcAft>
              <a:buSzPts val="1400"/>
              <a:buNone/>
              <a:defRPr sz="1600" b="0" i="0" u="none" strike="noStrike" cap="none">
                <a:solidFill>
                  <a:schemeClr val="dk1"/>
                </a:solidFill>
                <a:latin typeface="Times New Roman"/>
                <a:ea typeface="Times New Roman"/>
                <a:cs typeface="Times New Roman"/>
                <a:sym typeface="Times New Roman"/>
              </a:defRPr>
            </a:lvl1pPr>
            <a:lvl2pPr marL="457200" marR="0" lvl="1"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2pPr>
            <a:lvl3pPr marL="914400" marR="0" lvl="2"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3pPr>
            <a:lvl4pPr marL="1371600" marR="0" lvl="3"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4pPr>
            <a:lvl5pPr marL="1828800" marR="0" lvl="4"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5pPr>
            <a:lvl6pPr marL="2286000" marR="0" lvl="5"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6pPr>
            <a:lvl7pPr marL="2743200" marR="0" lvl="6"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7pPr>
            <a:lvl8pPr marL="3200400" marR="0" lvl="7"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8pPr>
            <a:lvl9pPr marL="3657600" marR="0" lvl="8"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9pPr>
          </a:lstStyle>
          <a:p>
            <a:endParaRPr/>
          </a:p>
        </p:txBody>
      </p:sp>
      <p:sp>
        <p:nvSpPr>
          <p:cNvPr id="5" name="Shape 5"/>
          <p:cNvSpPr>
            <a:spLocks noGrp="1" noRot="1" noChangeAspect="1"/>
          </p:cNvSpPr>
          <p:nvPr>
            <p:ph type="sldImg" idx="3"/>
          </p:nvPr>
        </p:nvSpPr>
        <p:spPr>
          <a:xfrm>
            <a:off x="1376363" y="1076325"/>
            <a:ext cx="7181850" cy="53863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Shape 6"/>
          <p:cNvSpPr txBox="1">
            <a:spLocks noGrp="1"/>
          </p:cNvSpPr>
          <p:nvPr>
            <p:ph type="body" idx="1"/>
          </p:nvPr>
        </p:nvSpPr>
        <p:spPr>
          <a:xfrm>
            <a:off x="1325563" y="6823075"/>
            <a:ext cx="7280275" cy="6464300"/>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L="914400" marR="0" lvl="1"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3pPr>
            <a:lvl4pPr marL="1828800" marR="0" lvl="3"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4pPr>
            <a:lvl5pPr marL="2286000" marR="0" lvl="4"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13644563"/>
            <a:ext cx="4303713" cy="719137"/>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1600" b="0" i="0" u="none" strike="noStrike" cap="none">
                <a:solidFill>
                  <a:schemeClr val="dk1"/>
                </a:solidFill>
                <a:latin typeface="Times New Roman"/>
                <a:ea typeface="Times New Roman"/>
                <a:cs typeface="Times New Roman"/>
                <a:sym typeface="Times New Roman"/>
              </a:defRPr>
            </a:lvl1pPr>
            <a:lvl2pPr marL="457200" marR="0" lvl="1"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2pPr>
            <a:lvl3pPr marL="914400" marR="0" lvl="2"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3pPr>
            <a:lvl4pPr marL="1371600" marR="0" lvl="3"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4pPr>
            <a:lvl5pPr marL="1828800" marR="0" lvl="4"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5pPr>
            <a:lvl6pPr marL="2286000" marR="0" lvl="5"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6pPr>
            <a:lvl7pPr marL="2743200" marR="0" lvl="6"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7pPr>
            <a:lvl8pPr marL="3200400" marR="0" lvl="7"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8pPr>
            <a:lvl9pPr marL="3657600" marR="0" lvl="8"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9pPr>
          </a:lstStyle>
          <a:p>
            <a:endParaRPr/>
          </a:p>
        </p:txBody>
      </p:sp>
      <p:sp>
        <p:nvSpPr>
          <p:cNvPr id="8" name="Shape 8"/>
          <p:cNvSpPr txBox="1">
            <a:spLocks noGrp="1"/>
          </p:cNvSpPr>
          <p:nvPr>
            <p:ph type="sldNum" idx="12"/>
          </p:nvPr>
        </p:nvSpPr>
        <p:spPr>
          <a:xfrm>
            <a:off x="5627688" y="13644563"/>
            <a:ext cx="4303712" cy="719137"/>
          </a:xfrm>
          <a:prstGeom prst="rect">
            <a:avLst/>
          </a:prstGeom>
          <a:noFill/>
          <a:ln>
            <a:noFill/>
          </a:ln>
        </p:spPr>
        <p:txBody>
          <a:bodyPr spcFirstLastPara="1" wrap="square" lIns="128225" tIns="64100" rIns="128225" bIns="64100" anchor="b" anchorCtr="0">
            <a:noAutofit/>
          </a:bodyPr>
          <a:lstStyle/>
          <a:p>
            <a:pPr marL="0" marR="0" lvl="0" indent="0" algn="r" rtl="0">
              <a:spcBef>
                <a:spcPts val="0"/>
              </a:spcBef>
              <a:spcAft>
                <a:spcPts val="0"/>
              </a:spcAft>
              <a:buNone/>
            </a:pPr>
            <a:fld id="{00000000-1234-1234-1234-123412341234}" type="slidenum">
              <a:rPr lang="fr-FR" sz="1600" b="0" i="0" u="none" strike="noStrike" cap="none">
                <a:solidFill>
                  <a:schemeClr val="dk1"/>
                </a:solidFill>
                <a:latin typeface="Times New Roman"/>
                <a:ea typeface="Times New Roman"/>
                <a:cs typeface="Times New Roman"/>
                <a:sym typeface="Times New Roman"/>
              </a:rPr>
              <a:t>‹#›</a:t>
            </a:fld>
            <a:endParaRPr sz="16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26525325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a:spLocks noGrp="1" noRot="1" noChangeAspect="1"/>
          </p:cNvSpPr>
          <p:nvPr>
            <p:ph type="sldImg" idx="2"/>
          </p:nvPr>
        </p:nvSpPr>
        <p:spPr>
          <a:xfrm>
            <a:off x="1376363" y="1076325"/>
            <a:ext cx="7181850" cy="53863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 name="Shape 55"/>
          <p:cNvSpPr txBox="1">
            <a:spLocks noGrp="1"/>
          </p:cNvSpPr>
          <p:nvPr>
            <p:ph type="body" idx="1"/>
          </p:nvPr>
        </p:nvSpPr>
        <p:spPr>
          <a:xfrm>
            <a:off x="1325563" y="6823075"/>
            <a:ext cx="7280275" cy="6464300"/>
          </a:xfrm>
          <a:prstGeom prst="rect">
            <a:avLst/>
          </a:prstGeom>
          <a:noFill/>
          <a:ln>
            <a:noFill/>
          </a:ln>
        </p:spPr>
        <p:txBody>
          <a:bodyPr spcFirstLastPara="1" wrap="square" lIns="128225" tIns="64100" rIns="128225" bIns="64100" anchor="t" anchorCtr="0">
            <a:noAutofit/>
          </a:bodyPr>
          <a:lstStyle/>
          <a:p>
            <a:pPr marL="0" marR="0" lvl="0" indent="0" algn="l" rtl="0">
              <a:spcBef>
                <a:spcPts val="0"/>
              </a:spcBef>
              <a:spcAft>
                <a:spcPts val="0"/>
              </a:spcAft>
              <a:buNone/>
            </a:pPr>
            <a:endParaRPr sz="1200" b="0" i="0" u="none" strike="noStrike" cap="none" dirty="0">
              <a:solidFill>
                <a:schemeClr val="dk1"/>
              </a:solidFill>
              <a:latin typeface="Times New Roman"/>
              <a:ea typeface="Times New Roman"/>
              <a:cs typeface="Times New Roman"/>
              <a:sym typeface="Times New Roman"/>
            </a:endParaRPr>
          </a:p>
        </p:txBody>
      </p:sp>
      <p:sp>
        <p:nvSpPr>
          <p:cNvPr id="56" name="Shape 56"/>
          <p:cNvSpPr txBox="1">
            <a:spLocks noGrp="1"/>
          </p:cNvSpPr>
          <p:nvPr>
            <p:ph type="sldNum" idx="12"/>
          </p:nvPr>
        </p:nvSpPr>
        <p:spPr>
          <a:xfrm>
            <a:off x="5627688" y="13644563"/>
            <a:ext cx="4303712" cy="719137"/>
          </a:xfrm>
          <a:prstGeom prst="rect">
            <a:avLst/>
          </a:prstGeom>
          <a:noFill/>
          <a:ln>
            <a:noFill/>
          </a:ln>
        </p:spPr>
        <p:txBody>
          <a:bodyPr spcFirstLastPara="1" wrap="square" lIns="128225" tIns="64100" rIns="128225" bIns="64100" anchor="b" anchorCtr="0">
            <a:noAutofit/>
          </a:bodyPr>
          <a:lstStyle/>
          <a:p>
            <a:pPr marL="0" marR="0" lvl="0" indent="0" algn="r" rtl="0">
              <a:spcBef>
                <a:spcPts val="0"/>
              </a:spcBef>
              <a:spcAft>
                <a:spcPts val="0"/>
              </a:spcAft>
              <a:buNone/>
            </a:pPr>
            <a:fld id="{00000000-1234-1234-1234-123412341234}" type="slidenum">
              <a:rPr lang="fr-FR" sz="1600" b="0" i="0" u="none" strike="noStrike" cap="none">
                <a:solidFill>
                  <a:schemeClr val="dk1"/>
                </a:solidFill>
                <a:latin typeface="Times New Roman"/>
                <a:ea typeface="Times New Roman"/>
                <a:cs typeface="Times New Roman"/>
                <a:sym typeface="Times New Roman"/>
              </a:rPr>
              <a:t>1</a:t>
            </a:fld>
            <a:endParaRPr sz="16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651463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600" b="0" i="0" u="none" strike="noStrike" cap="none" smtClean="0">
                <a:solidFill>
                  <a:schemeClr val="dk1"/>
                </a:solidFill>
                <a:latin typeface="Times New Roman"/>
                <a:ea typeface="Times New Roman"/>
                <a:cs typeface="Times New Roman"/>
                <a:sym typeface="Times New Roman"/>
              </a:rPr>
              <a:t>5</a:t>
            </a:fld>
            <a:endParaRPr lang="fr-FR" sz="16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229752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600" b="0" i="0" u="none" strike="noStrike" cap="none" smtClean="0">
                <a:solidFill>
                  <a:schemeClr val="dk1"/>
                </a:solidFill>
                <a:latin typeface="Times New Roman"/>
                <a:ea typeface="Times New Roman"/>
                <a:cs typeface="Times New Roman"/>
                <a:sym typeface="Times New Roman"/>
              </a:rPr>
              <a:t>6</a:t>
            </a:fld>
            <a:endParaRPr lang="fr-FR" sz="16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767820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C6462DB-A92E-2B42-8760-3F20E43E2272}"/>
              </a:ext>
            </a:extLst>
          </p:cNvPr>
          <p:cNvSpPr>
            <a:spLocks noGrp="1"/>
          </p:cNvSpPr>
          <p:nvPr>
            <p:ph type="ctrTitle"/>
          </p:nvPr>
        </p:nvSpPr>
        <p:spPr>
          <a:xfrm>
            <a:off x="1143000" y="1122363"/>
            <a:ext cx="6858000" cy="2387600"/>
          </a:xfrm>
        </p:spPr>
        <p:txBody>
          <a:bodyPr anchor="b"/>
          <a:lstStyle>
            <a:lvl1pPr algn="ctr">
              <a:defRPr sz="4500"/>
            </a:lvl1pPr>
          </a:lstStyle>
          <a:p>
            <a:r>
              <a:rPr lang="en-US" dirty="0"/>
              <a:t>Click to edit Master title style</a:t>
            </a:r>
          </a:p>
        </p:txBody>
      </p:sp>
      <p:sp>
        <p:nvSpPr>
          <p:cNvPr id="3" name="Subtitle 2">
            <a:extLst>
              <a:ext uri="{FF2B5EF4-FFF2-40B4-BE49-F238E27FC236}">
                <a16:creationId xmlns:a16="http://schemas.microsoft.com/office/drawing/2014/main" xmlns="" id="{F6C9F5D0-41A6-504B-A5CC-C378E65D9E1D}"/>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xmlns="" id="{EC4754DC-00D0-9B41-B3E9-6294A0E0633A}"/>
              </a:ext>
            </a:extLst>
          </p:cNvPr>
          <p:cNvSpPr>
            <a:spLocks noGrp="1"/>
          </p:cNvSpPr>
          <p:nvPr>
            <p:ph type="dt" sz="half" idx="10"/>
          </p:nvPr>
        </p:nvSpPr>
        <p:spPr/>
        <p:txBody>
          <a:bodyPr/>
          <a:lstStyle/>
          <a:p>
            <a:fld id="{46808862-B539-CF4C-B249-2EE5106D9F3E}" type="datetime1">
              <a:rPr lang="en-US" smtClean="0"/>
              <a:t>11/15/2020</a:t>
            </a:fld>
            <a:endParaRPr lang="en-US" dirty="0"/>
          </a:p>
        </p:txBody>
      </p:sp>
      <p:sp>
        <p:nvSpPr>
          <p:cNvPr id="5" name="Footer Placeholder 4">
            <a:extLst>
              <a:ext uri="{FF2B5EF4-FFF2-40B4-BE49-F238E27FC236}">
                <a16:creationId xmlns:a16="http://schemas.microsoft.com/office/drawing/2014/main" xmlns="" id="{FC775784-3495-134A-B3DB-FADA9016CB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1E095AC6-AC08-6F46-8E08-14ED10ED0B83}"/>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1527631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8816B0F-1F0B-344E-8D3E-1BB79C3F2DD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72F01118-8104-1D49-B685-5D780F69661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193A43E-43AD-3843-8088-F6B70C59AA77}"/>
              </a:ext>
            </a:extLst>
          </p:cNvPr>
          <p:cNvSpPr>
            <a:spLocks noGrp="1"/>
          </p:cNvSpPr>
          <p:nvPr>
            <p:ph type="dt" sz="half" idx="10"/>
          </p:nvPr>
        </p:nvSpPr>
        <p:spPr/>
        <p:txBody>
          <a:bodyPr/>
          <a:lstStyle/>
          <a:p>
            <a:fld id="{3247D4AE-3E1A-3F43-B2C0-5E5169B3BC67}" type="datetime1">
              <a:rPr lang="en-US" smtClean="0"/>
              <a:t>11/15/2020</a:t>
            </a:fld>
            <a:endParaRPr lang="en-US"/>
          </a:p>
        </p:txBody>
      </p:sp>
      <p:sp>
        <p:nvSpPr>
          <p:cNvPr id="5" name="Footer Placeholder 4">
            <a:extLst>
              <a:ext uri="{FF2B5EF4-FFF2-40B4-BE49-F238E27FC236}">
                <a16:creationId xmlns:a16="http://schemas.microsoft.com/office/drawing/2014/main" xmlns="" id="{DA017E6C-B755-104D-8F12-19D86A130B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CB1750F7-B091-1448-AC34-B836DBC05AB2}"/>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1750702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F247D0E9-60B8-B041-9F18-C88D6432B8D3}"/>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B5B1DC85-C1EC-0244-A248-316A09C120A8}"/>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EA81A8E6-15B9-534C-8297-74628DF824A4}"/>
              </a:ext>
            </a:extLst>
          </p:cNvPr>
          <p:cNvSpPr>
            <a:spLocks noGrp="1"/>
          </p:cNvSpPr>
          <p:nvPr>
            <p:ph type="dt" sz="half" idx="10"/>
          </p:nvPr>
        </p:nvSpPr>
        <p:spPr/>
        <p:txBody>
          <a:bodyPr/>
          <a:lstStyle/>
          <a:p>
            <a:fld id="{897B9D9C-FA18-4541-A065-49E75513CDA3}" type="datetime1">
              <a:rPr lang="en-US" smtClean="0"/>
              <a:t>11/15/2020</a:t>
            </a:fld>
            <a:endParaRPr lang="en-US"/>
          </a:p>
        </p:txBody>
      </p:sp>
      <p:sp>
        <p:nvSpPr>
          <p:cNvPr id="5" name="Footer Placeholder 4">
            <a:extLst>
              <a:ext uri="{FF2B5EF4-FFF2-40B4-BE49-F238E27FC236}">
                <a16:creationId xmlns:a16="http://schemas.microsoft.com/office/drawing/2014/main" xmlns="" id="{5632C0D9-AAE7-2749-A752-3279411581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98F32835-2970-7544-9FD4-45EADCD6E2DB}"/>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479243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a:spLocks noGrp="1"/>
          </p:cNvSpPr>
          <p:nvPr>
            <p:ph type="title"/>
          </p:nvPr>
        </p:nvSpPr>
        <p:spPr>
          <a:prstGeom prst="rect">
            <a:avLst/>
          </a:prstGeom>
        </p:spPr>
        <p:txBody>
          <a:bodyPr/>
          <a:lstStyle/>
          <a:p>
            <a:r>
              <a:t>Title Text</a:t>
            </a:r>
          </a:p>
        </p:txBody>
      </p:sp>
      <p:sp>
        <p:nvSpPr>
          <p:cNvPr id="22" name="Body Level One…"/>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6640284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0BEC27E-104C-1D46-8DE7-FE65FC646F75}"/>
              </a:ext>
            </a:extLst>
          </p:cNvPr>
          <p:cNvSpPr>
            <a:spLocks noGrp="1"/>
          </p:cNvSpPr>
          <p:nvPr>
            <p:ph type="title"/>
          </p:nvPr>
        </p:nvSpPr>
        <p:spPr/>
        <p:txBody>
          <a:bodyPr/>
          <a:lstStyle>
            <a:lvl1pPr>
              <a:defRPr>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xmlns="" id="{969028E2-81F1-D042-8810-7EA428B844B4}"/>
              </a:ext>
            </a:extLst>
          </p:cNvPr>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xmlns="" id="{7BB570F6-3913-CF4B-A8E7-31C1223FFD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2E678512-7650-0248-BC8D-45882C136DB8}"/>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
        <p:nvSpPr>
          <p:cNvPr id="7" name="Date Placeholder 3">
            <a:extLst>
              <a:ext uri="{FF2B5EF4-FFF2-40B4-BE49-F238E27FC236}">
                <a16:creationId xmlns:a16="http://schemas.microsoft.com/office/drawing/2014/main" xmlns="" id="{F9328C67-6B50-4602-AD18-C9290AB2CFDF}"/>
              </a:ext>
            </a:extLst>
          </p:cNvPr>
          <p:cNvSpPr>
            <a:spLocks noGrp="1"/>
          </p:cNvSpPr>
          <p:nvPr>
            <p:ph type="dt" sz="half" idx="10"/>
          </p:nvPr>
        </p:nvSpPr>
        <p:spPr>
          <a:xfrm>
            <a:off x="628650" y="6356351"/>
            <a:ext cx="2057400" cy="365125"/>
          </a:xfrm>
        </p:spPr>
        <p:txBody>
          <a:bodyPr/>
          <a:lstStyle>
            <a:lvl1pPr>
              <a:defRPr/>
            </a:lvl1pPr>
          </a:lstStyle>
          <a:p>
            <a:r>
              <a:rPr lang="en-US" dirty="0"/>
              <a:t>IETF 107 - RAW</a:t>
            </a:r>
          </a:p>
        </p:txBody>
      </p:sp>
    </p:spTree>
    <p:extLst>
      <p:ext uri="{BB962C8B-B14F-4D97-AF65-F5344CB8AC3E}">
        <p14:creationId xmlns:p14="http://schemas.microsoft.com/office/powerpoint/2010/main" val="746148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40E28C-1738-0742-9285-CB263BD8F0C6}"/>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xmlns="" id="{5692311B-5432-1C4E-96AD-A73600F59E2B}"/>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55541FB3-6DFD-6741-AE69-B4C98D1B95C2}"/>
              </a:ext>
            </a:extLst>
          </p:cNvPr>
          <p:cNvSpPr>
            <a:spLocks noGrp="1"/>
          </p:cNvSpPr>
          <p:nvPr>
            <p:ph type="dt" sz="half" idx="10"/>
          </p:nvPr>
        </p:nvSpPr>
        <p:spPr/>
        <p:txBody>
          <a:bodyPr/>
          <a:lstStyle/>
          <a:p>
            <a:fld id="{B5DE1BBF-82D2-8A49-8661-F75740C2307B}" type="datetime1">
              <a:rPr lang="en-US" smtClean="0"/>
              <a:t>11/15/2020</a:t>
            </a:fld>
            <a:endParaRPr lang="en-US"/>
          </a:p>
        </p:txBody>
      </p:sp>
      <p:sp>
        <p:nvSpPr>
          <p:cNvPr id="5" name="Footer Placeholder 4">
            <a:extLst>
              <a:ext uri="{FF2B5EF4-FFF2-40B4-BE49-F238E27FC236}">
                <a16:creationId xmlns:a16="http://schemas.microsoft.com/office/drawing/2014/main" xmlns="" id="{48A64BCD-1250-2047-A027-9DDDE91A3F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53043DBA-6129-794D-B527-202286268FEB}"/>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2227098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20F5AD4-B3A4-7941-ABDA-240B402A015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5206977F-B773-7C4A-9C09-2FB2565DB401}"/>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BBC78C61-B10A-E649-80C4-5FFDA8C80A9A}"/>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80BCE650-AE1A-634E-8A21-C16468C365C3}"/>
              </a:ext>
            </a:extLst>
          </p:cNvPr>
          <p:cNvSpPr>
            <a:spLocks noGrp="1"/>
          </p:cNvSpPr>
          <p:nvPr>
            <p:ph type="dt" sz="half" idx="10"/>
          </p:nvPr>
        </p:nvSpPr>
        <p:spPr/>
        <p:txBody>
          <a:bodyPr/>
          <a:lstStyle/>
          <a:p>
            <a:fld id="{F1A8204F-BE7D-EE49-BE89-C601769D5DF6}" type="datetime1">
              <a:rPr lang="en-US" smtClean="0"/>
              <a:t>11/15/2020</a:t>
            </a:fld>
            <a:endParaRPr lang="en-US"/>
          </a:p>
        </p:txBody>
      </p:sp>
      <p:sp>
        <p:nvSpPr>
          <p:cNvPr id="6" name="Footer Placeholder 5">
            <a:extLst>
              <a:ext uri="{FF2B5EF4-FFF2-40B4-BE49-F238E27FC236}">
                <a16:creationId xmlns:a16="http://schemas.microsoft.com/office/drawing/2014/main" xmlns="" id="{C4775F22-89D9-B84B-87DB-AA34556CEB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CB1B2765-AD37-9049-9C9C-69C106184E5B}"/>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2956273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51AF577-53F0-2449-8E88-E1524EC9C963}"/>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4B202499-DEA8-3740-886C-CC6E0F975F90}"/>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xmlns="" id="{E2226B2B-FDC3-3D46-924B-EBD82E2D1530}"/>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FB90B478-A2E4-6A49-B153-6B9C73398BF0}"/>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xmlns="" id="{943ED989-DBC4-C844-AAFD-B9F6EE09C0CC}"/>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DB3997AD-F764-7C4A-97B4-A3A8317C533B}"/>
              </a:ext>
            </a:extLst>
          </p:cNvPr>
          <p:cNvSpPr>
            <a:spLocks noGrp="1"/>
          </p:cNvSpPr>
          <p:nvPr>
            <p:ph type="dt" sz="half" idx="10"/>
          </p:nvPr>
        </p:nvSpPr>
        <p:spPr/>
        <p:txBody>
          <a:bodyPr/>
          <a:lstStyle/>
          <a:p>
            <a:fld id="{0DC53D50-3298-1A4D-939A-6778DCAAF5DA}" type="datetime1">
              <a:rPr lang="en-US" smtClean="0"/>
              <a:t>11/15/2020</a:t>
            </a:fld>
            <a:endParaRPr lang="en-US"/>
          </a:p>
        </p:txBody>
      </p:sp>
      <p:sp>
        <p:nvSpPr>
          <p:cNvPr id="8" name="Footer Placeholder 7">
            <a:extLst>
              <a:ext uri="{FF2B5EF4-FFF2-40B4-BE49-F238E27FC236}">
                <a16:creationId xmlns:a16="http://schemas.microsoft.com/office/drawing/2014/main" xmlns="" id="{EC123BFC-1F44-BC48-879A-0E83E295263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AE23B691-506A-EA40-92C1-C81A8DC80ABE}"/>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338243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FC31DA-E605-3546-B2A4-821750EB1CA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02DEB824-EE63-414F-91A3-AA6D0FDC1407}"/>
              </a:ext>
            </a:extLst>
          </p:cNvPr>
          <p:cNvSpPr>
            <a:spLocks noGrp="1"/>
          </p:cNvSpPr>
          <p:nvPr>
            <p:ph type="dt" sz="half" idx="10"/>
          </p:nvPr>
        </p:nvSpPr>
        <p:spPr/>
        <p:txBody>
          <a:bodyPr/>
          <a:lstStyle/>
          <a:p>
            <a:fld id="{FAAEB4AE-F4BB-BB49-A4A3-8645F319358E}" type="datetime1">
              <a:rPr lang="en-US" smtClean="0"/>
              <a:t>11/15/2020</a:t>
            </a:fld>
            <a:endParaRPr lang="en-US"/>
          </a:p>
        </p:txBody>
      </p:sp>
      <p:sp>
        <p:nvSpPr>
          <p:cNvPr id="4" name="Footer Placeholder 3">
            <a:extLst>
              <a:ext uri="{FF2B5EF4-FFF2-40B4-BE49-F238E27FC236}">
                <a16:creationId xmlns:a16="http://schemas.microsoft.com/office/drawing/2014/main" xmlns="" id="{3D3F75E0-2280-624F-9942-FF178B35920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AA746AF9-BB52-6645-9556-0ADD0F4CB16A}"/>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1597296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504AEADD-A661-4046-8EB9-36B4721583ED}"/>
              </a:ext>
            </a:extLst>
          </p:cNvPr>
          <p:cNvSpPr>
            <a:spLocks noGrp="1"/>
          </p:cNvSpPr>
          <p:nvPr>
            <p:ph type="dt" sz="half" idx="10"/>
          </p:nvPr>
        </p:nvSpPr>
        <p:spPr/>
        <p:txBody>
          <a:bodyPr/>
          <a:lstStyle/>
          <a:p>
            <a:fld id="{526F5AA7-B3DC-0043-98DA-697BACDCB961}" type="datetime1">
              <a:rPr lang="en-US" smtClean="0"/>
              <a:t>11/15/2020</a:t>
            </a:fld>
            <a:endParaRPr lang="en-US"/>
          </a:p>
        </p:txBody>
      </p:sp>
      <p:sp>
        <p:nvSpPr>
          <p:cNvPr id="3" name="Footer Placeholder 2">
            <a:extLst>
              <a:ext uri="{FF2B5EF4-FFF2-40B4-BE49-F238E27FC236}">
                <a16:creationId xmlns:a16="http://schemas.microsoft.com/office/drawing/2014/main" xmlns="" id="{145A3D01-661A-CD4C-86B6-7271D84AF1A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3468DC3C-9F86-3A42-B8F8-7CE3A6CE93BD}"/>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318915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7A431F8-CC27-744A-9431-B3E9946B75F3}"/>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xmlns="" id="{031002C3-B7FB-314C-9683-A304F7E4638F}"/>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D0D93DAD-EF83-CE46-AE27-AB6D900B4E4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FD960D0A-FD7C-B840-83C1-67BC69045631}"/>
              </a:ext>
            </a:extLst>
          </p:cNvPr>
          <p:cNvSpPr>
            <a:spLocks noGrp="1"/>
          </p:cNvSpPr>
          <p:nvPr>
            <p:ph type="dt" sz="half" idx="10"/>
          </p:nvPr>
        </p:nvSpPr>
        <p:spPr/>
        <p:txBody>
          <a:bodyPr/>
          <a:lstStyle/>
          <a:p>
            <a:fld id="{CD611045-0617-D64D-9E20-13DDDD8A80DC}" type="datetime1">
              <a:rPr lang="en-US" smtClean="0"/>
              <a:t>11/15/2020</a:t>
            </a:fld>
            <a:endParaRPr lang="en-US"/>
          </a:p>
        </p:txBody>
      </p:sp>
      <p:sp>
        <p:nvSpPr>
          <p:cNvPr id="6" name="Footer Placeholder 5">
            <a:extLst>
              <a:ext uri="{FF2B5EF4-FFF2-40B4-BE49-F238E27FC236}">
                <a16:creationId xmlns:a16="http://schemas.microsoft.com/office/drawing/2014/main" xmlns="" id="{F7CE3E83-6EEB-FC4A-8486-EB60BFAB31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7C748978-A8F7-F246-A33E-F5D15D9C9B27}"/>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1834569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DB8DB8-8891-BB40-893C-BA53CD70B771}"/>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xmlns="" id="{9A609C4A-C12C-FE4C-A0D8-AEA88ABB14C2}"/>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xmlns="" id="{8E45BA95-64AD-D741-945C-D2F39780B534}"/>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9DABFC7F-CEF8-CF4A-BEF4-E2C4DA839B02}"/>
              </a:ext>
            </a:extLst>
          </p:cNvPr>
          <p:cNvSpPr>
            <a:spLocks noGrp="1"/>
          </p:cNvSpPr>
          <p:nvPr>
            <p:ph type="dt" sz="half" idx="10"/>
          </p:nvPr>
        </p:nvSpPr>
        <p:spPr/>
        <p:txBody>
          <a:bodyPr/>
          <a:lstStyle/>
          <a:p>
            <a:fld id="{DA294D55-7F75-4342-87E7-D8B98D0F3701}" type="datetime1">
              <a:rPr lang="en-US" smtClean="0"/>
              <a:t>11/15/2020</a:t>
            </a:fld>
            <a:endParaRPr lang="en-US"/>
          </a:p>
        </p:txBody>
      </p:sp>
      <p:sp>
        <p:nvSpPr>
          <p:cNvPr id="6" name="Footer Placeholder 5">
            <a:extLst>
              <a:ext uri="{FF2B5EF4-FFF2-40B4-BE49-F238E27FC236}">
                <a16:creationId xmlns:a16="http://schemas.microsoft.com/office/drawing/2014/main" xmlns="" id="{E3B7C050-908C-DC4E-9A62-CEC5B0AFA9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51E3F224-AC56-4649-A22B-F1E671E33067}"/>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11182565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59DCE0FB-8673-6F4B-903C-87B087486834}"/>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D9F023E6-C539-3442-A23F-F14344653C0B}"/>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E318DCD5-8788-EC4C-9FD4-ACB87A8FECDE}"/>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992D923-7E3C-7C44-A4C3-2B78E0FEC858}" type="datetime1">
              <a:rPr lang="en-US" smtClean="0"/>
              <a:t>11/15/2020</a:t>
            </a:fld>
            <a:endParaRPr lang="en-US"/>
          </a:p>
        </p:txBody>
      </p:sp>
      <p:sp>
        <p:nvSpPr>
          <p:cNvPr id="5" name="Footer Placeholder 4">
            <a:extLst>
              <a:ext uri="{FF2B5EF4-FFF2-40B4-BE49-F238E27FC236}">
                <a16:creationId xmlns:a16="http://schemas.microsoft.com/office/drawing/2014/main" xmlns="" id="{D02AFDA8-E8DE-6E4D-80F4-04FB8EECD506}"/>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DC9E6784-395F-044E-BE16-6C434E70D5CC}"/>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30861935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s://www.ietf.org/contact/ombudsteam/" TargetMode="External"/><Relationship Id="rId2" Type="http://schemas.openxmlformats.org/officeDocument/2006/relationships/hyperlink" Target="https://www.ietf.org/privacy-policy/" TargetMode="External"/><Relationship Id="rId1" Type="http://schemas.openxmlformats.org/officeDocument/2006/relationships/slideLayout" Target="../slideLayouts/slideLayout12.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8" Type="http://schemas.openxmlformats.org/officeDocument/2006/relationships/hyperlink" Target="https://www.ietf.org/privacy-policy/" TargetMode="External"/><Relationship Id="rId3" Type="http://schemas.openxmlformats.org/officeDocument/2006/relationships/hyperlink" Target="https://www.rfc-editor.org/info/bcp9" TargetMode="External"/><Relationship Id="rId7" Type="http://schemas.openxmlformats.org/officeDocument/2006/relationships/hyperlink" Target="https://www.rfc-editor.org/info/bcp79" TargetMode="External"/><Relationship Id="rId2" Type="http://schemas.openxmlformats.org/officeDocument/2006/relationships/hyperlink" Target="https://ietf.org/policies" TargetMode="External"/><Relationship Id="rId1" Type="http://schemas.openxmlformats.org/officeDocument/2006/relationships/slideLayout" Target="../slideLayouts/slideLayout12.xml"/><Relationship Id="rId6" Type="http://schemas.openxmlformats.org/officeDocument/2006/relationships/hyperlink" Target="https://www.rfc-editor.org/info/bcp78" TargetMode="External"/><Relationship Id="rId5" Type="http://schemas.openxmlformats.org/officeDocument/2006/relationships/hyperlink" Target="https://www.rfc-editor.org/info/bcp54" TargetMode="External"/><Relationship Id="rId4" Type="http://schemas.openxmlformats.org/officeDocument/2006/relationships/hyperlink" Target="https://www.rfc-editor.org/info/bcp25" TargetMode="External"/><Relationship Id="rId9" Type="http://schemas.openxmlformats.org/officeDocument/2006/relationships/image" Target="../media/image2.jpg"/></Relationships>
</file>

<file path=ppt/slides/_rels/slide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hyperlink" Target="https://codimd.ietf.org/notes-ietf-109-raw" TargetMode="External"/><Relationship Id="rId7" Type="http://schemas.openxmlformats.org/officeDocument/2006/relationships/hyperlink" Target="https://datatracker.ietf.org/meeting/109/session/raw" TargetMode="External"/><Relationship Id="rId2" Type="http://schemas.openxmlformats.org/officeDocument/2006/relationships/hyperlink" Target="https://az.conf.meetecho.com/conference/?group=raw&amp;short=&amp;item=1" TargetMode="External"/><Relationship Id="rId1" Type="http://schemas.openxmlformats.org/officeDocument/2006/relationships/slideLayout" Target="../slideLayouts/slideLayout12.xml"/><Relationship Id="rId6" Type="http://schemas.openxmlformats.org/officeDocument/2006/relationships/hyperlink" Target="https://www.ietf.org/mailman/listinfo/raw" TargetMode="External"/><Relationship Id="rId5" Type="http://schemas.openxmlformats.org/officeDocument/2006/relationships/hyperlink" Target="mailto:raw@ietf.org" TargetMode="External"/><Relationship Id="rId4" Type="http://schemas.openxmlformats.org/officeDocument/2006/relationships/hyperlink" Target="xmpp:raw@jabber.ietf.org?join"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s://tools.ietf.org/html/draft-theoleyre-raw-oam-support-04" TargetMode="External"/><Relationship Id="rId3" Type="http://schemas.openxmlformats.org/officeDocument/2006/relationships/image" Target="../media/image1.png"/><Relationship Id="rId7" Type="http://schemas.openxmlformats.org/officeDocument/2006/relationships/hyperlink" Target="https://tools.ietf.org/html/draft-ietf-raw-ldacs-05"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hyperlink" Target="https://tools.ietf.org/html/draft-ietf-raw-use-cases-00" TargetMode="External"/><Relationship Id="rId5" Type="http://schemas.openxmlformats.org/officeDocument/2006/relationships/hyperlink" Target="https://tools.ietf.org/html/draft-pthubert-raw-architecture-04" TargetMode="External"/><Relationship Id="rId4" Type="http://schemas.openxmlformats.org/officeDocument/2006/relationships/hyperlink" Target="https://tools.ietf.org/html/draft-ietf-raw-technologies-00"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datatracker.ietf.org/doc/draft-bernardos-raw-mec/" TargetMode="Externa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9" name="Shape 59"/>
          <p:cNvSpPr txBox="1">
            <a:spLocks noGrp="1"/>
          </p:cNvSpPr>
          <p:nvPr>
            <p:ph type="ctrTitle"/>
          </p:nvPr>
        </p:nvSpPr>
        <p:spPr>
          <a:xfrm>
            <a:off x="179512" y="2731625"/>
            <a:ext cx="8799727" cy="2048719"/>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400" b="1" i="0" u="none" strike="noStrike" cap="none" dirty="0">
                <a:solidFill>
                  <a:schemeClr val="accent1"/>
                </a:solidFill>
                <a:latin typeface="+mn-lt"/>
                <a:ea typeface="Arial Unicode MS" panose="020B0604020202020204" pitchFamily="34" charset="-128"/>
                <a:cs typeface="Arial Unicode MS" panose="020B0604020202020204" pitchFamily="34" charset="-128"/>
                <a:sym typeface="Courier New"/>
              </a:rPr>
              <a:t>Reliable and Available Wireless</a:t>
            </a:r>
            <a:endParaRPr lang="en-US" sz="2800" b="1" i="0" u="none" strike="noStrike" cap="none" dirty="0">
              <a:solidFill>
                <a:schemeClr val="accent1"/>
              </a:solidFill>
              <a:latin typeface="+mn-lt"/>
              <a:ea typeface="Arial Unicode MS" panose="020B0604020202020204" pitchFamily="34" charset="-128"/>
              <a:cs typeface="Arial Unicode MS" panose="020B0604020202020204" pitchFamily="34" charset="-128"/>
              <a:sym typeface="Arial"/>
            </a:endParaRPr>
          </a:p>
        </p:txBody>
      </p:sp>
      <p:sp>
        <p:nvSpPr>
          <p:cNvPr id="60" name="Shape 60"/>
          <p:cNvSpPr txBox="1"/>
          <p:nvPr/>
        </p:nvSpPr>
        <p:spPr>
          <a:xfrm>
            <a:off x="57815" y="5258048"/>
            <a:ext cx="8943743" cy="1218952"/>
          </a:xfrm>
          <a:prstGeom prst="rect">
            <a:avLst/>
          </a:prstGeom>
          <a:noFill/>
          <a:ln>
            <a:noFill/>
          </a:ln>
        </p:spPr>
        <p:txBody>
          <a:bodyPr spcFirstLastPara="1" wrap="square" lIns="91425" tIns="45700" rIns="91425" bIns="45700" anchor="t" anchorCtr="0">
            <a:noAutofit/>
          </a:bodyPr>
          <a:lstStyle/>
          <a:p>
            <a:pPr lvl="0" algn="ctr">
              <a:buClr>
                <a:srgbClr val="FF9900"/>
              </a:buClr>
              <a:buSzPts val="2400"/>
            </a:pPr>
            <a:r>
              <a:rPr lang="en-US" sz="2400" b="0" i="0" u="none" strike="noStrike" cap="none" dirty="0">
                <a:solidFill>
                  <a:schemeClr val="dk1"/>
                </a:solidFill>
                <a:latin typeface="+mn-lt"/>
                <a:ea typeface="Courier New"/>
                <a:cs typeface="Courier New"/>
                <a:sym typeface="Courier New"/>
              </a:rPr>
              <a:t>Rick Taylor, Eve M. Schooler</a:t>
            </a:r>
            <a:endParaRPr lang="en-US" sz="2400" i="0" u="none" strike="noStrike" cap="none" dirty="0">
              <a:solidFill>
                <a:schemeClr val="dk1"/>
              </a:solidFill>
              <a:latin typeface="+mn-lt"/>
              <a:ea typeface="Courier New"/>
              <a:cs typeface="Courier New"/>
              <a:sym typeface="Courier New"/>
            </a:endParaRPr>
          </a:p>
          <a:p>
            <a:pPr lvl="0" algn="ctr">
              <a:spcBef>
                <a:spcPts val="480"/>
              </a:spcBef>
              <a:buClr>
                <a:srgbClr val="FF9900"/>
              </a:buClr>
              <a:buSzPts val="2400"/>
            </a:pPr>
            <a:r>
              <a:rPr lang="en-US" sz="2400" dirty="0">
                <a:solidFill>
                  <a:schemeClr val="dk1"/>
                </a:solidFill>
                <a:latin typeface="+mn-lt"/>
                <a:ea typeface="Courier New"/>
                <a:cs typeface="Courier New"/>
                <a:sym typeface="Courier New"/>
              </a:rPr>
              <a:t>IETF </a:t>
            </a:r>
            <a:r>
              <a:rPr lang="en-US" sz="2400" dirty="0" smtClean="0">
                <a:solidFill>
                  <a:schemeClr val="dk1"/>
                </a:solidFill>
                <a:latin typeface="+mn-lt"/>
                <a:ea typeface="Courier New"/>
                <a:cs typeface="Courier New"/>
                <a:sym typeface="Courier New"/>
              </a:rPr>
              <a:t>109 </a:t>
            </a:r>
            <a:r>
              <a:rPr lang="en-US" sz="2400" dirty="0">
                <a:solidFill>
                  <a:schemeClr val="dk1"/>
                </a:solidFill>
                <a:latin typeface="+mn-lt"/>
                <a:ea typeface="Courier New"/>
                <a:cs typeface="Courier New"/>
                <a:sym typeface="Courier New"/>
              </a:rPr>
              <a:t>– </a:t>
            </a:r>
            <a:r>
              <a:rPr lang="en-GB" sz="2400" dirty="0">
                <a:solidFill>
                  <a:schemeClr val="dk1"/>
                </a:solidFill>
                <a:latin typeface="+mn-lt"/>
                <a:ea typeface="Courier New"/>
                <a:cs typeface="Courier New"/>
              </a:rPr>
              <a:t>Monday, November 16, </a:t>
            </a:r>
            <a:r>
              <a:rPr lang="en-GB" sz="2400" dirty="0" smtClean="0">
                <a:solidFill>
                  <a:schemeClr val="dk1"/>
                </a:solidFill>
                <a:latin typeface="+mn-lt"/>
                <a:ea typeface="Courier New"/>
                <a:cs typeface="Courier New"/>
              </a:rPr>
              <a:t>2020</a:t>
            </a:r>
            <a:endParaRPr lang="en-US" sz="2400" dirty="0">
              <a:solidFill>
                <a:schemeClr val="dk1"/>
              </a:solidFill>
              <a:latin typeface="+mn-lt"/>
              <a:ea typeface="Courier New"/>
              <a:cs typeface="Courier New"/>
              <a:sym typeface="Courier New"/>
            </a:endParaRPr>
          </a:p>
        </p:txBody>
      </p:sp>
      <p:pic>
        <p:nvPicPr>
          <p:cNvPr id="4" name="Picture 3">
            <a:extLst>
              <a:ext uri="{FF2B5EF4-FFF2-40B4-BE49-F238E27FC236}">
                <a16:creationId xmlns:a16="http://schemas.microsoft.com/office/drawing/2014/main" xmlns="" id="{BC4C2012-5225-4FD9-A11F-02F2668D63CA}"/>
              </a:ext>
            </a:extLst>
          </p:cNvPr>
          <p:cNvPicPr>
            <a:picLocks noChangeAspect="1"/>
          </p:cNvPicPr>
          <p:nvPr/>
        </p:nvPicPr>
        <p:blipFill>
          <a:blip r:embed="rId3"/>
          <a:stretch>
            <a:fillRect/>
          </a:stretch>
        </p:blipFill>
        <p:spPr>
          <a:xfrm>
            <a:off x="2489832" y="1122047"/>
            <a:ext cx="4079648" cy="1770413"/>
          </a:xfrm>
          <a:prstGeom prst="rect">
            <a:avLst/>
          </a:prstGeom>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CC150F9-ABB0-4502-AB8C-CF1DBE25BAE8}"/>
              </a:ext>
            </a:extLst>
          </p:cNvPr>
          <p:cNvSpPr>
            <a:spLocks noGrp="1"/>
          </p:cNvSpPr>
          <p:nvPr>
            <p:ph type="title"/>
          </p:nvPr>
        </p:nvSpPr>
        <p:spPr>
          <a:xfrm>
            <a:off x="1718944" y="2841156"/>
            <a:ext cx="5507426" cy="1325563"/>
          </a:xfrm>
        </p:spPr>
        <p:txBody>
          <a:bodyPr>
            <a:noAutofit/>
          </a:bodyPr>
          <a:lstStyle/>
          <a:p>
            <a:pPr algn="ctr"/>
            <a:r>
              <a:rPr lang="en-US" sz="3600" dirty="0" smtClean="0">
                <a:latin typeface="+mn-lt"/>
              </a:rPr>
              <a:t>Discussion</a:t>
            </a:r>
            <a:endParaRPr lang="en-US" sz="3600" dirty="0">
              <a:latin typeface="+mn-lt"/>
            </a:endParaRPr>
          </a:p>
        </p:txBody>
      </p:sp>
      <p:sp>
        <p:nvSpPr>
          <p:cNvPr id="4" name="Slide Number Placeholder 3">
            <a:extLst>
              <a:ext uri="{FF2B5EF4-FFF2-40B4-BE49-F238E27FC236}">
                <a16:creationId xmlns:a16="http://schemas.microsoft.com/office/drawing/2014/main" xmlns="" id="{7C07C8C8-2BDC-484A-A5CA-027D135DE701}"/>
              </a:ext>
            </a:extLst>
          </p:cNvPr>
          <p:cNvSpPr>
            <a:spLocks noGrp="1"/>
          </p:cNvSpPr>
          <p:nvPr>
            <p:ph type="sldNum" sz="quarter" idx="2"/>
          </p:nvPr>
        </p:nvSpPr>
        <p:spPr/>
        <p:txBody>
          <a:bodyPr/>
          <a:lstStyle/>
          <a:p>
            <a:fld id="{86CB4B4D-7CA3-9044-876B-883B54F8677D}" type="slidenum">
              <a:rPr lang="en-US" smtClean="0"/>
              <a:t>10</a:t>
            </a:fld>
            <a:endParaRPr lang="en-US"/>
          </a:p>
        </p:txBody>
      </p:sp>
      <p:pic>
        <p:nvPicPr>
          <p:cNvPr id="5" name="Picture 4">
            <a:extLst>
              <a:ext uri="{FF2B5EF4-FFF2-40B4-BE49-F238E27FC236}">
                <a16:creationId xmlns:a16="http://schemas.microsoft.com/office/drawing/2014/main" xmlns="" id="{57B0A3B8-D9A2-4346-A329-313E83643D69}"/>
              </a:ext>
            </a:extLst>
          </p:cNvPr>
          <p:cNvPicPr>
            <a:picLocks noChangeAspect="1"/>
          </p:cNvPicPr>
          <p:nvPr/>
        </p:nvPicPr>
        <p:blipFill>
          <a:blip r:embed="rId2"/>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161322683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Note Well – Intellectual Property"/>
          <p:cNvSpPr>
            <a:spLocks noGrp="1"/>
          </p:cNvSpPr>
          <p:nvPr>
            <p:ph type="title"/>
          </p:nvPr>
        </p:nvSpPr>
        <p:spPr>
          <a:xfrm>
            <a:off x="762000" y="646136"/>
            <a:ext cx="7150128" cy="608577"/>
          </a:xfrm>
          <a:prstGeom prst="rect">
            <a:avLst/>
          </a:prstGeom>
        </p:spPr>
        <p:txBody>
          <a:bodyPr>
            <a:normAutofit/>
          </a:bodyPr>
          <a:lstStyle>
            <a:lvl1pPr algn="l"/>
          </a:lstStyle>
          <a:p>
            <a:pPr algn="ctr"/>
            <a:r>
              <a:rPr sz="3600" dirty="0">
                <a:latin typeface="+mn-lt"/>
              </a:rPr>
              <a:t>Note Well</a:t>
            </a:r>
          </a:p>
        </p:txBody>
      </p:sp>
      <p:sp>
        <p:nvSpPr>
          <p:cNvPr id="127" name="The IRTF follows the IETF Intellectual Property Rights (IPR) disclosure rules…"/>
          <p:cNvSpPr>
            <a:spLocks noGrp="1"/>
          </p:cNvSpPr>
          <p:nvPr>
            <p:ph type="body" idx="1"/>
          </p:nvPr>
        </p:nvSpPr>
        <p:spPr>
          <a:xfrm>
            <a:off x="690794" y="1815500"/>
            <a:ext cx="7886700" cy="4729116"/>
          </a:xfrm>
          <a:prstGeom prst="rect">
            <a:avLst/>
          </a:prstGeom>
        </p:spPr>
        <p:txBody>
          <a:bodyPr>
            <a:normAutofit fontScale="92500" lnSpcReduction="10000"/>
          </a:bodyPr>
          <a:lstStyle/>
          <a:p>
            <a:pPr marL="0" indent="0">
              <a:buNone/>
            </a:pPr>
            <a:r>
              <a:rPr lang="en-US" sz="2000" dirty="0"/>
              <a:t>This is a reminder of IETF policies in effect on various topics such as patents or code of conduct. It is only meant to point you in the right direction. Exceptions may apply. The IETF's patent policy and the definition of an IETF "contribution" and "participation" are set forth in BCP 79; please read it carefully.</a:t>
            </a:r>
          </a:p>
          <a:p>
            <a:pPr marL="0" indent="0">
              <a:buNone/>
            </a:pPr>
            <a:endParaRPr lang="en-US" sz="2000" dirty="0"/>
          </a:p>
          <a:p>
            <a:r>
              <a:rPr sz="2000" b="1" dirty="0"/>
              <a:t>By participating in the </a:t>
            </a:r>
            <a:r>
              <a:rPr lang="en-US" sz="2000" b="1" dirty="0"/>
              <a:t>IETF</a:t>
            </a:r>
            <a:r>
              <a:rPr sz="2000" b="1" dirty="0"/>
              <a:t>, you agree to follow </a:t>
            </a:r>
            <a:r>
              <a:rPr lang="en-US" sz="2000" b="1" dirty="0"/>
              <a:t>IETF</a:t>
            </a:r>
            <a:r>
              <a:rPr sz="2000" b="1" dirty="0"/>
              <a:t> processes and policies</a:t>
            </a:r>
          </a:p>
          <a:p>
            <a:r>
              <a:rPr sz="2000" dirty="0"/>
              <a:t>If you are aware that any </a:t>
            </a:r>
            <a:r>
              <a:rPr lang="en-US" sz="2000" dirty="0"/>
              <a:t>IETF</a:t>
            </a:r>
            <a:r>
              <a:rPr sz="2000" dirty="0"/>
              <a:t> contribution is covered by patents or patent applications that are owned or controlled by you or your sponsor, you must disclose that fact, or not participate in the discussion</a:t>
            </a:r>
          </a:p>
          <a:p>
            <a:r>
              <a:rPr lang="en-US" sz="2000" dirty="0"/>
              <a:t>As a participant in, or attendee to, any IETF activity you acknowledge that written, audio, video, and photographic records of meetings may be made public </a:t>
            </a:r>
          </a:p>
          <a:p>
            <a:r>
              <a:rPr lang="en-US" sz="2000" dirty="0"/>
              <a:t>Personal information that you provide to IETF will be handled in accordance with the Privacy Policy.</a:t>
            </a:r>
            <a:endParaRPr lang="en-US" sz="2000" u="sng" dirty="0">
              <a:hlinkClick r:id="rId2"/>
            </a:endParaRPr>
          </a:p>
          <a:p>
            <a:r>
              <a:rPr lang="en-US" sz="2000" dirty="0"/>
              <a:t>As a participant or attendee, you agree to work respectfully with other participants; please contact the </a:t>
            </a:r>
            <a:r>
              <a:rPr lang="en-US" sz="2000" dirty="0" err="1"/>
              <a:t>ombudsteam</a:t>
            </a:r>
            <a:r>
              <a:rPr lang="en-US" sz="2000" dirty="0"/>
              <a:t> if you have questions or concerns about this (</a:t>
            </a:r>
            <a:r>
              <a:rPr lang="en-US" sz="2000" u="sng" dirty="0">
                <a:hlinkClick r:id="rId3"/>
              </a:rPr>
              <a:t>https://www.ietf.org/contact/ombudsteam/</a:t>
            </a:r>
            <a:r>
              <a:rPr lang="en-US" sz="2000" dirty="0"/>
              <a:t>)</a:t>
            </a:r>
          </a:p>
          <a:p>
            <a:endParaRPr sz="2000" dirty="0"/>
          </a:p>
          <a:p>
            <a:endParaRPr lang="en-US" sz="2000" dirty="0"/>
          </a:p>
        </p:txBody>
      </p:sp>
      <p:sp>
        <p:nvSpPr>
          <p:cNvPr id="128" name="Slide Number"/>
          <p:cNvSpPr>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a:t>
            </a:fld>
            <a:endParaRPr/>
          </a:p>
        </p:txBody>
      </p:sp>
      <p:pic>
        <p:nvPicPr>
          <p:cNvPr id="6" name="Picture 5" descr="A picture containing drawing, sign&#10;&#10;Description automatically generated">
            <a:extLst>
              <a:ext uri="{FF2B5EF4-FFF2-40B4-BE49-F238E27FC236}">
                <a16:creationId xmlns:a16="http://schemas.microsoft.com/office/drawing/2014/main" xmlns="" id="{1B631514-A922-4759-8282-197841E73C52}"/>
              </a:ext>
            </a:extLst>
          </p:cNvPr>
          <p:cNvPicPr>
            <a:picLocks noChangeAspect="1"/>
          </p:cNvPicPr>
          <p:nvPr/>
        </p:nvPicPr>
        <p:blipFill>
          <a:blip r:embed="rId4"/>
          <a:stretch>
            <a:fillRect/>
          </a:stretch>
        </p:blipFill>
        <p:spPr>
          <a:xfrm>
            <a:off x="7597458" y="318101"/>
            <a:ext cx="1147910" cy="608576"/>
          </a:xfrm>
          <a:prstGeom prst="rect">
            <a:avLst/>
          </a:prstGeom>
          <a:ln>
            <a:noFill/>
          </a:ln>
        </p:spPr>
      </p:pic>
    </p:spTree>
    <p:extLst>
      <p:ext uri="{BB962C8B-B14F-4D97-AF65-F5344CB8AC3E}">
        <p14:creationId xmlns:p14="http://schemas.microsoft.com/office/powerpoint/2010/main" val="347805328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Note Well – Privacy &amp; Code of Conduct"/>
          <p:cNvSpPr>
            <a:spLocks noGrp="1"/>
          </p:cNvSpPr>
          <p:nvPr>
            <p:ph type="title"/>
          </p:nvPr>
        </p:nvSpPr>
        <p:spPr>
          <a:xfrm>
            <a:off x="879756" y="1144327"/>
            <a:ext cx="7150128" cy="608577"/>
          </a:xfrm>
          <a:prstGeom prst="rect">
            <a:avLst/>
          </a:prstGeom>
        </p:spPr>
        <p:txBody>
          <a:bodyPr>
            <a:normAutofit fontScale="90000"/>
          </a:bodyPr>
          <a:lstStyle>
            <a:lvl1pPr algn="l"/>
          </a:lstStyle>
          <a:p>
            <a:pPr algn="ctr"/>
            <a:r>
              <a:rPr lang="en-US" sz="4000" dirty="0">
                <a:latin typeface="+mn-lt"/>
              </a:rPr>
              <a:t>Note Well - Policies</a:t>
            </a:r>
            <a:r>
              <a:rPr lang="en-US" dirty="0">
                <a:latin typeface="+mn-lt"/>
              </a:rPr>
              <a:t/>
            </a:r>
            <a:br>
              <a:rPr lang="en-US" dirty="0">
                <a:latin typeface="+mn-lt"/>
              </a:rPr>
            </a:br>
            <a:r>
              <a:rPr lang="en-US" sz="2700" dirty="0">
                <a:latin typeface="+mn-lt"/>
                <a:hlinkClick r:id="rId2"/>
              </a:rPr>
              <a:t>https://ietf.org/policies</a:t>
            </a:r>
            <a:r>
              <a:rPr lang="en-US" dirty="0"/>
              <a:t/>
            </a:r>
            <a:br>
              <a:rPr lang="en-US" dirty="0"/>
            </a:br>
            <a:endParaRPr dirty="0">
              <a:latin typeface="+mn-lt"/>
            </a:endParaRPr>
          </a:p>
        </p:txBody>
      </p:sp>
      <p:sp>
        <p:nvSpPr>
          <p:cNvPr id="132" name="As a participant in, or attendee to, any IRTF activity you acknowledge that written, audio, video, and photographic records of meetings may be made public…"/>
          <p:cNvSpPr>
            <a:spLocks noGrp="1"/>
          </p:cNvSpPr>
          <p:nvPr>
            <p:ph type="body" idx="1"/>
          </p:nvPr>
        </p:nvSpPr>
        <p:spPr>
          <a:xfrm>
            <a:off x="1034567" y="2357128"/>
            <a:ext cx="7052988" cy="3657719"/>
          </a:xfrm>
          <a:prstGeom prst="rect">
            <a:avLst/>
          </a:prstGeom>
        </p:spPr>
        <p:txBody>
          <a:bodyPr>
            <a:normAutofit fontScale="92500" lnSpcReduction="10000"/>
          </a:bodyPr>
          <a:lstStyle/>
          <a:p>
            <a:pPr marL="0" indent="0">
              <a:buNone/>
            </a:pPr>
            <a:r>
              <a:rPr lang="en-US" sz="2400" dirty="0"/>
              <a:t>Definitive information is in the documents listed below and other IETF BCPs. For advice, please talk to WG chairs or ADs:</a:t>
            </a:r>
          </a:p>
          <a:p>
            <a:pPr marL="0" indent="0">
              <a:buNone/>
            </a:pPr>
            <a:endParaRPr lang="en-US" sz="2400" dirty="0"/>
          </a:p>
          <a:p>
            <a:pPr fontAlgn="base"/>
            <a:r>
              <a:rPr lang="en-US" sz="2400" dirty="0">
                <a:hlinkClick r:id="rId3"/>
              </a:rPr>
              <a:t>BCP 9</a:t>
            </a:r>
            <a:r>
              <a:rPr lang="en-US" sz="2400" dirty="0"/>
              <a:t> (Internet Standards Process)</a:t>
            </a:r>
          </a:p>
          <a:p>
            <a:pPr fontAlgn="base"/>
            <a:r>
              <a:rPr lang="en-US" sz="2400" dirty="0">
                <a:hlinkClick r:id="rId4"/>
              </a:rPr>
              <a:t>BCP 25</a:t>
            </a:r>
            <a:r>
              <a:rPr lang="en-US" sz="2400" dirty="0"/>
              <a:t> (Working Group processes)</a:t>
            </a:r>
          </a:p>
          <a:p>
            <a:pPr fontAlgn="base"/>
            <a:r>
              <a:rPr lang="en-US" sz="2400" dirty="0">
                <a:hlinkClick r:id="rId4"/>
              </a:rPr>
              <a:t>BCP 25</a:t>
            </a:r>
            <a:r>
              <a:rPr lang="en-US" sz="2400" dirty="0"/>
              <a:t> (Anti-Harassment Procedures) </a:t>
            </a:r>
          </a:p>
          <a:p>
            <a:pPr fontAlgn="base"/>
            <a:r>
              <a:rPr lang="en-US" sz="2400" dirty="0">
                <a:hlinkClick r:id="rId5"/>
              </a:rPr>
              <a:t>BCP 54</a:t>
            </a:r>
            <a:r>
              <a:rPr lang="en-US" sz="2400" dirty="0"/>
              <a:t> (Code of Conduct)</a:t>
            </a:r>
          </a:p>
          <a:p>
            <a:pPr fontAlgn="base"/>
            <a:r>
              <a:rPr lang="en-US" sz="2400" dirty="0">
                <a:hlinkClick r:id="rId6"/>
              </a:rPr>
              <a:t>BCP 78</a:t>
            </a:r>
            <a:r>
              <a:rPr lang="en-US" sz="2400" dirty="0"/>
              <a:t> (Copyright)</a:t>
            </a:r>
          </a:p>
          <a:p>
            <a:pPr fontAlgn="base"/>
            <a:r>
              <a:rPr lang="en-US" sz="2400" dirty="0">
                <a:hlinkClick r:id="rId7"/>
              </a:rPr>
              <a:t>BCP 79</a:t>
            </a:r>
            <a:r>
              <a:rPr lang="en-US" sz="2400" dirty="0"/>
              <a:t> (Patents, Participation)</a:t>
            </a:r>
          </a:p>
          <a:p>
            <a:r>
              <a:rPr lang="en-US" sz="2400" dirty="0">
                <a:hlinkClick r:id="rId8"/>
              </a:rPr>
              <a:t>https://www.ietf.org/privacy-policy/</a:t>
            </a:r>
            <a:r>
              <a:rPr lang="en-US" sz="2400" dirty="0"/>
              <a:t>(Privacy Policy)</a:t>
            </a:r>
          </a:p>
          <a:p>
            <a:pPr marL="0" indent="0">
              <a:spcAft>
                <a:spcPts val="1200"/>
              </a:spcAft>
              <a:buNone/>
            </a:pPr>
            <a:endParaRPr lang="en-US" sz="2200" dirty="0"/>
          </a:p>
        </p:txBody>
      </p:sp>
      <p:sp>
        <p:nvSpPr>
          <p:cNvPr id="133" name="Slide Number"/>
          <p:cNvSpPr>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a:t>
            </a:fld>
            <a:endParaRPr/>
          </a:p>
        </p:txBody>
      </p:sp>
      <p:pic>
        <p:nvPicPr>
          <p:cNvPr id="6" name="Picture 5" descr="A picture containing drawing, sign&#10;&#10;Description automatically generated">
            <a:extLst>
              <a:ext uri="{FF2B5EF4-FFF2-40B4-BE49-F238E27FC236}">
                <a16:creationId xmlns:a16="http://schemas.microsoft.com/office/drawing/2014/main" xmlns="" id="{0B293890-A3C3-4DB7-9412-20F59D244A4B}"/>
              </a:ext>
            </a:extLst>
          </p:cNvPr>
          <p:cNvPicPr>
            <a:picLocks noChangeAspect="1"/>
          </p:cNvPicPr>
          <p:nvPr/>
        </p:nvPicPr>
        <p:blipFill>
          <a:blip r:embed="rId9"/>
          <a:stretch>
            <a:fillRect/>
          </a:stretch>
        </p:blipFill>
        <p:spPr>
          <a:xfrm>
            <a:off x="7597458" y="318101"/>
            <a:ext cx="1147910" cy="608576"/>
          </a:xfrm>
          <a:prstGeom prst="rect">
            <a:avLst/>
          </a:prstGeom>
          <a:ln>
            <a:noFill/>
          </a:ln>
        </p:spPr>
      </p:pic>
      <p:sp>
        <p:nvSpPr>
          <p:cNvPr id="3" name="Rectangle 2">
            <a:extLst>
              <a:ext uri="{FF2B5EF4-FFF2-40B4-BE49-F238E27FC236}">
                <a16:creationId xmlns:a16="http://schemas.microsoft.com/office/drawing/2014/main" xmlns="" id="{927CEB6D-7AAE-4352-A155-0686610DCBF2}"/>
              </a:ext>
            </a:extLst>
          </p:cNvPr>
          <p:cNvSpPr/>
          <p:nvPr/>
        </p:nvSpPr>
        <p:spPr>
          <a:xfrm>
            <a:off x="4454820" y="3275112"/>
            <a:ext cx="234360" cy="307777"/>
          </a:xfrm>
          <a:prstGeom prst="rect">
            <a:avLst/>
          </a:prstGeom>
        </p:spPr>
        <p:txBody>
          <a:bodyPr wrap="none">
            <a:spAutoFit/>
          </a:bodyPr>
          <a:lstStyle/>
          <a:p>
            <a:r>
              <a:rPr lang="en-US" dirty="0"/>
              <a:t> </a:t>
            </a:r>
          </a:p>
        </p:txBody>
      </p:sp>
      <p:sp>
        <p:nvSpPr>
          <p:cNvPr id="7" name="Rectangle 6">
            <a:extLst>
              <a:ext uri="{FF2B5EF4-FFF2-40B4-BE49-F238E27FC236}">
                <a16:creationId xmlns:a16="http://schemas.microsoft.com/office/drawing/2014/main" xmlns="" id="{27A879A3-706C-45FF-AEF8-3BC9495806E2}"/>
              </a:ext>
            </a:extLst>
          </p:cNvPr>
          <p:cNvSpPr/>
          <p:nvPr/>
        </p:nvSpPr>
        <p:spPr>
          <a:xfrm>
            <a:off x="2636622" y="6218961"/>
            <a:ext cx="3966150" cy="461665"/>
          </a:xfrm>
          <a:prstGeom prst="rect">
            <a:avLst/>
          </a:prstGeom>
        </p:spPr>
        <p:txBody>
          <a:bodyPr wrap="none">
            <a:spAutoFit/>
          </a:bodyPr>
          <a:lstStyle/>
          <a:p>
            <a:r>
              <a:rPr lang="en-US" sz="2400" b="1" dirty="0">
                <a:solidFill>
                  <a:srgbClr val="FF0000"/>
                </a:solidFill>
                <a:latin typeface="+mn-lt"/>
              </a:rPr>
              <a:t>This session is being recorded</a:t>
            </a:r>
            <a:endParaRPr lang="en-US" sz="2000" dirty="0">
              <a:solidFill>
                <a:srgbClr val="FF0000"/>
              </a:solidFill>
              <a:latin typeface="+mn-lt"/>
            </a:endParaRPr>
          </a:p>
        </p:txBody>
      </p:sp>
    </p:spTree>
    <p:extLst>
      <p:ext uri="{BB962C8B-B14F-4D97-AF65-F5344CB8AC3E}">
        <p14:creationId xmlns:p14="http://schemas.microsoft.com/office/powerpoint/2010/main" val="289876160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E4D6B3-D7BB-43DE-8117-69866BFE662F}"/>
              </a:ext>
            </a:extLst>
          </p:cNvPr>
          <p:cNvSpPr>
            <a:spLocks noGrp="1"/>
          </p:cNvSpPr>
          <p:nvPr>
            <p:ph type="title"/>
          </p:nvPr>
        </p:nvSpPr>
        <p:spPr/>
        <p:txBody>
          <a:bodyPr/>
          <a:lstStyle/>
          <a:p>
            <a:r>
              <a:rPr lang="en-US" dirty="0">
                <a:latin typeface="+mn-lt"/>
              </a:rPr>
              <a:t>Administrivia</a:t>
            </a:r>
          </a:p>
        </p:txBody>
      </p:sp>
      <p:sp>
        <p:nvSpPr>
          <p:cNvPr id="3" name="Text Placeholder 2">
            <a:extLst>
              <a:ext uri="{FF2B5EF4-FFF2-40B4-BE49-F238E27FC236}">
                <a16:creationId xmlns:a16="http://schemas.microsoft.com/office/drawing/2014/main" xmlns="" id="{7362192E-3DA0-40C3-9C15-1F8FA4838BEE}"/>
              </a:ext>
            </a:extLst>
          </p:cNvPr>
          <p:cNvSpPr>
            <a:spLocks noGrp="1"/>
          </p:cNvSpPr>
          <p:nvPr>
            <p:ph type="body" idx="1"/>
          </p:nvPr>
        </p:nvSpPr>
        <p:spPr>
          <a:xfrm>
            <a:off x="628651" y="1690689"/>
            <a:ext cx="7886700" cy="5030787"/>
          </a:xfrm>
        </p:spPr>
        <p:txBody>
          <a:bodyPr>
            <a:normAutofit fontScale="92500" lnSpcReduction="20000"/>
          </a:bodyPr>
          <a:lstStyle/>
          <a:p>
            <a:r>
              <a:rPr lang="en-US" sz="2400" dirty="0" err="1"/>
              <a:t>Meetecho</a:t>
            </a:r>
            <a:r>
              <a:rPr lang="en-US" sz="2400" dirty="0"/>
              <a:t>:</a:t>
            </a:r>
          </a:p>
          <a:p>
            <a:pPr lvl="1"/>
            <a:r>
              <a:rPr lang="en-GB" sz="2400" dirty="0">
                <a:hlinkClick r:id="rId2"/>
              </a:rPr>
              <a:t>https://az.conf.meetecho.com/conference</a:t>
            </a:r>
            <a:r>
              <a:rPr lang="en-GB" sz="2400" dirty="0" smtClean="0">
                <a:hlinkClick r:id="rId2"/>
              </a:rPr>
              <a:t>/?group=raw</a:t>
            </a:r>
            <a:endParaRPr lang="en-GB" sz="2400" dirty="0" smtClean="0"/>
          </a:p>
          <a:p>
            <a:pPr lvl="1"/>
            <a:r>
              <a:rPr lang="en-US" sz="2200" dirty="0" smtClean="0"/>
              <a:t>Automatic </a:t>
            </a:r>
            <a:r>
              <a:rPr lang="en-US" sz="2200" dirty="0" err="1" smtClean="0"/>
              <a:t>Bluesheets</a:t>
            </a:r>
            <a:endParaRPr lang="en-US" sz="2200" dirty="0" smtClean="0"/>
          </a:p>
          <a:p>
            <a:pPr marL="342900" lvl="1" indent="0">
              <a:buNone/>
            </a:pPr>
            <a:endParaRPr lang="en-US" dirty="0"/>
          </a:p>
          <a:p>
            <a:r>
              <a:rPr lang="en-US" sz="2400" dirty="0"/>
              <a:t>Live Minutes:</a:t>
            </a:r>
          </a:p>
          <a:p>
            <a:pPr lvl="1"/>
            <a:r>
              <a:rPr lang="en-US" sz="2200" dirty="0" err="1"/>
              <a:t>CodiMD</a:t>
            </a:r>
            <a:r>
              <a:rPr lang="en-US" sz="2200" dirty="0"/>
              <a:t>:  Integrated into </a:t>
            </a:r>
            <a:r>
              <a:rPr lang="en-US" sz="2200" dirty="0" err="1" smtClean="0"/>
              <a:t>Meetecho</a:t>
            </a:r>
            <a:r>
              <a:rPr lang="en-US" sz="2200" dirty="0" smtClean="0"/>
              <a:t>                </a:t>
            </a:r>
            <a:r>
              <a:rPr lang="en-US" sz="2200" dirty="0" smtClean="0">
                <a:solidFill>
                  <a:srgbClr val="FF0000"/>
                </a:solidFill>
              </a:rPr>
              <a:t>(Please collaborate!)</a:t>
            </a:r>
            <a:endParaRPr lang="en-US" sz="2200" dirty="0">
              <a:solidFill>
                <a:srgbClr val="FF0000"/>
              </a:solidFill>
            </a:endParaRPr>
          </a:p>
          <a:p>
            <a:pPr lvl="1"/>
            <a:r>
              <a:rPr lang="en-US" sz="2200" dirty="0">
                <a:hlinkClick r:id="rId3"/>
              </a:rPr>
              <a:t>https://</a:t>
            </a:r>
            <a:r>
              <a:rPr lang="en-US" sz="2200" dirty="0" smtClean="0">
                <a:hlinkClick r:id="rId3"/>
              </a:rPr>
              <a:t>codimd.ietf.org/notes-ietf-109-raw</a:t>
            </a:r>
            <a:r>
              <a:rPr lang="en-US" sz="2200" dirty="0" smtClean="0"/>
              <a:t> </a:t>
            </a:r>
          </a:p>
          <a:p>
            <a:pPr lvl="1"/>
            <a:endParaRPr lang="en-US" dirty="0"/>
          </a:p>
          <a:p>
            <a:r>
              <a:rPr lang="en-US" sz="2400" dirty="0"/>
              <a:t>Remote participation</a:t>
            </a:r>
            <a:r>
              <a:rPr lang="en-US" sz="2400" dirty="0" smtClean="0"/>
              <a:t>:                                       </a:t>
            </a:r>
            <a:r>
              <a:rPr lang="en-US" sz="2200" dirty="0">
                <a:solidFill>
                  <a:srgbClr val="FF0000"/>
                </a:solidFill>
              </a:rPr>
              <a:t>(Scribe </a:t>
            </a:r>
            <a:r>
              <a:rPr lang="en-US" sz="2200" dirty="0">
                <a:solidFill>
                  <a:srgbClr val="FF0000"/>
                </a:solidFill>
              </a:rPr>
              <a:t>needed</a:t>
            </a:r>
            <a:r>
              <a:rPr lang="en-US" sz="2200" dirty="0">
                <a:solidFill>
                  <a:srgbClr val="FF0000"/>
                </a:solidFill>
              </a:rPr>
              <a:t>!)</a:t>
            </a:r>
            <a:endParaRPr lang="en-US" sz="2200" dirty="0">
              <a:solidFill>
                <a:srgbClr val="FF0000"/>
              </a:solidFill>
            </a:endParaRPr>
          </a:p>
          <a:p>
            <a:pPr lvl="1" fontAlgn="base"/>
            <a:r>
              <a:rPr lang="en-US" sz="2200" dirty="0"/>
              <a:t>Jabber: </a:t>
            </a:r>
            <a:r>
              <a:rPr lang="en-US" sz="2200" dirty="0" err="1">
                <a:hlinkClick r:id="rId4"/>
              </a:rPr>
              <a:t>xmpp:raw@jabber.ietf.org?join</a:t>
            </a:r>
            <a:endParaRPr lang="en-US" sz="2200" dirty="0"/>
          </a:p>
          <a:p>
            <a:pPr marL="342900" lvl="1" indent="0">
              <a:buNone/>
            </a:pPr>
            <a:endParaRPr lang="en-US" dirty="0" smtClean="0"/>
          </a:p>
          <a:p>
            <a:r>
              <a:rPr lang="en-US" sz="2400" dirty="0" smtClean="0"/>
              <a:t>Mailing </a:t>
            </a:r>
            <a:r>
              <a:rPr lang="en-US" sz="2400" dirty="0"/>
              <a:t>list:</a:t>
            </a:r>
          </a:p>
          <a:p>
            <a:pPr lvl="1"/>
            <a:r>
              <a:rPr lang="en-US" sz="2200" dirty="0">
                <a:hlinkClick r:id="rId5"/>
              </a:rPr>
              <a:t>raw@ietf.org</a:t>
            </a:r>
            <a:endParaRPr lang="en-US" sz="2200" dirty="0"/>
          </a:p>
          <a:p>
            <a:pPr lvl="1"/>
            <a:r>
              <a:rPr lang="en-US" sz="2200" dirty="0"/>
              <a:t>To subscribe: </a:t>
            </a:r>
            <a:r>
              <a:rPr lang="en-US" sz="2200" dirty="0">
                <a:hlinkClick r:id="rId6"/>
              </a:rPr>
              <a:t>https://www.ietf.org/mailman/listinfo/raw</a:t>
            </a:r>
            <a:endParaRPr lang="en-US" sz="2200" dirty="0"/>
          </a:p>
          <a:p>
            <a:pPr marL="342900" lvl="1" indent="0">
              <a:buNone/>
            </a:pPr>
            <a:endParaRPr lang="en-US" dirty="0"/>
          </a:p>
          <a:p>
            <a:r>
              <a:rPr lang="en-US" sz="2400" dirty="0"/>
              <a:t>Meeting materials:</a:t>
            </a:r>
          </a:p>
          <a:p>
            <a:pPr lvl="1"/>
            <a:r>
              <a:rPr lang="en-US" sz="2200" dirty="0">
                <a:hlinkClick r:id="rId7"/>
              </a:rPr>
              <a:t>https://</a:t>
            </a:r>
            <a:r>
              <a:rPr lang="en-US" sz="2200" dirty="0" smtClean="0">
                <a:hlinkClick r:id="rId7"/>
              </a:rPr>
              <a:t>datatracker.ietf.org/meeting/109/session/raw</a:t>
            </a:r>
            <a:endParaRPr lang="en-US" sz="1800" dirty="0"/>
          </a:p>
        </p:txBody>
      </p:sp>
      <p:sp>
        <p:nvSpPr>
          <p:cNvPr id="4" name="Slide Number Placeholder 3">
            <a:extLst>
              <a:ext uri="{FF2B5EF4-FFF2-40B4-BE49-F238E27FC236}">
                <a16:creationId xmlns:a16="http://schemas.microsoft.com/office/drawing/2014/main" xmlns="" id="{C84FF28C-7806-480B-8193-5DA79852EC13}"/>
              </a:ext>
            </a:extLst>
          </p:cNvPr>
          <p:cNvSpPr>
            <a:spLocks noGrp="1"/>
          </p:cNvSpPr>
          <p:nvPr>
            <p:ph type="sldNum" sz="quarter" idx="2"/>
          </p:nvPr>
        </p:nvSpPr>
        <p:spPr/>
        <p:txBody>
          <a:bodyPr/>
          <a:lstStyle/>
          <a:p>
            <a:fld id="{86CB4B4D-7CA3-9044-876B-883B54F8677D}" type="slidenum">
              <a:rPr lang="en-US" smtClean="0"/>
              <a:t>4</a:t>
            </a:fld>
            <a:endParaRPr lang="en-US" dirty="0"/>
          </a:p>
        </p:txBody>
      </p:sp>
      <p:pic>
        <p:nvPicPr>
          <p:cNvPr id="5" name="Picture 4">
            <a:extLst>
              <a:ext uri="{FF2B5EF4-FFF2-40B4-BE49-F238E27FC236}">
                <a16:creationId xmlns:a16="http://schemas.microsoft.com/office/drawing/2014/main" xmlns="" id="{A3E2C752-C2B0-4366-986F-4B2D554B9CF8}"/>
              </a:ext>
            </a:extLst>
          </p:cNvPr>
          <p:cNvPicPr>
            <a:picLocks noChangeAspect="1"/>
          </p:cNvPicPr>
          <p:nvPr/>
        </p:nvPicPr>
        <p:blipFill>
          <a:blip r:embed="rId8"/>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90297778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C52126F-B832-4809-A212-08B5686EF86C}"/>
              </a:ext>
            </a:extLst>
          </p:cNvPr>
          <p:cNvSpPr>
            <a:spLocks noGrp="1"/>
          </p:cNvSpPr>
          <p:nvPr>
            <p:ph type="title"/>
          </p:nvPr>
        </p:nvSpPr>
        <p:spPr>
          <a:xfrm>
            <a:off x="628650" y="146543"/>
            <a:ext cx="7886700" cy="1325563"/>
          </a:xfrm>
        </p:spPr>
        <p:txBody>
          <a:bodyPr/>
          <a:lstStyle/>
          <a:p>
            <a:r>
              <a:rPr lang="en-US" dirty="0">
                <a:latin typeface="+mn-lt"/>
              </a:rPr>
              <a:t>Agenda</a:t>
            </a:r>
          </a:p>
        </p:txBody>
      </p:sp>
      <p:sp>
        <p:nvSpPr>
          <p:cNvPr id="3" name="Text Placeholder 2">
            <a:extLst>
              <a:ext uri="{FF2B5EF4-FFF2-40B4-BE49-F238E27FC236}">
                <a16:creationId xmlns:a16="http://schemas.microsoft.com/office/drawing/2014/main" xmlns="" id="{65BDC33B-E0E5-4B70-8C50-463956642F0B}"/>
              </a:ext>
            </a:extLst>
          </p:cNvPr>
          <p:cNvSpPr>
            <a:spLocks noGrp="1"/>
          </p:cNvSpPr>
          <p:nvPr>
            <p:ph type="body" idx="1"/>
          </p:nvPr>
        </p:nvSpPr>
        <p:spPr>
          <a:xfrm>
            <a:off x="628649" y="1435008"/>
            <a:ext cx="8240143" cy="4805994"/>
          </a:xfrm>
        </p:spPr>
        <p:txBody>
          <a:bodyPr>
            <a:normAutofit/>
          </a:bodyPr>
          <a:lstStyle/>
          <a:p>
            <a:pPr marL="0" indent="0">
              <a:buNone/>
            </a:pPr>
            <a:endParaRPr lang="en-US" dirty="0"/>
          </a:p>
          <a:p>
            <a:endParaRPr lang="en-US" dirty="0"/>
          </a:p>
        </p:txBody>
      </p:sp>
      <p:sp>
        <p:nvSpPr>
          <p:cNvPr id="4" name="Slide Number Placeholder 3">
            <a:extLst>
              <a:ext uri="{FF2B5EF4-FFF2-40B4-BE49-F238E27FC236}">
                <a16:creationId xmlns:a16="http://schemas.microsoft.com/office/drawing/2014/main" xmlns="" id="{FACA70EF-6E22-4C81-944F-17D7946DB434}"/>
              </a:ext>
            </a:extLst>
          </p:cNvPr>
          <p:cNvSpPr>
            <a:spLocks noGrp="1"/>
          </p:cNvSpPr>
          <p:nvPr>
            <p:ph type="sldNum" sz="quarter" idx="2"/>
          </p:nvPr>
        </p:nvSpPr>
        <p:spPr/>
        <p:txBody>
          <a:bodyPr/>
          <a:lstStyle/>
          <a:p>
            <a:fld id="{86CB4B4D-7CA3-9044-876B-883B54F8677D}" type="slidenum">
              <a:rPr lang="en-US" smtClean="0"/>
              <a:t>5</a:t>
            </a:fld>
            <a:endParaRPr lang="en-US"/>
          </a:p>
        </p:txBody>
      </p:sp>
      <p:pic>
        <p:nvPicPr>
          <p:cNvPr id="6" name="Picture 5">
            <a:extLst>
              <a:ext uri="{FF2B5EF4-FFF2-40B4-BE49-F238E27FC236}">
                <a16:creationId xmlns:a16="http://schemas.microsoft.com/office/drawing/2014/main" xmlns="" id="{CD44AAC2-298C-4BC0-A391-4D72CEE70D70}"/>
              </a:ext>
            </a:extLst>
          </p:cNvPr>
          <p:cNvPicPr>
            <a:picLocks noChangeAspect="1"/>
          </p:cNvPicPr>
          <p:nvPr/>
        </p:nvPicPr>
        <p:blipFill>
          <a:blip r:embed="rId3"/>
          <a:stretch>
            <a:fillRect/>
          </a:stretch>
        </p:blipFill>
        <p:spPr>
          <a:xfrm>
            <a:off x="6812444" y="89024"/>
            <a:ext cx="2331556" cy="1011807"/>
          </a:xfrm>
          <a:prstGeom prst="rect">
            <a:avLst/>
          </a:prstGeom>
          <a:ln>
            <a:noFill/>
          </a:ln>
        </p:spPr>
      </p:pic>
      <p:graphicFrame>
        <p:nvGraphicFramePr>
          <p:cNvPr id="5" name="Table 4"/>
          <p:cNvGraphicFramePr>
            <a:graphicFrameLocks noGrp="1"/>
          </p:cNvGraphicFramePr>
          <p:nvPr>
            <p:extLst>
              <p:ext uri="{D42A27DB-BD31-4B8C-83A1-F6EECF244321}">
                <p14:modId xmlns:p14="http://schemas.microsoft.com/office/powerpoint/2010/main" val="2218510733"/>
              </p:ext>
            </p:extLst>
          </p:nvPr>
        </p:nvGraphicFramePr>
        <p:xfrm>
          <a:off x="693173" y="1285108"/>
          <a:ext cx="7720782" cy="4831305"/>
        </p:xfrm>
        <a:graphic>
          <a:graphicData uri="http://schemas.openxmlformats.org/drawingml/2006/table">
            <a:tbl>
              <a:tblPr firstRow="1" bandRow="1">
                <a:tableStyleId>{2D5ABB26-0587-4C30-8999-92F81FD0307C}</a:tableStyleId>
              </a:tblPr>
              <a:tblGrid>
                <a:gridCol w="1747685">
                  <a:extLst>
                    <a:ext uri="{9D8B030D-6E8A-4147-A177-3AD203B41FA5}">
                      <a16:colId xmlns:a16="http://schemas.microsoft.com/office/drawing/2014/main" xmlns="" val="20000"/>
                    </a:ext>
                  </a:extLst>
                </a:gridCol>
                <a:gridCol w="5973097">
                  <a:extLst>
                    <a:ext uri="{9D8B030D-6E8A-4147-A177-3AD203B41FA5}">
                      <a16:colId xmlns:a16="http://schemas.microsoft.com/office/drawing/2014/main" xmlns="" val="20001"/>
                    </a:ext>
                  </a:extLst>
                </a:gridCol>
              </a:tblGrid>
              <a:tr h="997055">
                <a:tc>
                  <a:txBody>
                    <a:bodyPr/>
                    <a:lstStyle/>
                    <a:p>
                      <a:r>
                        <a:rPr lang="en-GB" b="1" dirty="0"/>
                        <a:t>Intro</a:t>
                      </a:r>
                    </a:p>
                  </a:txBody>
                  <a:tcPr/>
                </a:tc>
                <a:tc>
                  <a:txBody>
                    <a:bodyPr/>
                    <a:lstStyle/>
                    <a:p>
                      <a:r>
                        <a:rPr lang="en-GB" dirty="0"/>
                        <a:t>Chairs							10 mins</a:t>
                      </a:r>
                    </a:p>
                    <a:p>
                      <a:pPr marL="285750" indent="-285750">
                        <a:buFont typeface="Arial" panose="020B0604020202020204" pitchFamily="34" charset="0"/>
                        <a:buChar char="•"/>
                      </a:pPr>
                      <a:r>
                        <a:rPr lang="en-GB" dirty="0"/>
                        <a:t>Reminder of IPR policies</a:t>
                      </a:r>
                    </a:p>
                    <a:p>
                      <a:pPr marL="285750" indent="-285750">
                        <a:buFont typeface="Arial" panose="020B0604020202020204" pitchFamily="34" charset="0"/>
                        <a:buChar char="•"/>
                      </a:pPr>
                      <a:r>
                        <a:rPr lang="en-GB" dirty="0"/>
                        <a:t>Current drafts and status</a:t>
                      </a:r>
                    </a:p>
                    <a:p>
                      <a:pPr marL="285750" indent="-285750">
                        <a:buFont typeface="Arial" panose="020B0604020202020204" pitchFamily="34" charset="0"/>
                        <a:buChar char="•"/>
                      </a:pPr>
                      <a:r>
                        <a:rPr lang="en-GB" dirty="0"/>
                        <a:t>Milestones and Charter</a:t>
                      </a:r>
                    </a:p>
                    <a:p>
                      <a:pPr marL="0" indent="0">
                        <a:buFont typeface="Arial" panose="020B0604020202020204" pitchFamily="34" charset="0"/>
                        <a:buNone/>
                      </a:pPr>
                      <a:endParaRPr lang="en-GB" dirty="0"/>
                    </a:p>
                  </a:txBody>
                  <a:tcPr/>
                </a:tc>
                <a:extLst>
                  <a:ext uri="{0D108BD9-81ED-4DB2-BD59-A6C34878D82A}">
                    <a16:rowId xmlns:a16="http://schemas.microsoft.com/office/drawing/2014/main" xmlns="" val="10000"/>
                  </a:ext>
                </a:extLst>
              </a:tr>
              <a:tr h="637055">
                <a:tc>
                  <a:txBody>
                    <a:bodyPr/>
                    <a:lstStyle/>
                    <a:p>
                      <a:r>
                        <a:rPr lang="en-GB" b="1" dirty="0" smtClean="0"/>
                        <a:t>Technologies</a:t>
                      </a:r>
                      <a:endParaRPr lang="en-GB" b="1" dirty="0"/>
                    </a:p>
                  </a:txBody>
                  <a:tcPr/>
                </a:tc>
                <a:tc>
                  <a:txBody>
                    <a:bodyPr/>
                    <a:lstStyle/>
                    <a:p>
                      <a:r>
                        <a:rPr lang="en-GB" dirty="0" smtClean="0"/>
                        <a:t>Pascal </a:t>
                      </a:r>
                      <a:r>
                        <a:rPr lang="en-GB" dirty="0" err="1" smtClean="0"/>
                        <a:t>Thubert</a:t>
                      </a:r>
                      <a:r>
                        <a:rPr lang="en-GB" dirty="0" smtClean="0"/>
                        <a:t>                                                                                                    20 mins</a:t>
                      </a:r>
                    </a:p>
                    <a:p>
                      <a:r>
                        <a:rPr lang="en-GB" dirty="0" smtClean="0">
                          <a:hlinkClick r:id="rId4"/>
                        </a:rPr>
                        <a:t>https://tools.ietf.org/html/draft-ietf-raw-technologies-00</a:t>
                      </a:r>
                      <a:r>
                        <a:rPr lang="en-GB" dirty="0" smtClean="0"/>
                        <a:t> </a:t>
                      </a:r>
                      <a:endParaRPr lang="en-GB" dirty="0"/>
                    </a:p>
                  </a:txBody>
                  <a:tcPr/>
                </a:tc>
              </a:tr>
              <a:tr h="637055">
                <a:tc>
                  <a:txBody>
                    <a:bodyPr/>
                    <a:lstStyle/>
                    <a:p>
                      <a:r>
                        <a:rPr lang="en-GB" b="1" dirty="0" smtClean="0"/>
                        <a:t>Architecture</a:t>
                      </a:r>
                      <a:endParaRPr lang="en-GB" b="1" dirty="0"/>
                    </a:p>
                  </a:txBody>
                  <a:tcPr/>
                </a:tc>
                <a:tc>
                  <a:txBody>
                    <a:bodyPr/>
                    <a:lstStyle/>
                    <a:p>
                      <a:r>
                        <a:rPr lang="en-GB" dirty="0" smtClean="0"/>
                        <a:t>Pascal </a:t>
                      </a:r>
                      <a:r>
                        <a:rPr lang="en-GB" dirty="0" err="1" smtClean="0"/>
                        <a:t>Thubert</a:t>
                      </a:r>
                      <a:r>
                        <a:rPr lang="en-GB" dirty="0" smtClean="0"/>
                        <a:t>                                                                                                    20 mins</a:t>
                      </a:r>
                    </a:p>
                    <a:p>
                      <a:r>
                        <a:rPr lang="en-GB" dirty="0" smtClean="0">
                          <a:hlinkClick r:id="rId5"/>
                        </a:rPr>
                        <a:t>https://tools.ietf.org/html/draft-pthubert-raw-architecture-04</a:t>
                      </a:r>
                      <a:r>
                        <a:rPr lang="en-GB" dirty="0" smtClean="0"/>
                        <a:t> </a:t>
                      </a:r>
                      <a:endParaRPr lang="en-GB" dirty="0"/>
                    </a:p>
                  </a:txBody>
                  <a:tcPr/>
                </a:tc>
              </a:tr>
              <a:tr h="637055">
                <a:tc>
                  <a:txBody>
                    <a:bodyPr/>
                    <a:lstStyle/>
                    <a:p>
                      <a:r>
                        <a:rPr lang="en-GB" b="1" dirty="0" smtClean="0"/>
                        <a:t>Use Cases</a:t>
                      </a:r>
                      <a:endParaRPr lang="en-GB" b="1" dirty="0"/>
                    </a:p>
                  </a:txBody>
                  <a:tcPr/>
                </a:tc>
                <a:tc>
                  <a:txBody>
                    <a:bodyPr/>
                    <a:lstStyle/>
                    <a:p>
                      <a:r>
                        <a:rPr lang="en-GB" dirty="0" smtClean="0"/>
                        <a:t>Carlos </a:t>
                      </a:r>
                      <a:r>
                        <a:rPr lang="en-GB" dirty="0" err="1" smtClean="0"/>
                        <a:t>Bernardos</a:t>
                      </a:r>
                      <a:r>
                        <a:rPr lang="en-GB" dirty="0"/>
                        <a:t>						</a:t>
                      </a:r>
                      <a:r>
                        <a:rPr lang="en-GB" dirty="0" smtClean="0"/>
                        <a:t>5 </a:t>
                      </a:r>
                      <a:r>
                        <a:rPr lang="en-GB" dirty="0"/>
                        <a:t>mins</a:t>
                      </a:r>
                    </a:p>
                    <a:p>
                      <a:r>
                        <a:rPr lang="en-GB" dirty="0" smtClean="0">
                          <a:hlinkClick r:id="rId6"/>
                        </a:rPr>
                        <a:t>https://tools.ietf.org/html/draft-ietf-raw-use-cases-00</a:t>
                      </a:r>
                      <a:r>
                        <a:rPr lang="en-GB" dirty="0" smtClean="0"/>
                        <a:t> </a:t>
                      </a:r>
                      <a:endParaRPr lang="en-GB" dirty="0"/>
                    </a:p>
                  </a:txBody>
                  <a:tcPr/>
                </a:tc>
                <a:extLst>
                  <a:ext uri="{0D108BD9-81ED-4DB2-BD59-A6C34878D82A}">
                    <a16:rowId xmlns:a16="http://schemas.microsoft.com/office/drawing/2014/main" xmlns="" val="10002"/>
                  </a:ext>
                </a:extLst>
              </a:tr>
              <a:tr h="720000">
                <a:tc>
                  <a:txBody>
                    <a:bodyPr/>
                    <a:lstStyle/>
                    <a:p>
                      <a:r>
                        <a:rPr lang="en-GB" b="1" dirty="0"/>
                        <a:t>LDACS</a:t>
                      </a:r>
                    </a:p>
                  </a:txBody>
                  <a:tcPr/>
                </a:tc>
                <a:tc>
                  <a:txBody>
                    <a:bodyPr/>
                    <a:lstStyle/>
                    <a:p>
                      <a:r>
                        <a:rPr lang="en-GB" dirty="0"/>
                        <a:t>Nils </a:t>
                      </a:r>
                      <a:r>
                        <a:rPr lang="en-GB" dirty="0" err="1"/>
                        <a:t>Maeurer</a:t>
                      </a:r>
                      <a:r>
                        <a:rPr lang="en-GB" dirty="0"/>
                        <a:t>						</a:t>
                      </a:r>
                      <a:r>
                        <a:rPr lang="en-GB" dirty="0" smtClean="0"/>
                        <a:t>15 </a:t>
                      </a:r>
                      <a:r>
                        <a:rPr lang="en-GB" dirty="0"/>
                        <a:t>mins</a:t>
                      </a:r>
                    </a:p>
                    <a:p>
                      <a:r>
                        <a:rPr lang="en-GB" dirty="0" smtClean="0">
                          <a:hlinkClick r:id="rId7"/>
                        </a:rPr>
                        <a:t>https://tools.ietf.org/html/draft-ietf-raw-ldacs-05</a:t>
                      </a:r>
                      <a:r>
                        <a:rPr lang="en-GB" dirty="0" smtClean="0"/>
                        <a:t> </a:t>
                      </a:r>
                      <a:endParaRPr lang="en-GB" dirty="0"/>
                    </a:p>
                  </a:txBody>
                  <a:tcPr/>
                </a:tc>
                <a:extLst>
                  <a:ext uri="{0D108BD9-81ED-4DB2-BD59-A6C34878D82A}">
                    <a16:rowId xmlns:a16="http://schemas.microsoft.com/office/drawing/2014/main" xmlns="" val="10003"/>
                  </a:ext>
                </a:extLst>
              </a:tr>
              <a:tr h="720000">
                <a:tc>
                  <a:txBody>
                    <a:bodyPr/>
                    <a:lstStyle/>
                    <a:p>
                      <a:r>
                        <a:rPr lang="en-GB" b="1" dirty="0"/>
                        <a:t>OAM</a:t>
                      </a:r>
                    </a:p>
                  </a:txBody>
                  <a:tcPr/>
                </a:tc>
                <a:tc>
                  <a:txBody>
                    <a:bodyPr/>
                    <a:lstStyle/>
                    <a:p>
                      <a:r>
                        <a:rPr lang="en-GB" dirty="0"/>
                        <a:t>Fabrice </a:t>
                      </a:r>
                      <a:r>
                        <a:rPr lang="en-GB" dirty="0" err="1"/>
                        <a:t>Theoleyre</a:t>
                      </a:r>
                      <a:r>
                        <a:rPr lang="en-GB" dirty="0"/>
                        <a:t>						15 mins</a:t>
                      </a:r>
                    </a:p>
                    <a:p>
                      <a:r>
                        <a:rPr lang="en-GB" dirty="0" smtClean="0">
                          <a:hlinkClick r:id="rId8"/>
                        </a:rPr>
                        <a:t>https://tools.ietf.org/html/draft-theoleyre-raw-oam-support-04</a:t>
                      </a:r>
                      <a:r>
                        <a:rPr lang="en-GB" dirty="0" smtClean="0"/>
                        <a:t> </a:t>
                      </a:r>
                      <a:endParaRPr lang="en-GB" dirty="0"/>
                    </a:p>
                  </a:txBody>
                  <a:tcPr/>
                </a:tc>
                <a:extLst>
                  <a:ext uri="{0D108BD9-81ED-4DB2-BD59-A6C34878D82A}">
                    <a16:rowId xmlns:a16="http://schemas.microsoft.com/office/drawing/2014/main" xmlns="" val="10005"/>
                  </a:ext>
                </a:extLst>
              </a:tr>
              <a:tr h="360000">
                <a:tc>
                  <a:txBody>
                    <a:bodyPr/>
                    <a:lstStyle/>
                    <a:p>
                      <a:r>
                        <a:rPr lang="en-GB" b="1" dirty="0"/>
                        <a:t>Discussion</a:t>
                      </a:r>
                    </a:p>
                  </a:txBody>
                  <a:tcPr/>
                </a:tc>
                <a:tc>
                  <a:txBody>
                    <a:bodyPr/>
                    <a:lstStyle/>
                    <a:p>
                      <a:r>
                        <a:rPr lang="en-GB" dirty="0"/>
                        <a:t>Open Mic							10 mins</a:t>
                      </a: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308667660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DE7380-7D46-49D9-ADF9-FD89D765CDDB}"/>
              </a:ext>
            </a:extLst>
          </p:cNvPr>
          <p:cNvSpPr>
            <a:spLocks noGrp="1"/>
          </p:cNvSpPr>
          <p:nvPr>
            <p:ph type="title"/>
          </p:nvPr>
        </p:nvSpPr>
        <p:spPr/>
        <p:txBody>
          <a:bodyPr/>
          <a:lstStyle/>
          <a:p>
            <a:r>
              <a:rPr lang="en-US" dirty="0">
                <a:latin typeface="+mn-lt"/>
              </a:rPr>
              <a:t>Milestones</a:t>
            </a:r>
          </a:p>
        </p:txBody>
      </p:sp>
      <p:sp>
        <p:nvSpPr>
          <p:cNvPr id="4" name="Slide Number Placeholder 3">
            <a:extLst>
              <a:ext uri="{FF2B5EF4-FFF2-40B4-BE49-F238E27FC236}">
                <a16:creationId xmlns:a16="http://schemas.microsoft.com/office/drawing/2014/main" xmlns="" id="{20FC0C7B-1DF7-40E2-963D-8A1918E9F055}"/>
              </a:ext>
            </a:extLst>
          </p:cNvPr>
          <p:cNvSpPr>
            <a:spLocks noGrp="1"/>
          </p:cNvSpPr>
          <p:nvPr>
            <p:ph type="sldNum" sz="quarter" idx="2"/>
          </p:nvPr>
        </p:nvSpPr>
        <p:spPr/>
        <p:txBody>
          <a:bodyPr/>
          <a:lstStyle/>
          <a:p>
            <a:fld id="{86CB4B4D-7CA3-9044-876B-883B54F8677D}" type="slidenum">
              <a:rPr lang="en-US" smtClean="0"/>
              <a:t>6</a:t>
            </a:fld>
            <a:endParaRPr lang="en-US"/>
          </a:p>
        </p:txBody>
      </p:sp>
      <p:graphicFrame>
        <p:nvGraphicFramePr>
          <p:cNvPr id="5" name="Table 4">
            <a:extLst>
              <a:ext uri="{FF2B5EF4-FFF2-40B4-BE49-F238E27FC236}">
                <a16:creationId xmlns:a16="http://schemas.microsoft.com/office/drawing/2014/main" xmlns="" id="{26A7F9B2-EC3C-40FA-8275-D5E2786E280B}"/>
              </a:ext>
            </a:extLst>
          </p:cNvPr>
          <p:cNvGraphicFramePr>
            <a:graphicFrameLocks noGrp="1"/>
          </p:cNvGraphicFramePr>
          <p:nvPr>
            <p:extLst>
              <p:ext uri="{D42A27DB-BD31-4B8C-83A1-F6EECF244321}">
                <p14:modId xmlns:p14="http://schemas.microsoft.com/office/powerpoint/2010/main" val="2535174151"/>
              </p:ext>
            </p:extLst>
          </p:nvPr>
        </p:nvGraphicFramePr>
        <p:xfrm>
          <a:off x="735182" y="1584146"/>
          <a:ext cx="7886700" cy="4620012"/>
        </p:xfrm>
        <a:graphic>
          <a:graphicData uri="http://schemas.openxmlformats.org/drawingml/2006/table">
            <a:tbl>
              <a:tblPr/>
              <a:tblGrid>
                <a:gridCol w="1670667">
                  <a:extLst>
                    <a:ext uri="{9D8B030D-6E8A-4147-A177-3AD203B41FA5}">
                      <a16:colId xmlns:a16="http://schemas.microsoft.com/office/drawing/2014/main" xmlns="" val="3459370127"/>
                    </a:ext>
                  </a:extLst>
                </a:gridCol>
                <a:gridCol w="6216033">
                  <a:extLst>
                    <a:ext uri="{9D8B030D-6E8A-4147-A177-3AD203B41FA5}">
                      <a16:colId xmlns:a16="http://schemas.microsoft.com/office/drawing/2014/main" xmlns="" val="4090641612"/>
                    </a:ext>
                  </a:extLst>
                </a:gridCol>
              </a:tblGrid>
              <a:tr h="178359">
                <a:tc>
                  <a:txBody>
                    <a:bodyPr/>
                    <a:lstStyle/>
                    <a:p>
                      <a:pPr fontAlgn="t"/>
                      <a:r>
                        <a:rPr lang="en-US" sz="2400" b="1" dirty="0">
                          <a:effectLst/>
                        </a:rPr>
                        <a:t>Date</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tc>
                  <a:txBody>
                    <a:bodyPr/>
                    <a:lstStyle/>
                    <a:p>
                      <a:pPr fontAlgn="t"/>
                      <a:r>
                        <a:rPr lang="en-US" sz="2400" b="1" dirty="0">
                          <a:effectLst/>
                        </a:rPr>
                        <a:t>Milestone</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extLst>
                  <a:ext uri="{0D108BD9-81ED-4DB2-BD59-A6C34878D82A}">
                    <a16:rowId xmlns:a16="http://schemas.microsoft.com/office/drawing/2014/main" xmlns="" val="2997456152"/>
                  </a:ext>
                </a:extLst>
              </a:tr>
              <a:tr h="178359">
                <a:tc>
                  <a:txBody>
                    <a:bodyPr/>
                    <a:lstStyle/>
                    <a:p>
                      <a:pPr fontAlgn="t"/>
                      <a:r>
                        <a:rPr lang="en-US" sz="2000" dirty="0" smtClean="0">
                          <a:effectLst/>
                        </a:rPr>
                        <a:t>Sep 2020 </a:t>
                      </a:r>
                      <a:r>
                        <a:rPr lang="en-GB" sz="2000" b="0" i="0" kern="1200" dirty="0" smtClean="0">
                          <a:solidFill>
                            <a:schemeClr val="accent6"/>
                          </a:solidFill>
                          <a:effectLst/>
                          <a:latin typeface="+mn-lt"/>
                          <a:ea typeface="+mn-ea"/>
                          <a:cs typeface="+mn-cs"/>
                        </a:rPr>
                        <a:t>✓</a:t>
                      </a:r>
                      <a:endParaRPr lang="en-US" sz="2000" dirty="0">
                        <a:effectLst/>
                      </a:endParaRP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tc>
                  <a:txBody>
                    <a:bodyPr/>
                    <a:lstStyle/>
                    <a:p>
                      <a:pPr marL="0" marR="0" lvl="0" indent="0" algn="l" defTabSz="685800" rtl="0" eaLnBrk="1" fontAlgn="t" latinLnBrk="0" hangingPunct="1">
                        <a:lnSpc>
                          <a:spcPct val="100000"/>
                        </a:lnSpc>
                        <a:spcBef>
                          <a:spcPts val="0"/>
                        </a:spcBef>
                        <a:spcAft>
                          <a:spcPts val="0"/>
                        </a:spcAft>
                        <a:buClrTx/>
                        <a:buSzTx/>
                        <a:buFontTx/>
                        <a:buNone/>
                        <a:tabLst/>
                        <a:defRPr/>
                      </a:pPr>
                      <a:r>
                        <a:rPr lang="en-US" sz="2000" dirty="0">
                          <a:effectLst/>
                        </a:rPr>
                        <a:t>Working Group Adoption of </a:t>
                      </a:r>
                      <a:r>
                        <a:rPr lang="en-US" sz="2000" b="1" i="1" dirty="0">
                          <a:effectLst/>
                        </a:rPr>
                        <a:t>Use Cases </a:t>
                      </a:r>
                      <a:r>
                        <a:rPr lang="en-US" sz="2000" dirty="0">
                          <a:effectLst/>
                        </a:rPr>
                        <a:t>Document</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extLst>
                  <a:ext uri="{0D108BD9-81ED-4DB2-BD59-A6C34878D82A}">
                    <a16:rowId xmlns:a16="http://schemas.microsoft.com/office/drawing/2014/main" xmlns="" val="83893242"/>
                  </a:ext>
                </a:extLst>
              </a:tr>
              <a:tr h="178359">
                <a:tc>
                  <a:txBody>
                    <a:bodyPr/>
                    <a:lstStyle/>
                    <a:p>
                      <a:pPr fontAlgn="t"/>
                      <a:r>
                        <a:rPr lang="en-US" sz="2000" dirty="0">
                          <a:effectLst/>
                        </a:rPr>
                        <a:t>Sep </a:t>
                      </a:r>
                      <a:r>
                        <a:rPr lang="en-US" sz="2000" dirty="0" smtClean="0">
                          <a:effectLst/>
                        </a:rPr>
                        <a:t>2020 </a:t>
                      </a:r>
                      <a:r>
                        <a:rPr lang="en-GB" sz="2000" b="0" i="0" kern="1200" dirty="0" smtClean="0">
                          <a:solidFill>
                            <a:schemeClr val="accent6"/>
                          </a:solidFill>
                          <a:effectLst/>
                          <a:latin typeface="+mn-lt"/>
                          <a:ea typeface="+mn-ea"/>
                          <a:cs typeface="+mn-cs"/>
                        </a:rPr>
                        <a:t>✓</a:t>
                      </a:r>
                      <a:endParaRPr lang="en-GB" sz="2000" b="0" i="0" kern="1200" dirty="0" smtClean="0">
                        <a:solidFill>
                          <a:schemeClr val="accent6"/>
                        </a:solidFill>
                        <a:effectLst/>
                        <a:latin typeface="+mn-lt"/>
                        <a:ea typeface="+mn-ea"/>
                        <a:cs typeface="+mn-cs"/>
                      </a:endParaRP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685800" rtl="0" eaLnBrk="1" fontAlgn="t" latinLnBrk="0" hangingPunct="1">
                        <a:lnSpc>
                          <a:spcPct val="100000"/>
                        </a:lnSpc>
                        <a:spcBef>
                          <a:spcPts val="0"/>
                        </a:spcBef>
                        <a:spcAft>
                          <a:spcPts val="0"/>
                        </a:spcAft>
                        <a:buClrTx/>
                        <a:buSzTx/>
                        <a:buFontTx/>
                        <a:buNone/>
                        <a:tabLst/>
                        <a:defRPr/>
                      </a:pPr>
                      <a:r>
                        <a:rPr lang="en-US" sz="2000" dirty="0">
                          <a:effectLst/>
                        </a:rPr>
                        <a:t>Working Group Adoption of </a:t>
                      </a:r>
                      <a:r>
                        <a:rPr lang="en-US" sz="2000" b="1" i="1" strike="sngStrike" dirty="0">
                          <a:effectLst/>
                        </a:rPr>
                        <a:t>Requirements</a:t>
                      </a:r>
                      <a:r>
                        <a:rPr lang="en-US" sz="2000" dirty="0">
                          <a:effectLst/>
                        </a:rPr>
                        <a:t> </a:t>
                      </a:r>
                      <a:r>
                        <a:rPr lang="en-US" sz="2000" b="1" i="1" dirty="0" smtClean="0">
                          <a:solidFill>
                            <a:schemeClr val="accent6"/>
                          </a:solidFill>
                          <a:effectLst/>
                        </a:rPr>
                        <a:t>Technologies</a:t>
                      </a:r>
                      <a:r>
                        <a:rPr lang="en-US" sz="2000" dirty="0" smtClean="0">
                          <a:effectLst/>
                        </a:rPr>
                        <a:t> Document</a:t>
                      </a:r>
                      <a:endParaRPr lang="en-US" sz="2000" dirty="0">
                        <a:effectLst/>
                      </a:endParaRP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xmlns="" val="2069600331"/>
                  </a:ext>
                </a:extLst>
              </a:tr>
              <a:tr h="178359">
                <a:tc>
                  <a:txBody>
                    <a:bodyPr/>
                    <a:lstStyle/>
                    <a:p>
                      <a:pPr fontAlgn="t"/>
                      <a:r>
                        <a:rPr lang="en-US" sz="2000" dirty="0">
                          <a:effectLst/>
                        </a:rPr>
                        <a:t>Nov 2020</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tc>
                  <a:txBody>
                    <a:bodyPr/>
                    <a:lstStyle/>
                    <a:p>
                      <a:pPr fontAlgn="t"/>
                      <a:r>
                        <a:rPr lang="en-US" sz="2000" dirty="0">
                          <a:effectLst/>
                        </a:rPr>
                        <a:t>Use Cases Document submit to IESG</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extLst>
                  <a:ext uri="{0D108BD9-81ED-4DB2-BD59-A6C34878D82A}">
                    <a16:rowId xmlns:a16="http://schemas.microsoft.com/office/drawing/2014/main" xmlns="" val="2077303972"/>
                  </a:ext>
                </a:extLst>
              </a:tr>
              <a:tr h="324289">
                <a:tc>
                  <a:txBody>
                    <a:bodyPr/>
                    <a:lstStyle/>
                    <a:p>
                      <a:pPr marL="0" marR="0" indent="0" algn="l" defTabSz="685800" rtl="0" eaLnBrk="1" fontAlgn="t" latinLnBrk="0" hangingPunct="1">
                        <a:lnSpc>
                          <a:spcPct val="100000"/>
                        </a:lnSpc>
                        <a:spcBef>
                          <a:spcPts val="0"/>
                        </a:spcBef>
                        <a:spcAft>
                          <a:spcPts val="0"/>
                        </a:spcAft>
                        <a:buClrTx/>
                        <a:buSzTx/>
                        <a:buFontTx/>
                        <a:buNone/>
                        <a:tabLst/>
                        <a:defRPr/>
                      </a:pPr>
                      <a:r>
                        <a:rPr lang="en-US" sz="2000" dirty="0">
                          <a:effectLst/>
                        </a:rPr>
                        <a:t>Nov </a:t>
                      </a:r>
                      <a:r>
                        <a:rPr lang="en-US" sz="2000" dirty="0" smtClean="0">
                          <a:effectLst/>
                        </a:rPr>
                        <a:t>2020</a:t>
                      </a:r>
                      <a:r>
                        <a:rPr lang="en-US" sz="2000" baseline="0" dirty="0">
                          <a:solidFill>
                            <a:schemeClr val="accent6"/>
                          </a:solidFill>
                          <a:effectLst/>
                        </a:rPr>
                        <a:t> </a:t>
                      </a:r>
                      <a:r>
                        <a:rPr lang="en-US" sz="2000" baseline="0" dirty="0" smtClean="0">
                          <a:solidFill>
                            <a:schemeClr val="accent6"/>
                          </a:solidFill>
                          <a:effectLst/>
                        </a:rPr>
                        <a:t> </a:t>
                      </a:r>
                      <a:r>
                        <a:rPr lang="en-US" sz="2000" dirty="0" smtClean="0">
                          <a:solidFill>
                            <a:schemeClr val="accent6"/>
                          </a:solidFill>
                          <a:effectLst/>
                        </a:rPr>
                        <a:t>TBD</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n-US" sz="2000" dirty="0">
                          <a:effectLst/>
                        </a:rPr>
                        <a:t>Working Group Adoption of </a:t>
                      </a:r>
                      <a:r>
                        <a:rPr lang="en-US" sz="2000" b="1" i="1" dirty="0">
                          <a:effectLst/>
                        </a:rPr>
                        <a:t>Architecture/Framework </a:t>
                      </a:r>
                      <a:r>
                        <a:rPr lang="en-US" sz="2000" dirty="0">
                          <a:effectLst/>
                        </a:rPr>
                        <a:t>Aspects for a Wireless Network Document</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xmlns="" val="3628513981"/>
                  </a:ext>
                </a:extLst>
              </a:tr>
              <a:tr h="178359">
                <a:tc>
                  <a:txBody>
                    <a:bodyPr/>
                    <a:lstStyle/>
                    <a:p>
                      <a:pPr fontAlgn="t"/>
                      <a:r>
                        <a:rPr lang="en-US" sz="2000">
                          <a:effectLst/>
                        </a:rPr>
                        <a:t>Dec 2020</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tc>
                  <a:txBody>
                    <a:bodyPr/>
                    <a:lstStyle/>
                    <a:p>
                      <a:pPr fontAlgn="t"/>
                      <a:r>
                        <a:rPr lang="en-US" sz="2000" strike="sngStrike" dirty="0">
                          <a:effectLst/>
                        </a:rPr>
                        <a:t>Requirements</a:t>
                      </a:r>
                      <a:r>
                        <a:rPr lang="en-US" sz="2000" dirty="0">
                          <a:effectLst/>
                        </a:rPr>
                        <a:t> </a:t>
                      </a:r>
                      <a:r>
                        <a:rPr lang="en-US" sz="2000" dirty="0" smtClean="0">
                          <a:solidFill>
                            <a:schemeClr val="accent6"/>
                          </a:solidFill>
                          <a:effectLst/>
                        </a:rPr>
                        <a:t>Technologies</a:t>
                      </a:r>
                      <a:r>
                        <a:rPr lang="en-US" sz="2000" baseline="0" dirty="0" smtClean="0">
                          <a:effectLst/>
                        </a:rPr>
                        <a:t> </a:t>
                      </a:r>
                      <a:r>
                        <a:rPr lang="en-US" sz="2000" dirty="0" smtClean="0">
                          <a:effectLst/>
                        </a:rPr>
                        <a:t>Document </a:t>
                      </a:r>
                      <a:r>
                        <a:rPr lang="en-US" sz="2000" dirty="0">
                          <a:effectLst/>
                        </a:rPr>
                        <a:t>submit to IESG</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extLst>
                  <a:ext uri="{0D108BD9-81ED-4DB2-BD59-A6C34878D82A}">
                    <a16:rowId xmlns:a16="http://schemas.microsoft.com/office/drawing/2014/main" xmlns="" val="3856331094"/>
                  </a:ext>
                </a:extLst>
              </a:tr>
              <a:tr h="324289">
                <a:tc>
                  <a:txBody>
                    <a:bodyPr/>
                    <a:lstStyle/>
                    <a:p>
                      <a:pPr fontAlgn="t"/>
                      <a:r>
                        <a:rPr lang="en-US" sz="2000" dirty="0">
                          <a:effectLst/>
                        </a:rPr>
                        <a:t>Dec </a:t>
                      </a:r>
                      <a:r>
                        <a:rPr lang="en-US" sz="2000" dirty="0" smtClean="0">
                          <a:effectLst/>
                        </a:rPr>
                        <a:t>2020</a:t>
                      </a:r>
                    </a:p>
                    <a:p>
                      <a:pPr fontAlgn="t"/>
                      <a:r>
                        <a:rPr lang="en-US" sz="2000" dirty="0" smtClean="0">
                          <a:effectLst/>
                        </a:rPr>
                        <a:t>           </a:t>
                      </a:r>
                      <a:r>
                        <a:rPr lang="en-US" sz="2000" dirty="0" smtClean="0">
                          <a:solidFill>
                            <a:srgbClr val="FF0000"/>
                          </a:solidFill>
                          <a:effectLst/>
                        </a:rPr>
                        <a:t>Too soon</a:t>
                      </a:r>
                      <a:endParaRPr lang="en-US" sz="2000" dirty="0">
                        <a:solidFill>
                          <a:srgbClr val="FF0000"/>
                        </a:solidFill>
                        <a:effectLst/>
                      </a:endParaRP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n-US" sz="2000" dirty="0">
                          <a:effectLst/>
                        </a:rPr>
                        <a:t>Working Group Adoption of </a:t>
                      </a:r>
                      <a:r>
                        <a:rPr lang="en-US" sz="2000" b="1" i="1" dirty="0">
                          <a:effectLst/>
                        </a:rPr>
                        <a:t>Evaluation of Existing IETF Technologies and Gap Analysis</a:t>
                      </a:r>
                      <a:r>
                        <a:rPr lang="en-US" sz="2000" dirty="0">
                          <a:effectLst/>
                        </a:rPr>
                        <a:t> Document</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xmlns="" val="3010486775"/>
                  </a:ext>
                </a:extLst>
              </a:tr>
              <a:tr h="324289">
                <a:tc>
                  <a:txBody>
                    <a:bodyPr/>
                    <a:lstStyle/>
                    <a:p>
                      <a:pPr fontAlgn="t"/>
                      <a:r>
                        <a:rPr lang="en-US" sz="2000" dirty="0">
                          <a:effectLst/>
                        </a:rPr>
                        <a:t>Apr 2021</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tc>
                  <a:txBody>
                    <a:bodyPr/>
                    <a:lstStyle/>
                    <a:p>
                      <a:pPr fontAlgn="t"/>
                      <a:r>
                        <a:rPr lang="en-US" sz="2000">
                          <a:effectLst/>
                        </a:rPr>
                        <a:t>Architecture/Framework Aspects for a Wireless Network Document submit to IESG</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extLst>
                  <a:ext uri="{0D108BD9-81ED-4DB2-BD59-A6C34878D82A}">
                    <a16:rowId xmlns:a16="http://schemas.microsoft.com/office/drawing/2014/main" xmlns="" val="2672528640"/>
                  </a:ext>
                </a:extLst>
              </a:tr>
              <a:tr h="324289">
                <a:tc>
                  <a:txBody>
                    <a:bodyPr/>
                    <a:lstStyle/>
                    <a:p>
                      <a:pPr fontAlgn="t"/>
                      <a:r>
                        <a:rPr lang="en-US" sz="2000">
                          <a:effectLst/>
                        </a:rPr>
                        <a:t>Jun 2021</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n-US" sz="2000" dirty="0">
                          <a:effectLst/>
                        </a:rPr>
                        <a:t>Evaluation of Existing IETF Technologies and Gap Analysis Document submit to IESG</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xmlns="" val="622643472"/>
                  </a:ext>
                </a:extLst>
              </a:tr>
            </a:tbl>
          </a:graphicData>
        </a:graphic>
      </p:graphicFrame>
      <p:pic>
        <p:nvPicPr>
          <p:cNvPr id="6" name="Picture 5">
            <a:extLst>
              <a:ext uri="{FF2B5EF4-FFF2-40B4-BE49-F238E27FC236}">
                <a16:creationId xmlns:a16="http://schemas.microsoft.com/office/drawing/2014/main" xmlns="" id="{9BA55949-C983-47B6-980E-0949A43E0045}"/>
              </a:ext>
            </a:extLst>
          </p:cNvPr>
          <p:cNvPicPr>
            <a:picLocks noChangeAspect="1"/>
          </p:cNvPicPr>
          <p:nvPr/>
        </p:nvPicPr>
        <p:blipFill>
          <a:blip r:embed="rId3"/>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1044587880"/>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B439FE6-6ACC-4DED-BF6E-D19B4B74AB77}"/>
              </a:ext>
            </a:extLst>
          </p:cNvPr>
          <p:cNvSpPr>
            <a:spLocks noGrp="1"/>
          </p:cNvSpPr>
          <p:nvPr>
            <p:ph type="title"/>
          </p:nvPr>
        </p:nvSpPr>
        <p:spPr/>
        <p:txBody>
          <a:bodyPr/>
          <a:lstStyle/>
          <a:p>
            <a:r>
              <a:rPr lang="en-US" dirty="0">
                <a:latin typeface="+mn-lt"/>
              </a:rPr>
              <a:t>Draft adoption?</a:t>
            </a:r>
          </a:p>
        </p:txBody>
      </p:sp>
      <p:sp>
        <p:nvSpPr>
          <p:cNvPr id="3" name="Text Placeholder 2">
            <a:extLst>
              <a:ext uri="{FF2B5EF4-FFF2-40B4-BE49-F238E27FC236}">
                <a16:creationId xmlns:a16="http://schemas.microsoft.com/office/drawing/2014/main" xmlns="" id="{08A4E6C1-5D69-4ADB-96AA-C2FF9E5EDF7C}"/>
              </a:ext>
            </a:extLst>
          </p:cNvPr>
          <p:cNvSpPr>
            <a:spLocks noGrp="1"/>
          </p:cNvSpPr>
          <p:nvPr>
            <p:ph type="body" idx="1"/>
          </p:nvPr>
        </p:nvSpPr>
        <p:spPr/>
        <p:txBody>
          <a:bodyPr>
            <a:normAutofit fontScale="92500" lnSpcReduction="10000"/>
          </a:bodyPr>
          <a:lstStyle/>
          <a:p>
            <a:pPr marL="0" indent="0">
              <a:buNone/>
            </a:pPr>
            <a:r>
              <a:rPr lang="en-GB" sz="2400" dirty="0" smtClean="0"/>
              <a:t>According to the charter, we have a requirement as a Working Group to adopt </a:t>
            </a:r>
            <a:r>
              <a:rPr lang="en-GB" sz="2400" dirty="0" smtClean="0"/>
              <a:t>an </a:t>
            </a:r>
            <a:r>
              <a:rPr lang="en-GB" sz="2400" i="1" dirty="0" smtClean="0"/>
              <a:t>Architecture/Framework Aspects</a:t>
            </a:r>
            <a:r>
              <a:rPr lang="en-GB" sz="2400" dirty="0" smtClean="0"/>
              <a:t> document as a working group item.</a:t>
            </a:r>
          </a:p>
          <a:p>
            <a:pPr marL="0" indent="0">
              <a:buNone/>
            </a:pPr>
            <a:endParaRPr lang="en-US" sz="2400" dirty="0" smtClean="0"/>
          </a:p>
          <a:p>
            <a:pPr marL="0" indent="0">
              <a:buNone/>
            </a:pPr>
            <a:r>
              <a:rPr lang="en-US" sz="2400" dirty="0" smtClean="0"/>
              <a:t>Pascal </a:t>
            </a:r>
            <a:r>
              <a:rPr lang="en-US" sz="2400" dirty="0" err="1" smtClean="0"/>
              <a:t>Thubert</a:t>
            </a:r>
            <a:r>
              <a:rPr lang="en-US" sz="2400" dirty="0" smtClean="0"/>
              <a:t> is presenting an individual draft on the subject.</a:t>
            </a:r>
          </a:p>
          <a:p>
            <a:r>
              <a:rPr lang="en-US" sz="2400" dirty="0" smtClean="0"/>
              <a:t>Is this document proposed for adoption?</a:t>
            </a:r>
          </a:p>
          <a:p>
            <a:r>
              <a:rPr lang="en-US" sz="2400" dirty="0" smtClean="0"/>
              <a:t>If so, does the Working Group consider it ready for adoption? </a:t>
            </a:r>
            <a:r>
              <a:rPr lang="en-US" sz="2000" dirty="0" smtClean="0"/>
              <a:t>(answer after the presentation please!)</a:t>
            </a:r>
          </a:p>
          <a:p>
            <a:endParaRPr lang="en-US" sz="2000" dirty="0"/>
          </a:p>
          <a:p>
            <a:pPr marL="0" indent="0">
              <a:buNone/>
            </a:pPr>
            <a:r>
              <a:rPr lang="en-US" sz="2400" dirty="0" smtClean="0"/>
              <a:t>There are still some other individual drafts </a:t>
            </a:r>
            <a:r>
              <a:rPr lang="en-GB" sz="2400" dirty="0"/>
              <a:t>not related to charter </a:t>
            </a:r>
            <a:r>
              <a:rPr lang="en-GB" sz="2400" dirty="0" smtClean="0"/>
              <a:t>items, </a:t>
            </a:r>
            <a:r>
              <a:rPr lang="en-US" sz="2400" dirty="0" smtClean="0"/>
              <a:t>e.g. </a:t>
            </a:r>
            <a:r>
              <a:rPr lang="en-GB" sz="2400" u="sng" dirty="0" smtClean="0">
                <a:hlinkClick r:id="rId2"/>
              </a:rPr>
              <a:t>draft-bernardos-raw-mec-00</a:t>
            </a:r>
            <a:r>
              <a:rPr lang="en-GB" sz="2400" dirty="0" smtClean="0"/>
              <a:t>.</a:t>
            </a:r>
          </a:p>
          <a:p>
            <a:r>
              <a:rPr lang="en-GB" sz="2400" dirty="0" smtClean="0"/>
              <a:t>Still active?</a:t>
            </a:r>
          </a:p>
          <a:p>
            <a:r>
              <a:rPr lang="en-GB" sz="2400" dirty="0" smtClean="0"/>
              <a:t>Ready for adoption?</a:t>
            </a:r>
            <a:endParaRPr lang="en-GB" sz="2400" dirty="0"/>
          </a:p>
        </p:txBody>
      </p:sp>
      <p:sp>
        <p:nvSpPr>
          <p:cNvPr id="4" name="Slide Number Placeholder 3">
            <a:extLst>
              <a:ext uri="{FF2B5EF4-FFF2-40B4-BE49-F238E27FC236}">
                <a16:creationId xmlns:a16="http://schemas.microsoft.com/office/drawing/2014/main" xmlns="" id="{F9771A56-7F4E-4CB0-9402-7D9A85DBA1D5}"/>
              </a:ext>
            </a:extLst>
          </p:cNvPr>
          <p:cNvSpPr>
            <a:spLocks noGrp="1"/>
          </p:cNvSpPr>
          <p:nvPr>
            <p:ph type="sldNum" sz="quarter" idx="2"/>
          </p:nvPr>
        </p:nvSpPr>
        <p:spPr/>
        <p:txBody>
          <a:bodyPr/>
          <a:lstStyle/>
          <a:p>
            <a:fld id="{86CB4B4D-7CA3-9044-876B-883B54F8677D}" type="slidenum">
              <a:rPr lang="en-US" smtClean="0"/>
              <a:t>7</a:t>
            </a:fld>
            <a:endParaRPr lang="en-US"/>
          </a:p>
        </p:txBody>
      </p:sp>
      <p:pic>
        <p:nvPicPr>
          <p:cNvPr id="5" name="Picture 4">
            <a:extLst>
              <a:ext uri="{FF2B5EF4-FFF2-40B4-BE49-F238E27FC236}">
                <a16:creationId xmlns:a16="http://schemas.microsoft.com/office/drawing/2014/main" xmlns="" id="{E7A8FB82-0AA0-415F-9EE5-2E0389EC60B8}"/>
              </a:ext>
            </a:extLst>
          </p:cNvPr>
          <p:cNvPicPr>
            <a:picLocks noChangeAspect="1"/>
          </p:cNvPicPr>
          <p:nvPr/>
        </p:nvPicPr>
        <p:blipFill>
          <a:blip r:embed="rId3"/>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245168577"/>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B439FE6-6ACC-4DED-BF6E-D19B4B74AB77}"/>
              </a:ext>
            </a:extLst>
          </p:cNvPr>
          <p:cNvSpPr>
            <a:spLocks noGrp="1"/>
          </p:cNvSpPr>
          <p:nvPr>
            <p:ph type="title"/>
          </p:nvPr>
        </p:nvSpPr>
        <p:spPr/>
        <p:txBody>
          <a:bodyPr/>
          <a:lstStyle/>
          <a:p>
            <a:r>
              <a:rPr lang="en-US" dirty="0">
                <a:latin typeface="+mn-lt"/>
              </a:rPr>
              <a:t>Draft </a:t>
            </a:r>
            <a:r>
              <a:rPr lang="en-US" dirty="0" smtClean="0">
                <a:latin typeface="+mn-lt"/>
              </a:rPr>
              <a:t>submission</a:t>
            </a:r>
            <a:endParaRPr lang="en-US" dirty="0">
              <a:latin typeface="+mn-lt"/>
            </a:endParaRPr>
          </a:p>
        </p:txBody>
      </p:sp>
      <p:sp>
        <p:nvSpPr>
          <p:cNvPr id="3" name="Text Placeholder 2">
            <a:extLst>
              <a:ext uri="{FF2B5EF4-FFF2-40B4-BE49-F238E27FC236}">
                <a16:creationId xmlns:a16="http://schemas.microsoft.com/office/drawing/2014/main" xmlns="" id="{08A4E6C1-5D69-4ADB-96AA-C2FF9E5EDF7C}"/>
              </a:ext>
            </a:extLst>
          </p:cNvPr>
          <p:cNvSpPr>
            <a:spLocks noGrp="1"/>
          </p:cNvSpPr>
          <p:nvPr>
            <p:ph type="body" idx="1"/>
          </p:nvPr>
        </p:nvSpPr>
        <p:spPr>
          <a:xfrm>
            <a:off x="628650" y="1829388"/>
            <a:ext cx="7886700" cy="4351338"/>
          </a:xfrm>
        </p:spPr>
        <p:txBody>
          <a:bodyPr>
            <a:normAutofit/>
          </a:bodyPr>
          <a:lstStyle/>
          <a:p>
            <a:pPr marL="0" indent="0">
              <a:buNone/>
            </a:pPr>
            <a:r>
              <a:rPr lang="en-GB" sz="2400" dirty="0" smtClean="0"/>
              <a:t>According to the charter, the </a:t>
            </a:r>
            <a:r>
              <a:rPr lang="en-GB" sz="2400" i="1" dirty="0" smtClean="0"/>
              <a:t>Use Cases </a:t>
            </a:r>
            <a:r>
              <a:rPr lang="en-GB" sz="2400" dirty="0" smtClean="0"/>
              <a:t>and </a:t>
            </a:r>
            <a:r>
              <a:rPr lang="en-GB" sz="2400" i="1" dirty="0" smtClean="0"/>
              <a:t>Technologies </a:t>
            </a:r>
            <a:r>
              <a:rPr lang="en-GB" sz="2400" dirty="0" smtClean="0"/>
              <a:t>documents should be heading for IESG review this month.</a:t>
            </a:r>
          </a:p>
          <a:p>
            <a:r>
              <a:rPr lang="en-GB" sz="2400" dirty="0"/>
              <a:t>What is the opinion of the authors?</a:t>
            </a:r>
          </a:p>
          <a:p>
            <a:r>
              <a:rPr lang="en-GB" sz="2400" dirty="0" smtClean="0"/>
              <a:t>Do the documents have sufficient detail to serve </a:t>
            </a:r>
            <a:r>
              <a:rPr lang="en-GB" sz="2400" dirty="0"/>
              <a:t>their purpose?</a:t>
            </a:r>
          </a:p>
          <a:p>
            <a:r>
              <a:rPr lang="en-GB" sz="2400" dirty="0"/>
              <a:t>Do the documents </a:t>
            </a:r>
            <a:r>
              <a:rPr lang="en-GB" sz="2400" dirty="0" smtClean="0"/>
              <a:t>have sufficient review?  Volunteers?</a:t>
            </a:r>
          </a:p>
          <a:p>
            <a:pPr marL="0" indent="0">
              <a:buNone/>
            </a:pPr>
            <a:endParaRPr lang="en-GB" sz="2400" dirty="0"/>
          </a:p>
          <a:p>
            <a:pPr marL="0" indent="0">
              <a:buNone/>
            </a:pPr>
            <a:endParaRPr lang="en-GB" sz="2400" dirty="0"/>
          </a:p>
        </p:txBody>
      </p:sp>
      <p:sp>
        <p:nvSpPr>
          <p:cNvPr id="4" name="Slide Number Placeholder 3">
            <a:extLst>
              <a:ext uri="{FF2B5EF4-FFF2-40B4-BE49-F238E27FC236}">
                <a16:creationId xmlns:a16="http://schemas.microsoft.com/office/drawing/2014/main" xmlns="" id="{F9771A56-7F4E-4CB0-9402-7D9A85DBA1D5}"/>
              </a:ext>
            </a:extLst>
          </p:cNvPr>
          <p:cNvSpPr>
            <a:spLocks noGrp="1"/>
          </p:cNvSpPr>
          <p:nvPr>
            <p:ph type="sldNum" sz="quarter" idx="2"/>
          </p:nvPr>
        </p:nvSpPr>
        <p:spPr/>
        <p:txBody>
          <a:bodyPr/>
          <a:lstStyle/>
          <a:p>
            <a:fld id="{86CB4B4D-7CA3-9044-876B-883B54F8677D}" type="slidenum">
              <a:rPr lang="en-US" smtClean="0"/>
              <a:t>8</a:t>
            </a:fld>
            <a:endParaRPr lang="en-US"/>
          </a:p>
        </p:txBody>
      </p:sp>
      <p:pic>
        <p:nvPicPr>
          <p:cNvPr id="5" name="Picture 4">
            <a:extLst>
              <a:ext uri="{FF2B5EF4-FFF2-40B4-BE49-F238E27FC236}">
                <a16:creationId xmlns:a16="http://schemas.microsoft.com/office/drawing/2014/main" xmlns="" id="{E7A8FB82-0AA0-415F-9EE5-2E0389EC60B8}"/>
              </a:ext>
            </a:extLst>
          </p:cNvPr>
          <p:cNvPicPr>
            <a:picLocks noChangeAspect="1"/>
          </p:cNvPicPr>
          <p:nvPr/>
        </p:nvPicPr>
        <p:blipFill>
          <a:blip r:embed="rId2"/>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1716589381"/>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CC150F9-ABB0-4502-AB8C-CF1DBE25BAE8}"/>
              </a:ext>
            </a:extLst>
          </p:cNvPr>
          <p:cNvSpPr>
            <a:spLocks noGrp="1"/>
          </p:cNvSpPr>
          <p:nvPr>
            <p:ph type="title"/>
          </p:nvPr>
        </p:nvSpPr>
        <p:spPr>
          <a:xfrm>
            <a:off x="1572189" y="2679349"/>
            <a:ext cx="5507426" cy="1325563"/>
          </a:xfrm>
        </p:spPr>
        <p:txBody>
          <a:bodyPr>
            <a:noAutofit/>
          </a:bodyPr>
          <a:lstStyle/>
          <a:p>
            <a:pPr algn="ctr"/>
            <a:r>
              <a:rPr lang="en-US" sz="3600" dirty="0">
                <a:latin typeface="+mn-lt"/>
              </a:rPr>
              <a:t>Presentations on Drafts </a:t>
            </a:r>
          </a:p>
        </p:txBody>
      </p:sp>
      <p:sp>
        <p:nvSpPr>
          <p:cNvPr id="4" name="Slide Number Placeholder 3">
            <a:extLst>
              <a:ext uri="{FF2B5EF4-FFF2-40B4-BE49-F238E27FC236}">
                <a16:creationId xmlns:a16="http://schemas.microsoft.com/office/drawing/2014/main" xmlns="" id="{7C07C8C8-2BDC-484A-A5CA-027D135DE701}"/>
              </a:ext>
            </a:extLst>
          </p:cNvPr>
          <p:cNvSpPr>
            <a:spLocks noGrp="1"/>
          </p:cNvSpPr>
          <p:nvPr>
            <p:ph type="sldNum" sz="quarter" idx="2"/>
          </p:nvPr>
        </p:nvSpPr>
        <p:spPr/>
        <p:txBody>
          <a:bodyPr/>
          <a:lstStyle/>
          <a:p>
            <a:fld id="{86CB4B4D-7CA3-9044-876B-883B54F8677D}" type="slidenum">
              <a:rPr lang="en-US" smtClean="0"/>
              <a:t>9</a:t>
            </a:fld>
            <a:endParaRPr lang="en-US"/>
          </a:p>
        </p:txBody>
      </p:sp>
      <p:pic>
        <p:nvPicPr>
          <p:cNvPr id="5" name="Picture 4">
            <a:extLst>
              <a:ext uri="{FF2B5EF4-FFF2-40B4-BE49-F238E27FC236}">
                <a16:creationId xmlns:a16="http://schemas.microsoft.com/office/drawing/2014/main" xmlns="" id="{57B0A3B8-D9A2-4346-A329-313E83643D69}"/>
              </a:ext>
            </a:extLst>
          </p:cNvPr>
          <p:cNvPicPr>
            <a:picLocks noChangeAspect="1"/>
          </p:cNvPicPr>
          <p:nvPr/>
        </p:nvPicPr>
        <p:blipFill>
          <a:blip r:embed="rId2"/>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2493316320"/>
      </p:ext>
    </p:extLst>
  </p:cSld>
  <p:clrMapOvr>
    <a:masterClrMapping/>
  </p:clrMapOvr>
  <p:transition spd="me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3107</TotalTime>
  <Words>607</Words>
  <Application>Microsoft Office PowerPoint</Application>
  <PresentationFormat>On-screen Show (4:3)</PresentationFormat>
  <Paragraphs>113</Paragraphs>
  <Slides>10</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Times New Roman</vt:lpstr>
      <vt:lpstr>Calibri</vt:lpstr>
      <vt:lpstr>Calibri Light</vt:lpstr>
      <vt:lpstr>Courier New</vt:lpstr>
      <vt:lpstr>Arial Unicode MS</vt:lpstr>
      <vt:lpstr>Office Theme</vt:lpstr>
      <vt:lpstr>Reliable and Available Wireless</vt:lpstr>
      <vt:lpstr>Note Well</vt:lpstr>
      <vt:lpstr>Note Well - Policies https://ietf.org/policies </vt:lpstr>
      <vt:lpstr>Administrivia</vt:lpstr>
      <vt:lpstr>Agenda</vt:lpstr>
      <vt:lpstr>Milestones</vt:lpstr>
      <vt:lpstr>Draft adoption?</vt:lpstr>
      <vt:lpstr>Draft submission</vt:lpstr>
      <vt:lpstr>Presentations on Drafts </vt:lpstr>
      <vt:lpstr>Discussion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Reliable Available Wireless</dc:title>
  <dc:creator>Schooler, Eve M</dc:creator>
  <cp:keywords>CTPClassification=CTP_NT</cp:keywords>
  <cp:lastModifiedBy>Rick Taylor</cp:lastModifiedBy>
  <cp:revision>120</cp:revision>
  <cp:lastPrinted>2020-03-24T04:00:21Z</cp:lastPrinted>
  <dcterms:created xsi:type="dcterms:W3CDTF">2020-03-23T05:52:50Z</dcterms:created>
  <dcterms:modified xsi:type="dcterms:W3CDTF">2020-11-15T08:11:21Z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5d10cc12-2ede-41eb-89e4-f21709bf41e8</vt:lpwstr>
  </property>
  <property fmtid="{D5CDD505-2E9C-101B-9397-08002B2CF9AE}" pid="3" name="CTP_TimeStamp">
    <vt:lpwstr>2020-07-30 05:46:14Z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