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4" Type="http://schemas.openxmlformats.org/officeDocument/2006/relationships/custom-properties" Target="docProps/custom.xml"/><Relationship Id="rId1" Type="http://schemas.openxmlformats.org/officeDocument/2006/relationships/officeDocument" Target="ppt/presentation.xml"/><Relationship Id="rId2"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Lst>
  <p:notesMasterIdLst>
    <p:notesMasterId r:id="rId7"/>
  </p:notesMasterIdLst>
  <p:handoutMasterIdLst>
    <p:handoutMasterId r:id="rId8"/>
  </p:handoutMasterIdLst>
  <p:sldIdLst>
    <p:sldId id="275" r:id="rId2"/>
    <p:sldId id="274" r:id="rId3"/>
    <p:sldId id="276" r:id="rId4"/>
    <p:sldId id="278" r:id="rId5"/>
    <p:sldId id="279" r:id="rId6"/>
  </p:sldIdLst>
  <p:sldSz cx="9906000" cy="6858000" type="A4"/>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0" d="100"/>
          <a:sy n="110" d="100"/>
        </p:scale>
        <p:origin x="-1256" y="-96"/>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21" Type="http://schemas.microsoft.com/office/2015/10/relationships/revisionInfo" Target="revisionInfo.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handoutMaster" Target="handoutMasters/handout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xmlns="" id="{28DFC377-C8F5-4726-9940-1BD979DB8EC7}"/>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26900773-09E2-4FF9-9928-3D253DADAC31}" type="slidenum">
              <a:rPr lang="en-US" altLang="en-US" sz="1300" b="0"/>
              <a:pPr algn="ctr">
                <a:lnSpc>
                  <a:spcPct val="90000"/>
                </a:lnSpc>
              </a:pPr>
              <a:t>‹#›</a:t>
            </a:fld>
            <a:endParaRPr lang="en-US" altLang="en-US" sz="1300" b="0"/>
          </a:p>
        </p:txBody>
      </p:sp>
    </p:spTree>
    <p:extLst>
      <p:ext uri="{BB962C8B-B14F-4D97-AF65-F5344CB8AC3E}">
        <p14:creationId xmlns:p14="http://schemas.microsoft.com/office/powerpoint/2010/main" val="24140936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xmlns="" id="{50F7CAB9-A7AB-496B-9AA6-108043506A3D}"/>
              </a:ext>
            </a:extLst>
          </p:cNvPr>
          <p:cNvSpPr>
            <a:spLocks noGrp="1" noChangeArrowheads="1"/>
          </p:cNvSpPr>
          <p:nvPr>
            <p:ph type="body" sz="quarter" idx="3"/>
          </p:nvPr>
        </p:nvSpPr>
        <p:spPr bwMode="auto">
          <a:xfrm>
            <a:off x="974725" y="4559300"/>
            <a:ext cx="5365750" cy="4321175"/>
          </a:xfrm>
          <a:prstGeom prst="rect">
            <a:avLst/>
          </a:prstGeom>
          <a:noFill/>
          <a:ln w="12700">
            <a:noFill/>
            <a:miter lim="800000"/>
            <a:headEnd/>
            <a:tailEnd/>
          </a:ln>
          <a:effectLst/>
        </p:spPr>
        <p:txBody>
          <a:bodyPr vert="horz" wrap="square" lIns="96304" tIns="47307" rIns="96304" bIns="47307" numCol="1" anchor="t" anchorCtr="0" compatLnSpc="1">
            <a:prstTxWarp prst="textNoShape">
              <a:avLst/>
            </a:prstTxWarp>
          </a:bodyPr>
          <a:lstStyle/>
          <a:p>
            <a:pPr lvl="0"/>
            <a:r>
              <a:rPr lang="en-US" noProof="0"/>
              <a:t>Body Text</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5" name="Rectangle 3">
            <a:extLst>
              <a:ext uri="{FF2B5EF4-FFF2-40B4-BE49-F238E27FC236}">
                <a16:creationId xmlns:a16="http://schemas.microsoft.com/office/drawing/2014/main" xmlns="" id="{8EA47E9E-3B5E-427E-A302-141446FD7BDF}"/>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46B943E8-C72B-486A-AFEB-A18CE817B743}" type="slidenum">
              <a:rPr lang="en-US" altLang="en-US" sz="1300" b="0"/>
              <a:pPr algn="ctr">
                <a:lnSpc>
                  <a:spcPct val="90000"/>
                </a:lnSpc>
              </a:pPr>
              <a:t>‹#›</a:t>
            </a:fld>
            <a:endParaRPr lang="en-US" altLang="en-US" sz="1300" b="0"/>
          </a:p>
        </p:txBody>
      </p:sp>
      <p:sp>
        <p:nvSpPr>
          <p:cNvPr id="3076" name="Rectangle 4">
            <a:extLst>
              <a:ext uri="{FF2B5EF4-FFF2-40B4-BE49-F238E27FC236}">
                <a16:creationId xmlns:a16="http://schemas.microsoft.com/office/drawing/2014/main" xmlns="" id="{9D240796-28F8-4971-95A3-858163DDC291}"/>
              </a:ext>
            </a:extLst>
          </p:cNvPr>
          <p:cNvSpPr>
            <a:spLocks noGrp="1" noRot="1" noChangeAspect="1" noChangeArrowheads="1" noTextEdit="1"/>
          </p:cNvSpPr>
          <p:nvPr>
            <p:ph type="sldImg" idx="2"/>
          </p:nvPr>
        </p:nvSpPr>
        <p:spPr bwMode="auto">
          <a:xfrm>
            <a:off x="1069975" y="728663"/>
            <a:ext cx="5180013" cy="3586162"/>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1263347242"/>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69177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a:extLst>
              <a:ext uri="{FF2B5EF4-FFF2-40B4-BE49-F238E27FC236}">
                <a16:creationId xmlns:a16="http://schemas.microsoft.com/office/drawing/2014/main" xmlns="" id="{212E6B79-571E-43B2-B08C-0E57F27EE679}"/>
              </a:ext>
            </a:extLst>
          </p:cNvPr>
          <p:cNvSpPr>
            <a:spLocks noGrp="1" noRot="1" noChangeAspect="1" noChangeArrowheads="1" noTextEdit="1"/>
          </p:cNvSpPr>
          <p:nvPr>
            <p:ph type="sldImg"/>
          </p:nvPr>
        </p:nvSpPr>
        <p:spPr>
          <a:ln/>
        </p:spPr>
      </p:sp>
      <p:sp>
        <p:nvSpPr>
          <p:cNvPr id="5122" name="Rectangle 3">
            <a:extLst>
              <a:ext uri="{FF2B5EF4-FFF2-40B4-BE49-F238E27FC236}">
                <a16:creationId xmlns:a16="http://schemas.microsoft.com/office/drawing/2014/main" xmlns="" id="{475C0454-7223-4E76-9768-0202EACEE038}"/>
              </a:ext>
            </a:extLst>
          </p:cNvPr>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350108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5061786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smtClean="0"/>
              <a:t>Click to edit Master title style</a:t>
            </a:r>
            <a:endParaRPr lang="en-US"/>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7116169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8966417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8959649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77756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smtClean="0"/>
              <a:t>Click to edit Master title style</a:t>
            </a:r>
            <a:endParaRPr lang="en-US"/>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D22E0768-FABD-4B3C-8541-E5A8BDB375F3}" type="datetimeFigureOut">
              <a:rPr lang="en-US" smtClean="0"/>
              <a:t>11/12/20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0885124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1038"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014913"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22E0768-FABD-4B3C-8541-E5A8BDB375F3}" type="datetimeFigureOut">
              <a:rPr lang="en-US" smtClean="0"/>
              <a:t>11/12/20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258982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22E0768-FABD-4B3C-8541-E5A8BDB375F3}" type="datetimeFigureOut">
              <a:rPr lang="en-US" smtClean="0"/>
              <a:t>11/12/20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365208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22E0768-FABD-4B3C-8541-E5A8BDB375F3}" type="datetimeFigureOut">
              <a:rPr lang="en-US" smtClean="0"/>
              <a:t>11/12/20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1323958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E0768-FABD-4B3C-8541-E5A8BDB375F3}" type="datetimeFigureOut">
              <a:rPr lang="en-US" smtClean="0"/>
              <a:t>11/12/20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4541614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11/12/20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216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11/12/20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93112307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D22E0768-FABD-4B3C-8541-E5A8BDB375F3}" type="datetimeFigureOut">
              <a:rPr lang="en-US" smtClean="0"/>
              <a:t>11/12/20</a:t>
            </a:fld>
            <a:endParaRPr lang="en-US"/>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5157609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3" Type="http://schemas.openxmlformats.org/officeDocument/2006/relationships/hyperlink" Target="https://www.ietf.org/contact/ombudsteam/" TargetMode="External"/><Relationship Id="rId4" Type="http://schemas.openxmlformats.org/officeDocument/2006/relationships/hyperlink" Target="https://www.ietf.org/privacy-policy/" TargetMode="External"/><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7BC23912-C541-458F-9F14-A01CBDE46D24}"/>
              </a:ext>
            </a:extLst>
          </p:cNvPr>
          <p:cNvSpPr>
            <a:spLocks noGrp="1"/>
          </p:cNvSpPr>
          <p:nvPr>
            <p:ph type="ctrTitle"/>
          </p:nvPr>
        </p:nvSpPr>
        <p:spPr>
          <a:xfrm>
            <a:off x="1219200" y="762000"/>
            <a:ext cx="7429500" cy="2387600"/>
          </a:xfrm>
        </p:spPr>
        <p:txBody>
          <a:bodyPr>
            <a:normAutofit/>
          </a:bodyPr>
          <a:lstStyle/>
          <a:p>
            <a:r>
              <a:rPr lang="en-US" sz="4800" b="1" dirty="0"/>
              <a:t>Software Updates for Internet of Things</a:t>
            </a:r>
            <a:br>
              <a:rPr lang="en-US" sz="4800" b="1" dirty="0"/>
            </a:br>
            <a:r>
              <a:rPr lang="en-US" sz="4800" b="1" dirty="0"/>
              <a:t>(SUIT) WG</a:t>
            </a:r>
          </a:p>
        </p:txBody>
      </p:sp>
      <p:sp>
        <p:nvSpPr>
          <p:cNvPr id="3" name="Subtitle 2">
            <a:extLst>
              <a:ext uri="{FF2B5EF4-FFF2-40B4-BE49-F238E27FC236}">
                <a16:creationId xmlns:a16="http://schemas.microsoft.com/office/drawing/2014/main" xmlns="" id="{FB14C13E-9600-4613-A3A6-E70EAFE0410B}"/>
              </a:ext>
            </a:extLst>
          </p:cNvPr>
          <p:cNvSpPr>
            <a:spLocks noGrp="1"/>
          </p:cNvSpPr>
          <p:nvPr>
            <p:ph type="subTitle" idx="1"/>
          </p:nvPr>
        </p:nvSpPr>
        <p:spPr>
          <a:xfrm>
            <a:off x="1238250" y="3602038"/>
            <a:ext cx="7429500" cy="2646362"/>
          </a:xfrm>
        </p:spPr>
        <p:txBody>
          <a:bodyPr>
            <a:normAutofit/>
          </a:bodyPr>
          <a:lstStyle/>
          <a:p>
            <a:r>
              <a:rPr lang="en-US" b="1" dirty="0" smtClean="0"/>
              <a:t>IETF </a:t>
            </a:r>
            <a:r>
              <a:rPr lang="en-US" b="1" dirty="0" smtClean="0"/>
              <a:t>109</a:t>
            </a:r>
            <a:endParaRPr lang="en-US" b="1" dirty="0" smtClean="0"/>
          </a:p>
          <a:p>
            <a:r>
              <a:rPr lang="en-US" dirty="0" smtClean="0"/>
              <a:t>Friday, </a:t>
            </a:r>
            <a:r>
              <a:rPr lang="en-US" dirty="0"/>
              <a:t>2020</a:t>
            </a:r>
            <a:r>
              <a:rPr lang="en-US" dirty="0" smtClean="0"/>
              <a:t>-11-20 </a:t>
            </a:r>
            <a:r>
              <a:rPr lang="en-US" dirty="0" smtClean="0"/>
              <a:t>at </a:t>
            </a:r>
            <a:r>
              <a:rPr lang="en-US" dirty="0" smtClean="0"/>
              <a:t>14:30 ITC (</a:t>
            </a:r>
            <a:r>
              <a:rPr lang="en-US" dirty="0" smtClean="0"/>
              <a:t>UTC+7)</a:t>
            </a:r>
            <a:endParaRPr lang="en-US" dirty="0"/>
          </a:p>
          <a:p>
            <a:endParaRPr lang="en-US" dirty="0"/>
          </a:p>
          <a:p>
            <a:r>
              <a:rPr lang="en-US" dirty="0" smtClean="0"/>
              <a:t>Chairs:</a:t>
            </a:r>
          </a:p>
          <a:p>
            <a:r>
              <a:rPr lang="en-US" dirty="0" smtClean="0"/>
              <a:t>Dave </a:t>
            </a:r>
            <a:r>
              <a:rPr lang="en-US" dirty="0"/>
              <a:t>Thaler</a:t>
            </a:r>
          </a:p>
          <a:p>
            <a:r>
              <a:rPr lang="en-US" dirty="0"/>
              <a:t>David Waltermire</a:t>
            </a:r>
          </a:p>
          <a:p>
            <a:r>
              <a:rPr lang="en-US" dirty="0"/>
              <a:t>Russ Housley</a:t>
            </a:r>
          </a:p>
        </p:txBody>
      </p:sp>
      <p:sp>
        <p:nvSpPr>
          <p:cNvPr id="4" name="Slide Number Placeholder 3">
            <a:extLst>
              <a:ext uri="{FF2B5EF4-FFF2-40B4-BE49-F238E27FC236}">
                <a16:creationId xmlns:a16="http://schemas.microsoft.com/office/drawing/2014/main" xmlns="" id="{1C113E05-E89C-4B90-9AEA-BA40923FFDB0}"/>
              </a:ext>
            </a:extLst>
          </p:cNvPr>
          <p:cNvSpPr>
            <a:spLocks noGrp="1"/>
          </p:cNvSpPr>
          <p:nvPr>
            <p:ph type="sldNum" sz="quarter" idx="4294967295"/>
          </p:nvPr>
        </p:nvSpPr>
        <p:spPr>
          <a:xfrm>
            <a:off x="8366125" y="6492875"/>
            <a:ext cx="1539875" cy="365125"/>
          </a:xfrm>
        </p:spPr>
        <p:txBody>
          <a:bodyPr/>
          <a:lstStyle/>
          <a:p>
            <a:fld id="{579D509F-6662-414A-A061-34B111F64EEE}" type="slidenum">
              <a:rPr lang="en-US" smtClean="0"/>
              <a:pPr/>
              <a:t>1</a:t>
            </a:fld>
            <a:endParaRPr lang="en-US" dirty="0"/>
          </a:p>
        </p:txBody>
      </p:sp>
    </p:spTree>
    <p:extLst>
      <p:ext uri="{BB962C8B-B14F-4D97-AF65-F5344CB8AC3E}">
        <p14:creationId xmlns:p14="http://schemas.microsoft.com/office/powerpoint/2010/main" val="2892696515"/>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5">
            <a:extLst>
              <a:ext uri="{FF2B5EF4-FFF2-40B4-BE49-F238E27FC236}">
                <a16:creationId xmlns:a16="http://schemas.microsoft.com/office/drawing/2014/main" xmlns="" id="{20F1C2D0-A240-434F-8D76-86C460632813}"/>
              </a:ext>
            </a:extLst>
          </p:cNvPr>
          <p:cNvSpPr>
            <a:spLocks noGrp="1" noChangeArrowheads="1"/>
          </p:cNvSpPr>
          <p:nvPr>
            <p:ph type="title"/>
          </p:nvPr>
        </p:nvSpPr>
        <p:spPr>
          <a:noFill/>
        </p:spPr>
        <p:txBody>
          <a:bodyPr>
            <a:normAutofit/>
          </a:bodyPr>
          <a:lstStyle/>
          <a:p>
            <a:r>
              <a:rPr lang="en-US" altLang="en-US" sz="4800" b="1" dirty="0"/>
              <a:t>Note Well</a:t>
            </a:r>
          </a:p>
        </p:txBody>
      </p:sp>
      <p:sp>
        <p:nvSpPr>
          <p:cNvPr id="15363" name="Rectangle 6">
            <a:extLst>
              <a:ext uri="{FF2B5EF4-FFF2-40B4-BE49-F238E27FC236}">
                <a16:creationId xmlns:a16="http://schemas.microsoft.com/office/drawing/2014/main" xmlns="" id="{420EB0B4-91AF-4562-9438-22E4900DC59B}"/>
              </a:ext>
            </a:extLst>
          </p:cNvPr>
          <p:cNvSpPr>
            <a:spLocks noGrp="1" noChangeArrowheads="1"/>
          </p:cNvSpPr>
          <p:nvPr>
            <p:ph idx="1"/>
          </p:nvPr>
        </p:nvSpPr>
        <p:spPr/>
        <p:txBody>
          <a:bodyPr>
            <a:normAutofit lnSpcReduction="10000"/>
          </a:bodyPr>
          <a:lstStyle/>
          <a:p>
            <a:pPr marL="0" indent="0">
              <a:buNone/>
            </a:pPr>
            <a:r>
              <a:rPr lang="en-US" altLang="en-US" sz="1200" b="0" dirty="0"/>
              <a:t>This is a reminder of IETF policies in effect on various topics such as patents or code of conduct. It is only meant to point you in the right direction. Exceptions may apply.</a:t>
            </a:r>
            <a:r>
              <a:rPr lang="en-US" altLang="en-US" sz="1200" dirty="0"/>
              <a:t> </a:t>
            </a:r>
            <a:r>
              <a:rPr lang="en-US" altLang="en-US" sz="1200" b="0" dirty="0"/>
              <a:t>The IETF's patent policy and the definition of an IETF "contribution" and "participation" are set forth in BCP 79; please read it carefully.</a:t>
            </a:r>
            <a:endParaRPr lang="en-US" altLang="en-US" sz="1200" dirty="0"/>
          </a:p>
          <a:p>
            <a:pPr marL="0" indent="0">
              <a:buNone/>
            </a:pPr>
            <a:r>
              <a:rPr lang="en-US" altLang="en-US" sz="1200" b="0" dirty="0" smtClean="0"/>
              <a:t>As </a:t>
            </a:r>
            <a:r>
              <a:rPr lang="en-US" altLang="en-US" sz="1200" b="0" dirty="0"/>
              <a:t>a reminder:</a:t>
            </a:r>
          </a:p>
          <a:p>
            <a:pPr marL="0" indent="0">
              <a:buFontTx/>
              <a:buChar char="•"/>
            </a:pPr>
            <a:r>
              <a:rPr lang="en-US" altLang="en-US" sz="1200" b="0" dirty="0" smtClean="0"/>
              <a:t> By </a:t>
            </a:r>
            <a:r>
              <a:rPr lang="en-US" altLang="en-US" sz="1200" b="0" dirty="0"/>
              <a:t>participating in the IETF, you agree to follow IETF processes and policies.</a:t>
            </a:r>
          </a:p>
          <a:p>
            <a:pPr marL="0" indent="0">
              <a:buFontTx/>
              <a:buChar char="•"/>
            </a:pPr>
            <a:r>
              <a:rPr lang="en-US" altLang="en-US" sz="1200" b="0" dirty="0" smtClean="0"/>
              <a:t> If </a:t>
            </a:r>
            <a:r>
              <a:rPr lang="en-US" altLang="en-US" sz="1200" b="0" dirty="0"/>
              <a:t>you are aware that any IETF contribution is covered by patents or patent applications that are owned or controlled by you or your sponsor, you must disclose that fact, or not participate in the discussion.</a:t>
            </a:r>
          </a:p>
          <a:p>
            <a:pPr marL="0" indent="0">
              <a:buFontTx/>
              <a:buChar char="•"/>
            </a:pPr>
            <a:r>
              <a:rPr lang="en-US" altLang="en-US" sz="1200" b="0" dirty="0" smtClean="0"/>
              <a:t> As </a:t>
            </a:r>
            <a:r>
              <a:rPr lang="en-US" altLang="en-US" sz="1200" b="0" dirty="0"/>
              <a:t>a participant in or attendee to any IETF activity you acknowledge that written, audio, video, and photographic records of meetings may be made public.</a:t>
            </a:r>
          </a:p>
          <a:p>
            <a:pPr marL="0" indent="0">
              <a:buFontTx/>
              <a:buChar char="•"/>
            </a:pPr>
            <a:r>
              <a:rPr lang="en-US" altLang="en-US" sz="1200" b="0" dirty="0" smtClean="0"/>
              <a:t> Personal </a:t>
            </a:r>
            <a:r>
              <a:rPr lang="en-US" altLang="en-US" sz="1200" b="0" dirty="0"/>
              <a:t>information that you provide to IETF will be handled in accordance with the IETF Privacy Statement.</a:t>
            </a:r>
          </a:p>
          <a:p>
            <a:pPr marL="0" indent="0">
              <a:buFontTx/>
              <a:buChar char="•"/>
            </a:pPr>
            <a:r>
              <a:rPr lang="en-US" altLang="en-US" sz="1200" b="0" dirty="0" smtClean="0"/>
              <a:t> As </a:t>
            </a:r>
            <a:r>
              <a:rPr lang="en-US" altLang="en-US" sz="1200" b="0" dirty="0"/>
              <a:t>a participant or attendee, you agree to work respectfully with other participants; please contact the </a:t>
            </a:r>
            <a:r>
              <a:rPr lang="en-US" altLang="en-US" sz="1200" b="0" dirty="0" err="1"/>
              <a:t>ombudsteam</a:t>
            </a:r>
            <a:r>
              <a:rPr lang="en-US" altLang="en-US" sz="1200" b="0" dirty="0"/>
              <a:t> </a:t>
            </a:r>
            <a:br>
              <a:rPr lang="en-US" altLang="en-US" sz="1200" b="0" dirty="0"/>
            </a:br>
            <a:r>
              <a:rPr lang="en-US" altLang="en-US" sz="1200" b="0" dirty="0"/>
              <a:t>(</a:t>
            </a:r>
            <a:r>
              <a:rPr lang="en-US" altLang="en-US" sz="1200" b="0" u="sng" dirty="0">
                <a:hlinkClick r:id="rId3"/>
              </a:rPr>
              <a:t>https://www.ietf.org/contact/ombudsteam/</a:t>
            </a:r>
            <a:r>
              <a:rPr lang="en-US" altLang="en-US" sz="1200" b="0" dirty="0"/>
              <a:t>) if you have questions or concerns about this.</a:t>
            </a:r>
          </a:p>
          <a:p>
            <a:pPr marL="0" indent="0">
              <a:buNone/>
            </a:pPr>
            <a:endParaRPr lang="en-US" altLang="en-US" sz="1200" dirty="0"/>
          </a:p>
          <a:p>
            <a:pPr marL="0" indent="0">
              <a:buNone/>
            </a:pPr>
            <a:r>
              <a:rPr lang="en-US" altLang="en-US" sz="1200" b="0" dirty="0" smtClean="0"/>
              <a:t>Definitive </a:t>
            </a:r>
            <a:r>
              <a:rPr lang="en-US" altLang="en-US" sz="1200" b="0" dirty="0"/>
              <a:t>information is in the documents listed below and other IETF</a:t>
            </a:r>
            <a:r>
              <a:rPr lang="en-US" altLang="en-US" sz="1200" dirty="0"/>
              <a:t> </a:t>
            </a:r>
            <a:r>
              <a:rPr lang="en-US" altLang="en-US" sz="1200" b="0" dirty="0"/>
              <a:t>BCPs. For advice, please talk to WG chairs or ADs:</a:t>
            </a:r>
            <a:endParaRPr lang="en-US" altLang="en-US" sz="1200" dirty="0"/>
          </a:p>
          <a:p>
            <a:pPr marL="0" indent="0">
              <a:spcBef>
                <a:spcPct val="0"/>
              </a:spcBef>
              <a:buFontTx/>
              <a:buChar char="•"/>
            </a:pPr>
            <a:r>
              <a:rPr lang="en-US" altLang="en-US" sz="1200" b="0" dirty="0" smtClean="0"/>
              <a:t>BCP </a:t>
            </a:r>
            <a:r>
              <a:rPr lang="en-US" altLang="en-US" sz="1200" b="0" dirty="0"/>
              <a:t>9 (Internet Standards Process)</a:t>
            </a:r>
          </a:p>
          <a:p>
            <a:pPr marL="0" indent="0">
              <a:spcBef>
                <a:spcPct val="0"/>
              </a:spcBef>
              <a:buFontTx/>
              <a:buChar char="•"/>
            </a:pPr>
            <a:r>
              <a:rPr lang="en-US" altLang="en-US" sz="1200" b="0" dirty="0"/>
              <a:t>BCP 25 (Working Group processes)</a:t>
            </a:r>
          </a:p>
          <a:p>
            <a:pPr marL="0" indent="0">
              <a:spcBef>
                <a:spcPct val="0"/>
              </a:spcBef>
              <a:buFontTx/>
              <a:buChar char="•"/>
            </a:pPr>
            <a:r>
              <a:rPr lang="en-US" altLang="en-US" sz="1200" b="0" dirty="0"/>
              <a:t>BCP 25 (Anti-Harassment Procedures) </a:t>
            </a:r>
          </a:p>
          <a:p>
            <a:pPr marL="0" indent="0">
              <a:spcBef>
                <a:spcPct val="0"/>
              </a:spcBef>
              <a:buFontTx/>
              <a:buChar char="•"/>
            </a:pPr>
            <a:r>
              <a:rPr lang="en-US" altLang="en-US" sz="1200" b="0" dirty="0"/>
              <a:t>BCP 54 (Code of Conduct)</a:t>
            </a:r>
          </a:p>
          <a:p>
            <a:pPr marL="0" indent="0">
              <a:spcBef>
                <a:spcPct val="0"/>
              </a:spcBef>
              <a:buFontTx/>
              <a:buChar char="•"/>
            </a:pPr>
            <a:r>
              <a:rPr lang="en-US" altLang="en-US" sz="1200" b="0" dirty="0"/>
              <a:t>BCP 78 (Copyright)</a:t>
            </a:r>
          </a:p>
          <a:p>
            <a:pPr marL="0" indent="0">
              <a:spcBef>
                <a:spcPct val="0"/>
              </a:spcBef>
              <a:buFontTx/>
              <a:buChar char="•"/>
            </a:pPr>
            <a:r>
              <a:rPr lang="en-US" altLang="en-US" sz="1200" b="0" dirty="0"/>
              <a:t>BCP 79 (Patents, Participation)</a:t>
            </a:r>
          </a:p>
          <a:p>
            <a:pPr marL="0" indent="0">
              <a:spcBef>
                <a:spcPct val="0"/>
              </a:spcBef>
              <a:buFontTx/>
              <a:buChar char="•"/>
            </a:pPr>
            <a:r>
              <a:rPr lang="en-US" altLang="en-US" sz="1200" b="0" u="sng" dirty="0">
                <a:hlinkClick r:id="rId4"/>
              </a:rPr>
              <a:t>https://www.ietf.org/privacy-policy/</a:t>
            </a:r>
            <a:r>
              <a:rPr lang="en-US" altLang="en-US" sz="1200" b="0" dirty="0"/>
              <a:t> (Privacy Policy)</a:t>
            </a:r>
            <a:endParaRPr lang="en-US" altLang="en-US" sz="1200" dirty="0"/>
          </a:p>
        </p:txBody>
      </p:sp>
      <p:sp>
        <p:nvSpPr>
          <p:cNvPr id="2" name="Slide Number Placeholder 1">
            <a:extLst>
              <a:ext uri="{FF2B5EF4-FFF2-40B4-BE49-F238E27FC236}">
                <a16:creationId xmlns:a16="http://schemas.microsoft.com/office/drawing/2014/main" xmlns="" id="{0B09B8F6-6C02-4C12-9F93-10DC5AED93E1}"/>
              </a:ext>
            </a:extLst>
          </p:cNvPr>
          <p:cNvSpPr>
            <a:spLocks noGrp="1"/>
          </p:cNvSpPr>
          <p:nvPr>
            <p:ph type="sldNum" sz="quarter" idx="12"/>
          </p:nvPr>
        </p:nvSpPr>
        <p:spPr/>
        <p:txBody>
          <a:bodyPr/>
          <a:lstStyle/>
          <a:p>
            <a:fld id="{579D509F-6662-414A-A061-34B111F64EEE}" type="slidenum">
              <a:rPr lang="en-US" smtClean="0"/>
              <a:pPr/>
              <a:t>2</a:t>
            </a:fld>
            <a:endParaRPr lang="en-US" dirty="0"/>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98427FF8-C21F-4030-A021-F7DF3FE71ED1}"/>
              </a:ext>
            </a:extLst>
          </p:cNvPr>
          <p:cNvSpPr>
            <a:spLocks noGrp="1"/>
          </p:cNvSpPr>
          <p:nvPr>
            <p:ph type="title"/>
          </p:nvPr>
        </p:nvSpPr>
        <p:spPr/>
        <p:txBody>
          <a:bodyPr>
            <a:normAutofit/>
          </a:bodyPr>
          <a:lstStyle/>
          <a:p>
            <a:r>
              <a:rPr lang="en-US" sz="4800" b="1" dirty="0"/>
              <a:t>Administrative Tasks</a:t>
            </a:r>
          </a:p>
        </p:txBody>
      </p:sp>
      <p:sp>
        <p:nvSpPr>
          <p:cNvPr id="3" name="Content Placeholder 2">
            <a:extLst>
              <a:ext uri="{FF2B5EF4-FFF2-40B4-BE49-F238E27FC236}">
                <a16:creationId xmlns:a16="http://schemas.microsoft.com/office/drawing/2014/main" xmlns="" id="{7A323F03-4E5B-4AC5-9A37-E11D1B1FB278}"/>
              </a:ext>
            </a:extLst>
          </p:cNvPr>
          <p:cNvSpPr>
            <a:spLocks noGrp="1"/>
          </p:cNvSpPr>
          <p:nvPr>
            <p:ph idx="1"/>
          </p:nvPr>
        </p:nvSpPr>
        <p:spPr/>
        <p:txBody>
          <a:bodyPr/>
          <a:lstStyle/>
          <a:p>
            <a:pPr marL="0" indent="0">
              <a:buNone/>
            </a:pPr>
            <a:r>
              <a:rPr lang="en-US" dirty="0" err="1" smtClean="0"/>
              <a:t>Bluesheets</a:t>
            </a:r>
            <a:r>
              <a:rPr lang="en-US" dirty="0" smtClean="0"/>
              <a:t> will happen automatically by joining </a:t>
            </a:r>
            <a:r>
              <a:rPr lang="en-US" dirty="0" err="1" smtClean="0"/>
              <a:t>MeetEcho</a:t>
            </a:r>
            <a:endParaRPr lang="en-US" dirty="0" smtClean="0"/>
          </a:p>
          <a:p>
            <a:pPr marL="0" indent="0">
              <a:buNone/>
            </a:pPr>
            <a:endParaRPr lang="en-US" dirty="0" smtClean="0"/>
          </a:p>
          <a:p>
            <a:pPr marL="0" indent="0">
              <a:buNone/>
            </a:pPr>
            <a:r>
              <a:rPr lang="en-US" dirty="0" smtClean="0"/>
              <a:t>We </a:t>
            </a:r>
            <a:r>
              <a:rPr lang="en-US" dirty="0"/>
              <a:t>need </a:t>
            </a:r>
            <a:r>
              <a:rPr lang="en-US" dirty="0" smtClean="0"/>
              <a:t>volunteers:</a:t>
            </a:r>
            <a:endParaRPr lang="en-US" dirty="0"/>
          </a:p>
          <a:p>
            <a:pPr marL="342900" indent="-342900">
              <a:buFont typeface="Arial" panose="020B0604020202020204" pitchFamily="34" charset="0"/>
              <a:buChar char="•"/>
            </a:pPr>
            <a:r>
              <a:rPr lang="en-US" dirty="0"/>
              <a:t>Two note takers</a:t>
            </a:r>
          </a:p>
          <a:p>
            <a:pPr marL="342900" indent="-342900">
              <a:buFont typeface="Arial" panose="020B0604020202020204" pitchFamily="34" charset="0"/>
              <a:buChar char="•"/>
            </a:pPr>
            <a:r>
              <a:rPr lang="en-US" dirty="0"/>
              <a:t>One jabber scribe</a:t>
            </a:r>
          </a:p>
          <a:p>
            <a:pPr marL="0" indent="0">
              <a:buNone/>
            </a:pPr>
            <a:endParaRPr lang="en-US" dirty="0"/>
          </a:p>
          <a:p>
            <a:pPr marL="0" indent="0">
              <a:buNone/>
            </a:pPr>
            <a:r>
              <a:rPr lang="en-US" dirty="0"/>
              <a:t>Jabber: </a:t>
            </a:r>
            <a:r>
              <a:rPr lang="en-US" dirty="0" err="1"/>
              <a:t>xmpp:suit@jabber.ietf.org?join</a:t>
            </a:r>
            <a:endParaRPr lang="en-US" dirty="0"/>
          </a:p>
          <a:p>
            <a:pPr marL="0" indent="0">
              <a:buNone/>
            </a:pPr>
            <a:r>
              <a:rPr lang="en-US" dirty="0" err="1"/>
              <a:t>MeetEcho</a:t>
            </a:r>
            <a:r>
              <a:rPr lang="en-US" dirty="0"/>
              <a:t>: https://</a:t>
            </a:r>
            <a:r>
              <a:rPr lang="en-US" dirty="0" err="1"/>
              <a:t>www.meetecho.com</a:t>
            </a:r>
            <a:r>
              <a:rPr lang="en-US" dirty="0"/>
              <a:t>/</a:t>
            </a:r>
            <a:r>
              <a:rPr lang="en-US" dirty="0" smtClean="0"/>
              <a:t>ietf109/</a:t>
            </a:r>
            <a:r>
              <a:rPr lang="en-US" dirty="0"/>
              <a:t>suit</a:t>
            </a:r>
          </a:p>
          <a:p>
            <a:pPr marL="0" indent="0">
              <a:buNone/>
            </a:pPr>
            <a:r>
              <a:rPr lang="en-US" dirty="0" err="1"/>
              <a:t>Etherpad</a:t>
            </a:r>
            <a:r>
              <a:rPr lang="en-US" dirty="0"/>
              <a:t>: https://</a:t>
            </a:r>
            <a:r>
              <a:rPr lang="en-US" dirty="0" err="1"/>
              <a:t>codimd.ietf.org</a:t>
            </a:r>
            <a:r>
              <a:rPr lang="en-US" dirty="0"/>
              <a:t>/notes-ietf-</a:t>
            </a:r>
            <a:r>
              <a:rPr lang="en-US" dirty="0" smtClean="0"/>
              <a:t>109-</a:t>
            </a:r>
            <a:r>
              <a:rPr lang="en-US" dirty="0"/>
              <a:t>suit#</a:t>
            </a:r>
          </a:p>
        </p:txBody>
      </p:sp>
      <p:sp>
        <p:nvSpPr>
          <p:cNvPr id="4" name="Slide Number Placeholder 3">
            <a:extLst>
              <a:ext uri="{FF2B5EF4-FFF2-40B4-BE49-F238E27FC236}">
                <a16:creationId xmlns:a16="http://schemas.microsoft.com/office/drawing/2014/main" xmlns="" id="{70F9630C-CE24-4A6C-9632-228C1ACC1B04}"/>
              </a:ext>
            </a:extLst>
          </p:cNvPr>
          <p:cNvSpPr>
            <a:spLocks noGrp="1"/>
          </p:cNvSpPr>
          <p:nvPr>
            <p:ph type="sldNum" sz="quarter" idx="12"/>
          </p:nvPr>
        </p:nvSpPr>
        <p:spPr/>
        <p:txBody>
          <a:bodyPr/>
          <a:lstStyle/>
          <a:p>
            <a:fld id="{579D509F-6662-414A-A061-34B111F64EEE}" type="slidenum">
              <a:rPr lang="en-US" smtClean="0"/>
              <a:pPr/>
              <a:t>3</a:t>
            </a:fld>
            <a:endParaRPr lang="en-US" dirty="0"/>
          </a:p>
        </p:txBody>
      </p:sp>
    </p:spTree>
    <p:extLst>
      <p:ext uri="{BB962C8B-B14F-4D97-AF65-F5344CB8AC3E}">
        <p14:creationId xmlns:p14="http://schemas.microsoft.com/office/powerpoint/2010/main" val="1685961656"/>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b="1" dirty="0"/>
              <a:t>Agenda</a:t>
            </a:r>
          </a:p>
        </p:txBody>
      </p:sp>
      <p:sp>
        <p:nvSpPr>
          <p:cNvPr id="3" name="Content Placeholder 2"/>
          <p:cNvSpPr>
            <a:spLocks noGrp="1"/>
          </p:cNvSpPr>
          <p:nvPr>
            <p:ph idx="1"/>
          </p:nvPr>
        </p:nvSpPr>
        <p:spPr>
          <a:xfrm>
            <a:off x="609600" y="1524000"/>
            <a:ext cx="8839200" cy="4876800"/>
          </a:xfrm>
        </p:spPr>
        <p:txBody>
          <a:bodyPr>
            <a:noAutofit/>
          </a:bodyPr>
          <a:lstStyle/>
          <a:p>
            <a:pPr marL="0" indent="0">
              <a:buNone/>
            </a:pPr>
            <a:r>
              <a:rPr lang="en-US" sz="2000" b="1" dirty="0" smtClean="0"/>
              <a:t>1) Logistics</a:t>
            </a:r>
            <a:endParaRPr lang="en-US" sz="2000" b="1" dirty="0"/>
          </a:p>
          <a:p>
            <a:pPr marL="0" indent="0">
              <a:buNone/>
            </a:pPr>
            <a:r>
              <a:rPr lang="en-US" sz="2000" b="1" dirty="0" smtClean="0"/>
              <a:t>2) </a:t>
            </a:r>
            <a:r>
              <a:rPr lang="en-US" sz="2000" b="1" dirty="0"/>
              <a:t>SUIT </a:t>
            </a:r>
            <a:r>
              <a:rPr lang="en-US" sz="2000" b="1" dirty="0" smtClean="0"/>
              <a:t>Architecture </a:t>
            </a:r>
            <a:r>
              <a:rPr lang="en-US" sz="2000" dirty="0" smtClean="0"/>
              <a:t>(draft</a:t>
            </a:r>
            <a:r>
              <a:rPr lang="en-US" sz="2000" dirty="0"/>
              <a:t>-</a:t>
            </a:r>
            <a:r>
              <a:rPr lang="en-US" sz="2000" dirty="0" err="1"/>
              <a:t>ietf</a:t>
            </a:r>
            <a:r>
              <a:rPr lang="en-US" sz="2000" dirty="0"/>
              <a:t>-suit-</a:t>
            </a:r>
            <a:r>
              <a:rPr lang="en-US" sz="2000" dirty="0" smtClean="0"/>
              <a:t>architecture)</a:t>
            </a:r>
            <a:endParaRPr lang="en-US" sz="2000" dirty="0"/>
          </a:p>
          <a:p>
            <a:pPr marL="0" indent="0">
              <a:buNone/>
            </a:pPr>
            <a:r>
              <a:rPr lang="en-US" sz="2000" dirty="0"/>
              <a:t>   - </a:t>
            </a:r>
            <a:r>
              <a:rPr lang="en-US" sz="2000" dirty="0" smtClean="0"/>
              <a:t>Discuss </a:t>
            </a:r>
            <a:r>
              <a:rPr lang="en-US" sz="2000" dirty="0"/>
              <a:t>any issues raised by IESG </a:t>
            </a:r>
            <a:r>
              <a:rPr lang="en-US" sz="2000" dirty="0" smtClean="0"/>
              <a:t>evaluation</a:t>
            </a:r>
            <a:endParaRPr lang="en-US" sz="2000" dirty="0"/>
          </a:p>
          <a:p>
            <a:pPr marL="0" indent="0">
              <a:buNone/>
            </a:pPr>
            <a:r>
              <a:rPr lang="en-US" sz="2000" b="1" dirty="0"/>
              <a:t>3</a:t>
            </a:r>
            <a:r>
              <a:rPr lang="en-US" sz="2000" b="1" dirty="0" smtClean="0"/>
              <a:t>) </a:t>
            </a:r>
            <a:r>
              <a:rPr lang="en-US" sz="2000" b="1" dirty="0"/>
              <a:t>SUIT Information </a:t>
            </a:r>
            <a:r>
              <a:rPr lang="en-US" sz="2000" b="1" dirty="0" smtClean="0"/>
              <a:t>Model</a:t>
            </a:r>
            <a:r>
              <a:rPr lang="en-US" sz="2000" dirty="0" smtClean="0"/>
              <a:t> (draft</a:t>
            </a:r>
            <a:r>
              <a:rPr lang="en-US" sz="2000" dirty="0"/>
              <a:t>-</a:t>
            </a:r>
            <a:r>
              <a:rPr lang="en-US" sz="2000" dirty="0" err="1"/>
              <a:t>ietf</a:t>
            </a:r>
            <a:r>
              <a:rPr lang="en-US" sz="2000" dirty="0"/>
              <a:t>-suit-information-</a:t>
            </a:r>
            <a:r>
              <a:rPr lang="en-US" sz="2000" dirty="0" smtClean="0"/>
              <a:t>model)</a:t>
            </a:r>
            <a:endParaRPr lang="en-US" sz="2000" dirty="0"/>
          </a:p>
          <a:p>
            <a:pPr marL="0" indent="0">
              <a:buNone/>
            </a:pPr>
            <a:r>
              <a:rPr lang="en-US" sz="2000" dirty="0" smtClean="0"/>
              <a:t>   - </a:t>
            </a:r>
            <a:r>
              <a:rPr lang="en-US" sz="2000" dirty="0" smtClean="0"/>
              <a:t>Discuss any issues raised by IETF Last Call</a:t>
            </a:r>
          </a:p>
          <a:p>
            <a:pPr marL="0" indent="0">
              <a:buNone/>
            </a:pPr>
            <a:r>
              <a:rPr lang="en-US" sz="2000" b="1" dirty="0" smtClean="0"/>
              <a:t>4</a:t>
            </a:r>
            <a:r>
              <a:rPr lang="en-US" sz="2000" b="1" dirty="0" smtClean="0"/>
              <a:t>) </a:t>
            </a:r>
            <a:r>
              <a:rPr lang="en-US" sz="2000" b="1" dirty="0"/>
              <a:t>SUIT Manifest </a:t>
            </a:r>
            <a:r>
              <a:rPr lang="en-US" sz="2000" b="1" dirty="0" smtClean="0"/>
              <a:t>Format</a:t>
            </a:r>
            <a:r>
              <a:rPr lang="en-US" sz="2000" dirty="0" smtClean="0"/>
              <a:t> (draft</a:t>
            </a:r>
            <a:r>
              <a:rPr lang="en-US" sz="2000" dirty="0"/>
              <a:t>-</a:t>
            </a:r>
            <a:r>
              <a:rPr lang="en-US" sz="2000" dirty="0" err="1"/>
              <a:t>ietf</a:t>
            </a:r>
            <a:r>
              <a:rPr lang="en-US" sz="2000" dirty="0"/>
              <a:t>-suit-</a:t>
            </a:r>
            <a:r>
              <a:rPr lang="en-US" sz="2000" dirty="0" smtClean="0"/>
              <a:t>manifest)</a:t>
            </a:r>
            <a:endParaRPr lang="en-US" sz="2000" dirty="0"/>
          </a:p>
          <a:p>
            <a:pPr marL="0" indent="0">
              <a:buNone/>
            </a:pPr>
            <a:r>
              <a:rPr lang="en-US" sz="2000" dirty="0"/>
              <a:t>   - </a:t>
            </a:r>
            <a:r>
              <a:rPr lang="en-US" sz="2000" dirty="0"/>
              <a:t>Discuss open issues; get ready for WG Last Call</a:t>
            </a:r>
          </a:p>
          <a:p>
            <a:pPr marL="0" indent="0">
              <a:buNone/>
            </a:pPr>
            <a:r>
              <a:rPr lang="en-US" sz="2000" b="1" dirty="0" smtClean="0"/>
              <a:t>5</a:t>
            </a:r>
            <a:r>
              <a:rPr lang="en-US" sz="2000" b="1" dirty="0"/>
              <a:t>) Secure Reporting of Update </a:t>
            </a:r>
            <a:r>
              <a:rPr lang="en-US" sz="2000" b="1" dirty="0" smtClean="0"/>
              <a:t>Status </a:t>
            </a:r>
            <a:r>
              <a:rPr lang="en-US" sz="2000" dirty="0" smtClean="0"/>
              <a:t>(draft</a:t>
            </a:r>
            <a:r>
              <a:rPr lang="en-US" sz="2000" dirty="0"/>
              <a:t>-</a:t>
            </a:r>
            <a:r>
              <a:rPr lang="en-US" sz="2000" dirty="0" err="1"/>
              <a:t>moran</a:t>
            </a:r>
            <a:r>
              <a:rPr lang="en-US" sz="2000" dirty="0"/>
              <a:t>-suit-</a:t>
            </a:r>
            <a:r>
              <a:rPr lang="en-US" sz="2000" dirty="0" smtClean="0"/>
              <a:t>report)</a:t>
            </a:r>
            <a:endParaRPr lang="en-US" sz="2000" dirty="0"/>
          </a:p>
          <a:p>
            <a:pPr marL="0" indent="0">
              <a:buNone/>
            </a:pPr>
            <a:r>
              <a:rPr lang="en-US" sz="2000" dirty="0"/>
              <a:t>   - Discuss open issues; get ready for WG call for </a:t>
            </a:r>
            <a:r>
              <a:rPr lang="en-US" sz="2000" dirty="0" smtClean="0"/>
              <a:t>adoption</a:t>
            </a:r>
            <a:endParaRPr lang="en-US" sz="2000" b="1" dirty="0"/>
          </a:p>
          <a:p>
            <a:pPr marL="0" indent="0">
              <a:buNone/>
            </a:pPr>
            <a:r>
              <a:rPr lang="en-US" sz="2000" b="1" dirty="0"/>
              <a:t>6) Strong Assertions of </a:t>
            </a:r>
            <a:r>
              <a:rPr lang="en-US" sz="2000" b="1" dirty="0" err="1"/>
              <a:t>IoT</a:t>
            </a:r>
            <a:r>
              <a:rPr lang="en-US" sz="2000" b="1" dirty="0"/>
              <a:t> Network Access </a:t>
            </a:r>
            <a:r>
              <a:rPr lang="en-US" sz="2000" b="1" dirty="0" smtClean="0"/>
              <a:t>Requirements </a:t>
            </a:r>
            <a:r>
              <a:rPr lang="en-US" sz="2000" dirty="0"/>
              <a:t>(draft</a:t>
            </a:r>
            <a:r>
              <a:rPr lang="en-US" sz="2000" dirty="0"/>
              <a:t>-</a:t>
            </a:r>
            <a:r>
              <a:rPr lang="en-US" sz="2000" dirty="0" err="1"/>
              <a:t>moran</a:t>
            </a:r>
            <a:r>
              <a:rPr lang="en-US" sz="2000" dirty="0"/>
              <a:t>-suit-</a:t>
            </a:r>
            <a:r>
              <a:rPr lang="en-US" sz="2000" dirty="0" smtClean="0"/>
              <a:t>mud)</a:t>
            </a:r>
            <a:endParaRPr lang="en-US" sz="2000" dirty="0"/>
          </a:p>
          <a:p>
            <a:pPr marL="0" indent="0">
              <a:buNone/>
            </a:pPr>
            <a:r>
              <a:rPr lang="en-US" sz="2000" dirty="0"/>
              <a:t>   - Discuss open issues; get ready for WG call for </a:t>
            </a:r>
            <a:r>
              <a:rPr lang="en-US" sz="2000" dirty="0" smtClean="0"/>
              <a:t>adoption</a:t>
            </a:r>
            <a:endParaRPr lang="en-US" sz="2000" b="1" dirty="0"/>
          </a:p>
          <a:p>
            <a:pPr marL="0" indent="0">
              <a:buNone/>
            </a:pPr>
            <a:r>
              <a:rPr lang="en-US" sz="2000" b="1" dirty="0"/>
              <a:t>7) Any Other Business (if time permits</a:t>
            </a:r>
            <a:r>
              <a:rPr lang="en-US" sz="2000" b="1" dirty="0" smtClean="0"/>
              <a:t>)</a:t>
            </a:r>
            <a:endParaRPr lang="en-US" sz="2000" b="1" dirty="0"/>
          </a:p>
        </p:txBody>
      </p:sp>
      <p:sp>
        <p:nvSpPr>
          <p:cNvPr id="5" name="Slide Number Placeholder 4">
            <a:extLst>
              <a:ext uri="{FF2B5EF4-FFF2-40B4-BE49-F238E27FC236}">
                <a16:creationId xmlns:a16="http://schemas.microsoft.com/office/drawing/2014/main" xmlns="" id="{5D045487-A961-438E-BCB2-0AD2DE6BD257}"/>
              </a:ext>
            </a:extLst>
          </p:cNvPr>
          <p:cNvSpPr>
            <a:spLocks noGrp="1"/>
          </p:cNvSpPr>
          <p:nvPr>
            <p:ph type="sldNum" sz="quarter" idx="12"/>
          </p:nvPr>
        </p:nvSpPr>
        <p:spPr/>
        <p:txBody>
          <a:bodyPr/>
          <a:lstStyle/>
          <a:p>
            <a:fld id="{579D509F-6662-414A-A061-34B111F64EEE}" type="slidenum">
              <a:rPr lang="en-US" smtClean="0"/>
              <a:pPr/>
              <a:t>4</a:t>
            </a:fld>
            <a:endParaRPr lang="en-US" dirty="0"/>
          </a:p>
        </p:txBody>
      </p:sp>
    </p:spTree>
    <p:extLst>
      <p:ext uri="{BB962C8B-B14F-4D97-AF65-F5344CB8AC3E}">
        <p14:creationId xmlns:p14="http://schemas.microsoft.com/office/powerpoint/2010/main" val="29318345"/>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Milestones Status</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111692583"/>
              </p:ext>
            </p:extLst>
          </p:nvPr>
        </p:nvGraphicFramePr>
        <p:xfrm>
          <a:off x="457200" y="1752600"/>
          <a:ext cx="9144000" cy="3337560"/>
        </p:xfrm>
        <a:graphic>
          <a:graphicData uri="http://schemas.openxmlformats.org/drawingml/2006/table">
            <a:tbl>
              <a:tblPr firstRow="1" bandRow="1">
                <a:tableStyleId>{073A0DAA-6AF3-43AB-8588-CEC1D06C72B9}</a:tableStyleId>
              </a:tblPr>
              <a:tblGrid>
                <a:gridCol w="1295400">
                  <a:extLst>
                    <a:ext uri="{9D8B030D-6E8A-4147-A177-3AD203B41FA5}">
                      <a16:colId xmlns:a16="http://schemas.microsoft.com/office/drawing/2014/main" xmlns="" val="2307896326"/>
                    </a:ext>
                  </a:extLst>
                </a:gridCol>
                <a:gridCol w="7848600">
                  <a:extLst>
                    <a:ext uri="{9D8B030D-6E8A-4147-A177-3AD203B41FA5}">
                      <a16:colId xmlns:a16="http://schemas.microsoft.com/office/drawing/2014/main" xmlns="" val="3194790839"/>
                    </a:ext>
                  </a:extLst>
                </a:gridCol>
              </a:tblGrid>
              <a:tr h="370840">
                <a:tc>
                  <a:txBody>
                    <a:bodyPr/>
                    <a:lstStyle/>
                    <a:p>
                      <a:r>
                        <a:rPr lang="en-US" dirty="0" smtClean="0"/>
                        <a:t>Date</a:t>
                      </a:r>
                      <a:endParaRPr lang="en-US" dirty="0"/>
                    </a:p>
                  </a:txBody>
                  <a:tcPr/>
                </a:tc>
                <a:tc>
                  <a:txBody>
                    <a:bodyPr/>
                    <a:lstStyle/>
                    <a:p>
                      <a:r>
                        <a:rPr lang="en-US" dirty="0" smtClean="0"/>
                        <a:t>Milestone</a:t>
                      </a:r>
                      <a:endParaRPr lang="en-US" dirty="0"/>
                    </a:p>
                  </a:txBody>
                  <a:tcPr/>
                </a:tc>
                <a:extLst>
                  <a:ext uri="{0D108BD9-81ED-4DB2-BD59-A6C34878D82A}">
                    <a16:rowId xmlns:a16="http://schemas.microsoft.com/office/drawing/2014/main" xmlns="" val="2883428753"/>
                  </a:ext>
                </a:extLst>
              </a:tr>
              <a:tr h="370840">
                <a:tc>
                  <a:txBody>
                    <a:bodyPr/>
                    <a:lstStyle/>
                    <a:p>
                      <a:r>
                        <a:rPr lang="en-US" b="1" dirty="0" smtClean="0">
                          <a:solidFill>
                            <a:srgbClr val="FF0000"/>
                          </a:solidFill>
                        </a:rPr>
                        <a:t>Mar 2020 </a:t>
                      </a:r>
                      <a:endParaRPr lang="en-US" b="1" dirty="0">
                        <a:solidFill>
                          <a:srgbClr val="FF0000"/>
                        </a:solidFill>
                      </a:endParaRPr>
                    </a:p>
                  </a:txBody>
                  <a:tcPr anchor="ctr"/>
                </a:tc>
                <a:tc>
                  <a:txBody>
                    <a:bodyPr/>
                    <a:lstStyle/>
                    <a:p>
                      <a:r>
                        <a:rPr lang="en-US" b="1" dirty="0"/>
                        <a:t>Submit an initial manifest serialization format to the IESG for publication as a Proposed Standard. </a:t>
                      </a:r>
                    </a:p>
                  </a:txBody>
                  <a:tcPr anchor="ctr"/>
                </a:tc>
                <a:extLst>
                  <a:ext uri="{0D108BD9-81ED-4DB2-BD59-A6C34878D82A}">
                    <a16:rowId xmlns:a16="http://schemas.microsoft.com/office/drawing/2014/main" xmlns="" val="2559030467"/>
                  </a:ext>
                </a:extLst>
              </a:tr>
              <a:tr h="370840">
                <a:tc>
                  <a:txBody>
                    <a:bodyPr/>
                    <a:lstStyle/>
                    <a:p>
                      <a:r>
                        <a:rPr lang="en-US" b="0" dirty="0" smtClean="0">
                          <a:solidFill>
                            <a:schemeClr val="tx1"/>
                          </a:solidFill>
                        </a:rPr>
                        <a:t>Done</a:t>
                      </a:r>
                      <a:endParaRPr lang="en-US" b="0" dirty="0">
                        <a:solidFill>
                          <a:schemeClr val="tx1"/>
                        </a:solidFill>
                      </a:endParaRPr>
                    </a:p>
                  </a:txBody>
                  <a:tcPr anchor="ctr"/>
                </a:tc>
                <a:tc>
                  <a:txBody>
                    <a:bodyPr/>
                    <a:lstStyle/>
                    <a:p>
                      <a:r>
                        <a:rPr lang="en-US" b="0" dirty="0" smtClean="0"/>
                        <a:t>Submit architecture to the IESG for publication as Informational.</a:t>
                      </a:r>
                      <a:endParaRPr lang="en-US" b="0" dirty="0"/>
                    </a:p>
                  </a:txBody>
                  <a:tcPr anchor="ctr"/>
                </a:tc>
              </a:tr>
              <a:tr h="370840">
                <a:tc>
                  <a:txBody>
                    <a:bodyPr/>
                    <a:lstStyle/>
                    <a:p>
                      <a:r>
                        <a:rPr lang="en-US" dirty="0" smtClean="0"/>
                        <a:t>Done </a:t>
                      </a:r>
                      <a:endParaRPr lang="en-US" b="1" dirty="0">
                        <a:solidFill>
                          <a:srgbClr val="FF0000"/>
                        </a:solidFill>
                      </a:endParaRPr>
                    </a:p>
                  </a:txBody>
                  <a:tcPr anchor="ctr"/>
                </a:tc>
                <a:tc>
                  <a:txBody>
                    <a:bodyPr/>
                    <a:lstStyle/>
                    <a:p>
                      <a:r>
                        <a:rPr lang="en-US" b="0" dirty="0"/>
                        <a:t>Submit manifest information model to the IESG for publication as Informational. </a:t>
                      </a:r>
                      <a:endParaRPr lang="en-US" b="0" dirty="0" smtClean="0"/>
                    </a:p>
                  </a:txBody>
                  <a:tcPr anchor="ctr"/>
                </a:tc>
                <a:extLst>
                  <a:ext uri="{0D108BD9-81ED-4DB2-BD59-A6C34878D82A}">
                    <a16:rowId xmlns:a16="http://schemas.microsoft.com/office/drawing/2014/main" xmlns="" val="813786211"/>
                  </a:ext>
                </a:extLst>
              </a:tr>
              <a:tr h="370840">
                <a:tc>
                  <a:txBody>
                    <a:bodyPr/>
                    <a:lstStyle/>
                    <a:p>
                      <a:r>
                        <a:rPr lang="en-US" dirty="0"/>
                        <a:t>Done </a:t>
                      </a:r>
                    </a:p>
                  </a:txBody>
                  <a:tcPr anchor="ctr"/>
                </a:tc>
                <a:tc>
                  <a:txBody>
                    <a:bodyPr/>
                    <a:lstStyle/>
                    <a:p>
                      <a:r>
                        <a:rPr lang="en-US"/>
                        <a:t>Calendar item: Second interoperability event at IETF 102. </a:t>
                      </a:r>
                    </a:p>
                  </a:txBody>
                  <a:tcPr anchor="ctr"/>
                </a:tc>
                <a:extLst>
                  <a:ext uri="{0D108BD9-81ED-4DB2-BD59-A6C34878D82A}">
                    <a16:rowId xmlns:a16="http://schemas.microsoft.com/office/drawing/2014/main" xmlns="" val="2782943232"/>
                  </a:ext>
                </a:extLst>
              </a:tr>
              <a:tr h="370840">
                <a:tc>
                  <a:txBody>
                    <a:bodyPr/>
                    <a:lstStyle/>
                    <a:p>
                      <a:r>
                        <a:rPr lang="en-US" b="0" dirty="0" smtClean="0">
                          <a:solidFill>
                            <a:schemeClr val="tx1"/>
                          </a:solidFill>
                        </a:rPr>
                        <a:t>Done</a:t>
                      </a:r>
                      <a:endParaRPr lang="en-US" b="0" dirty="0">
                        <a:solidFill>
                          <a:schemeClr val="tx1"/>
                        </a:solidFill>
                      </a:endParaRPr>
                    </a:p>
                  </a:txBody>
                  <a:tcPr anchor="ctr"/>
                </a:tc>
                <a:tc>
                  <a:txBody>
                    <a:bodyPr/>
                    <a:lstStyle/>
                    <a:p>
                      <a:r>
                        <a:rPr lang="en-US" b="0" dirty="0"/>
                        <a:t>Adopt initial manifest serialization format(s) as WG item(s). </a:t>
                      </a:r>
                    </a:p>
                  </a:txBody>
                  <a:tcPr anchor="ctr"/>
                </a:tc>
                <a:extLst>
                  <a:ext uri="{0D108BD9-81ED-4DB2-BD59-A6C34878D82A}">
                    <a16:rowId xmlns:a16="http://schemas.microsoft.com/office/drawing/2014/main" xmlns="" val="3720349768"/>
                  </a:ext>
                </a:extLst>
              </a:tr>
              <a:tr h="370840">
                <a:tc>
                  <a:txBody>
                    <a:bodyPr/>
                    <a:lstStyle/>
                    <a:p>
                      <a:r>
                        <a:rPr lang="en-US" dirty="0"/>
                        <a:t>Done </a:t>
                      </a:r>
                    </a:p>
                  </a:txBody>
                  <a:tcPr anchor="ctr"/>
                </a:tc>
                <a:tc>
                  <a:txBody>
                    <a:bodyPr/>
                    <a:lstStyle/>
                    <a:p>
                      <a:r>
                        <a:rPr lang="en-US"/>
                        <a:t>Calendar item: First interoperability event at IETF 101. </a:t>
                      </a:r>
                    </a:p>
                  </a:txBody>
                  <a:tcPr anchor="ctr"/>
                </a:tc>
                <a:extLst>
                  <a:ext uri="{0D108BD9-81ED-4DB2-BD59-A6C34878D82A}">
                    <a16:rowId xmlns:a16="http://schemas.microsoft.com/office/drawing/2014/main" xmlns="" val="2619905293"/>
                  </a:ext>
                </a:extLst>
              </a:tr>
              <a:tr h="370840">
                <a:tc>
                  <a:txBody>
                    <a:bodyPr/>
                    <a:lstStyle/>
                    <a:p>
                      <a:r>
                        <a:rPr lang="en-US" dirty="0"/>
                        <a:t>Done </a:t>
                      </a:r>
                    </a:p>
                  </a:txBody>
                  <a:tcPr anchor="ctr"/>
                </a:tc>
                <a:tc>
                  <a:txBody>
                    <a:bodyPr/>
                    <a:lstStyle/>
                    <a:p>
                      <a:r>
                        <a:rPr lang="en-US"/>
                        <a:t>Adopt a manifest information model as a WG item. </a:t>
                      </a:r>
                    </a:p>
                  </a:txBody>
                  <a:tcPr anchor="ctr"/>
                </a:tc>
                <a:extLst>
                  <a:ext uri="{0D108BD9-81ED-4DB2-BD59-A6C34878D82A}">
                    <a16:rowId xmlns:a16="http://schemas.microsoft.com/office/drawing/2014/main" xmlns="" val="3396085045"/>
                  </a:ext>
                </a:extLst>
              </a:tr>
              <a:tr h="370840">
                <a:tc>
                  <a:txBody>
                    <a:bodyPr/>
                    <a:lstStyle/>
                    <a:p>
                      <a:r>
                        <a:rPr lang="en-US" dirty="0"/>
                        <a:t>Done </a:t>
                      </a:r>
                    </a:p>
                  </a:txBody>
                  <a:tcPr anchor="ctr"/>
                </a:tc>
                <a:tc>
                  <a:txBody>
                    <a:bodyPr/>
                    <a:lstStyle/>
                    <a:p>
                      <a:r>
                        <a:rPr lang="en-US" dirty="0"/>
                        <a:t>Adopt "Architecture" document as WG item. </a:t>
                      </a:r>
                    </a:p>
                  </a:txBody>
                  <a:tcPr anchor="ctr"/>
                </a:tc>
                <a:extLst>
                  <a:ext uri="{0D108BD9-81ED-4DB2-BD59-A6C34878D82A}">
                    <a16:rowId xmlns:a16="http://schemas.microsoft.com/office/drawing/2014/main" xmlns="" val="1769053954"/>
                  </a:ext>
                </a:extLst>
              </a:tr>
            </a:tbl>
          </a:graphicData>
        </a:graphic>
      </p:graphicFrame>
      <p:sp>
        <p:nvSpPr>
          <p:cNvPr id="4" name="Slide Number Placeholder 3"/>
          <p:cNvSpPr>
            <a:spLocks noGrp="1"/>
          </p:cNvSpPr>
          <p:nvPr>
            <p:ph type="sldNum" sz="quarter" idx="12"/>
          </p:nvPr>
        </p:nvSpPr>
        <p:spPr/>
        <p:txBody>
          <a:bodyPr/>
          <a:lstStyle/>
          <a:p>
            <a:fld id="{579D509F-6662-414A-A061-34B111F64EEE}" type="slidenum">
              <a:rPr lang="en-US" smtClean="0"/>
              <a:pPr/>
              <a:t>5</a:t>
            </a:fld>
            <a:endParaRPr lang="en-US" dirty="0"/>
          </a:p>
        </p:txBody>
      </p:sp>
    </p:spTree>
    <p:extLst>
      <p:ext uri="{BB962C8B-B14F-4D97-AF65-F5344CB8AC3E}">
        <p14:creationId xmlns:p14="http://schemas.microsoft.com/office/powerpoint/2010/main" val="402869471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5068</TotalTime>
  <Pages>30</Pages>
  <Words>542</Words>
  <Application>Microsoft Macintosh PowerPoint</Application>
  <PresentationFormat>A4 Paper (210x297 mm)</PresentationFormat>
  <Paragraphs>72</Paragraphs>
  <Slides>5</Slides>
  <Notes>4</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Software Updates for Internet of Things (SUIT) WG</vt:lpstr>
      <vt:lpstr>Note Well</vt:lpstr>
      <vt:lpstr>Administrative Tasks</vt:lpstr>
      <vt:lpstr>Agenda</vt:lpstr>
      <vt:lpstr>Milestones Status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SUIT Chair Slides</dc:title>
  <dc:subject/>
  <dc:creator>Coya</dc:creator>
  <cp:keywords/>
  <dc:description/>
  <cp:lastModifiedBy>Russell Housley</cp:lastModifiedBy>
  <cp:revision>157</cp:revision>
  <cp:lastPrinted>2000-03-17T18:21:46Z</cp:lastPrinted>
  <dcterms:created xsi:type="dcterms:W3CDTF">2011-04-21T19:07:52Z</dcterms:created>
  <dcterms:modified xsi:type="dcterms:W3CDTF">2020-11-12T20:02:59Z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emplateType">
    <vt:i4>1</vt:i4>
  </property>
  <property fmtid="{D5CDD505-2E9C-101B-9397-08002B2CF9AE}" pid="3" name="GraphicType">
    <vt:i4>1</vt:i4>
  </property>
  <property fmtid="{D5CDD505-2E9C-101B-9397-08002B2CF9AE}" pid="4" name="Compression">
    <vt:i4>100</vt:i4>
  </property>
  <property fmtid="{D5CDD505-2E9C-101B-9397-08002B2CF9AE}" pid="5" name="ScreenSize">
    <vt:i4>2</vt:i4>
  </property>
  <property fmtid="{D5CDD505-2E9C-101B-9397-08002B2CF9AE}" pid="6" name="ScreenUsage">
    <vt:i4>2</vt:i4>
  </property>
  <property fmtid="{D5CDD505-2E9C-101B-9397-08002B2CF9AE}" pid="7" name="MailAddress">
    <vt:lpwstr>iesg-secretary@ietf.org</vt:lpwstr>
  </property>
  <property fmtid="{D5CDD505-2E9C-101B-9397-08002B2CF9AE}" pid="8" name="HomePage">
    <vt:lpwstr>http://www.ietf.org</vt:lpwstr>
  </property>
  <property fmtid="{D5CDD505-2E9C-101B-9397-08002B2CF9AE}" pid="9" name="Other">
    <vt:lpwstr/>
  </property>
  <property fmtid="{D5CDD505-2E9C-101B-9397-08002B2CF9AE}" pid="10" name="DownloadOriginal">
    <vt:bool>false</vt:bool>
  </property>
  <property fmtid="{D5CDD505-2E9C-101B-9397-08002B2CF9AE}" pid="11" name="DownloadIEButton">
    <vt:bool>false</vt:bool>
  </property>
  <property fmtid="{D5CDD505-2E9C-101B-9397-08002B2CF9AE}" pid="12" name="UseBrowserColor">
    <vt:bool>true</vt:bool>
  </property>
  <property fmtid="{D5CDD505-2E9C-101B-9397-08002B2CF9AE}" pid="13" name="BackColor">
    <vt:i4>15132390</vt:i4>
  </property>
  <property fmtid="{D5CDD505-2E9C-101B-9397-08002B2CF9AE}" pid="14" name="TextColor">
    <vt:i4>0</vt:i4>
  </property>
  <property fmtid="{D5CDD505-2E9C-101B-9397-08002B2CF9AE}" pid="15" name="LinkColor">
    <vt:i4>16711782</vt:i4>
  </property>
  <property fmtid="{D5CDD505-2E9C-101B-9397-08002B2CF9AE}" pid="16" name="VisitedColor">
    <vt:i4>10040268</vt:i4>
  </property>
  <property fmtid="{D5CDD505-2E9C-101B-9397-08002B2CF9AE}" pid="17" name="TransparentButton">
    <vt:i4>0</vt:i4>
  </property>
  <property fmtid="{D5CDD505-2E9C-101B-9397-08002B2CF9AE}" pid="18" name="ButtonType">
    <vt:i4>2</vt:i4>
  </property>
  <property fmtid="{D5CDD505-2E9C-101B-9397-08002B2CF9AE}" pid="19" name="ShowNotes">
    <vt:bool>false</vt:bool>
  </property>
  <property fmtid="{D5CDD505-2E9C-101B-9397-08002B2CF9AE}" pid="20" name="NavBtnPos">
    <vt:i4>3</vt:i4>
  </property>
  <property fmtid="{D5CDD505-2E9C-101B-9397-08002B2CF9AE}" pid="21" name="OutputDir">
    <vt:lpwstr>C:\WINDOWS\DESKTOP</vt:lpwstr>
  </property>
  <property fmtid="{D5CDD505-2E9C-101B-9397-08002B2CF9AE}" pid="22" name="MSIP_Label_f42aa342-8706-4288-bd11-ebb85995028c_Enabled">
    <vt:lpwstr>True</vt:lpwstr>
  </property>
  <property fmtid="{D5CDD505-2E9C-101B-9397-08002B2CF9AE}" pid="23" name="MSIP_Label_f42aa342-8706-4288-bd11-ebb85995028c_SiteId">
    <vt:lpwstr>72f988bf-86f1-41af-91ab-2d7cd011db47</vt:lpwstr>
  </property>
  <property fmtid="{D5CDD505-2E9C-101B-9397-08002B2CF9AE}" pid="24" name="MSIP_Label_f42aa342-8706-4288-bd11-ebb85995028c_Owner">
    <vt:lpwstr>dthaler@ntdev.microsoft.com</vt:lpwstr>
  </property>
  <property fmtid="{D5CDD505-2E9C-101B-9397-08002B2CF9AE}" pid="25" name="MSIP_Label_f42aa342-8706-4288-bd11-ebb85995028c_SetDate">
    <vt:lpwstr>2018-02-23T01:19:00.5830491Z</vt:lpwstr>
  </property>
  <property fmtid="{D5CDD505-2E9C-101B-9397-08002B2CF9AE}" pid="26" name="MSIP_Label_f42aa342-8706-4288-bd11-ebb85995028c_Name">
    <vt:lpwstr>General</vt:lpwstr>
  </property>
  <property fmtid="{D5CDD505-2E9C-101B-9397-08002B2CF9AE}" pid="27" name="MSIP_Label_f42aa342-8706-4288-bd11-ebb85995028c_Application">
    <vt:lpwstr>Microsoft Azure Information Protection</vt:lpwstr>
  </property>
  <property fmtid="{D5CDD505-2E9C-101B-9397-08002B2CF9AE}" pid="28" name="MSIP_Label_f42aa342-8706-4288-bd11-ebb85995028c_Extended_MSFT_Method">
    <vt:lpwstr>Automatic</vt:lpwstr>
  </property>
  <property fmtid="{D5CDD505-2E9C-101B-9397-08002B2CF9AE}" pid="29" name="Sensitivity">
    <vt:lpwstr>General</vt:lpwstr>
  </property>
</Properties>
</file>