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 id="2147483671" r:id="rId2"/>
    <p:sldMasterId id="2147483675" r:id="rId3"/>
    <p:sldMasterId id="2147483687" r:id="rId4"/>
  </p:sldMasterIdLst>
  <p:notesMasterIdLst>
    <p:notesMasterId r:id="rId71"/>
  </p:notesMasterIdLst>
  <p:handoutMasterIdLst>
    <p:handoutMasterId r:id="rId72"/>
  </p:handoutMasterIdLst>
  <p:sldIdLst>
    <p:sldId id="504" r:id="rId5"/>
    <p:sldId id="573" r:id="rId6"/>
    <p:sldId id="612" r:id="rId7"/>
    <p:sldId id="613" r:id="rId8"/>
    <p:sldId id="559" r:id="rId9"/>
    <p:sldId id="637" r:id="rId10"/>
    <p:sldId id="646" r:id="rId11"/>
    <p:sldId id="663" r:id="rId12"/>
    <p:sldId id="664" r:id="rId13"/>
    <p:sldId id="506" r:id="rId14"/>
    <p:sldId id="507" r:id="rId15"/>
    <p:sldId id="508" r:id="rId16"/>
    <p:sldId id="509" r:id="rId17"/>
    <p:sldId id="511" r:id="rId18"/>
    <p:sldId id="513" r:id="rId19"/>
    <p:sldId id="689" r:id="rId20"/>
    <p:sldId id="690" r:id="rId21"/>
    <p:sldId id="669" r:id="rId22"/>
    <p:sldId id="498" r:id="rId23"/>
    <p:sldId id="514" r:id="rId24"/>
    <p:sldId id="516" r:id="rId25"/>
    <p:sldId id="521" r:id="rId26"/>
    <p:sldId id="668" r:id="rId27"/>
    <p:sldId id="527" r:id="rId28"/>
    <p:sldId id="528" r:id="rId29"/>
    <p:sldId id="688" r:id="rId30"/>
    <p:sldId id="687" r:id="rId31"/>
    <p:sldId id="672" r:id="rId32"/>
    <p:sldId id="673" r:id="rId33"/>
    <p:sldId id="674" r:id="rId34"/>
    <p:sldId id="691" r:id="rId35"/>
    <p:sldId id="261" r:id="rId36"/>
    <p:sldId id="268" r:id="rId37"/>
    <p:sldId id="258" r:id="rId38"/>
    <p:sldId id="262" r:id="rId39"/>
    <p:sldId id="263" r:id="rId40"/>
    <p:sldId id="264" r:id="rId41"/>
    <p:sldId id="270" r:id="rId42"/>
    <p:sldId id="265" r:id="rId43"/>
    <p:sldId id="266" r:id="rId44"/>
    <p:sldId id="267" r:id="rId45"/>
    <p:sldId id="256" r:id="rId46"/>
    <p:sldId id="257" r:id="rId47"/>
    <p:sldId id="314" r:id="rId48"/>
    <p:sldId id="315" r:id="rId49"/>
    <p:sldId id="316" r:id="rId50"/>
    <p:sldId id="321" r:id="rId51"/>
    <p:sldId id="322" r:id="rId52"/>
    <p:sldId id="325" r:id="rId53"/>
    <p:sldId id="326" r:id="rId54"/>
    <p:sldId id="323" r:id="rId55"/>
    <p:sldId id="313" r:id="rId56"/>
    <p:sldId id="324" r:id="rId57"/>
    <p:sldId id="692" r:id="rId58"/>
    <p:sldId id="693" r:id="rId59"/>
    <p:sldId id="260" r:id="rId60"/>
    <p:sldId id="694" r:id="rId61"/>
    <p:sldId id="259" r:id="rId62"/>
    <p:sldId id="695" r:id="rId63"/>
    <p:sldId id="696" r:id="rId64"/>
    <p:sldId id="1022" r:id="rId65"/>
    <p:sldId id="1021" r:id="rId66"/>
    <p:sldId id="1023" r:id="rId67"/>
    <p:sldId id="1020" r:id="rId68"/>
    <p:sldId id="1024" r:id="rId69"/>
    <p:sldId id="1025" r:id="rId70"/>
  </p:sldIdLst>
  <p:sldSz cx="9144000" cy="5143500" type="screen16x9"/>
  <p:notesSz cx="6858000" cy="9144000"/>
  <p:defaultTextStyle>
    <a:defPPr>
      <a:defRPr lang="fr-FR"/>
    </a:defPPr>
    <a:lvl1pPr marL="0" algn="l" defTabSz="457061" rtl="0" eaLnBrk="1" latinLnBrk="0" hangingPunct="1">
      <a:defRPr sz="1800" kern="1200">
        <a:solidFill>
          <a:schemeClr val="tx1"/>
        </a:solidFill>
        <a:latin typeface="+mn-lt"/>
        <a:ea typeface="+mn-ea"/>
        <a:cs typeface="+mn-cs"/>
      </a:defRPr>
    </a:lvl1pPr>
    <a:lvl2pPr marL="457061" algn="l" defTabSz="457061" rtl="0" eaLnBrk="1" latinLnBrk="0" hangingPunct="1">
      <a:defRPr sz="1800" kern="1200">
        <a:solidFill>
          <a:schemeClr val="tx1"/>
        </a:solidFill>
        <a:latin typeface="+mn-lt"/>
        <a:ea typeface="+mn-ea"/>
        <a:cs typeface="+mn-cs"/>
      </a:defRPr>
    </a:lvl2pPr>
    <a:lvl3pPr marL="914121" algn="l" defTabSz="457061" rtl="0" eaLnBrk="1" latinLnBrk="0" hangingPunct="1">
      <a:defRPr sz="1800" kern="1200">
        <a:solidFill>
          <a:schemeClr val="tx1"/>
        </a:solidFill>
        <a:latin typeface="+mn-lt"/>
        <a:ea typeface="+mn-ea"/>
        <a:cs typeface="+mn-cs"/>
      </a:defRPr>
    </a:lvl3pPr>
    <a:lvl4pPr marL="1371183" algn="l" defTabSz="457061" rtl="0" eaLnBrk="1" latinLnBrk="0" hangingPunct="1">
      <a:defRPr sz="1800" kern="1200">
        <a:solidFill>
          <a:schemeClr val="tx1"/>
        </a:solidFill>
        <a:latin typeface="+mn-lt"/>
        <a:ea typeface="+mn-ea"/>
        <a:cs typeface="+mn-cs"/>
      </a:defRPr>
    </a:lvl4pPr>
    <a:lvl5pPr marL="1828243" algn="l" defTabSz="457061" rtl="0" eaLnBrk="1" latinLnBrk="0" hangingPunct="1">
      <a:defRPr sz="1800" kern="1200">
        <a:solidFill>
          <a:schemeClr val="tx1"/>
        </a:solidFill>
        <a:latin typeface="+mn-lt"/>
        <a:ea typeface="+mn-ea"/>
        <a:cs typeface="+mn-cs"/>
      </a:defRPr>
    </a:lvl5pPr>
    <a:lvl6pPr marL="2285303" algn="l" defTabSz="457061" rtl="0" eaLnBrk="1" latinLnBrk="0" hangingPunct="1">
      <a:defRPr sz="1800" kern="1200">
        <a:solidFill>
          <a:schemeClr val="tx1"/>
        </a:solidFill>
        <a:latin typeface="+mn-lt"/>
        <a:ea typeface="+mn-ea"/>
        <a:cs typeface="+mn-cs"/>
      </a:defRPr>
    </a:lvl6pPr>
    <a:lvl7pPr marL="2742363" algn="l" defTabSz="457061" rtl="0" eaLnBrk="1" latinLnBrk="0" hangingPunct="1">
      <a:defRPr sz="1800" kern="1200">
        <a:solidFill>
          <a:schemeClr val="tx1"/>
        </a:solidFill>
        <a:latin typeface="+mn-lt"/>
        <a:ea typeface="+mn-ea"/>
        <a:cs typeface="+mn-cs"/>
      </a:defRPr>
    </a:lvl7pPr>
    <a:lvl8pPr marL="3199424" algn="l" defTabSz="457061" rtl="0" eaLnBrk="1" latinLnBrk="0" hangingPunct="1">
      <a:defRPr sz="1800" kern="1200">
        <a:solidFill>
          <a:schemeClr val="tx1"/>
        </a:solidFill>
        <a:latin typeface="+mn-lt"/>
        <a:ea typeface="+mn-ea"/>
        <a:cs typeface="+mn-cs"/>
      </a:defRPr>
    </a:lvl8pPr>
    <a:lvl9pPr marL="3656485" algn="l" defTabSz="45706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272A"/>
    <a:srgbClr val="BB1E26"/>
    <a:srgbClr val="C01D23"/>
    <a:srgbClr val="C12022"/>
    <a:srgbClr val="E96870"/>
    <a:srgbClr val="9BBB59"/>
    <a:srgbClr val="EAD4D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46F890A9-2807-4EBB-B81D-B2AA78EC7F39}" styleName="Style foncé 2 - Accentuation 5/Accentuation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84E427A-3D55-4303-BF80-6455036E1DE7}" styleName="Style à thème 1 - Accentuation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35758FB7-9AC5-4552-8A53-C91805E547FA}" styleName="Style à thème 1 - Accentuation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Style léger 2 - Accentuation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Style léger 2 - Accentuation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81761" autoAdjust="0"/>
  </p:normalViewPr>
  <p:slideViewPr>
    <p:cSldViewPr snapToGrid="0" snapToObjects="1">
      <p:cViewPr varScale="1">
        <p:scale>
          <a:sx n="115" d="100"/>
          <a:sy n="115" d="100"/>
        </p:scale>
        <p:origin x="957" y="35"/>
      </p:cViewPr>
      <p:guideLst>
        <p:guide orient="horz" pos="1620"/>
        <p:guide pos="2880"/>
      </p:guideLst>
    </p:cSldViewPr>
  </p:slideViewPr>
  <p:notesTextViewPr>
    <p:cViewPr>
      <p:scale>
        <a:sx n="100" d="100"/>
        <a:sy n="100" d="100"/>
      </p:scale>
      <p:origin x="0" y="0"/>
    </p:cViewPr>
  </p:notesTextViewPr>
  <p:notesViewPr>
    <p:cSldViewPr snapToGrid="0" snapToObjects="1">
      <p:cViewPr varScale="1">
        <p:scale>
          <a:sx n="67" d="100"/>
          <a:sy n="67" d="100"/>
        </p:scale>
        <p:origin x="-3208" y="-10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18AC8D-8152-934A-9CD4-87285105D0F1}" type="datetimeFigureOut">
              <a:rPr lang="fr-FR" smtClean="0"/>
              <a:t>10/03/2021</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4E68B7E-75EB-E145-A77D-27225DB7AAD8}" type="slidenum">
              <a:rPr lang="fr-FR" smtClean="0"/>
              <a:t>‹#›</a:t>
            </a:fld>
            <a:endParaRPr lang="fr-FR"/>
          </a:p>
        </p:txBody>
      </p:sp>
    </p:spTree>
    <p:extLst>
      <p:ext uri="{BB962C8B-B14F-4D97-AF65-F5344CB8AC3E}">
        <p14:creationId xmlns:p14="http://schemas.microsoft.com/office/powerpoint/2010/main" val="425603218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485E145-BB0C-9046-AB45-371B9A6AEC76}" type="datetimeFigureOut">
              <a:rPr lang="fr-FR" smtClean="0"/>
              <a:t>10/03/2021</a:t>
            </a:fld>
            <a:endParaRPr lang="fr-FR"/>
          </a:p>
        </p:txBody>
      </p:sp>
      <p:sp>
        <p:nvSpPr>
          <p:cNvPr id="4" name="Espace réservé de l'image des diapositives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D6E558-E63E-1D45-BFE4-2383456AADF7}" type="slidenum">
              <a:rPr lang="fr-FR" smtClean="0"/>
              <a:t>‹#›</a:t>
            </a:fld>
            <a:endParaRPr lang="fr-FR"/>
          </a:p>
        </p:txBody>
      </p:sp>
    </p:spTree>
    <p:extLst>
      <p:ext uri="{BB962C8B-B14F-4D97-AF65-F5344CB8AC3E}">
        <p14:creationId xmlns:p14="http://schemas.microsoft.com/office/powerpoint/2010/main" val="1472513166"/>
      </p:ext>
    </p:extLst>
  </p:cSld>
  <p:clrMap bg1="lt1" tx1="dk1" bg2="lt2" tx2="dk2" accent1="accent1" accent2="accent2" accent3="accent3" accent4="accent4" accent5="accent5" accent6="accent6" hlink="hlink" folHlink="folHlink"/>
  <p:hf hdr="0" ftr="0" dt="0"/>
  <p:notesStyle>
    <a:lvl1pPr marL="0" algn="l" defTabSz="457061" rtl="0" eaLnBrk="1" latinLnBrk="0" hangingPunct="1">
      <a:defRPr sz="1200" kern="1200">
        <a:solidFill>
          <a:schemeClr val="tx1"/>
        </a:solidFill>
        <a:latin typeface="+mn-lt"/>
        <a:ea typeface="+mn-ea"/>
        <a:cs typeface="+mn-cs"/>
      </a:defRPr>
    </a:lvl1pPr>
    <a:lvl2pPr marL="457061" algn="l" defTabSz="457061" rtl="0" eaLnBrk="1" latinLnBrk="0" hangingPunct="1">
      <a:defRPr sz="1200" kern="1200">
        <a:solidFill>
          <a:schemeClr val="tx1"/>
        </a:solidFill>
        <a:latin typeface="+mn-lt"/>
        <a:ea typeface="+mn-ea"/>
        <a:cs typeface="+mn-cs"/>
      </a:defRPr>
    </a:lvl2pPr>
    <a:lvl3pPr marL="914121" algn="l" defTabSz="457061" rtl="0" eaLnBrk="1" latinLnBrk="0" hangingPunct="1">
      <a:defRPr sz="1200" kern="1200">
        <a:solidFill>
          <a:schemeClr val="tx1"/>
        </a:solidFill>
        <a:latin typeface="+mn-lt"/>
        <a:ea typeface="+mn-ea"/>
        <a:cs typeface="+mn-cs"/>
      </a:defRPr>
    </a:lvl3pPr>
    <a:lvl4pPr marL="1371183" algn="l" defTabSz="457061" rtl="0" eaLnBrk="1" latinLnBrk="0" hangingPunct="1">
      <a:defRPr sz="1200" kern="1200">
        <a:solidFill>
          <a:schemeClr val="tx1"/>
        </a:solidFill>
        <a:latin typeface="+mn-lt"/>
        <a:ea typeface="+mn-ea"/>
        <a:cs typeface="+mn-cs"/>
      </a:defRPr>
    </a:lvl4pPr>
    <a:lvl5pPr marL="1828243" algn="l" defTabSz="457061" rtl="0" eaLnBrk="1" latinLnBrk="0" hangingPunct="1">
      <a:defRPr sz="1200" kern="1200">
        <a:solidFill>
          <a:schemeClr val="tx1"/>
        </a:solidFill>
        <a:latin typeface="+mn-lt"/>
        <a:ea typeface="+mn-ea"/>
        <a:cs typeface="+mn-cs"/>
      </a:defRPr>
    </a:lvl5pPr>
    <a:lvl6pPr marL="2285303" algn="l" defTabSz="457061" rtl="0" eaLnBrk="1" latinLnBrk="0" hangingPunct="1">
      <a:defRPr sz="1200" kern="1200">
        <a:solidFill>
          <a:schemeClr val="tx1"/>
        </a:solidFill>
        <a:latin typeface="+mn-lt"/>
        <a:ea typeface="+mn-ea"/>
        <a:cs typeface="+mn-cs"/>
      </a:defRPr>
    </a:lvl6pPr>
    <a:lvl7pPr marL="2742363" algn="l" defTabSz="457061" rtl="0" eaLnBrk="1" latinLnBrk="0" hangingPunct="1">
      <a:defRPr sz="1200" kern="1200">
        <a:solidFill>
          <a:schemeClr val="tx1"/>
        </a:solidFill>
        <a:latin typeface="+mn-lt"/>
        <a:ea typeface="+mn-ea"/>
        <a:cs typeface="+mn-cs"/>
      </a:defRPr>
    </a:lvl7pPr>
    <a:lvl8pPr marL="3199424" algn="l" defTabSz="457061" rtl="0" eaLnBrk="1" latinLnBrk="0" hangingPunct="1">
      <a:defRPr sz="1200" kern="1200">
        <a:solidFill>
          <a:schemeClr val="tx1"/>
        </a:solidFill>
        <a:latin typeface="+mn-lt"/>
        <a:ea typeface="+mn-ea"/>
        <a:cs typeface="+mn-cs"/>
      </a:defRPr>
    </a:lvl8pPr>
    <a:lvl9pPr marL="3656485" algn="l" defTabSz="45706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D6E558-E63E-1D45-BFE4-2383456AADF7}" type="slidenum">
              <a:rPr lang="fr-FR" smtClean="0"/>
              <a:t>1</a:t>
            </a:fld>
            <a:endParaRPr lang="fr-FR"/>
          </a:p>
        </p:txBody>
      </p:sp>
    </p:spTree>
    <p:extLst>
      <p:ext uri="{BB962C8B-B14F-4D97-AF65-F5344CB8AC3E}">
        <p14:creationId xmlns:p14="http://schemas.microsoft.com/office/powerpoint/2010/main" val="23339961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Brokers, </a:t>
            </a:r>
            <a:r>
              <a:rPr lang="en-US" dirty="0" err="1"/>
              <a:t>PubSub</a:t>
            </a:r>
            <a:r>
              <a:rPr lang="en-US" dirty="0"/>
              <a:t>,</a:t>
            </a:r>
            <a:r>
              <a:rPr lang="en-US" baseline="0" dirty="0"/>
              <a:t> MQTT,</a:t>
            </a:r>
          </a:p>
          <a:p>
            <a:r>
              <a:rPr lang="en-US" baseline="0" dirty="0"/>
              <a:t>Independence from L2, application developers, app security mechanisms, app key management, etc.</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4120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Brokers, </a:t>
            </a:r>
            <a:r>
              <a:rPr lang="en-US" dirty="0" err="1"/>
              <a:t>PubSub</a:t>
            </a:r>
            <a:r>
              <a:rPr lang="en-US" dirty="0"/>
              <a:t>,</a:t>
            </a:r>
            <a:r>
              <a:rPr lang="en-US" baseline="0" dirty="0"/>
              <a:t> MQTT,</a:t>
            </a:r>
          </a:p>
          <a:p>
            <a:r>
              <a:rPr lang="en-US" baseline="0" dirty="0"/>
              <a:t>Independence from L2, application developers, app security mechanisms, app key management, etc.</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63812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Brokers, </a:t>
            </a:r>
            <a:r>
              <a:rPr lang="en-US" dirty="0" err="1"/>
              <a:t>PubSub</a:t>
            </a:r>
            <a:r>
              <a:rPr lang="en-US" dirty="0"/>
              <a:t>,</a:t>
            </a:r>
            <a:r>
              <a:rPr lang="en-US" baseline="0" dirty="0"/>
              <a:t> MQTT,</a:t>
            </a:r>
          </a:p>
          <a:p>
            <a:r>
              <a:rPr lang="en-US" baseline="0" dirty="0"/>
              <a:t>Independence from L2, application developers, app security mechanisms, app key management, etc.</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255819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Brokers, </a:t>
            </a:r>
            <a:r>
              <a:rPr lang="en-US" dirty="0" err="1"/>
              <a:t>PubSub</a:t>
            </a:r>
            <a:r>
              <a:rPr lang="en-US" dirty="0"/>
              <a:t>,</a:t>
            </a:r>
            <a:r>
              <a:rPr lang="en-US" baseline="0" dirty="0"/>
              <a:t> MQTT,</a:t>
            </a:r>
          </a:p>
          <a:p>
            <a:r>
              <a:rPr lang="en-US" baseline="0" dirty="0"/>
              <a:t>Independence from L2, application developers, app security mechanisms, app key management, etc.</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26695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Brokers, </a:t>
            </a:r>
            <a:r>
              <a:rPr lang="en-US" dirty="0" err="1"/>
              <a:t>PubSub</a:t>
            </a:r>
            <a:r>
              <a:rPr lang="en-US" dirty="0"/>
              <a:t>,</a:t>
            </a:r>
            <a:r>
              <a:rPr lang="en-US" baseline="0" dirty="0"/>
              <a:t> MQTT,</a:t>
            </a:r>
          </a:p>
          <a:p>
            <a:r>
              <a:rPr lang="en-US" baseline="0" dirty="0"/>
              <a:t>Independence from L2, application developers, app security mechanisms, app key management, etc.</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584820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Brokers, </a:t>
            </a:r>
            <a:r>
              <a:rPr lang="en-US" dirty="0" err="1"/>
              <a:t>PubSub</a:t>
            </a:r>
            <a:r>
              <a:rPr lang="en-US" dirty="0"/>
              <a:t>,</a:t>
            </a:r>
            <a:r>
              <a:rPr lang="en-US" baseline="0" dirty="0"/>
              <a:t> MQTT,</a:t>
            </a:r>
          </a:p>
          <a:p>
            <a:r>
              <a:rPr lang="en-US" baseline="0" dirty="0"/>
              <a:t>Independence from L2, application developers, app security mechanisms, app key management, etc.</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27</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482092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31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6085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4B92F08D-7962-5A4B-B101-E074EEFD1146}"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32</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695291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59</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6085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F8ADA77F-D0AC-4802-A54B-C8842103DEC5}"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55014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Rot="1" noChangeAspect="1" noChangeArrowheads="1" noTextEdit="1"/>
          </p:cNvSpPr>
          <p:nvPr>
            <p:ph type="sldImg"/>
          </p:nvPr>
        </p:nvSpPr>
        <p:spPr>
          <a:ln/>
        </p:spPr>
      </p:sp>
      <p:sp>
        <p:nvSpPr>
          <p:cNvPr id="5123"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872191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66</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608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3465A4"/>
                </a:solidFill>
                <a:round/>
                <a:headEnd/>
                <a:tailEnd/>
              </a14:hiddenLine>
            </a:ext>
          </a:extLst>
        </p:spPr>
        <p:txBody>
          <a:bodyPr/>
          <a:lstStyle>
            <a:lvl1pPr>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B72B973-5313-475C-956F-84CFCC418E7F}" type="slidenum">
              <a:rPr lang="en-US" altLang="en-US" smtClean="0">
                <a:solidFill>
                  <a:srgbClr val="000000"/>
                </a:solidFill>
                <a:latin typeface="Arial" panose="020B0604020202020204" pitchFamily="34" charset="0"/>
                <a:cs typeface="Droid Sans Fallback" charset="0"/>
              </a:rPr>
              <a:pPr>
                <a:spcBef>
                  <a:spcPct val="0"/>
                </a:spcBef>
              </a:pPr>
              <a:t>3</a:t>
            </a:fld>
            <a:endParaRPr lang="en-US" altLang="en-US">
              <a:solidFill>
                <a:srgbClr val="000000"/>
              </a:solidFill>
              <a:latin typeface="Arial" panose="020B0604020202020204" pitchFamily="34" charset="0"/>
              <a:cs typeface="Droid Sans Fallback" charset="0"/>
            </a:endParaRPr>
          </a:p>
        </p:txBody>
      </p:sp>
      <p:sp>
        <p:nvSpPr>
          <p:cNvPr id="10243" name="Rectangle 1"/>
          <p:cNvSpPr>
            <a:spLocks noGrp="1" noRot="1" noChangeAspect="1" noChangeArrowheads="1" noTextEdit="1"/>
          </p:cNvSpPr>
          <p:nvPr>
            <p:ph type="sldImg"/>
          </p:nvPr>
        </p:nvSpPr>
        <p:spPr>
          <a:xfrm>
            <a:off x="381000" y="685800"/>
            <a:ext cx="6096000" cy="3429000"/>
          </a:xfrm>
          <a:solidFill>
            <a:srgbClr val="FFFFFF"/>
          </a:solidFill>
          <a:ln/>
          <a:extLst>
            <a:ext uri="{AF507438-7753-43e0-B8FC-AC1667EBCBE1}">
              <a14:hiddenEffects xmlns="" xmlns:a14="http://schemas.microsoft.com/office/drawing/2010/main">
                <a:effectLst>
                  <a:outerShdw dist="35921" dir="2700000" algn="ctr" rotWithShape="0">
                    <a:srgbClr val="808080"/>
                  </a:outerShdw>
                </a:effectLst>
              </a14:hiddenEffects>
            </a:ext>
          </a:extLst>
        </p:spPr>
      </p:sp>
      <p:sp>
        <p:nvSpPr>
          <p:cNvPr id="10244" name="Rectangle 2"/>
          <p:cNvSpPr>
            <a:spLocks noGrp="1" noChangeArrowheads="1"/>
          </p:cNvSpPr>
          <p:nvPr>
            <p:ph type="body" idx="1"/>
          </p:nvPr>
        </p:nvSpPr>
        <p:spPr>
          <a:xfrm>
            <a:off x="685800" y="4343400"/>
            <a:ext cx="5486400" cy="41148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3465A4"/>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altLang="en-US">
              <a:latin typeface="Times New Roman" panose="02020603050405020304" pitchFamily="18" charset="0"/>
            </a:endParaRPr>
          </a:p>
        </p:txBody>
      </p:sp>
    </p:spTree>
    <p:extLst>
      <p:ext uri="{BB962C8B-B14F-4D97-AF65-F5344CB8AC3E}">
        <p14:creationId xmlns:p14="http://schemas.microsoft.com/office/powerpoint/2010/main" val="2817187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D6E558-E63E-1D45-BFE4-2383456AADF7}" type="slidenum">
              <a:rPr lang="fr-FR" smtClean="0"/>
              <a:t>5</a:t>
            </a:fld>
            <a:endParaRPr lang="fr-FR"/>
          </a:p>
        </p:txBody>
      </p:sp>
    </p:spTree>
    <p:extLst>
      <p:ext uri="{BB962C8B-B14F-4D97-AF65-F5344CB8AC3E}">
        <p14:creationId xmlns:p14="http://schemas.microsoft.com/office/powerpoint/2010/main" val="1041339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D6E558-E63E-1D45-BFE4-2383456AADF7}" type="slidenum">
              <a:rPr lang="fr-FR" smtClean="0"/>
              <a:t>6</a:t>
            </a:fld>
            <a:endParaRPr lang="fr-FR"/>
          </a:p>
        </p:txBody>
      </p:sp>
    </p:spTree>
    <p:extLst>
      <p:ext uri="{BB962C8B-B14F-4D97-AF65-F5344CB8AC3E}">
        <p14:creationId xmlns:p14="http://schemas.microsoft.com/office/powerpoint/2010/main" val="301049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8D6E558-E63E-1D45-BFE4-2383456AADF7}" type="slidenum">
              <a:rPr lang="fr-FR" smtClean="0"/>
              <a:t>8</a:t>
            </a:fld>
            <a:endParaRPr lang="fr-FR"/>
          </a:p>
        </p:txBody>
      </p:sp>
    </p:spTree>
    <p:extLst>
      <p:ext uri="{BB962C8B-B14F-4D97-AF65-F5344CB8AC3E}">
        <p14:creationId xmlns:p14="http://schemas.microsoft.com/office/powerpoint/2010/main" val="3358698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7608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Telco</a:t>
            </a:r>
            <a:r>
              <a:rPr lang="en-US" baseline="0" dirty="0"/>
              <a:t> applications to industrial private networks with real-time constraints.</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8604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en-US" dirty="0"/>
              <a:t>Implicit</a:t>
            </a:r>
            <a:r>
              <a:rPr lang="en-US" baseline="0" dirty="0"/>
              <a:t> transport + application protocol</a:t>
            </a:r>
          </a:p>
          <a:p>
            <a:r>
              <a:rPr lang="en-US" baseline="0" dirty="0"/>
              <a:t>Tightly coupled system, which is expected to span across many of sectors, thousands of applications and billions of devices.. And built from different technology providers.</a:t>
            </a:r>
            <a:endParaRPr lang="en-US" dirty="0"/>
          </a:p>
        </p:txBody>
      </p:sp>
      <p:sp>
        <p:nvSpPr>
          <p:cNvPr id="4" name="Espace réservé du numéro de diapositive 3"/>
          <p:cNvSpPr>
            <a:spLocks noGrp="1"/>
          </p:cNvSpPr>
          <p:nvPr>
            <p:ph type="sldNum" sz="quarter" idx="10"/>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68D6E558-E63E-1D45-BFE4-2383456AADF7}" type="slidenum">
              <a:rPr kumimoji="0" lang="fr-FR"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648661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1597825"/>
            <a:ext cx="7772400" cy="1102519"/>
          </a:xfrm>
        </p:spPr>
        <p:txBody>
          <a:bodyPr/>
          <a:lstStyle/>
          <a:p>
            <a:r>
              <a:rPr lang="fr-FR" dirty="0"/>
              <a:t>Cliquez et modifiez le titre</a:t>
            </a:r>
          </a:p>
        </p:txBody>
      </p:sp>
      <p:sp>
        <p:nvSpPr>
          <p:cNvPr id="3" name="Sous-titre 2"/>
          <p:cNvSpPr>
            <a:spLocks noGrp="1"/>
          </p:cNvSpPr>
          <p:nvPr>
            <p:ph type="subTitle" idx="1"/>
          </p:nvPr>
        </p:nvSpPr>
        <p:spPr>
          <a:xfrm>
            <a:off x="1371600" y="2914651"/>
            <a:ext cx="6400800" cy="1314450"/>
          </a:xfrm>
        </p:spPr>
        <p:txBody>
          <a:bodyPr/>
          <a:lstStyle>
            <a:lvl1pPr marL="0" indent="0" algn="ctr">
              <a:buNone/>
              <a:defRPr>
                <a:solidFill>
                  <a:schemeClr val="tx1">
                    <a:tint val="75000"/>
                  </a:schemeClr>
                </a:solidFill>
              </a:defRPr>
            </a:lvl1pPr>
            <a:lvl2pPr marL="457061" indent="0" algn="ctr">
              <a:buNone/>
              <a:defRPr>
                <a:solidFill>
                  <a:schemeClr val="tx1">
                    <a:tint val="75000"/>
                  </a:schemeClr>
                </a:solidFill>
              </a:defRPr>
            </a:lvl2pPr>
            <a:lvl3pPr marL="914121" indent="0" algn="ctr">
              <a:buNone/>
              <a:defRPr>
                <a:solidFill>
                  <a:schemeClr val="tx1">
                    <a:tint val="75000"/>
                  </a:schemeClr>
                </a:solidFill>
              </a:defRPr>
            </a:lvl3pPr>
            <a:lvl4pPr marL="1371183" indent="0" algn="ctr">
              <a:buNone/>
              <a:defRPr>
                <a:solidFill>
                  <a:schemeClr val="tx1">
                    <a:tint val="75000"/>
                  </a:schemeClr>
                </a:solidFill>
              </a:defRPr>
            </a:lvl4pPr>
            <a:lvl5pPr marL="1828243" indent="0" algn="ctr">
              <a:buNone/>
              <a:defRPr>
                <a:solidFill>
                  <a:schemeClr val="tx1">
                    <a:tint val="75000"/>
                  </a:schemeClr>
                </a:solidFill>
              </a:defRPr>
            </a:lvl5pPr>
            <a:lvl6pPr marL="2285303" indent="0" algn="ctr">
              <a:buNone/>
              <a:defRPr>
                <a:solidFill>
                  <a:schemeClr val="tx1">
                    <a:tint val="75000"/>
                  </a:schemeClr>
                </a:solidFill>
              </a:defRPr>
            </a:lvl6pPr>
            <a:lvl7pPr marL="2742363" indent="0" algn="ctr">
              <a:buNone/>
              <a:defRPr>
                <a:solidFill>
                  <a:schemeClr val="tx1">
                    <a:tint val="75000"/>
                  </a:schemeClr>
                </a:solidFill>
              </a:defRPr>
            </a:lvl7pPr>
            <a:lvl8pPr marL="3199424" indent="0" algn="ctr">
              <a:buNone/>
              <a:defRPr>
                <a:solidFill>
                  <a:schemeClr val="tx1">
                    <a:tint val="75000"/>
                  </a:schemeClr>
                </a:solidFill>
              </a:defRPr>
            </a:lvl8pPr>
            <a:lvl9pPr marL="3656485" indent="0" algn="ctr">
              <a:buNone/>
              <a:defRPr>
                <a:solidFill>
                  <a:schemeClr val="tx1">
                    <a:tint val="75000"/>
                  </a:schemeClr>
                </a:solidFill>
              </a:defRPr>
            </a:lvl9pPr>
          </a:lstStyle>
          <a:p>
            <a:r>
              <a:rPr lang="fr-FR" dirty="0"/>
              <a:t>Cliquez pour modifier le style des sous-titres du masque</a:t>
            </a:r>
          </a:p>
        </p:txBody>
      </p:sp>
      <p:sp>
        <p:nvSpPr>
          <p:cNvPr id="6" name="Espace réservé du numéro de diapositive 5"/>
          <p:cNvSpPr>
            <a:spLocks noGrp="1"/>
          </p:cNvSpPr>
          <p:nvPr>
            <p:ph type="sldNum" sz="quarter" idx="12"/>
          </p:nvPr>
        </p:nvSpPr>
        <p:spPr/>
        <p:txBody>
          <a:bodyPr/>
          <a:lstStyle/>
          <a:p>
            <a:fld id="{22D2E28D-3C84-FA4F-AA95-DF0FC25EB245}" type="slidenum">
              <a:rPr lang="fr-FR" smtClean="0"/>
              <a:t>‹#›</a:t>
            </a:fld>
            <a:endParaRPr lang="fr-FR"/>
          </a:p>
        </p:txBody>
      </p:sp>
    </p:spTree>
    <p:extLst>
      <p:ext uri="{BB962C8B-B14F-4D97-AF65-F5344CB8AC3E}">
        <p14:creationId xmlns:p14="http://schemas.microsoft.com/office/powerpoint/2010/main" val="4696155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77A4C-136B-1B4A-95DE-373CAA2D2A06}"/>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F9DDAF61-97E1-2A46-B6D0-240BDE74AEF0}"/>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EFFA6190-5FE0-B240-B931-7A00C53EB827}"/>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DC32E3-C61D-7044-B52B-9095484DA540}"/>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F5088208-AAD9-1C48-85B4-A48284F9ED12}"/>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9BEA7B-76BE-B34A-8A0C-D750F64AAD79}"/>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8" name="Footer Placeholder 7">
            <a:extLst>
              <a:ext uri="{FF2B5EF4-FFF2-40B4-BE49-F238E27FC236}">
                <a16:creationId xmlns:a16="http://schemas.microsoft.com/office/drawing/2014/main" id="{6BF3AF93-42C0-8948-BEFC-0113408B63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26317EB-730D-7545-B606-EB4C8DF6A830}"/>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6155189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4DBF1-3B12-054D-ACB8-AAA4D5E83E9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D643883-25F1-7142-80BA-A194AF6AB95C}"/>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4" name="Footer Placeholder 3">
            <a:extLst>
              <a:ext uri="{FF2B5EF4-FFF2-40B4-BE49-F238E27FC236}">
                <a16:creationId xmlns:a16="http://schemas.microsoft.com/office/drawing/2014/main" id="{A15938D4-98DA-D648-A467-19875BF83A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205A5B-27D8-2347-8A0A-1215267BB811}"/>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33623377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6E29F7-522C-D943-AFED-4A37614EF891}"/>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3" name="Footer Placeholder 2">
            <a:extLst>
              <a:ext uri="{FF2B5EF4-FFF2-40B4-BE49-F238E27FC236}">
                <a16:creationId xmlns:a16="http://schemas.microsoft.com/office/drawing/2014/main" id="{77B18D28-29D1-DC4B-BAAB-BEECD2278D3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F5F1692-598E-5445-9CEC-25FE8B22896C}"/>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4228745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81495-5143-0141-80DD-641B086639F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1AA52128-2757-384F-BD7B-C2B526305B5D}"/>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D8649F-CCD2-D74D-AEA6-246F6874AC8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Edit Master text styles</a:t>
            </a:r>
          </a:p>
        </p:txBody>
      </p:sp>
      <p:sp>
        <p:nvSpPr>
          <p:cNvPr id="5" name="Date Placeholder 4">
            <a:extLst>
              <a:ext uri="{FF2B5EF4-FFF2-40B4-BE49-F238E27FC236}">
                <a16:creationId xmlns:a16="http://schemas.microsoft.com/office/drawing/2014/main" id="{4C8216D5-CA1A-644D-A8D3-636D1D9EB2A0}"/>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6" name="Footer Placeholder 5">
            <a:extLst>
              <a:ext uri="{FF2B5EF4-FFF2-40B4-BE49-F238E27FC236}">
                <a16:creationId xmlns:a16="http://schemas.microsoft.com/office/drawing/2014/main" id="{DB4AB96C-9F16-0C4F-AA00-D130BC452B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CD70D9-C455-C742-A48B-318BB468AE52}"/>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31650299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A64DF-2C32-5C49-96B4-04475088685C}"/>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7382AD94-93BD-6042-9E0E-BFAE7FEF4EC2}"/>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18D4A906-41D2-1E49-A55F-B161C81A681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Edit Master text styles</a:t>
            </a:r>
          </a:p>
        </p:txBody>
      </p:sp>
      <p:sp>
        <p:nvSpPr>
          <p:cNvPr id="5" name="Date Placeholder 4">
            <a:extLst>
              <a:ext uri="{FF2B5EF4-FFF2-40B4-BE49-F238E27FC236}">
                <a16:creationId xmlns:a16="http://schemas.microsoft.com/office/drawing/2014/main" id="{B7661FFA-1FA8-F049-BBD0-A30A7D5DCB44}"/>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6" name="Footer Placeholder 5">
            <a:extLst>
              <a:ext uri="{FF2B5EF4-FFF2-40B4-BE49-F238E27FC236}">
                <a16:creationId xmlns:a16="http://schemas.microsoft.com/office/drawing/2014/main" id="{4CF177D5-220C-194A-ACA5-071523E43A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BE05E9-1E4B-824B-BD83-F60B898E7577}"/>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10136278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DBE50-0E84-A444-973B-6C8150717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3883DE-931B-9A4A-A3D1-C4888D0DBDC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EA0626-EBD9-F645-AF44-D19CFAFBCD4A}"/>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C921F633-A73E-8845-BAB0-7D1F8C49ED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B8CFAA-BFEE-9243-97C6-00137E863095}"/>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9021822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B3F7A1-9E54-2746-BFAA-7C0BC61D77BF}"/>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0FC364-552F-DA46-B92C-FF98C0C3BD99}"/>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CA108-0772-4441-907C-33BA9FC7883A}"/>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1E138B48-A16A-9E42-B588-EF3A415568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A19F2B-F9EE-8042-954E-D3B8FC9EC9B0}"/>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107483159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90079-C764-454C-9178-EC148F8EE6B6}"/>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63CA6CB-8A39-B54D-B887-FB87EAC62AAA}"/>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A039F83E-58AB-9F4F-823A-CC38C94B083C}"/>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100B9037-587D-584D-B1C2-AAB569FEEE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FFFAFE-5B0B-344C-B11A-A06F069C115C}"/>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39324044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86345-849C-8249-B7A8-F8B10CAD4D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0EA4D8-2F61-9743-B1EE-9F82484DC83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2E9BB3-E83C-C441-95F8-BD5914B1CF79}"/>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BAF48009-AE4A-1045-AB42-15A7D67138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172E10-F2BD-C04E-A77C-7241C1158D0D}"/>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29573720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4625D-C74E-A947-8352-D59A3F933F5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56A42C0E-C94D-F441-87D2-29FE0AFB9F32}"/>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1436B85-7D57-BA4E-AEA1-9202CDE936F7}"/>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038F6653-AC66-D34B-9C20-B6DE00E7B7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25BCD4-B660-2F43-85C8-01F3E11226FD}"/>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39600811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Cliquez et modifiez le titre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p:cNvSpPr>
            <a:spLocks noGrp="1"/>
          </p:cNvSpPr>
          <p:nvPr>
            <p:ph type="sldNum" sz="quarter" idx="12"/>
          </p:nvPr>
        </p:nvSpPr>
        <p:spPr/>
        <p:txBody>
          <a:bodyPr/>
          <a:lstStyle/>
          <a:p>
            <a:fld id="{22D2E28D-3C84-FA4F-AA95-DF0FC25EB245}" type="slidenum">
              <a:rPr lang="fr-FR" smtClean="0"/>
              <a:t>‹#›</a:t>
            </a:fld>
            <a:endParaRPr lang="fr-FR"/>
          </a:p>
        </p:txBody>
      </p:sp>
    </p:spTree>
    <p:extLst>
      <p:ext uri="{BB962C8B-B14F-4D97-AF65-F5344CB8AC3E}">
        <p14:creationId xmlns:p14="http://schemas.microsoft.com/office/powerpoint/2010/main" val="358803758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6075A-8AE5-F04A-B7C6-D1388819D7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666101-BC9F-984F-B01B-D8469569610E}"/>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03DDB8-B104-F44C-887E-DABB53FB2F3D}"/>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3F8656-1D4B-5546-B970-FE520153AB47}"/>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6" name="Footer Placeholder 5">
            <a:extLst>
              <a:ext uri="{FF2B5EF4-FFF2-40B4-BE49-F238E27FC236}">
                <a16:creationId xmlns:a16="http://schemas.microsoft.com/office/drawing/2014/main" id="{5534D50A-56FC-1B45-BED0-694EDD4E3D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D62F9F-1F39-AA4F-B873-6D7CF095C9AE}"/>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13242717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77A4C-136B-1B4A-95DE-373CAA2D2A06}"/>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F9DDAF61-97E1-2A46-B6D0-240BDE74AEF0}"/>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EFFA6190-5FE0-B240-B931-7A00C53EB827}"/>
              </a:ext>
            </a:extLst>
          </p:cNvPr>
          <p:cNvSpPr>
            <a:spLocks noGrp="1"/>
          </p:cNvSpPr>
          <p:nvPr>
            <p:ph sz="half" idx="2"/>
          </p:nvPr>
        </p:nvSpPr>
        <p:spPr>
          <a:xfrm>
            <a:off x="629842" y="1878806"/>
            <a:ext cx="3868340"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DC32E3-C61D-7044-B52B-9095484DA540}"/>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F5088208-AAD9-1C48-85B4-A48284F9ED12}"/>
              </a:ext>
            </a:extLst>
          </p:cNvPr>
          <p:cNvSpPr>
            <a:spLocks noGrp="1"/>
          </p:cNvSpPr>
          <p:nvPr>
            <p:ph sz="quarter" idx="4"/>
          </p:nvPr>
        </p:nvSpPr>
        <p:spPr>
          <a:xfrm>
            <a:off x="4629150" y="1878806"/>
            <a:ext cx="3887391" cy="276344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E9BEA7B-76BE-B34A-8A0C-D750F64AAD79}"/>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8" name="Footer Placeholder 7">
            <a:extLst>
              <a:ext uri="{FF2B5EF4-FFF2-40B4-BE49-F238E27FC236}">
                <a16:creationId xmlns:a16="http://schemas.microsoft.com/office/drawing/2014/main" id="{6BF3AF93-42C0-8948-BEFC-0113408B63D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26317EB-730D-7545-B606-EB4C8DF6A830}"/>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18527830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4DBF1-3B12-054D-ACB8-AAA4D5E83E9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D643883-25F1-7142-80BA-A194AF6AB95C}"/>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4" name="Footer Placeholder 3">
            <a:extLst>
              <a:ext uri="{FF2B5EF4-FFF2-40B4-BE49-F238E27FC236}">
                <a16:creationId xmlns:a16="http://schemas.microsoft.com/office/drawing/2014/main" id="{A15938D4-98DA-D648-A467-19875BF83A9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F205A5B-27D8-2347-8A0A-1215267BB811}"/>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20700407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6E29F7-522C-D943-AFED-4A37614EF891}"/>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3" name="Footer Placeholder 2">
            <a:extLst>
              <a:ext uri="{FF2B5EF4-FFF2-40B4-BE49-F238E27FC236}">
                <a16:creationId xmlns:a16="http://schemas.microsoft.com/office/drawing/2014/main" id="{77B18D28-29D1-DC4B-BAAB-BEECD2278D3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F5F1692-598E-5445-9CEC-25FE8B22896C}"/>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14993482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881495-5143-0141-80DD-641B086639F0}"/>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1AA52128-2757-384F-BD7B-C2B526305B5D}"/>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6D8649F-CCD2-D74D-AEA6-246F6874AC82}"/>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Edit Master text styles</a:t>
            </a:r>
          </a:p>
        </p:txBody>
      </p:sp>
      <p:sp>
        <p:nvSpPr>
          <p:cNvPr id="5" name="Date Placeholder 4">
            <a:extLst>
              <a:ext uri="{FF2B5EF4-FFF2-40B4-BE49-F238E27FC236}">
                <a16:creationId xmlns:a16="http://schemas.microsoft.com/office/drawing/2014/main" id="{4C8216D5-CA1A-644D-A8D3-636D1D9EB2A0}"/>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6" name="Footer Placeholder 5">
            <a:extLst>
              <a:ext uri="{FF2B5EF4-FFF2-40B4-BE49-F238E27FC236}">
                <a16:creationId xmlns:a16="http://schemas.microsoft.com/office/drawing/2014/main" id="{DB4AB96C-9F16-0C4F-AA00-D130BC452B0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CD70D9-C455-C742-A48B-318BB468AE52}"/>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19494259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A64DF-2C32-5C49-96B4-04475088685C}"/>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7382AD94-93BD-6042-9E0E-BFAE7FEF4EC2}"/>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18D4A906-41D2-1E49-A55F-B161C81A6818}"/>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en-US"/>
              <a:t>Edit Master text styles</a:t>
            </a:r>
          </a:p>
        </p:txBody>
      </p:sp>
      <p:sp>
        <p:nvSpPr>
          <p:cNvPr id="5" name="Date Placeholder 4">
            <a:extLst>
              <a:ext uri="{FF2B5EF4-FFF2-40B4-BE49-F238E27FC236}">
                <a16:creationId xmlns:a16="http://schemas.microsoft.com/office/drawing/2014/main" id="{B7661FFA-1FA8-F049-BBD0-A30A7D5DCB44}"/>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6" name="Footer Placeholder 5">
            <a:extLst>
              <a:ext uri="{FF2B5EF4-FFF2-40B4-BE49-F238E27FC236}">
                <a16:creationId xmlns:a16="http://schemas.microsoft.com/office/drawing/2014/main" id="{4CF177D5-220C-194A-ACA5-071523E43AE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BE05E9-1E4B-824B-BD83-F60B898E7577}"/>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37325419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9DBE50-0E84-A444-973B-6C8150717A1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43883DE-931B-9A4A-A3D1-C4888D0DBDC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EEA0626-EBD9-F645-AF44-D19CFAFBCD4A}"/>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C921F633-A73E-8845-BAB0-7D1F8C49EDA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8B8CFAA-BFEE-9243-97C6-00137E863095}"/>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3199211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B3F7A1-9E54-2746-BFAA-7C0BC61D77BF}"/>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40FC364-552F-DA46-B92C-FF98C0C3BD99}"/>
              </a:ext>
            </a:extLst>
          </p:cNvPr>
          <p:cNvSpPr>
            <a:spLocks noGrp="1"/>
          </p:cNvSpPr>
          <p:nvPr>
            <p:ph type="body" orient="vert" idx="1"/>
          </p:nvPr>
        </p:nvSpPr>
        <p:spPr>
          <a:xfrm>
            <a:off x="628650" y="273844"/>
            <a:ext cx="5800725" cy="435887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DCA108-0772-4441-907C-33BA9FC7883A}"/>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1E138B48-A16A-9E42-B588-EF3A415568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A19F2B-F9EE-8042-954E-D3B8FC9EC9B0}"/>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1291057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4" name="Espace réservé du numéro de diapositive 3"/>
          <p:cNvSpPr>
            <a:spLocks noGrp="1"/>
          </p:cNvSpPr>
          <p:nvPr>
            <p:ph type="sldNum" sz="quarter" idx="12"/>
          </p:nvPr>
        </p:nvSpPr>
        <p:spPr/>
        <p:txBody>
          <a:bodyPr/>
          <a:lstStyle/>
          <a:p>
            <a:fld id="{22D2E28D-3C84-FA4F-AA95-DF0FC25EB245}" type="slidenum">
              <a:rPr lang="fr-FR" smtClean="0"/>
              <a:t>‹#›</a:t>
            </a:fld>
            <a:endParaRPr lang="fr-FR"/>
          </a:p>
        </p:txBody>
      </p:sp>
    </p:spTree>
    <p:extLst>
      <p:ext uri="{BB962C8B-B14F-4D97-AF65-F5344CB8AC3E}">
        <p14:creationId xmlns:p14="http://schemas.microsoft.com/office/powerpoint/2010/main" val="542039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4625D-C74E-A947-8352-D59A3F933F5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56A42C0E-C94D-F441-87D2-29FE0AFB9F32}"/>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1436B85-7D57-BA4E-AEA1-9202CDE936F7}"/>
              </a:ext>
            </a:extLst>
          </p:cNvPr>
          <p:cNvSpPr>
            <a:spLocks noGrp="1"/>
          </p:cNvSpPr>
          <p:nvPr>
            <p:ph type="dt" sz="half" idx="10"/>
          </p:nvPr>
        </p:nvSpPr>
        <p:spPr/>
        <p:txBody>
          <a:bodyPr/>
          <a:lstStyle/>
          <a:p>
            <a:pPr marL="0" marR="0" lvl="0" indent="0" algn="l" defTabSz="457061" rtl="0" eaLnBrk="1" fontAlgn="auto" latinLnBrk="0" hangingPunct="1">
              <a:lnSpc>
                <a:spcPct val="100000"/>
              </a:lnSpc>
              <a:spcBef>
                <a:spcPts val="0"/>
              </a:spcBef>
              <a:spcAft>
                <a:spcPts val="0"/>
              </a:spcAft>
              <a:buClrTx/>
              <a:buSzTx/>
              <a:buFontTx/>
              <a:buNone/>
              <a:tabLst/>
              <a:defRPr/>
            </a:pPr>
            <a:fld id="{1D56582E-66AE-624D-A05B-4FB74BCFEBEB}" type="datetimeFigureOut">
              <a:rPr kumimoji="0" lang="en-US" sz="1800" b="0" i="0" u="none" strike="noStrike" kern="1200" cap="none" spc="0" normalizeH="0" baseline="0" noProof="0" smtClean="0">
                <a:ln>
                  <a:noFill/>
                </a:ln>
                <a:solidFill>
                  <a:prstClr val="black"/>
                </a:solidFill>
                <a:effectLst/>
                <a:uLnTx/>
                <a:uFillTx/>
                <a:latin typeface="Gill Sans MT"/>
                <a:ea typeface="+mn-ea"/>
                <a:cs typeface="+mn-cs"/>
              </a:rPr>
              <a:pPr marL="0" marR="0" lvl="0" indent="0" algn="l" defTabSz="457061" rtl="0" eaLnBrk="1" fontAlgn="auto" latinLnBrk="0" hangingPunct="1">
                <a:lnSpc>
                  <a:spcPct val="100000"/>
                </a:lnSpc>
                <a:spcBef>
                  <a:spcPts val="0"/>
                </a:spcBef>
                <a:spcAft>
                  <a:spcPts val="0"/>
                </a:spcAft>
                <a:buClrTx/>
                <a:buSzTx/>
                <a:buFontTx/>
                <a:buNone/>
                <a:tabLst/>
                <a:defRPr/>
              </a:pPr>
              <a:t>3/10/2021</a:t>
            </a:fld>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5" name="Footer Placeholder 4">
            <a:extLst>
              <a:ext uri="{FF2B5EF4-FFF2-40B4-BE49-F238E27FC236}">
                <a16:creationId xmlns:a16="http://schemas.microsoft.com/office/drawing/2014/main" id="{038F6653-AC66-D34B-9C20-B6DE00E7B777}"/>
              </a:ext>
            </a:extLst>
          </p:cNvPr>
          <p:cNvSpPr>
            <a:spLocks noGrp="1"/>
          </p:cNvSpPr>
          <p:nvPr>
            <p:ph type="ftr" sz="quarter" idx="11"/>
          </p:nvPr>
        </p:nvSpPr>
        <p:spPr/>
        <p:txBody>
          <a:bodyPr/>
          <a:lstStyle/>
          <a:p>
            <a:pPr marL="0" marR="0" lvl="0" indent="0" algn="l"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Slide Number Placeholder 5">
            <a:extLst>
              <a:ext uri="{FF2B5EF4-FFF2-40B4-BE49-F238E27FC236}">
                <a16:creationId xmlns:a16="http://schemas.microsoft.com/office/drawing/2014/main" id="{7525BCD4-B660-2F43-85C8-01F3E11226FD}"/>
              </a:ext>
            </a:extLst>
          </p:cNvPr>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43D7CE35-1867-2742-9862-5460C4103144}" type="slidenum">
              <a:rPr kumimoji="0" lang="en-US"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solidFill>
              <a:effectLst/>
              <a:uLnTx/>
              <a:uFillTx/>
              <a:latin typeface="Gill Sans MT"/>
              <a:ea typeface="+mn-ea"/>
              <a:cs typeface="+mn-cs"/>
            </a:endParaRPr>
          </a:p>
        </p:txBody>
      </p:sp>
    </p:spTree>
    <p:extLst>
      <p:ext uri="{BB962C8B-B14F-4D97-AF65-F5344CB8AC3E}">
        <p14:creationId xmlns:p14="http://schemas.microsoft.com/office/powerpoint/2010/main" val="3459536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42498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90079-C764-454C-9178-EC148F8EE6B6}"/>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063CA6CB-8A39-B54D-B887-FB87EAC62AAA}"/>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A039F83E-58AB-9F4F-823A-CC38C94B083C}"/>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100B9037-587D-584D-B1C2-AAB569FEEE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FFFAFE-5B0B-344C-B11A-A06F069C115C}"/>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3782074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286345-849C-8249-B7A8-F8B10CAD4D3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80EA4D8-2F61-9743-B1EE-9F82484DC838}"/>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2E9BB3-E83C-C441-95F8-BD5914B1CF79}"/>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BAF48009-AE4A-1045-AB42-15A7D67138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172E10-F2BD-C04E-A77C-7241C1158D0D}"/>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4382252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4625D-C74E-A947-8352-D59A3F933F52}"/>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56A42C0E-C94D-F441-87D2-29FE0AFB9F32}"/>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81436B85-7D57-BA4E-AEA1-9202CDE936F7}"/>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038F6653-AC66-D34B-9C20-B6DE00E7B7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25BCD4-B660-2F43-85C8-01F3E11226FD}"/>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15201597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6075A-8AE5-F04A-B7C6-D1388819D76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666101-BC9F-984F-B01B-D8469569610E}"/>
              </a:ext>
            </a:extLst>
          </p:cNvPr>
          <p:cNvSpPr>
            <a:spLocks noGrp="1"/>
          </p:cNvSpPr>
          <p:nvPr>
            <p:ph sz="half" idx="1"/>
          </p:nvPr>
        </p:nvSpPr>
        <p:spPr>
          <a:xfrm>
            <a:off x="6286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503DDB8-B104-F44C-887E-DABB53FB2F3D}"/>
              </a:ext>
            </a:extLst>
          </p:cNvPr>
          <p:cNvSpPr>
            <a:spLocks noGrp="1"/>
          </p:cNvSpPr>
          <p:nvPr>
            <p:ph sz="half" idx="2"/>
          </p:nvPr>
        </p:nvSpPr>
        <p:spPr>
          <a:xfrm>
            <a:off x="4629150" y="1369219"/>
            <a:ext cx="3886200" cy="326350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33F8656-1D4B-5546-B970-FE520153AB47}"/>
              </a:ext>
            </a:extLst>
          </p:cNvPr>
          <p:cNvSpPr>
            <a:spLocks noGrp="1"/>
          </p:cNvSpPr>
          <p:nvPr>
            <p:ph type="dt" sz="half" idx="10"/>
          </p:nvPr>
        </p:nvSpPr>
        <p:spPr/>
        <p:txBody>
          <a:bodyPr/>
          <a:lstStyle/>
          <a:p>
            <a:fld id="{1D56582E-66AE-624D-A05B-4FB74BCFEBEB}" type="datetimeFigureOut">
              <a:rPr lang="en-US" smtClean="0"/>
              <a:t>3/10/2021</a:t>
            </a:fld>
            <a:endParaRPr lang="en-US"/>
          </a:p>
        </p:txBody>
      </p:sp>
      <p:sp>
        <p:nvSpPr>
          <p:cNvPr id="6" name="Footer Placeholder 5">
            <a:extLst>
              <a:ext uri="{FF2B5EF4-FFF2-40B4-BE49-F238E27FC236}">
                <a16:creationId xmlns:a16="http://schemas.microsoft.com/office/drawing/2014/main" id="{5534D50A-56FC-1B45-BED0-694EDD4E3D1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2D62F9F-1F39-AA4F-B873-6D7CF095C9AE}"/>
              </a:ext>
            </a:extLst>
          </p:cNvPr>
          <p:cNvSpPr>
            <a:spLocks noGrp="1"/>
          </p:cNvSpPr>
          <p:nvPr>
            <p:ph type="sldNum" sz="quarter" idx="12"/>
          </p:nvPr>
        </p:nvSpPr>
        <p:spPr/>
        <p:txBody>
          <a:bodyPr/>
          <a:lstStyle/>
          <a:p>
            <a:fld id="{43D7CE35-1867-2742-9862-5460C4103144}" type="slidenum">
              <a:rPr lang="en-US" smtClean="0"/>
              <a:t>‹#›</a:t>
            </a:fld>
            <a:endParaRPr lang="en-US"/>
          </a:p>
        </p:txBody>
      </p:sp>
    </p:spTree>
    <p:extLst>
      <p:ext uri="{BB962C8B-B14F-4D97-AF65-F5344CB8AC3E}">
        <p14:creationId xmlns:p14="http://schemas.microsoft.com/office/powerpoint/2010/main" val="1054689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1.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image" Target="../media/image1.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05980"/>
            <a:ext cx="8229600" cy="637043"/>
          </a:xfrm>
          <a:prstGeom prst="rect">
            <a:avLst/>
          </a:prstGeom>
        </p:spPr>
        <p:txBody>
          <a:bodyPr vert="horz" lIns="91411" tIns="45707" rIns="91411" bIns="45707" rtlCol="0" anchor="ctr">
            <a:normAutofit/>
          </a:bodyPr>
          <a:lstStyle/>
          <a:p>
            <a:r>
              <a:rPr lang="fr-FR" dirty="0"/>
              <a:t>Cliquez et modifiez le titre</a:t>
            </a:r>
          </a:p>
        </p:txBody>
      </p:sp>
      <p:sp>
        <p:nvSpPr>
          <p:cNvPr id="3" name="Espace réservé du texte 2"/>
          <p:cNvSpPr>
            <a:spLocks noGrp="1"/>
          </p:cNvSpPr>
          <p:nvPr>
            <p:ph type="body" idx="1"/>
          </p:nvPr>
        </p:nvSpPr>
        <p:spPr>
          <a:xfrm>
            <a:off x="457200" y="1200154"/>
            <a:ext cx="8229600" cy="3394472"/>
          </a:xfrm>
          <a:prstGeom prst="rect">
            <a:avLst/>
          </a:prstGeom>
        </p:spPr>
        <p:txBody>
          <a:bodyPr vert="horz" lIns="91411" tIns="45707" rIns="91411" bIns="45707"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6" name="Espace réservé du numéro de diapositive 5"/>
          <p:cNvSpPr>
            <a:spLocks noGrp="1"/>
          </p:cNvSpPr>
          <p:nvPr>
            <p:ph type="sldNum" sz="quarter" idx="4"/>
          </p:nvPr>
        </p:nvSpPr>
        <p:spPr>
          <a:xfrm>
            <a:off x="8279981" y="4824409"/>
            <a:ext cx="489445" cy="273844"/>
          </a:xfrm>
          <a:prstGeom prst="rect">
            <a:avLst/>
          </a:prstGeom>
        </p:spPr>
        <p:txBody>
          <a:bodyPr vert="horz" lIns="91411" tIns="45707" rIns="91411" bIns="45707" rtlCol="0" anchor="ctr"/>
          <a:lstStyle>
            <a:lvl1pPr algn="r">
              <a:defRPr sz="1200">
                <a:solidFill>
                  <a:schemeClr val="tx1"/>
                </a:solidFill>
                <a:latin typeface="+mn-lt"/>
              </a:defRPr>
            </a:lvl1pPr>
          </a:lstStyle>
          <a:p>
            <a:fld id="{22D2E28D-3C84-FA4F-AA95-DF0FC25EB245}" type="slidenum">
              <a:rPr lang="fr-FR" smtClean="0"/>
              <a:pPr/>
              <a:t>‹#›</a:t>
            </a:fld>
            <a:endParaRPr lang="fr-FR"/>
          </a:p>
        </p:txBody>
      </p:sp>
      <p:pic>
        <p:nvPicPr>
          <p:cNvPr id="7" name="Picture 7"/>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43800" y="33338"/>
            <a:ext cx="1519238" cy="468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 Box 8"/>
          <p:cNvSpPr txBox="1">
            <a:spLocks noChangeArrowheads="1"/>
          </p:cNvSpPr>
          <p:nvPr userDrawn="1"/>
        </p:nvSpPr>
        <p:spPr bwMode="auto">
          <a:xfrm>
            <a:off x="95252" y="4790278"/>
            <a:ext cx="1673087" cy="307777"/>
          </a:xfrm>
          <a:prstGeom prst="rect">
            <a:avLst/>
          </a:prstGeom>
          <a:noFill/>
          <a:ln w="9525">
            <a:noFill/>
            <a:miter lim="800000"/>
            <a:headEnd/>
            <a:tailEnd/>
          </a:ln>
        </p:spPr>
        <p:txBody>
          <a:bodyPr wrap="none">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n-US" altLang="en-US" sz="1400" dirty="0">
                <a:cs typeface="Arial" panose="020B0604020202020204" pitchFamily="34" charset="0"/>
              </a:rPr>
              <a:t>LPWAN@IETF110</a:t>
            </a:r>
          </a:p>
        </p:txBody>
      </p:sp>
    </p:spTree>
    <p:extLst>
      <p:ext uri="{BB962C8B-B14F-4D97-AF65-F5344CB8AC3E}">
        <p14:creationId xmlns:p14="http://schemas.microsoft.com/office/powerpoint/2010/main" val="94599259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70" r:id="rId3"/>
    <p:sldLayoutId id="2147483674" r:id="rId4"/>
  </p:sldLayoutIdLst>
  <p:hf hdr="0" ftr="0" dt="0"/>
  <p:txStyles>
    <p:titleStyle>
      <a:lvl1pPr algn="ctr" defTabSz="457061" rtl="0" eaLnBrk="1" latinLnBrk="0" hangingPunct="1">
        <a:spcBef>
          <a:spcPct val="0"/>
        </a:spcBef>
        <a:buNone/>
        <a:defRPr sz="4400" kern="1200">
          <a:solidFill>
            <a:schemeClr val="tx1"/>
          </a:solidFill>
          <a:latin typeface="+mj-lt"/>
          <a:ea typeface="+mj-ea"/>
          <a:cs typeface="+mj-cs"/>
        </a:defRPr>
      </a:lvl1pPr>
    </p:titleStyle>
    <p:bodyStyle>
      <a:lvl1pPr marL="342796" indent="-342796" algn="l" defTabSz="457061" rtl="0" eaLnBrk="1" latinLnBrk="0" hangingPunct="1">
        <a:spcBef>
          <a:spcPct val="20000"/>
        </a:spcBef>
        <a:buFont typeface="Arial"/>
        <a:buChar char="•"/>
        <a:defRPr sz="3200" kern="1200">
          <a:solidFill>
            <a:schemeClr val="tx1"/>
          </a:solidFill>
          <a:latin typeface="+mn-lt"/>
          <a:ea typeface="+mn-ea"/>
          <a:cs typeface="+mn-cs"/>
        </a:defRPr>
      </a:lvl1pPr>
      <a:lvl2pPr marL="742724" indent="-285662" algn="l" defTabSz="457061" rtl="0" eaLnBrk="1" latinLnBrk="0" hangingPunct="1">
        <a:spcBef>
          <a:spcPct val="20000"/>
        </a:spcBef>
        <a:buFont typeface="Arial"/>
        <a:buChar char="–"/>
        <a:defRPr sz="2800" kern="1200">
          <a:solidFill>
            <a:schemeClr val="tx1"/>
          </a:solidFill>
          <a:latin typeface="+mn-lt"/>
          <a:ea typeface="+mn-ea"/>
          <a:cs typeface="+mn-cs"/>
        </a:defRPr>
      </a:lvl2pPr>
      <a:lvl3pPr marL="1142652" indent="-228531" algn="l" defTabSz="457061" rtl="0" eaLnBrk="1" latinLnBrk="0" hangingPunct="1">
        <a:spcBef>
          <a:spcPct val="20000"/>
        </a:spcBef>
        <a:buFont typeface="Arial"/>
        <a:buChar char="•"/>
        <a:defRPr sz="2400" kern="1200">
          <a:solidFill>
            <a:schemeClr val="tx1"/>
          </a:solidFill>
          <a:latin typeface="+mn-lt"/>
          <a:ea typeface="+mn-ea"/>
          <a:cs typeface="+mn-cs"/>
        </a:defRPr>
      </a:lvl3pPr>
      <a:lvl4pPr marL="1599712" indent="-228531" algn="l" defTabSz="457061" rtl="0" eaLnBrk="1" latinLnBrk="0" hangingPunct="1">
        <a:spcBef>
          <a:spcPct val="20000"/>
        </a:spcBef>
        <a:buFont typeface="Arial"/>
        <a:buChar char="–"/>
        <a:defRPr sz="2000" kern="1200">
          <a:solidFill>
            <a:schemeClr val="tx1"/>
          </a:solidFill>
          <a:latin typeface="+mn-lt"/>
          <a:ea typeface="+mn-ea"/>
          <a:cs typeface="+mn-cs"/>
        </a:defRPr>
      </a:lvl4pPr>
      <a:lvl5pPr marL="2056773" indent="-228531" algn="l" defTabSz="457061" rtl="0" eaLnBrk="1" latinLnBrk="0" hangingPunct="1">
        <a:spcBef>
          <a:spcPct val="20000"/>
        </a:spcBef>
        <a:buFont typeface="Arial"/>
        <a:buChar char="»"/>
        <a:defRPr sz="2000" kern="1200">
          <a:solidFill>
            <a:schemeClr val="tx1"/>
          </a:solidFill>
          <a:latin typeface="+mn-lt"/>
          <a:ea typeface="+mn-ea"/>
          <a:cs typeface="+mn-cs"/>
        </a:defRPr>
      </a:lvl5pPr>
      <a:lvl6pPr marL="2513834" indent="-228531" algn="l" defTabSz="457061" rtl="0" eaLnBrk="1" latinLnBrk="0" hangingPunct="1">
        <a:spcBef>
          <a:spcPct val="20000"/>
        </a:spcBef>
        <a:buFont typeface="Arial"/>
        <a:buChar char="•"/>
        <a:defRPr sz="2000" kern="1200">
          <a:solidFill>
            <a:schemeClr val="tx1"/>
          </a:solidFill>
          <a:latin typeface="+mn-lt"/>
          <a:ea typeface="+mn-ea"/>
          <a:cs typeface="+mn-cs"/>
        </a:defRPr>
      </a:lvl6pPr>
      <a:lvl7pPr marL="2970895" indent="-228531" algn="l" defTabSz="457061" rtl="0" eaLnBrk="1" latinLnBrk="0" hangingPunct="1">
        <a:spcBef>
          <a:spcPct val="20000"/>
        </a:spcBef>
        <a:buFont typeface="Arial"/>
        <a:buChar char="•"/>
        <a:defRPr sz="2000" kern="1200">
          <a:solidFill>
            <a:schemeClr val="tx1"/>
          </a:solidFill>
          <a:latin typeface="+mn-lt"/>
          <a:ea typeface="+mn-ea"/>
          <a:cs typeface="+mn-cs"/>
        </a:defRPr>
      </a:lvl7pPr>
      <a:lvl8pPr marL="3427955" indent="-228531" algn="l" defTabSz="457061" rtl="0" eaLnBrk="1" latinLnBrk="0" hangingPunct="1">
        <a:spcBef>
          <a:spcPct val="20000"/>
        </a:spcBef>
        <a:buFont typeface="Arial"/>
        <a:buChar char="•"/>
        <a:defRPr sz="2000" kern="1200">
          <a:solidFill>
            <a:schemeClr val="tx1"/>
          </a:solidFill>
          <a:latin typeface="+mn-lt"/>
          <a:ea typeface="+mn-ea"/>
          <a:cs typeface="+mn-cs"/>
        </a:defRPr>
      </a:lvl8pPr>
      <a:lvl9pPr marL="3885015" indent="-228531" algn="l" defTabSz="457061"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061" rtl="0" eaLnBrk="1" latinLnBrk="0" hangingPunct="1">
        <a:defRPr sz="1800" kern="1200">
          <a:solidFill>
            <a:schemeClr val="tx1"/>
          </a:solidFill>
          <a:latin typeface="+mn-lt"/>
          <a:ea typeface="+mn-ea"/>
          <a:cs typeface="+mn-cs"/>
        </a:defRPr>
      </a:lvl1pPr>
      <a:lvl2pPr marL="457061" algn="l" defTabSz="457061" rtl="0" eaLnBrk="1" latinLnBrk="0" hangingPunct="1">
        <a:defRPr sz="1800" kern="1200">
          <a:solidFill>
            <a:schemeClr val="tx1"/>
          </a:solidFill>
          <a:latin typeface="+mn-lt"/>
          <a:ea typeface="+mn-ea"/>
          <a:cs typeface="+mn-cs"/>
        </a:defRPr>
      </a:lvl2pPr>
      <a:lvl3pPr marL="914121" algn="l" defTabSz="457061" rtl="0" eaLnBrk="1" latinLnBrk="0" hangingPunct="1">
        <a:defRPr sz="1800" kern="1200">
          <a:solidFill>
            <a:schemeClr val="tx1"/>
          </a:solidFill>
          <a:latin typeface="+mn-lt"/>
          <a:ea typeface="+mn-ea"/>
          <a:cs typeface="+mn-cs"/>
        </a:defRPr>
      </a:lvl3pPr>
      <a:lvl4pPr marL="1371183" algn="l" defTabSz="457061" rtl="0" eaLnBrk="1" latinLnBrk="0" hangingPunct="1">
        <a:defRPr sz="1800" kern="1200">
          <a:solidFill>
            <a:schemeClr val="tx1"/>
          </a:solidFill>
          <a:latin typeface="+mn-lt"/>
          <a:ea typeface="+mn-ea"/>
          <a:cs typeface="+mn-cs"/>
        </a:defRPr>
      </a:lvl4pPr>
      <a:lvl5pPr marL="1828243" algn="l" defTabSz="457061" rtl="0" eaLnBrk="1" latinLnBrk="0" hangingPunct="1">
        <a:defRPr sz="1800" kern="1200">
          <a:solidFill>
            <a:schemeClr val="tx1"/>
          </a:solidFill>
          <a:latin typeface="+mn-lt"/>
          <a:ea typeface="+mn-ea"/>
          <a:cs typeface="+mn-cs"/>
        </a:defRPr>
      </a:lvl5pPr>
      <a:lvl6pPr marL="2285303" algn="l" defTabSz="457061" rtl="0" eaLnBrk="1" latinLnBrk="0" hangingPunct="1">
        <a:defRPr sz="1800" kern="1200">
          <a:solidFill>
            <a:schemeClr val="tx1"/>
          </a:solidFill>
          <a:latin typeface="+mn-lt"/>
          <a:ea typeface="+mn-ea"/>
          <a:cs typeface="+mn-cs"/>
        </a:defRPr>
      </a:lvl6pPr>
      <a:lvl7pPr marL="2742363" algn="l" defTabSz="457061" rtl="0" eaLnBrk="1" latinLnBrk="0" hangingPunct="1">
        <a:defRPr sz="1800" kern="1200">
          <a:solidFill>
            <a:schemeClr val="tx1"/>
          </a:solidFill>
          <a:latin typeface="+mn-lt"/>
          <a:ea typeface="+mn-ea"/>
          <a:cs typeface="+mn-cs"/>
        </a:defRPr>
      </a:lvl7pPr>
      <a:lvl8pPr marL="3199424" algn="l" defTabSz="457061" rtl="0" eaLnBrk="1" latinLnBrk="0" hangingPunct="1">
        <a:defRPr sz="1800" kern="1200">
          <a:solidFill>
            <a:schemeClr val="tx1"/>
          </a:solidFill>
          <a:latin typeface="+mn-lt"/>
          <a:ea typeface="+mn-ea"/>
          <a:cs typeface="+mn-cs"/>
        </a:defRPr>
      </a:lvl8pPr>
      <a:lvl9pPr marL="3656485" algn="l" defTabSz="45706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118"/>
          <p:cNvGrpSpPr>
            <a:grpSpLocks/>
          </p:cNvGrpSpPr>
          <p:nvPr/>
        </p:nvGrpSpPr>
        <p:grpSpPr bwMode="auto">
          <a:xfrm>
            <a:off x="70339" y="59532"/>
            <a:ext cx="8954966" cy="4980385"/>
            <a:chOff x="44" y="50"/>
            <a:chExt cx="5641" cy="4183"/>
          </a:xfrm>
        </p:grpSpPr>
        <p:grpSp>
          <p:nvGrpSpPr>
            <p:cNvPr id="1030" name="Group 116"/>
            <p:cNvGrpSpPr>
              <a:grpSpLocks/>
            </p:cNvGrpSpPr>
            <p:nvPr/>
          </p:nvGrpSpPr>
          <p:grpSpPr bwMode="auto">
            <a:xfrm>
              <a:off x="44" y="50"/>
              <a:ext cx="5641" cy="4183"/>
              <a:chOff x="44" y="50"/>
              <a:chExt cx="5641" cy="4183"/>
            </a:xfrm>
          </p:grpSpPr>
          <p:grpSp>
            <p:nvGrpSpPr>
              <p:cNvPr id="1032" name="Group 58"/>
              <p:cNvGrpSpPr>
                <a:grpSpLocks/>
              </p:cNvGrpSpPr>
              <p:nvPr/>
            </p:nvGrpSpPr>
            <p:grpSpPr bwMode="auto">
              <a:xfrm>
                <a:off x="44" y="50"/>
                <a:ext cx="692" cy="1021"/>
                <a:chOff x="44" y="50"/>
                <a:chExt cx="692" cy="1021"/>
              </a:xfrm>
            </p:grpSpPr>
            <p:grpSp>
              <p:nvGrpSpPr>
                <p:cNvPr id="2" name="Group 8"/>
                <p:cNvGrpSpPr>
                  <a:grpSpLocks/>
                </p:cNvGrpSpPr>
                <p:nvPr/>
              </p:nvGrpSpPr>
              <p:grpSpPr bwMode="auto">
                <a:xfrm>
                  <a:off x="44" y="50"/>
                  <a:ext cx="692" cy="68"/>
                  <a:chOff x="44" y="50"/>
                  <a:chExt cx="692" cy="68"/>
                </a:xfrm>
              </p:grpSpPr>
              <p:sp>
                <p:nvSpPr>
                  <p:cNvPr id="3" name="Rectangle 2"/>
                  <p:cNvSpPr>
                    <a:spLocks noChangeArrowheads="1"/>
                  </p:cNvSpPr>
                  <p:nvPr/>
                </p:nvSpPr>
                <p:spPr bwMode="auto">
                  <a:xfrm>
                    <a:off x="44" y="50"/>
                    <a:ext cx="60"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4" name="Rectangle 3"/>
                  <p:cNvSpPr>
                    <a:spLocks noChangeArrowheads="1"/>
                  </p:cNvSpPr>
                  <p:nvPr/>
                </p:nvSpPr>
                <p:spPr bwMode="auto">
                  <a:xfrm>
                    <a:off x="170" y="50"/>
                    <a:ext cx="59"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5" name="Rectangle 4"/>
                  <p:cNvSpPr>
                    <a:spLocks noChangeArrowheads="1"/>
                  </p:cNvSpPr>
                  <p:nvPr/>
                </p:nvSpPr>
                <p:spPr bwMode="auto">
                  <a:xfrm>
                    <a:off x="297" y="50"/>
                    <a:ext cx="59"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6" name="Rectangle 5"/>
                  <p:cNvSpPr>
                    <a:spLocks noChangeArrowheads="1"/>
                  </p:cNvSpPr>
                  <p:nvPr/>
                </p:nvSpPr>
                <p:spPr bwMode="auto">
                  <a:xfrm>
                    <a:off x="423" y="50"/>
                    <a:ext cx="60"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7" name="Rectangle 6"/>
                  <p:cNvSpPr>
                    <a:spLocks noChangeArrowheads="1"/>
                  </p:cNvSpPr>
                  <p:nvPr/>
                </p:nvSpPr>
                <p:spPr bwMode="auto">
                  <a:xfrm>
                    <a:off x="549" y="50"/>
                    <a:ext cx="60"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31" name="Rectangle 7"/>
                  <p:cNvSpPr>
                    <a:spLocks noChangeArrowheads="1"/>
                  </p:cNvSpPr>
                  <p:nvPr/>
                </p:nvSpPr>
                <p:spPr bwMode="auto">
                  <a:xfrm>
                    <a:off x="676" y="50"/>
                    <a:ext cx="60"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8" name="Group 15"/>
                <p:cNvGrpSpPr>
                  <a:grpSpLocks/>
                </p:cNvGrpSpPr>
                <p:nvPr/>
              </p:nvGrpSpPr>
              <p:grpSpPr bwMode="auto">
                <a:xfrm>
                  <a:off x="44" y="184"/>
                  <a:ext cx="692" cy="68"/>
                  <a:chOff x="44" y="184"/>
                  <a:chExt cx="692" cy="68"/>
                </a:xfrm>
              </p:grpSpPr>
              <p:sp>
                <p:nvSpPr>
                  <p:cNvPr id="9" name="Rectangle 9"/>
                  <p:cNvSpPr>
                    <a:spLocks noChangeArrowheads="1"/>
                  </p:cNvSpPr>
                  <p:nvPr/>
                </p:nvSpPr>
                <p:spPr bwMode="auto">
                  <a:xfrm>
                    <a:off x="44" y="184"/>
                    <a:ext cx="60"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 name="Rectangle 10"/>
                  <p:cNvSpPr>
                    <a:spLocks noChangeArrowheads="1"/>
                  </p:cNvSpPr>
                  <p:nvPr/>
                </p:nvSpPr>
                <p:spPr bwMode="auto">
                  <a:xfrm>
                    <a:off x="170" y="184"/>
                    <a:ext cx="59"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 name="Rectangle 11"/>
                  <p:cNvSpPr>
                    <a:spLocks noChangeArrowheads="1"/>
                  </p:cNvSpPr>
                  <p:nvPr/>
                </p:nvSpPr>
                <p:spPr bwMode="auto">
                  <a:xfrm>
                    <a:off x="297" y="184"/>
                    <a:ext cx="59"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2" name="Rectangle 12"/>
                  <p:cNvSpPr>
                    <a:spLocks noChangeArrowheads="1"/>
                  </p:cNvSpPr>
                  <p:nvPr/>
                </p:nvSpPr>
                <p:spPr bwMode="auto">
                  <a:xfrm>
                    <a:off x="423" y="184"/>
                    <a:ext cx="60"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3" name="Rectangle 13"/>
                  <p:cNvSpPr>
                    <a:spLocks noChangeArrowheads="1"/>
                  </p:cNvSpPr>
                  <p:nvPr/>
                </p:nvSpPr>
                <p:spPr bwMode="auto">
                  <a:xfrm>
                    <a:off x="549" y="184"/>
                    <a:ext cx="60"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4" name="Rectangle 14"/>
                  <p:cNvSpPr>
                    <a:spLocks noChangeArrowheads="1"/>
                  </p:cNvSpPr>
                  <p:nvPr/>
                </p:nvSpPr>
                <p:spPr bwMode="auto">
                  <a:xfrm>
                    <a:off x="676" y="184"/>
                    <a:ext cx="60"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5" name="Group 22"/>
                <p:cNvGrpSpPr>
                  <a:grpSpLocks/>
                </p:cNvGrpSpPr>
                <p:nvPr/>
              </p:nvGrpSpPr>
              <p:grpSpPr bwMode="auto">
                <a:xfrm>
                  <a:off x="44" y="321"/>
                  <a:ext cx="692" cy="68"/>
                  <a:chOff x="44" y="321"/>
                  <a:chExt cx="692" cy="68"/>
                </a:xfrm>
              </p:grpSpPr>
              <p:sp>
                <p:nvSpPr>
                  <p:cNvPr id="16" name="Rectangle 16"/>
                  <p:cNvSpPr>
                    <a:spLocks noChangeArrowheads="1"/>
                  </p:cNvSpPr>
                  <p:nvPr/>
                </p:nvSpPr>
                <p:spPr bwMode="auto">
                  <a:xfrm>
                    <a:off x="44" y="321"/>
                    <a:ext cx="60"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7" name="Rectangle 17"/>
                  <p:cNvSpPr>
                    <a:spLocks noChangeArrowheads="1"/>
                  </p:cNvSpPr>
                  <p:nvPr/>
                </p:nvSpPr>
                <p:spPr bwMode="auto">
                  <a:xfrm>
                    <a:off x="170" y="321"/>
                    <a:ext cx="59"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42" name="Rectangle 18"/>
                  <p:cNvSpPr>
                    <a:spLocks noChangeArrowheads="1"/>
                  </p:cNvSpPr>
                  <p:nvPr/>
                </p:nvSpPr>
                <p:spPr bwMode="auto">
                  <a:xfrm>
                    <a:off x="297" y="321"/>
                    <a:ext cx="59"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43" name="Rectangle 19"/>
                  <p:cNvSpPr>
                    <a:spLocks noChangeArrowheads="1"/>
                  </p:cNvSpPr>
                  <p:nvPr/>
                </p:nvSpPr>
                <p:spPr bwMode="auto">
                  <a:xfrm>
                    <a:off x="423" y="321"/>
                    <a:ext cx="60"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44" name="Rectangle 20"/>
                  <p:cNvSpPr>
                    <a:spLocks noChangeArrowheads="1"/>
                  </p:cNvSpPr>
                  <p:nvPr/>
                </p:nvSpPr>
                <p:spPr bwMode="auto">
                  <a:xfrm>
                    <a:off x="549" y="321"/>
                    <a:ext cx="60"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45" name="Rectangle 21"/>
                  <p:cNvSpPr>
                    <a:spLocks noChangeArrowheads="1"/>
                  </p:cNvSpPr>
                  <p:nvPr/>
                </p:nvSpPr>
                <p:spPr bwMode="auto">
                  <a:xfrm>
                    <a:off x="676" y="321"/>
                    <a:ext cx="60"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8" name="Group 29"/>
                <p:cNvGrpSpPr>
                  <a:grpSpLocks/>
                </p:cNvGrpSpPr>
                <p:nvPr/>
              </p:nvGrpSpPr>
              <p:grpSpPr bwMode="auto">
                <a:xfrm>
                  <a:off x="44" y="458"/>
                  <a:ext cx="692" cy="68"/>
                  <a:chOff x="44" y="458"/>
                  <a:chExt cx="692" cy="68"/>
                </a:xfrm>
              </p:grpSpPr>
              <p:sp>
                <p:nvSpPr>
                  <p:cNvPr id="1047" name="Rectangle 23"/>
                  <p:cNvSpPr>
                    <a:spLocks noChangeArrowheads="1"/>
                  </p:cNvSpPr>
                  <p:nvPr/>
                </p:nvSpPr>
                <p:spPr bwMode="auto">
                  <a:xfrm>
                    <a:off x="44" y="458"/>
                    <a:ext cx="60"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48" name="Rectangle 24"/>
                  <p:cNvSpPr>
                    <a:spLocks noChangeArrowheads="1"/>
                  </p:cNvSpPr>
                  <p:nvPr/>
                </p:nvSpPr>
                <p:spPr bwMode="auto">
                  <a:xfrm>
                    <a:off x="170" y="458"/>
                    <a:ext cx="59"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49" name="Rectangle 25"/>
                  <p:cNvSpPr>
                    <a:spLocks noChangeArrowheads="1"/>
                  </p:cNvSpPr>
                  <p:nvPr/>
                </p:nvSpPr>
                <p:spPr bwMode="auto">
                  <a:xfrm>
                    <a:off x="297" y="458"/>
                    <a:ext cx="59"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50" name="Rectangle 26"/>
                  <p:cNvSpPr>
                    <a:spLocks noChangeArrowheads="1"/>
                  </p:cNvSpPr>
                  <p:nvPr/>
                </p:nvSpPr>
                <p:spPr bwMode="auto">
                  <a:xfrm>
                    <a:off x="423" y="458"/>
                    <a:ext cx="60"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51" name="Rectangle 27"/>
                  <p:cNvSpPr>
                    <a:spLocks noChangeArrowheads="1"/>
                  </p:cNvSpPr>
                  <p:nvPr/>
                </p:nvSpPr>
                <p:spPr bwMode="auto">
                  <a:xfrm>
                    <a:off x="549" y="458"/>
                    <a:ext cx="60"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52" name="Rectangle 28"/>
                  <p:cNvSpPr>
                    <a:spLocks noChangeArrowheads="1"/>
                  </p:cNvSpPr>
                  <p:nvPr/>
                </p:nvSpPr>
                <p:spPr bwMode="auto">
                  <a:xfrm>
                    <a:off x="676" y="458"/>
                    <a:ext cx="60"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9" name="Group 36"/>
                <p:cNvGrpSpPr>
                  <a:grpSpLocks/>
                </p:cNvGrpSpPr>
                <p:nvPr/>
              </p:nvGrpSpPr>
              <p:grpSpPr bwMode="auto">
                <a:xfrm>
                  <a:off x="44" y="593"/>
                  <a:ext cx="692" cy="68"/>
                  <a:chOff x="44" y="593"/>
                  <a:chExt cx="692" cy="68"/>
                </a:xfrm>
              </p:grpSpPr>
              <p:sp>
                <p:nvSpPr>
                  <p:cNvPr id="1054" name="Rectangle 30"/>
                  <p:cNvSpPr>
                    <a:spLocks noChangeArrowheads="1"/>
                  </p:cNvSpPr>
                  <p:nvPr/>
                </p:nvSpPr>
                <p:spPr bwMode="auto">
                  <a:xfrm>
                    <a:off x="44" y="593"/>
                    <a:ext cx="60"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55" name="Rectangle 31"/>
                  <p:cNvSpPr>
                    <a:spLocks noChangeArrowheads="1"/>
                  </p:cNvSpPr>
                  <p:nvPr/>
                </p:nvSpPr>
                <p:spPr bwMode="auto">
                  <a:xfrm>
                    <a:off x="170" y="593"/>
                    <a:ext cx="59"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56" name="Rectangle 32"/>
                  <p:cNvSpPr>
                    <a:spLocks noChangeArrowheads="1"/>
                  </p:cNvSpPr>
                  <p:nvPr/>
                </p:nvSpPr>
                <p:spPr bwMode="auto">
                  <a:xfrm>
                    <a:off x="297" y="593"/>
                    <a:ext cx="59"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57" name="Rectangle 33"/>
                  <p:cNvSpPr>
                    <a:spLocks noChangeArrowheads="1"/>
                  </p:cNvSpPr>
                  <p:nvPr/>
                </p:nvSpPr>
                <p:spPr bwMode="auto">
                  <a:xfrm>
                    <a:off x="423" y="593"/>
                    <a:ext cx="60"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58" name="Rectangle 34"/>
                  <p:cNvSpPr>
                    <a:spLocks noChangeArrowheads="1"/>
                  </p:cNvSpPr>
                  <p:nvPr/>
                </p:nvSpPr>
                <p:spPr bwMode="auto">
                  <a:xfrm>
                    <a:off x="549" y="593"/>
                    <a:ext cx="60"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59" name="Rectangle 35"/>
                  <p:cNvSpPr>
                    <a:spLocks noChangeArrowheads="1"/>
                  </p:cNvSpPr>
                  <p:nvPr/>
                </p:nvSpPr>
                <p:spPr bwMode="auto">
                  <a:xfrm>
                    <a:off x="676" y="593"/>
                    <a:ext cx="60"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20" name="Group 43"/>
                <p:cNvGrpSpPr>
                  <a:grpSpLocks/>
                </p:cNvGrpSpPr>
                <p:nvPr/>
              </p:nvGrpSpPr>
              <p:grpSpPr bwMode="auto">
                <a:xfrm>
                  <a:off x="44" y="730"/>
                  <a:ext cx="692" cy="68"/>
                  <a:chOff x="44" y="730"/>
                  <a:chExt cx="692" cy="68"/>
                </a:xfrm>
              </p:grpSpPr>
              <p:sp>
                <p:nvSpPr>
                  <p:cNvPr id="1061" name="Rectangle 37"/>
                  <p:cNvSpPr>
                    <a:spLocks noChangeArrowheads="1"/>
                  </p:cNvSpPr>
                  <p:nvPr/>
                </p:nvSpPr>
                <p:spPr bwMode="auto">
                  <a:xfrm>
                    <a:off x="44" y="730"/>
                    <a:ext cx="60"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62" name="Rectangle 38"/>
                  <p:cNvSpPr>
                    <a:spLocks noChangeArrowheads="1"/>
                  </p:cNvSpPr>
                  <p:nvPr/>
                </p:nvSpPr>
                <p:spPr bwMode="auto">
                  <a:xfrm>
                    <a:off x="170" y="730"/>
                    <a:ext cx="59"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63" name="Rectangle 39"/>
                  <p:cNvSpPr>
                    <a:spLocks noChangeArrowheads="1"/>
                  </p:cNvSpPr>
                  <p:nvPr/>
                </p:nvSpPr>
                <p:spPr bwMode="auto">
                  <a:xfrm>
                    <a:off x="297" y="730"/>
                    <a:ext cx="59"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64" name="Rectangle 40"/>
                  <p:cNvSpPr>
                    <a:spLocks noChangeArrowheads="1"/>
                  </p:cNvSpPr>
                  <p:nvPr/>
                </p:nvSpPr>
                <p:spPr bwMode="auto">
                  <a:xfrm>
                    <a:off x="423" y="730"/>
                    <a:ext cx="60"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65" name="Rectangle 41"/>
                  <p:cNvSpPr>
                    <a:spLocks noChangeArrowheads="1"/>
                  </p:cNvSpPr>
                  <p:nvPr/>
                </p:nvSpPr>
                <p:spPr bwMode="auto">
                  <a:xfrm>
                    <a:off x="549" y="730"/>
                    <a:ext cx="60"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66" name="Rectangle 42"/>
                  <p:cNvSpPr>
                    <a:spLocks noChangeArrowheads="1"/>
                  </p:cNvSpPr>
                  <p:nvPr/>
                </p:nvSpPr>
                <p:spPr bwMode="auto">
                  <a:xfrm>
                    <a:off x="676" y="730"/>
                    <a:ext cx="60"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096" name="Group 50"/>
                <p:cNvGrpSpPr>
                  <a:grpSpLocks/>
                </p:cNvGrpSpPr>
                <p:nvPr/>
              </p:nvGrpSpPr>
              <p:grpSpPr bwMode="auto">
                <a:xfrm>
                  <a:off x="44" y="866"/>
                  <a:ext cx="692" cy="68"/>
                  <a:chOff x="44" y="866"/>
                  <a:chExt cx="692" cy="68"/>
                </a:xfrm>
              </p:grpSpPr>
              <p:sp>
                <p:nvSpPr>
                  <p:cNvPr id="1068" name="Rectangle 44"/>
                  <p:cNvSpPr>
                    <a:spLocks noChangeArrowheads="1"/>
                  </p:cNvSpPr>
                  <p:nvPr/>
                </p:nvSpPr>
                <p:spPr bwMode="auto">
                  <a:xfrm>
                    <a:off x="44" y="866"/>
                    <a:ext cx="60"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69" name="Rectangle 45"/>
                  <p:cNvSpPr>
                    <a:spLocks noChangeArrowheads="1"/>
                  </p:cNvSpPr>
                  <p:nvPr/>
                </p:nvSpPr>
                <p:spPr bwMode="auto">
                  <a:xfrm>
                    <a:off x="170" y="866"/>
                    <a:ext cx="59"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70" name="Rectangle 46"/>
                  <p:cNvSpPr>
                    <a:spLocks noChangeArrowheads="1"/>
                  </p:cNvSpPr>
                  <p:nvPr/>
                </p:nvSpPr>
                <p:spPr bwMode="auto">
                  <a:xfrm>
                    <a:off x="297" y="866"/>
                    <a:ext cx="59"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71" name="Rectangle 47"/>
                  <p:cNvSpPr>
                    <a:spLocks noChangeArrowheads="1"/>
                  </p:cNvSpPr>
                  <p:nvPr/>
                </p:nvSpPr>
                <p:spPr bwMode="auto">
                  <a:xfrm>
                    <a:off x="423" y="866"/>
                    <a:ext cx="60"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72" name="Rectangle 48"/>
                  <p:cNvSpPr>
                    <a:spLocks noChangeArrowheads="1"/>
                  </p:cNvSpPr>
                  <p:nvPr/>
                </p:nvSpPr>
                <p:spPr bwMode="auto">
                  <a:xfrm>
                    <a:off x="549" y="866"/>
                    <a:ext cx="60"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73" name="Rectangle 49"/>
                  <p:cNvSpPr>
                    <a:spLocks noChangeArrowheads="1"/>
                  </p:cNvSpPr>
                  <p:nvPr/>
                </p:nvSpPr>
                <p:spPr bwMode="auto">
                  <a:xfrm>
                    <a:off x="676" y="866"/>
                    <a:ext cx="60"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21" name="Group 57"/>
                <p:cNvGrpSpPr>
                  <a:grpSpLocks/>
                </p:cNvGrpSpPr>
                <p:nvPr/>
              </p:nvGrpSpPr>
              <p:grpSpPr bwMode="auto">
                <a:xfrm>
                  <a:off x="44" y="1003"/>
                  <a:ext cx="692" cy="68"/>
                  <a:chOff x="44" y="1003"/>
                  <a:chExt cx="692" cy="68"/>
                </a:xfrm>
              </p:grpSpPr>
              <p:sp>
                <p:nvSpPr>
                  <p:cNvPr id="1075" name="Rectangle 51"/>
                  <p:cNvSpPr>
                    <a:spLocks noChangeArrowheads="1"/>
                  </p:cNvSpPr>
                  <p:nvPr/>
                </p:nvSpPr>
                <p:spPr bwMode="auto">
                  <a:xfrm>
                    <a:off x="44" y="1003"/>
                    <a:ext cx="60"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76" name="Rectangle 52"/>
                  <p:cNvSpPr>
                    <a:spLocks noChangeArrowheads="1"/>
                  </p:cNvSpPr>
                  <p:nvPr/>
                </p:nvSpPr>
                <p:spPr bwMode="auto">
                  <a:xfrm>
                    <a:off x="170" y="1003"/>
                    <a:ext cx="59"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77" name="Rectangle 53"/>
                  <p:cNvSpPr>
                    <a:spLocks noChangeArrowheads="1"/>
                  </p:cNvSpPr>
                  <p:nvPr/>
                </p:nvSpPr>
                <p:spPr bwMode="auto">
                  <a:xfrm>
                    <a:off x="297" y="1003"/>
                    <a:ext cx="59"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78" name="Rectangle 54"/>
                  <p:cNvSpPr>
                    <a:spLocks noChangeArrowheads="1"/>
                  </p:cNvSpPr>
                  <p:nvPr/>
                </p:nvSpPr>
                <p:spPr bwMode="auto">
                  <a:xfrm>
                    <a:off x="423" y="1003"/>
                    <a:ext cx="60"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79" name="Rectangle 55"/>
                  <p:cNvSpPr>
                    <a:spLocks noChangeArrowheads="1"/>
                  </p:cNvSpPr>
                  <p:nvPr/>
                </p:nvSpPr>
                <p:spPr bwMode="auto">
                  <a:xfrm>
                    <a:off x="549" y="1003"/>
                    <a:ext cx="60"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80" name="Rectangle 56"/>
                  <p:cNvSpPr>
                    <a:spLocks noChangeArrowheads="1"/>
                  </p:cNvSpPr>
                  <p:nvPr/>
                </p:nvSpPr>
                <p:spPr bwMode="auto">
                  <a:xfrm>
                    <a:off x="676" y="1003"/>
                    <a:ext cx="60"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grpSp>
            <p:nvGrpSpPr>
              <p:cNvPr id="1033" name="Group 115"/>
              <p:cNvGrpSpPr>
                <a:grpSpLocks/>
              </p:cNvGrpSpPr>
              <p:nvPr/>
            </p:nvGrpSpPr>
            <p:grpSpPr bwMode="auto">
              <a:xfrm>
                <a:off x="4994" y="3212"/>
                <a:ext cx="691" cy="1021"/>
                <a:chOff x="4994" y="3212"/>
                <a:chExt cx="691" cy="1021"/>
              </a:xfrm>
            </p:grpSpPr>
            <p:grpSp>
              <p:nvGrpSpPr>
                <p:cNvPr id="1034" name="Group 65"/>
                <p:cNvGrpSpPr>
                  <a:grpSpLocks/>
                </p:cNvGrpSpPr>
                <p:nvPr/>
              </p:nvGrpSpPr>
              <p:grpSpPr bwMode="auto">
                <a:xfrm>
                  <a:off x="4994" y="3212"/>
                  <a:ext cx="691" cy="68"/>
                  <a:chOff x="4994" y="3212"/>
                  <a:chExt cx="691" cy="68"/>
                </a:xfrm>
              </p:grpSpPr>
              <p:sp>
                <p:nvSpPr>
                  <p:cNvPr id="1083" name="Rectangle 59"/>
                  <p:cNvSpPr>
                    <a:spLocks noChangeArrowheads="1"/>
                  </p:cNvSpPr>
                  <p:nvPr/>
                </p:nvSpPr>
                <p:spPr bwMode="auto">
                  <a:xfrm>
                    <a:off x="4994" y="3212"/>
                    <a:ext cx="59"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84" name="Rectangle 60"/>
                  <p:cNvSpPr>
                    <a:spLocks noChangeArrowheads="1"/>
                  </p:cNvSpPr>
                  <p:nvPr/>
                </p:nvSpPr>
                <p:spPr bwMode="auto">
                  <a:xfrm>
                    <a:off x="5115" y="3212"/>
                    <a:ext cx="65"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85" name="Rectangle 61"/>
                  <p:cNvSpPr>
                    <a:spLocks noChangeArrowheads="1"/>
                  </p:cNvSpPr>
                  <p:nvPr/>
                </p:nvSpPr>
                <p:spPr bwMode="auto">
                  <a:xfrm>
                    <a:off x="5246" y="3212"/>
                    <a:ext cx="60"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86" name="Rectangle 62"/>
                  <p:cNvSpPr>
                    <a:spLocks noChangeArrowheads="1"/>
                  </p:cNvSpPr>
                  <p:nvPr/>
                </p:nvSpPr>
                <p:spPr bwMode="auto">
                  <a:xfrm>
                    <a:off x="5372" y="3212"/>
                    <a:ext cx="60"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87" name="Rectangle 63"/>
                  <p:cNvSpPr>
                    <a:spLocks noChangeArrowheads="1"/>
                  </p:cNvSpPr>
                  <p:nvPr/>
                </p:nvSpPr>
                <p:spPr bwMode="auto">
                  <a:xfrm>
                    <a:off x="5499" y="3212"/>
                    <a:ext cx="59"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88" name="Rectangle 64"/>
                  <p:cNvSpPr>
                    <a:spLocks noChangeArrowheads="1"/>
                  </p:cNvSpPr>
                  <p:nvPr/>
                </p:nvSpPr>
                <p:spPr bwMode="auto">
                  <a:xfrm>
                    <a:off x="5626" y="3212"/>
                    <a:ext cx="59" cy="68"/>
                  </a:xfrm>
                  <a:prstGeom prst="rect">
                    <a:avLst/>
                  </a:prstGeom>
                  <a:solidFill>
                    <a:srgbClr val="DADADA"/>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035" name="Group 72"/>
                <p:cNvGrpSpPr>
                  <a:grpSpLocks/>
                </p:cNvGrpSpPr>
                <p:nvPr/>
              </p:nvGrpSpPr>
              <p:grpSpPr bwMode="auto">
                <a:xfrm>
                  <a:off x="4994" y="3346"/>
                  <a:ext cx="691" cy="68"/>
                  <a:chOff x="4994" y="3346"/>
                  <a:chExt cx="691" cy="68"/>
                </a:xfrm>
              </p:grpSpPr>
              <p:sp>
                <p:nvSpPr>
                  <p:cNvPr id="1090" name="Rectangle 66"/>
                  <p:cNvSpPr>
                    <a:spLocks noChangeArrowheads="1"/>
                  </p:cNvSpPr>
                  <p:nvPr/>
                </p:nvSpPr>
                <p:spPr bwMode="auto">
                  <a:xfrm>
                    <a:off x="4994" y="3346"/>
                    <a:ext cx="59"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91" name="Rectangle 67"/>
                  <p:cNvSpPr>
                    <a:spLocks noChangeArrowheads="1"/>
                  </p:cNvSpPr>
                  <p:nvPr/>
                </p:nvSpPr>
                <p:spPr bwMode="auto">
                  <a:xfrm>
                    <a:off x="5115" y="3346"/>
                    <a:ext cx="65"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92" name="Rectangle 68"/>
                  <p:cNvSpPr>
                    <a:spLocks noChangeArrowheads="1"/>
                  </p:cNvSpPr>
                  <p:nvPr/>
                </p:nvSpPr>
                <p:spPr bwMode="auto">
                  <a:xfrm>
                    <a:off x="5246" y="3346"/>
                    <a:ext cx="60"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93" name="Rectangle 69"/>
                  <p:cNvSpPr>
                    <a:spLocks noChangeArrowheads="1"/>
                  </p:cNvSpPr>
                  <p:nvPr/>
                </p:nvSpPr>
                <p:spPr bwMode="auto">
                  <a:xfrm>
                    <a:off x="5372" y="3346"/>
                    <a:ext cx="60"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94" name="Rectangle 70"/>
                  <p:cNvSpPr>
                    <a:spLocks noChangeArrowheads="1"/>
                  </p:cNvSpPr>
                  <p:nvPr/>
                </p:nvSpPr>
                <p:spPr bwMode="auto">
                  <a:xfrm>
                    <a:off x="5499" y="3346"/>
                    <a:ext cx="59"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95" name="Rectangle 71"/>
                  <p:cNvSpPr>
                    <a:spLocks noChangeArrowheads="1"/>
                  </p:cNvSpPr>
                  <p:nvPr/>
                </p:nvSpPr>
                <p:spPr bwMode="auto">
                  <a:xfrm>
                    <a:off x="5626" y="3346"/>
                    <a:ext cx="59" cy="68"/>
                  </a:xfrm>
                  <a:prstGeom prst="rect">
                    <a:avLst/>
                  </a:prstGeom>
                  <a:solidFill>
                    <a:srgbClr val="CECECE"/>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036" name="Group 79"/>
                <p:cNvGrpSpPr>
                  <a:grpSpLocks/>
                </p:cNvGrpSpPr>
                <p:nvPr/>
              </p:nvGrpSpPr>
              <p:grpSpPr bwMode="auto">
                <a:xfrm>
                  <a:off x="4994" y="3483"/>
                  <a:ext cx="691" cy="68"/>
                  <a:chOff x="4994" y="3483"/>
                  <a:chExt cx="691" cy="68"/>
                </a:xfrm>
              </p:grpSpPr>
              <p:sp>
                <p:nvSpPr>
                  <p:cNvPr id="1097" name="Rectangle 73"/>
                  <p:cNvSpPr>
                    <a:spLocks noChangeArrowheads="1"/>
                  </p:cNvSpPr>
                  <p:nvPr/>
                </p:nvSpPr>
                <p:spPr bwMode="auto">
                  <a:xfrm>
                    <a:off x="4994" y="3483"/>
                    <a:ext cx="59"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98" name="Rectangle 74"/>
                  <p:cNvSpPr>
                    <a:spLocks noChangeArrowheads="1"/>
                  </p:cNvSpPr>
                  <p:nvPr/>
                </p:nvSpPr>
                <p:spPr bwMode="auto">
                  <a:xfrm>
                    <a:off x="5115" y="3483"/>
                    <a:ext cx="65"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099" name="Rectangle 75"/>
                  <p:cNvSpPr>
                    <a:spLocks noChangeArrowheads="1"/>
                  </p:cNvSpPr>
                  <p:nvPr/>
                </p:nvSpPr>
                <p:spPr bwMode="auto">
                  <a:xfrm>
                    <a:off x="5246" y="3483"/>
                    <a:ext cx="60"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00" name="Rectangle 76"/>
                  <p:cNvSpPr>
                    <a:spLocks noChangeArrowheads="1"/>
                  </p:cNvSpPr>
                  <p:nvPr/>
                </p:nvSpPr>
                <p:spPr bwMode="auto">
                  <a:xfrm>
                    <a:off x="5372" y="3483"/>
                    <a:ext cx="60"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01" name="Rectangle 77"/>
                  <p:cNvSpPr>
                    <a:spLocks noChangeArrowheads="1"/>
                  </p:cNvSpPr>
                  <p:nvPr/>
                </p:nvSpPr>
                <p:spPr bwMode="auto">
                  <a:xfrm>
                    <a:off x="5499" y="3483"/>
                    <a:ext cx="59"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02" name="Rectangle 78"/>
                  <p:cNvSpPr>
                    <a:spLocks noChangeArrowheads="1"/>
                  </p:cNvSpPr>
                  <p:nvPr/>
                </p:nvSpPr>
                <p:spPr bwMode="auto">
                  <a:xfrm>
                    <a:off x="5626" y="3483"/>
                    <a:ext cx="59" cy="68"/>
                  </a:xfrm>
                  <a:prstGeom prst="rect">
                    <a:avLst/>
                  </a:prstGeom>
                  <a:solidFill>
                    <a:srgbClr val="A1A1A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037" name="Group 86"/>
                <p:cNvGrpSpPr>
                  <a:grpSpLocks/>
                </p:cNvGrpSpPr>
                <p:nvPr/>
              </p:nvGrpSpPr>
              <p:grpSpPr bwMode="auto">
                <a:xfrm>
                  <a:off x="4994" y="3620"/>
                  <a:ext cx="691" cy="68"/>
                  <a:chOff x="4994" y="3620"/>
                  <a:chExt cx="691" cy="68"/>
                </a:xfrm>
              </p:grpSpPr>
              <p:sp>
                <p:nvSpPr>
                  <p:cNvPr id="1104" name="Rectangle 80"/>
                  <p:cNvSpPr>
                    <a:spLocks noChangeArrowheads="1"/>
                  </p:cNvSpPr>
                  <p:nvPr/>
                </p:nvSpPr>
                <p:spPr bwMode="auto">
                  <a:xfrm>
                    <a:off x="4994" y="3620"/>
                    <a:ext cx="59"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05" name="Rectangle 81"/>
                  <p:cNvSpPr>
                    <a:spLocks noChangeArrowheads="1"/>
                  </p:cNvSpPr>
                  <p:nvPr/>
                </p:nvSpPr>
                <p:spPr bwMode="auto">
                  <a:xfrm>
                    <a:off x="5115" y="3620"/>
                    <a:ext cx="65"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06" name="Rectangle 82"/>
                  <p:cNvSpPr>
                    <a:spLocks noChangeArrowheads="1"/>
                  </p:cNvSpPr>
                  <p:nvPr/>
                </p:nvSpPr>
                <p:spPr bwMode="auto">
                  <a:xfrm>
                    <a:off x="5246" y="3620"/>
                    <a:ext cx="60"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07" name="Rectangle 83"/>
                  <p:cNvSpPr>
                    <a:spLocks noChangeArrowheads="1"/>
                  </p:cNvSpPr>
                  <p:nvPr/>
                </p:nvSpPr>
                <p:spPr bwMode="auto">
                  <a:xfrm>
                    <a:off x="5372" y="3620"/>
                    <a:ext cx="60"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08" name="Rectangle 84"/>
                  <p:cNvSpPr>
                    <a:spLocks noChangeArrowheads="1"/>
                  </p:cNvSpPr>
                  <p:nvPr/>
                </p:nvSpPr>
                <p:spPr bwMode="auto">
                  <a:xfrm>
                    <a:off x="5499" y="3620"/>
                    <a:ext cx="59"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09" name="Rectangle 85"/>
                  <p:cNvSpPr>
                    <a:spLocks noChangeArrowheads="1"/>
                  </p:cNvSpPr>
                  <p:nvPr/>
                </p:nvSpPr>
                <p:spPr bwMode="auto">
                  <a:xfrm>
                    <a:off x="5626" y="3620"/>
                    <a:ext cx="59" cy="68"/>
                  </a:xfrm>
                  <a:prstGeom prst="rect">
                    <a:avLst/>
                  </a:prstGeom>
                  <a:solidFill>
                    <a:srgbClr val="919191"/>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038" name="Group 93"/>
                <p:cNvGrpSpPr>
                  <a:grpSpLocks/>
                </p:cNvGrpSpPr>
                <p:nvPr/>
              </p:nvGrpSpPr>
              <p:grpSpPr bwMode="auto">
                <a:xfrm>
                  <a:off x="4994" y="3755"/>
                  <a:ext cx="691" cy="68"/>
                  <a:chOff x="4994" y="3755"/>
                  <a:chExt cx="691" cy="68"/>
                </a:xfrm>
              </p:grpSpPr>
              <p:sp>
                <p:nvSpPr>
                  <p:cNvPr id="1111" name="Rectangle 87"/>
                  <p:cNvSpPr>
                    <a:spLocks noChangeArrowheads="1"/>
                  </p:cNvSpPr>
                  <p:nvPr/>
                </p:nvSpPr>
                <p:spPr bwMode="auto">
                  <a:xfrm>
                    <a:off x="4994" y="3755"/>
                    <a:ext cx="59"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12" name="Rectangle 88"/>
                  <p:cNvSpPr>
                    <a:spLocks noChangeArrowheads="1"/>
                  </p:cNvSpPr>
                  <p:nvPr/>
                </p:nvSpPr>
                <p:spPr bwMode="auto">
                  <a:xfrm>
                    <a:off x="5115" y="3755"/>
                    <a:ext cx="65"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13" name="Rectangle 89"/>
                  <p:cNvSpPr>
                    <a:spLocks noChangeArrowheads="1"/>
                  </p:cNvSpPr>
                  <p:nvPr/>
                </p:nvSpPr>
                <p:spPr bwMode="auto">
                  <a:xfrm>
                    <a:off x="5246" y="3755"/>
                    <a:ext cx="60"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14" name="Rectangle 90"/>
                  <p:cNvSpPr>
                    <a:spLocks noChangeArrowheads="1"/>
                  </p:cNvSpPr>
                  <p:nvPr/>
                </p:nvSpPr>
                <p:spPr bwMode="auto">
                  <a:xfrm>
                    <a:off x="5372" y="3755"/>
                    <a:ext cx="60"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15" name="Rectangle 91"/>
                  <p:cNvSpPr>
                    <a:spLocks noChangeArrowheads="1"/>
                  </p:cNvSpPr>
                  <p:nvPr/>
                </p:nvSpPr>
                <p:spPr bwMode="auto">
                  <a:xfrm>
                    <a:off x="5499" y="3755"/>
                    <a:ext cx="59"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16" name="Rectangle 92"/>
                  <p:cNvSpPr>
                    <a:spLocks noChangeArrowheads="1"/>
                  </p:cNvSpPr>
                  <p:nvPr/>
                </p:nvSpPr>
                <p:spPr bwMode="auto">
                  <a:xfrm>
                    <a:off x="5626" y="3755"/>
                    <a:ext cx="59" cy="68"/>
                  </a:xfrm>
                  <a:prstGeom prst="rect">
                    <a:avLst/>
                  </a:prstGeom>
                  <a:solidFill>
                    <a:srgbClr val="67676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039" name="Group 100"/>
                <p:cNvGrpSpPr>
                  <a:grpSpLocks/>
                </p:cNvGrpSpPr>
                <p:nvPr/>
              </p:nvGrpSpPr>
              <p:grpSpPr bwMode="auto">
                <a:xfrm>
                  <a:off x="4994" y="3892"/>
                  <a:ext cx="691" cy="68"/>
                  <a:chOff x="4994" y="3892"/>
                  <a:chExt cx="691" cy="68"/>
                </a:xfrm>
              </p:grpSpPr>
              <p:sp>
                <p:nvSpPr>
                  <p:cNvPr id="1118" name="Rectangle 94"/>
                  <p:cNvSpPr>
                    <a:spLocks noChangeArrowheads="1"/>
                  </p:cNvSpPr>
                  <p:nvPr/>
                </p:nvSpPr>
                <p:spPr bwMode="auto">
                  <a:xfrm>
                    <a:off x="4994" y="3892"/>
                    <a:ext cx="59"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19" name="Rectangle 95"/>
                  <p:cNvSpPr>
                    <a:spLocks noChangeArrowheads="1"/>
                  </p:cNvSpPr>
                  <p:nvPr/>
                </p:nvSpPr>
                <p:spPr bwMode="auto">
                  <a:xfrm>
                    <a:off x="5115" y="3892"/>
                    <a:ext cx="65"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20" name="Rectangle 96"/>
                  <p:cNvSpPr>
                    <a:spLocks noChangeArrowheads="1"/>
                  </p:cNvSpPr>
                  <p:nvPr/>
                </p:nvSpPr>
                <p:spPr bwMode="auto">
                  <a:xfrm>
                    <a:off x="5246" y="3892"/>
                    <a:ext cx="60"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21" name="Rectangle 97"/>
                  <p:cNvSpPr>
                    <a:spLocks noChangeArrowheads="1"/>
                  </p:cNvSpPr>
                  <p:nvPr/>
                </p:nvSpPr>
                <p:spPr bwMode="auto">
                  <a:xfrm>
                    <a:off x="5372" y="3892"/>
                    <a:ext cx="60"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22" name="Rectangle 98"/>
                  <p:cNvSpPr>
                    <a:spLocks noChangeArrowheads="1"/>
                  </p:cNvSpPr>
                  <p:nvPr/>
                </p:nvSpPr>
                <p:spPr bwMode="auto">
                  <a:xfrm>
                    <a:off x="5499" y="3892"/>
                    <a:ext cx="59"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23" name="Rectangle 99"/>
                  <p:cNvSpPr>
                    <a:spLocks noChangeArrowheads="1"/>
                  </p:cNvSpPr>
                  <p:nvPr/>
                </p:nvSpPr>
                <p:spPr bwMode="auto">
                  <a:xfrm>
                    <a:off x="5626" y="3892"/>
                    <a:ext cx="59" cy="68"/>
                  </a:xfrm>
                  <a:prstGeom prst="rect">
                    <a:avLst/>
                  </a:prstGeom>
                  <a:solidFill>
                    <a:srgbClr val="474747"/>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040" name="Group 107"/>
                <p:cNvGrpSpPr>
                  <a:grpSpLocks/>
                </p:cNvGrpSpPr>
                <p:nvPr/>
              </p:nvGrpSpPr>
              <p:grpSpPr bwMode="auto">
                <a:xfrm>
                  <a:off x="4994" y="4028"/>
                  <a:ext cx="691" cy="68"/>
                  <a:chOff x="4994" y="4028"/>
                  <a:chExt cx="691" cy="68"/>
                </a:xfrm>
              </p:grpSpPr>
              <p:sp>
                <p:nvSpPr>
                  <p:cNvPr id="1125" name="Rectangle 101"/>
                  <p:cNvSpPr>
                    <a:spLocks noChangeArrowheads="1"/>
                  </p:cNvSpPr>
                  <p:nvPr/>
                </p:nvSpPr>
                <p:spPr bwMode="auto">
                  <a:xfrm>
                    <a:off x="4994" y="4028"/>
                    <a:ext cx="59"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26" name="Rectangle 102"/>
                  <p:cNvSpPr>
                    <a:spLocks noChangeArrowheads="1"/>
                  </p:cNvSpPr>
                  <p:nvPr/>
                </p:nvSpPr>
                <p:spPr bwMode="auto">
                  <a:xfrm>
                    <a:off x="5115" y="4028"/>
                    <a:ext cx="65"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27" name="Rectangle 103"/>
                  <p:cNvSpPr>
                    <a:spLocks noChangeArrowheads="1"/>
                  </p:cNvSpPr>
                  <p:nvPr/>
                </p:nvSpPr>
                <p:spPr bwMode="auto">
                  <a:xfrm>
                    <a:off x="5246" y="4028"/>
                    <a:ext cx="60"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28" name="Rectangle 104"/>
                  <p:cNvSpPr>
                    <a:spLocks noChangeArrowheads="1"/>
                  </p:cNvSpPr>
                  <p:nvPr/>
                </p:nvSpPr>
                <p:spPr bwMode="auto">
                  <a:xfrm>
                    <a:off x="5372" y="4028"/>
                    <a:ext cx="60"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29" name="Rectangle 105"/>
                  <p:cNvSpPr>
                    <a:spLocks noChangeArrowheads="1"/>
                  </p:cNvSpPr>
                  <p:nvPr/>
                </p:nvSpPr>
                <p:spPr bwMode="auto">
                  <a:xfrm>
                    <a:off x="5499" y="4028"/>
                    <a:ext cx="59"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30" name="Rectangle 106"/>
                  <p:cNvSpPr>
                    <a:spLocks noChangeArrowheads="1"/>
                  </p:cNvSpPr>
                  <p:nvPr/>
                </p:nvSpPr>
                <p:spPr bwMode="auto">
                  <a:xfrm>
                    <a:off x="5626" y="4028"/>
                    <a:ext cx="59" cy="68"/>
                  </a:xfrm>
                  <a:prstGeom prst="rect">
                    <a:avLst/>
                  </a:prstGeom>
                  <a:solidFill>
                    <a:srgbClr val="33333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nvGrpSpPr>
                <p:cNvPr id="1041" name="Group 114"/>
                <p:cNvGrpSpPr>
                  <a:grpSpLocks/>
                </p:cNvGrpSpPr>
                <p:nvPr/>
              </p:nvGrpSpPr>
              <p:grpSpPr bwMode="auto">
                <a:xfrm>
                  <a:off x="4994" y="4165"/>
                  <a:ext cx="691" cy="68"/>
                  <a:chOff x="4994" y="4165"/>
                  <a:chExt cx="691" cy="68"/>
                </a:xfrm>
              </p:grpSpPr>
              <p:sp>
                <p:nvSpPr>
                  <p:cNvPr id="1132" name="Rectangle 108"/>
                  <p:cNvSpPr>
                    <a:spLocks noChangeArrowheads="1"/>
                  </p:cNvSpPr>
                  <p:nvPr/>
                </p:nvSpPr>
                <p:spPr bwMode="auto">
                  <a:xfrm>
                    <a:off x="4994" y="4165"/>
                    <a:ext cx="59"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33" name="Rectangle 109"/>
                  <p:cNvSpPr>
                    <a:spLocks noChangeArrowheads="1"/>
                  </p:cNvSpPr>
                  <p:nvPr/>
                </p:nvSpPr>
                <p:spPr bwMode="auto">
                  <a:xfrm>
                    <a:off x="5115" y="4165"/>
                    <a:ext cx="65"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34" name="Rectangle 110"/>
                  <p:cNvSpPr>
                    <a:spLocks noChangeArrowheads="1"/>
                  </p:cNvSpPr>
                  <p:nvPr/>
                </p:nvSpPr>
                <p:spPr bwMode="auto">
                  <a:xfrm>
                    <a:off x="5246" y="4165"/>
                    <a:ext cx="60"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35" name="Rectangle 111"/>
                  <p:cNvSpPr>
                    <a:spLocks noChangeArrowheads="1"/>
                  </p:cNvSpPr>
                  <p:nvPr/>
                </p:nvSpPr>
                <p:spPr bwMode="auto">
                  <a:xfrm>
                    <a:off x="5372" y="4165"/>
                    <a:ext cx="60"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36" name="Rectangle 112"/>
                  <p:cNvSpPr>
                    <a:spLocks noChangeArrowheads="1"/>
                  </p:cNvSpPr>
                  <p:nvPr/>
                </p:nvSpPr>
                <p:spPr bwMode="auto">
                  <a:xfrm>
                    <a:off x="5499" y="4165"/>
                    <a:ext cx="59"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sp>
                <p:nvSpPr>
                  <p:cNvPr id="1137" name="Rectangle 113"/>
                  <p:cNvSpPr>
                    <a:spLocks noChangeArrowheads="1"/>
                  </p:cNvSpPr>
                  <p:nvPr/>
                </p:nvSpPr>
                <p:spPr bwMode="auto">
                  <a:xfrm>
                    <a:off x="5626" y="4165"/>
                    <a:ext cx="59" cy="68"/>
                  </a:xfrm>
                  <a:prstGeom prst="rect">
                    <a:avLst/>
                  </a:prstGeom>
                  <a:solidFill>
                    <a:srgbClr val="232323"/>
                  </a:solidFill>
                  <a:ln>
                    <a:noFill/>
                  </a:ln>
                  <a:effectLst>
                    <a:outerShdw blurRad="63500" dist="53882" dir="2700000" algn="ctr" rotWithShape="0">
                      <a:srgbClr val="000000">
                        <a:alpha val="74997"/>
                      </a:srgbClr>
                    </a:outerShdw>
                  </a:effectLst>
                  <a:extLst>
                    <a:ext uri="{91240B29-F687-4f45-9708-019B960494DF}">
                      <a14:hiddenLine xmlns="" xmlns:a14="http://schemas.microsoft.com/office/drawing/2010/main" w="12700">
                        <a:solidFill>
                          <a:srgbClr val="000000"/>
                        </a:solidFill>
                        <a:miter lim="800000"/>
                        <a:headEnd/>
                        <a:tailEnd/>
                      </a14:hiddenLine>
                    </a:ext>
                  </a:ex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grpSp>
        </p:grpSp>
        <p:sp useBgFill="1">
          <p:nvSpPr>
            <p:cNvPr id="1141" name="Rectangle 117"/>
            <p:cNvSpPr>
              <a:spLocks noChangeArrowheads="1"/>
            </p:cNvSpPr>
            <p:nvPr/>
          </p:nvSpPr>
          <p:spPr bwMode="auto">
            <a:xfrm>
              <a:off x="292" y="304"/>
              <a:ext cx="5176" cy="3712"/>
            </a:xfrm>
            <a:prstGeom prst="rect">
              <a:avLst/>
            </a:prstGeom>
            <a:ln w="12700">
              <a:solidFill>
                <a:schemeClr val="tx1"/>
              </a:solidFill>
              <a:miter lim="800000"/>
              <a:headEnd/>
              <a:tailEnd/>
            </a:ln>
            <a:effectLst>
              <a:outerShdw blurRad="63500" dist="71842" dir="2700000" algn="ctr" rotWithShape="0">
                <a:schemeClr val="bg2">
                  <a:alpha val="74997"/>
                </a:schemeClr>
              </a:outerShdw>
            </a:effectLst>
          </p:spPr>
          <p:txBody>
            <a:bodyPr wrap="none" anchor="ctr"/>
            <a:lstStyle>
              <a:lvl1pPr>
                <a:defRPr sz="2200" b="1">
                  <a:solidFill>
                    <a:schemeClr val="tx1"/>
                  </a:solidFill>
                  <a:latin typeface="Arial" charset="0"/>
                  <a:ea typeface="ＭＳ Ｐゴシック" charset="-128"/>
                </a:defRPr>
              </a:lvl1pPr>
              <a:lvl2pPr marL="742950" indent="-285750">
                <a:defRPr sz="2200" b="1">
                  <a:solidFill>
                    <a:schemeClr val="tx1"/>
                  </a:solidFill>
                  <a:latin typeface="Arial" charset="0"/>
                  <a:ea typeface="ＭＳ Ｐゴシック" charset="-128"/>
                </a:defRPr>
              </a:lvl2pPr>
              <a:lvl3pPr marL="1143000" indent="-228600">
                <a:defRPr sz="2200" b="1">
                  <a:solidFill>
                    <a:schemeClr val="tx1"/>
                  </a:solidFill>
                  <a:latin typeface="Arial" charset="0"/>
                  <a:ea typeface="ＭＳ Ｐゴシック" charset="-128"/>
                </a:defRPr>
              </a:lvl3pPr>
              <a:lvl4pPr marL="1600200" indent="-228600">
                <a:defRPr sz="2200" b="1">
                  <a:solidFill>
                    <a:schemeClr val="tx1"/>
                  </a:solidFill>
                  <a:latin typeface="Arial" charset="0"/>
                  <a:ea typeface="ＭＳ Ｐゴシック" charset="-128"/>
                </a:defRPr>
              </a:lvl4pPr>
              <a:lvl5pPr marL="2057400" indent="-228600">
                <a:defRPr sz="2200" b="1">
                  <a:solidFill>
                    <a:schemeClr val="tx1"/>
                  </a:solidFill>
                  <a:latin typeface="Arial" charset="0"/>
                  <a:ea typeface="ＭＳ Ｐゴシック" charset="-128"/>
                </a:defRPr>
              </a:lvl5pPr>
              <a:lvl6pPr marL="2514600" indent="-228600" eaLnBrk="0" fontAlgn="base" hangingPunct="0">
                <a:spcBef>
                  <a:spcPct val="0"/>
                </a:spcBef>
                <a:spcAft>
                  <a:spcPct val="0"/>
                </a:spcAft>
                <a:defRPr sz="2200" b="1">
                  <a:solidFill>
                    <a:schemeClr val="tx1"/>
                  </a:solidFill>
                  <a:latin typeface="Arial" charset="0"/>
                  <a:ea typeface="ＭＳ Ｐゴシック" charset="-128"/>
                </a:defRPr>
              </a:lvl6pPr>
              <a:lvl7pPr marL="2971800" indent="-228600" eaLnBrk="0" fontAlgn="base" hangingPunct="0">
                <a:spcBef>
                  <a:spcPct val="0"/>
                </a:spcBef>
                <a:spcAft>
                  <a:spcPct val="0"/>
                </a:spcAft>
                <a:defRPr sz="2200" b="1">
                  <a:solidFill>
                    <a:schemeClr val="tx1"/>
                  </a:solidFill>
                  <a:latin typeface="Arial" charset="0"/>
                  <a:ea typeface="ＭＳ Ｐゴシック" charset="-128"/>
                </a:defRPr>
              </a:lvl7pPr>
              <a:lvl8pPr marL="3429000" indent="-228600" eaLnBrk="0" fontAlgn="base" hangingPunct="0">
                <a:spcBef>
                  <a:spcPct val="0"/>
                </a:spcBef>
                <a:spcAft>
                  <a:spcPct val="0"/>
                </a:spcAft>
                <a:defRPr sz="2200" b="1">
                  <a:solidFill>
                    <a:schemeClr val="tx1"/>
                  </a:solidFill>
                  <a:latin typeface="Arial" charset="0"/>
                  <a:ea typeface="ＭＳ Ｐゴシック" charset="-128"/>
                </a:defRPr>
              </a:lvl8pPr>
              <a:lvl9pPr marL="3886200" indent="-228600" eaLnBrk="0" fontAlgn="base" hangingPunct="0">
                <a:spcBef>
                  <a:spcPct val="0"/>
                </a:spcBef>
                <a:spcAft>
                  <a:spcPct val="0"/>
                </a:spcAft>
                <a:defRPr sz="2200" b="1">
                  <a:solidFill>
                    <a:schemeClr val="tx1"/>
                  </a:solidFill>
                  <a:latin typeface="Arial" charset="0"/>
                  <a:ea typeface="ＭＳ Ｐゴシック" charset="-128"/>
                </a:defRPr>
              </a:lvl9pPr>
            </a:lstStyle>
            <a:p>
              <a:pPr>
                <a:defRPr/>
              </a:pPr>
              <a:endParaRPr lang="x-none" altLang="x-none" sz="1650"/>
            </a:p>
          </p:txBody>
        </p:sp>
      </p:grpSp>
      <p:sp>
        <p:nvSpPr>
          <p:cNvPr id="1027" name="Rectangle 119"/>
          <p:cNvSpPr>
            <a:spLocks noGrp="1" noChangeArrowheads="1"/>
          </p:cNvSpPr>
          <p:nvPr>
            <p:ph type="title"/>
          </p:nvPr>
        </p:nvSpPr>
        <p:spPr bwMode="auto">
          <a:xfrm>
            <a:off x="990600" y="457200"/>
            <a:ext cx="7162800" cy="857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Click to edit Master title style</a:t>
            </a:r>
          </a:p>
        </p:txBody>
      </p:sp>
      <p:sp>
        <p:nvSpPr>
          <p:cNvPr id="1028" name="Rectangle 120"/>
          <p:cNvSpPr>
            <a:spLocks noGrp="1" noChangeArrowheads="1"/>
          </p:cNvSpPr>
          <p:nvPr>
            <p:ph type="body" idx="1"/>
          </p:nvPr>
        </p:nvSpPr>
        <p:spPr bwMode="auto">
          <a:xfrm>
            <a:off x="990600" y="1485900"/>
            <a:ext cx="7162800" cy="30861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1029" name="Picture 1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320" y="4274345"/>
            <a:ext cx="737147" cy="440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pic>
    </p:spTree>
    <p:extLst>
      <p:ext uri="{BB962C8B-B14F-4D97-AF65-F5344CB8AC3E}">
        <p14:creationId xmlns:p14="http://schemas.microsoft.com/office/powerpoint/2010/main" val="4143397231"/>
      </p:ext>
    </p:extLst>
  </p:cSld>
  <p:clrMap bg1="lt1" tx1="dk1" bg2="lt2" tx2="dk2" accent1="accent1" accent2="accent2" accent3="accent3" accent4="accent4" accent5="accent5" accent6="accent6" hlink="hlink" folHlink="folHlink"/>
  <p:sldLayoutIdLst>
    <p:sldLayoutId id="2147483673" r:id="rId1"/>
  </p:sldLayoutIdLst>
  <p:txStyles>
    <p:titleStyle>
      <a:lvl1pPr algn="ctr" rtl="0" eaLnBrk="0" fontAlgn="base" hangingPunct="0">
        <a:lnSpc>
          <a:spcPct val="90000"/>
        </a:lnSpc>
        <a:spcBef>
          <a:spcPct val="0"/>
        </a:spcBef>
        <a:spcAft>
          <a:spcPct val="0"/>
        </a:spcAft>
        <a:defRPr sz="2700" b="1">
          <a:solidFill>
            <a:schemeClr val="tx2"/>
          </a:solidFill>
          <a:latin typeface="+mj-lt"/>
          <a:ea typeface="ＭＳ Ｐゴシック" charset="-128"/>
          <a:cs typeface="ＭＳ Ｐゴシック" charset="-128"/>
        </a:defRPr>
      </a:lvl1pPr>
      <a:lvl2pPr algn="ctr" rtl="0" eaLnBrk="0" fontAlgn="base" hangingPunct="0">
        <a:lnSpc>
          <a:spcPct val="90000"/>
        </a:lnSpc>
        <a:spcBef>
          <a:spcPct val="0"/>
        </a:spcBef>
        <a:spcAft>
          <a:spcPct val="0"/>
        </a:spcAft>
        <a:defRPr sz="2700" b="1">
          <a:solidFill>
            <a:schemeClr val="tx2"/>
          </a:solidFill>
          <a:latin typeface="Times New Roman" charset="0"/>
          <a:ea typeface="ＭＳ Ｐゴシック" charset="-128"/>
          <a:cs typeface="ＭＳ Ｐゴシック" charset="-128"/>
        </a:defRPr>
      </a:lvl2pPr>
      <a:lvl3pPr algn="ctr" rtl="0" eaLnBrk="0" fontAlgn="base" hangingPunct="0">
        <a:lnSpc>
          <a:spcPct val="90000"/>
        </a:lnSpc>
        <a:spcBef>
          <a:spcPct val="0"/>
        </a:spcBef>
        <a:spcAft>
          <a:spcPct val="0"/>
        </a:spcAft>
        <a:defRPr sz="2700" b="1">
          <a:solidFill>
            <a:schemeClr val="tx2"/>
          </a:solidFill>
          <a:latin typeface="Times New Roman" charset="0"/>
          <a:ea typeface="ＭＳ Ｐゴシック" charset="-128"/>
          <a:cs typeface="ＭＳ Ｐゴシック" charset="-128"/>
        </a:defRPr>
      </a:lvl3pPr>
      <a:lvl4pPr algn="ctr" rtl="0" eaLnBrk="0" fontAlgn="base" hangingPunct="0">
        <a:lnSpc>
          <a:spcPct val="90000"/>
        </a:lnSpc>
        <a:spcBef>
          <a:spcPct val="0"/>
        </a:spcBef>
        <a:spcAft>
          <a:spcPct val="0"/>
        </a:spcAft>
        <a:defRPr sz="2700" b="1">
          <a:solidFill>
            <a:schemeClr val="tx2"/>
          </a:solidFill>
          <a:latin typeface="Times New Roman" charset="0"/>
          <a:ea typeface="ＭＳ Ｐゴシック" charset="-128"/>
          <a:cs typeface="ＭＳ Ｐゴシック" charset="-128"/>
        </a:defRPr>
      </a:lvl4pPr>
      <a:lvl5pPr algn="ctr" rtl="0" eaLnBrk="0" fontAlgn="base" hangingPunct="0">
        <a:lnSpc>
          <a:spcPct val="90000"/>
        </a:lnSpc>
        <a:spcBef>
          <a:spcPct val="0"/>
        </a:spcBef>
        <a:spcAft>
          <a:spcPct val="0"/>
        </a:spcAft>
        <a:defRPr sz="2700" b="1">
          <a:solidFill>
            <a:schemeClr val="tx2"/>
          </a:solidFill>
          <a:latin typeface="Times New Roman" charset="0"/>
          <a:ea typeface="ＭＳ Ｐゴシック" charset="-128"/>
          <a:cs typeface="ＭＳ Ｐゴシック" charset="-128"/>
        </a:defRPr>
      </a:lvl5pPr>
      <a:lvl6pPr marL="342900" algn="ctr" rtl="0" eaLnBrk="0" fontAlgn="base" hangingPunct="0">
        <a:lnSpc>
          <a:spcPct val="90000"/>
        </a:lnSpc>
        <a:spcBef>
          <a:spcPct val="0"/>
        </a:spcBef>
        <a:spcAft>
          <a:spcPct val="0"/>
        </a:spcAft>
        <a:defRPr sz="2700" b="1">
          <a:solidFill>
            <a:schemeClr val="tx2"/>
          </a:solidFill>
          <a:latin typeface="Times New Roman" charset="0"/>
        </a:defRPr>
      </a:lvl6pPr>
      <a:lvl7pPr marL="685800" algn="ctr" rtl="0" eaLnBrk="0" fontAlgn="base" hangingPunct="0">
        <a:lnSpc>
          <a:spcPct val="90000"/>
        </a:lnSpc>
        <a:spcBef>
          <a:spcPct val="0"/>
        </a:spcBef>
        <a:spcAft>
          <a:spcPct val="0"/>
        </a:spcAft>
        <a:defRPr sz="2700" b="1">
          <a:solidFill>
            <a:schemeClr val="tx2"/>
          </a:solidFill>
          <a:latin typeface="Times New Roman" charset="0"/>
        </a:defRPr>
      </a:lvl7pPr>
      <a:lvl8pPr marL="1028700" algn="ctr" rtl="0" eaLnBrk="0" fontAlgn="base" hangingPunct="0">
        <a:lnSpc>
          <a:spcPct val="90000"/>
        </a:lnSpc>
        <a:spcBef>
          <a:spcPct val="0"/>
        </a:spcBef>
        <a:spcAft>
          <a:spcPct val="0"/>
        </a:spcAft>
        <a:defRPr sz="2700" b="1">
          <a:solidFill>
            <a:schemeClr val="tx2"/>
          </a:solidFill>
          <a:latin typeface="Times New Roman" charset="0"/>
        </a:defRPr>
      </a:lvl8pPr>
      <a:lvl9pPr marL="1371600" algn="ctr" rtl="0" eaLnBrk="0" fontAlgn="base" hangingPunct="0">
        <a:lnSpc>
          <a:spcPct val="90000"/>
        </a:lnSpc>
        <a:spcBef>
          <a:spcPct val="0"/>
        </a:spcBef>
        <a:spcAft>
          <a:spcPct val="0"/>
        </a:spcAft>
        <a:defRPr sz="2700" b="1">
          <a:solidFill>
            <a:schemeClr val="tx2"/>
          </a:solidFill>
          <a:latin typeface="Times New Roman" charset="0"/>
        </a:defRPr>
      </a:lvl9pPr>
    </p:titleStyle>
    <p:bodyStyle>
      <a:lvl1pPr marL="214313" indent="-214313" algn="l" rtl="0" eaLnBrk="0" fontAlgn="base" hangingPunct="0">
        <a:lnSpc>
          <a:spcPct val="90000"/>
        </a:lnSpc>
        <a:spcBef>
          <a:spcPct val="30000"/>
        </a:spcBef>
        <a:spcAft>
          <a:spcPct val="0"/>
        </a:spcAft>
        <a:defRPr sz="1800" b="1">
          <a:solidFill>
            <a:schemeClr val="tx1"/>
          </a:solidFill>
          <a:latin typeface="+mn-lt"/>
          <a:ea typeface="ＭＳ Ｐゴシック" charset="-128"/>
          <a:cs typeface="ＭＳ Ｐゴシック" charset="-128"/>
        </a:defRPr>
      </a:lvl1pPr>
      <a:lvl2pPr marL="514350" indent="-171450" algn="l" rtl="0" eaLnBrk="0" fontAlgn="base" hangingPunct="0">
        <a:lnSpc>
          <a:spcPct val="90000"/>
        </a:lnSpc>
        <a:spcBef>
          <a:spcPct val="30000"/>
        </a:spcBef>
        <a:spcAft>
          <a:spcPct val="0"/>
        </a:spcAft>
        <a:defRPr b="1">
          <a:solidFill>
            <a:schemeClr val="tx1"/>
          </a:solidFill>
          <a:latin typeface="+mn-lt"/>
          <a:ea typeface="ＭＳ Ｐゴシック" charset="-128"/>
        </a:defRPr>
      </a:lvl2pPr>
      <a:lvl3pPr marL="857250" indent="-171450" algn="l" rtl="0" eaLnBrk="0" fontAlgn="base" hangingPunct="0">
        <a:lnSpc>
          <a:spcPct val="90000"/>
        </a:lnSpc>
        <a:spcBef>
          <a:spcPct val="30000"/>
        </a:spcBef>
        <a:spcAft>
          <a:spcPct val="0"/>
        </a:spcAft>
        <a:defRPr b="1">
          <a:solidFill>
            <a:schemeClr val="tx1"/>
          </a:solidFill>
          <a:latin typeface="+mn-lt"/>
          <a:ea typeface="ＭＳ Ｐゴシック" charset="-128"/>
        </a:defRPr>
      </a:lvl3pPr>
      <a:lvl4pPr marL="1157288" indent="-128588" algn="l" rtl="0" eaLnBrk="0" fontAlgn="base" hangingPunct="0">
        <a:lnSpc>
          <a:spcPct val="90000"/>
        </a:lnSpc>
        <a:spcBef>
          <a:spcPct val="30000"/>
        </a:spcBef>
        <a:spcAft>
          <a:spcPct val="0"/>
        </a:spcAft>
        <a:defRPr sz="1050" b="1">
          <a:solidFill>
            <a:schemeClr val="tx1"/>
          </a:solidFill>
          <a:latin typeface="+mn-lt"/>
          <a:ea typeface="ＭＳ Ｐゴシック" charset="-128"/>
        </a:defRPr>
      </a:lvl4pPr>
      <a:lvl5pPr marL="1500188" indent="-128588" algn="l" rtl="0" eaLnBrk="0" fontAlgn="base" hangingPunct="0">
        <a:lnSpc>
          <a:spcPct val="90000"/>
        </a:lnSpc>
        <a:spcBef>
          <a:spcPct val="30000"/>
        </a:spcBef>
        <a:spcAft>
          <a:spcPct val="0"/>
        </a:spcAft>
        <a:defRPr sz="1050" b="1">
          <a:solidFill>
            <a:schemeClr val="tx1"/>
          </a:solidFill>
          <a:latin typeface="+mn-lt"/>
          <a:ea typeface="ＭＳ Ｐゴシック" charset="-128"/>
        </a:defRPr>
      </a:lvl5pPr>
      <a:lvl6pPr marL="1843088" indent="-128588" algn="l" rtl="0" eaLnBrk="0" fontAlgn="base" hangingPunct="0">
        <a:lnSpc>
          <a:spcPct val="90000"/>
        </a:lnSpc>
        <a:spcBef>
          <a:spcPct val="30000"/>
        </a:spcBef>
        <a:spcAft>
          <a:spcPct val="0"/>
        </a:spcAft>
        <a:defRPr sz="1050" b="1">
          <a:solidFill>
            <a:schemeClr val="tx1"/>
          </a:solidFill>
          <a:latin typeface="+mn-lt"/>
          <a:ea typeface="ＭＳ Ｐゴシック" charset="-128"/>
        </a:defRPr>
      </a:lvl6pPr>
      <a:lvl7pPr marL="2185988" indent="-128588" algn="l" rtl="0" eaLnBrk="0" fontAlgn="base" hangingPunct="0">
        <a:lnSpc>
          <a:spcPct val="90000"/>
        </a:lnSpc>
        <a:spcBef>
          <a:spcPct val="30000"/>
        </a:spcBef>
        <a:spcAft>
          <a:spcPct val="0"/>
        </a:spcAft>
        <a:defRPr sz="1050" b="1">
          <a:solidFill>
            <a:schemeClr val="tx1"/>
          </a:solidFill>
          <a:latin typeface="+mn-lt"/>
          <a:ea typeface="ＭＳ Ｐゴシック" charset="-128"/>
        </a:defRPr>
      </a:lvl7pPr>
      <a:lvl8pPr marL="2528888" indent="-128588" algn="l" rtl="0" eaLnBrk="0" fontAlgn="base" hangingPunct="0">
        <a:lnSpc>
          <a:spcPct val="90000"/>
        </a:lnSpc>
        <a:spcBef>
          <a:spcPct val="30000"/>
        </a:spcBef>
        <a:spcAft>
          <a:spcPct val="0"/>
        </a:spcAft>
        <a:defRPr sz="1050" b="1">
          <a:solidFill>
            <a:schemeClr val="tx1"/>
          </a:solidFill>
          <a:latin typeface="+mn-lt"/>
          <a:ea typeface="ＭＳ Ｐゴシック" charset="-128"/>
        </a:defRPr>
      </a:lvl8pPr>
      <a:lvl9pPr marL="2871788" indent="-128588" algn="l" rtl="0" eaLnBrk="0" fontAlgn="base" hangingPunct="0">
        <a:lnSpc>
          <a:spcPct val="90000"/>
        </a:lnSpc>
        <a:spcBef>
          <a:spcPct val="30000"/>
        </a:spcBef>
        <a:spcAft>
          <a:spcPct val="0"/>
        </a:spcAft>
        <a:defRPr sz="1050" b="1">
          <a:solidFill>
            <a:schemeClr val="tx1"/>
          </a:solidFill>
          <a:latin typeface="+mn-lt"/>
          <a:ea typeface="ＭＳ Ｐゴシック" charset="-128"/>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97A172-CB5C-0E44-93E5-C2BA605EC229}"/>
              </a:ext>
            </a:extLst>
          </p:cNvPr>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CFC747-4BFD-AA4E-984F-C8A49498EF2F}"/>
              </a:ext>
            </a:extLst>
          </p:cNvPr>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792CA0-CEF0-7442-8794-1AC5228692B0}"/>
              </a:ext>
            </a:extLst>
          </p:cNvPr>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7A22AAEE-6A9D-9846-9B63-7C2ADB6CE5CA}"/>
              </a:ext>
            </a:extLst>
          </p:cNvPr>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27D2E1D-C1FE-E740-A507-44109C66CC8E}"/>
              </a:ext>
            </a:extLst>
          </p:cNvPr>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43D7CE35-1867-2742-9862-5460C4103144}" type="slidenum">
              <a:rPr lang="en-US" smtClean="0"/>
              <a:t>‹#›</a:t>
            </a:fld>
            <a:endParaRPr lang="en-US"/>
          </a:p>
        </p:txBody>
      </p:sp>
      <p:pic>
        <p:nvPicPr>
          <p:cNvPr id="7" name="Picture 7"/>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5636" y="25004"/>
            <a:ext cx="1139429" cy="3512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 Box 8"/>
          <p:cNvSpPr txBox="1">
            <a:spLocks noChangeArrowheads="1"/>
          </p:cNvSpPr>
          <p:nvPr userDrawn="1"/>
        </p:nvSpPr>
        <p:spPr bwMode="auto">
          <a:xfrm>
            <a:off x="0" y="4912668"/>
            <a:ext cx="2791470" cy="238527"/>
          </a:xfrm>
          <a:prstGeom prst="rect">
            <a:avLst/>
          </a:prstGeom>
          <a:noFill/>
          <a:ln w="9525">
            <a:noFill/>
            <a:miter lim="800000"/>
            <a:headEnd/>
            <a:tailEnd/>
          </a:ln>
        </p:spPr>
        <p:txBody>
          <a:bodyPr wrap="none" lIns="68580" tIns="34290" rIns="68580" bIns="34290">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n-US" altLang="en-US" sz="1100" dirty="0">
                <a:cs typeface="Arial" panose="020B0604020202020204" pitchFamily="34" charset="0"/>
              </a:rPr>
              <a:t>LPWAN WG – IETF 110, March 10, 2021</a:t>
            </a:r>
          </a:p>
        </p:txBody>
      </p:sp>
    </p:spTree>
    <p:extLst>
      <p:ext uri="{BB962C8B-B14F-4D97-AF65-F5344CB8AC3E}">
        <p14:creationId xmlns:p14="http://schemas.microsoft.com/office/powerpoint/2010/main" val="746446538"/>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fr-FR"/>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597A172-CB5C-0E44-93E5-C2BA605EC229}"/>
              </a:ext>
            </a:extLst>
          </p:cNvPr>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CFC747-4BFD-AA4E-984F-C8A49498EF2F}"/>
              </a:ext>
            </a:extLst>
          </p:cNvPr>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7792CA0-CEF0-7442-8794-1AC5228692B0}"/>
              </a:ext>
            </a:extLst>
          </p:cNvPr>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1D56582E-66AE-624D-A05B-4FB74BCFEBEB}" type="datetimeFigureOut">
              <a:rPr lang="en-US" smtClean="0"/>
              <a:t>3/10/2021</a:t>
            </a:fld>
            <a:endParaRPr lang="en-US"/>
          </a:p>
        </p:txBody>
      </p:sp>
      <p:sp>
        <p:nvSpPr>
          <p:cNvPr id="5" name="Footer Placeholder 4">
            <a:extLst>
              <a:ext uri="{FF2B5EF4-FFF2-40B4-BE49-F238E27FC236}">
                <a16:creationId xmlns:a16="http://schemas.microsoft.com/office/drawing/2014/main" id="{7A22AAEE-6A9D-9846-9B63-7C2ADB6CE5CA}"/>
              </a:ext>
            </a:extLst>
          </p:cNvPr>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27D2E1D-C1FE-E740-A507-44109C66CC8E}"/>
              </a:ext>
            </a:extLst>
          </p:cNvPr>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43D7CE35-1867-2742-9862-5460C4103144}" type="slidenum">
              <a:rPr lang="en-US" smtClean="0"/>
              <a:t>‹#›</a:t>
            </a:fld>
            <a:endParaRPr lang="en-US"/>
          </a:p>
        </p:txBody>
      </p:sp>
      <p:pic>
        <p:nvPicPr>
          <p:cNvPr id="7" name="Picture 7"/>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945636" y="25004"/>
            <a:ext cx="1139429" cy="3512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 Box 8"/>
          <p:cNvSpPr txBox="1">
            <a:spLocks noChangeArrowheads="1"/>
          </p:cNvSpPr>
          <p:nvPr userDrawn="1"/>
        </p:nvSpPr>
        <p:spPr bwMode="auto">
          <a:xfrm>
            <a:off x="0" y="4912668"/>
            <a:ext cx="1326325" cy="238527"/>
          </a:xfrm>
          <a:prstGeom prst="rect">
            <a:avLst/>
          </a:prstGeom>
          <a:noFill/>
          <a:ln w="9525">
            <a:noFill/>
            <a:miter lim="800000"/>
            <a:headEnd/>
            <a:tailEnd/>
          </a:ln>
        </p:spPr>
        <p:txBody>
          <a:bodyPr wrap="none" lIns="68580" tIns="34290" rIns="68580" bIns="34290">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defRPr/>
            </a:pPr>
            <a:r>
              <a:rPr lang="en-US" altLang="en-US" sz="1100" dirty="0">
                <a:cs typeface="Arial" panose="020B0604020202020204" pitchFamily="34" charset="0"/>
              </a:rPr>
              <a:t>LPWAN@IETF110</a:t>
            </a:r>
          </a:p>
        </p:txBody>
      </p:sp>
    </p:spTree>
    <p:extLst>
      <p:ext uri="{BB962C8B-B14F-4D97-AF65-F5344CB8AC3E}">
        <p14:creationId xmlns:p14="http://schemas.microsoft.com/office/powerpoint/2010/main" val="2245486172"/>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fr-FR"/>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ackl.io"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mailto:pthubert@cisco.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rfc-editor.org/info/bcp79" TargetMode="External"/><Relationship Id="rId3" Type="http://schemas.openxmlformats.org/officeDocument/2006/relationships/hyperlink" Target="http://ietf.org/contact/ombudsteam/" TargetMode="External"/><Relationship Id="rId7" Type="http://schemas.openxmlformats.org/officeDocument/2006/relationships/hyperlink" Target="https://www.rfc-editor.org/info/bcp78"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https://www.rfc-editor.org/info/bcp54" TargetMode="External"/><Relationship Id="rId5" Type="http://schemas.openxmlformats.org/officeDocument/2006/relationships/hyperlink" Target="https://www.rfc-editor.org/info/bcp25" TargetMode="External"/><Relationship Id="rId4" Type="http://schemas.openxmlformats.org/officeDocument/2006/relationships/hyperlink" Target="https://www.rfc-editor.org/info/bcp9" TargetMode="External"/><Relationship Id="rId9" Type="http://schemas.openxmlformats.org/officeDocument/2006/relationships/hyperlink" Target="http://ietf.org/privacy-policy/"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codimd.ietf.org/notes-ietf-110-lpwan"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meetings.conf.meetecho.com/ietf110/?group=lpwan&amp;short=&amp;item=1" TargetMode="External"/><Relationship Id="rId7" Type="http://schemas.openxmlformats.org/officeDocument/2006/relationships/hyperlink" Target="https://datatracker.ietf.org/meeting/110/session/lpwan" TargetMode="External"/><Relationship Id="rId2" Type="http://schemas.openxmlformats.org/officeDocument/2006/relationships/hyperlink" Target="https://codimd.ietf.org/notes-ietf-110-lpwan" TargetMode="External"/><Relationship Id="rId1" Type="http://schemas.openxmlformats.org/officeDocument/2006/relationships/slideLayout" Target="../slideLayouts/slideLayout2.xml"/><Relationship Id="rId6" Type="http://schemas.openxmlformats.org/officeDocument/2006/relationships/hyperlink" Target="https://www.ietf.org/mailman/listinfo/lp-wan" TargetMode="External"/><Relationship Id="rId5" Type="http://schemas.openxmlformats.org/officeDocument/2006/relationships/hyperlink" Target="mailto:lp-wan@ietf.org" TargetMode="External"/><Relationship Id="rId4" Type="http://schemas.openxmlformats.org/officeDocument/2006/relationships/hyperlink" Target="mailto:lpwan@jabber.ietf.org" TargetMode="External"/></Relationships>
</file>

<file path=ppt/slides/_rels/slide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hyperlink" Target="https://cloud.google.com/community/tutorials/sigfox-gw" TargetMode="Externa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2" Type="http://schemas.openxmlformats.org/officeDocument/2006/relationships/hyperlink" Target="mailto:laurent@imt-atlantique.fr" TargetMode="External"/><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fld id="{22D2E28D-3C84-FA4F-AA95-DF0FC25EB245}" type="slidenum">
              <a:rPr lang="fr-FR" smtClean="0"/>
              <a:t>1</a:t>
            </a:fld>
            <a:endParaRPr lang="fr-FR" dirty="0"/>
          </a:p>
        </p:txBody>
      </p:sp>
      <p:sp>
        <p:nvSpPr>
          <p:cNvPr id="4" name="Titre 1"/>
          <p:cNvSpPr txBox="1">
            <a:spLocks/>
          </p:cNvSpPr>
          <p:nvPr/>
        </p:nvSpPr>
        <p:spPr>
          <a:xfrm>
            <a:off x="0" y="1133922"/>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r>
              <a:rPr lang="en-US" b="1" dirty="0">
                <a:latin typeface="High Tower Text" panose="02040502050506030303" pitchFamily="18" charset="0"/>
                <a:cs typeface="Trebuchet MS"/>
              </a:rPr>
              <a:t>LPWAN WG</a:t>
            </a:r>
          </a:p>
        </p:txBody>
      </p:sp>
      <p:sp>
        <p:nvSpPr>
          <p:cNvPr id="5" name="Titre 1"/>
          <p:cNvSpPr txBox="1">
            <a:spLocks/>
          </p:cNvSpPr>
          <p:nvPr/>
        </p:nvSpPr>
        <p:spPr>
          <a:xfrm>
            <a:off x="0" y="2971799"/>
            <a:ext cx="9144000" cy="1586089"/>
          </a:xfrm>
          <a:prstGeom prst="rect">
            <a:avLst/>
          </a:prstGeom>
        </p:spPr>
        <p:txBody>
          <a:bodyPr vert="horz" lIns="91411" tIns="45707" rIns="91411" bIns="45707" rtlCol="0" anchor="ctr">
            <a:normAutofit fontScale="92500" lnSpcReduction="20000"/>
          </a:bodyPr>
          <a:lstStyle>
            <a:lvl1pPr algn="ctr" defTabSz="457061" rtl="0" eaLnBrk="1" latinLnBrk="0" hangingPunct="1">
              <a:spcBef>
                <a:spcPct val="0"/>
              </a:spcBef>
              <a:buNone/>
              <a:defRPr sz="4400" kern="1200">
                <a:solidFill>
                  <a:schemeClr val="tx1"/>
                </a:solidFill>
                <a:latin typeface="+mj-lt"/>
                <a:ea typeface="+mj-ea"/>
                <a:cs typeface="+mj-cs"/>
              </a:defRPr>
            </a:lvl1pPr>
          </a:lstStyle>
          <a:p>
            <a:r>
              <a:rPr lang="en-US" sz="2000" dirty="0">
                <a:latin typeface="+mn-lt"/>
                <a:cs typeface="Trebuchet MS"/>
              </a:rPr>
              <a:t>WG Chairs: </a:t>
            </a:r>
          </a:p>
          <a:p>
            <a:r>
              <a:rPr lang="en-US" sz="2000" dirty="0">
                <a:latin typeface="+mn-lt"/>
                <a:cs typeface="Trebuchet MS"/>
              </a:rPr>
              <a:t>Alexander Pelov </a:t>
            </a:r>
            <a:r>
              <a:rPr lang="en-US" sz="2000" dirty="0">
                <a:latin typeface="+mn-lt"/>
                <a:cs typeface="Trebuchet MS"/>
                <a:hlinkClick r:id="rId3"/>
              </a:rPr>
              <a:t>a@ackl.io</a:t>
            </a:r>
            <a:r>
              <a:rPr lang="en-US" sz="2000" dirty="0">
                <a:latin typeface="+mn-lt"/>
                <a:cs typeface="Trebuchet MS"/>
              </a:rPr>
              <a:t> </a:t>
            </a:r>
          </a:p>
          <a:p>
            <a:r>
              <a:rPr lang="en-US" sz="2000" dirty="0">
                <a:latin typeface="+mn-lt"/>
                <a:cs typeface="Trebuchet MS"/>
              </a:rPr>
              <a:t>Pascal Thubert </a:t>
            </a:r>
            <a:r>
              <a:rPr lang="en-US" sz="2000" dirty="0">
                <a:latin typeface="+mn-lt"/>
                <a:cs typeface="Trebuchet MS"/>
                <a:hlinkClick r:id="rId4"/>
              </a:rPr>
              <a:t>pthubert@cisco.com</a:t>
            </a:r>
            <a:r>
              <a:rPr lang="en-US" sz="2000" dirty="0">
                <a:latin typeface="+mn-lt"/>
                <a:cs typeface="Trebuchet MS"/>
              </a:rPr>
              <a:t> </a:t>
            </a:r>
          </a:p>
          <a:p>
            <a:endParaRPr lang="en-US" sz="2000" dirty="0">
              <a:latin typeface="+mn-lt"/>
              <a:cs typeface="Trebuchet MS"/>
            </a:endParaRPr>
          </a:p>
          <a:p>
            <a:r>
              <a:rPr lang="en-US" sz="2000" dirty="0">
                <a:latin typeface="+mn-lt"/>
                <a:cs typeface="Trebuchet MS"/>
              </a:rPr>
              <a:t>AD: </a:t>
            </a:r>
            <a:r>
              <a:rPr lang="en-US" sz="2000" dirty="0">
                <a:cs typeface="Trebuchet MS"/>
              </a:rPr>
              <a:t>Eric Vyncke</a:t>
            </a:r>
            <a:endParaRPr lang="en-US" sz="2000" dirty="0">
              <a:latin typeface="+mn-lt"/>
              <a:cs typeface="Trebuchet MS"/>
            </a:endParaRPr>
          </a:p>
          <a:p>
            <a:r>
              <a:rPr lang="en-US" sz="2000" dirty="0">
                <a:latin typeface="+mn-lt"/>
                <a:cs typeface="Trebuchet MS"/>
              </a:rPr>
              <a:t>&lt;evyncke@cisco.com&gt;</a:t>
            </a:r>
          </a:p>
        </p:txBody>
      </p:sp>
      <p:sp>
        <p:nvSpPr>
          <p:cNvPr id="6" name="Titre 1"/>
          <p:cNvSpPr txBox="1">
            <a:spLocks/>
          </p:cNvSpPr>
          <p:nvPr/>
        </p:nvSpPr>
        <p:spPr>
          <a:xfrm>
            <a:off x="0" y="4154768"/>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endParaRPr lang="en-US" sz="2000" dirty="0">
              <a:latin typeface="Trebuchet MS"/>
              <a:cs typeface="Trebuchet MS"/>
            </a:endParaRPr>
          </a:p>
        </p:txBody>
      </p:sp>
      <p:sp>
        <p:nvSpPr>
          <p:cNvPr id="7" name="ZoneTexte 6"/>
          <p:cNvSpPr txBox="1"/>
          <p:nvPr/>
        </p:nvSpPr>
        <p:spPr>
          <a:xfrm>
            <a:off x="6787444" y="4684889"/>
            <a:ext cx="184666" cy="369332"/>
          </a:xfrm>
          <a:prstGeom prst="rect">
            <a:avLst/>
          </a:prstGeom>
          <a:noFill/>
        </p:spPr>
        <p:txBody>
          <a:bodyPr wrap="none" rtlCol="0">
            <a:spAutoFit/>
          </a:bodyPr>
          <a:lstStyle/>
          <a:p>
            <a:endParaRPr lang="en-US" dirty="0"/>
          </a:p>
        </p:txBody>
      </p:sp>
      <p:sp>
        <p:nvSpPr>
          <p:cNvPr id="8" name="ZoneTexte 1"/>
          <p:cNvSpPr txBox="1"/>
          <p:nvPr/>
        </p:nvSpPr>
        <p:spPr>
          <a:xfrm>
            <a:off x="2802442" y="4738501"/>
            <a:ext cx="3351367" cy="369332"/>
          </a:xfrm>
          <a:prstGeom prst="rect">
            <a:avLst/>
          </a:prstGeom>
          <a:noFill/>
        </p:spPr>
        <p:txBody>
          <a:bodyPr wrap="none" rtlCol="0">
            <a:spAutoFit/>
          </a:bodyPr>
          <a:lstStyle/>
          <a:p>
            <a:r>
              <a:rPr lang="en-US" dirty="0">
                <a:cs typeface="Trebuchet MS"/>
              </a:rPr>
              <a:t>IETF 110, Virtual, March 10</a:t>
            </a:r>
            <a:r>
              <a:rPr lang="en-US" baseline="30000" dirty="0">
                <a:cs typeface="Trebuchet MS"/>
              </a:rPr>
              <a:t>th</a:t>
            </a:r>
            <a:r>
              <a:rPr lang="en-US" dirty="0">
                <a:cs typeface="Trebuchet MS"/>
              </a:rPr>
              <a:t>, 2021</a:t>
            </a:r>
          </a:p>
        </p:txBody>
      </p:sp>
    </p:spTree>
    <p:extLst>
      <p:ext uri="{BB962C8B-B14F-4D97-AF65-F5344CB8AC3E}">
        <p14:creationId xmlns:p14="http://schemas.microsoft.com/office/powerpoint/2010/main" val="1029567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p:cNvSpPr txBox="1">
            <a:spLocks/>
          </p:cNvSpPr>
          <p:nvPr/>
        </p:nvSpPr>
        <p:spPr>
          <a:xfrm>
            <a:off x="0" y="2190226"/>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Trebuchet MS"/>
                <a:ea typeface="+mj-ea"/>
                <a:cs typeface="Trebuchet MS"/>
              </a:rPr>
              <a:t>Low-Power Wide-Area Networks</a:t>
            </a:r>
          </a:p>
        </p:txBody>
      </p:sp>
      <p:sp>
        <p:nvSpPr>
          <p:cNvPr id="20" name="Espace réservé du numéro de diapositive 19"/>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10</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Tree>
    <p:extLst>
      <p:ext uri="{BB962C8B-B14F-4D97-AF65-F5344CB8AC3E}">
        <p14:creationId xmlns:p14="http://schemas.microsoft.com/office/powerpoint/2010/main" val="25126693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p:cNvSpPr txBox="1">
            <a:spLocks/>
          </p:cNvSpPr>
          <p:nvPr/>
        </p:nvSpPr>
        <p:spPr>
          <a:xfrm>
            <a:off x="0" y="2190226"/>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rgbClr val="BB1E26"/>
                </a:solidFill>
                <a:effectLst/>
                <a:uLnTx/>
                <a:uFillTx/>
                <a:latin typeface="Trebuchet MS"/>
                <a:ea typeface="+mj-ea"/>
                <a:cs typeface="Trebuchet MS"/>
              </a:rPr>
              <a:t>Low-Power</a:t>
            </a:r>
            <a:r>
              <a:rPr kumimoji="0" lang="en-US" sz="4400" b="1" i="0" u="none" strike="noStrike" kern="1200" cap="none" spc="0" normalizeH="0" baseline="0" noProof="0" dirty="0">
                <a:ln>
                  <a:noFill/>
                </a:ln>
                <a:solidFill>
                  <a:srgbClr val="000000"/>
                </a:solidFill>
                <a:effectLst/>
                <a:uLnTx/>
                <a:uFillTx/>
                <a:latin typeface="Trebuchet MS"/>
                <a:ea typeface="+mj-ea"/>
                <a:cs typeface="Trebuchet MS"/>
              </a:rPr>
              <a:t> Wide-Area Networks</a:t>
            </a:r>
          </a:p>
        </p:txBody>
      </p:sp>
      <p:sp>
        <p:nvSpPr>
          <p:cNvPr id="18" name="ZoneTexte 17"/>
          <p:cNvSpPr txBox="1"/>
          <p:nvPr/>
        </p:nvSpPr>
        <p:spPr>
          <a:xfrm>
            <a:off x="493187" y="2917704"/>
            <a:ext cx="2672526"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20 years on simple battery</a:t>
            </a:r>
          </a:p>
        </p:txBody>
      </p:sp>
      <p:sp>
        <p:nvSpPr>
          <p:cNvPr id="19" name="ZoneTexte 18"/>
          <p:cNvSpPr txBox="1"/>
          <p:nvPr/>
        </p:nvSpPr>
        <p:spPr>
          <a:xfrm>
            <a:off x="441208" y="2079845"/>
            <a:ext cx="280576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25 </a:t>
            </a:r>
            <a:r>
              <a:rPr kumimoji="0" lang="en-US" sz="1800" b="0" i="0" u="none" strike="noStrike" kern="1200" cap="none" spc="0" normalizeH="0" baseline="0" noProof="0" dirty="0" err="1">
                <a:ln>
                  <a:noFill/>
                </a:ln>
                <a:solidFill>
                  <a:prstClr val="black"/>
                </a:solidFill>
                <a:effectLst/>
                <a:uLnTx/>
                <a:uFillTx/>
                <a:latin typeface="Gill Sans MT"/>
                <a:ea typeface="+mn-ea"/>
                <a:cs typeface="+mn-cs"/>
              </a:rPr>
              <a:t>mW</a:t>
            </a:r>
            <a:r>
              <a:rPr kumimoji="0" lang="en-US" sz="1800" b="0" i="0" u="none" strike="noStrike" kern="1200" cap="none" spc="0" normalizeH="0" baseline="0" noProof="0" dirty="0">
                <a:ln>
                  <a:noFill/>
                </a:ln>
                <a:solidFill>
                  <a:prstClr val="black"/>
                </a:solidFill>
                <a:effectLst/>
                <a:uLnTx/>
                <a:uFillTx/>
                <a:latin typeface="Gill Sans MT"/>
                <a:ea typeface="+mn-ea"/>
                <a:cs typeface="+mn-cs"/>
              </a:rPr>
              <a:t> transmission power</a:t>
            </a:r>
          </a:p>
        </p:txBody>
      </p:sp>
      <p:sp>
        <p:nvSpPr>
          <p:cNvPr id="20" name="Espace réservé du numéro de diapositive 19"/>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11</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Tree>
    <p:extLst>
      <p:ext uri="{BB962C8B-B14F-4D97-AF65-F5344CB8AC3E}">
        <p14:creationId xmlns:p14="http://schemas.microsoft.com/office/powerpoint/2010/main" val="2428859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p:cNvSpPr txBox="1">
            <a:spLocks/>
          </p:cNvSpPr>
          <p:nvPr/>
        </p:nvSpPr>
        <p:spPr>
          <a:xfrm>
            <a:off x="0" y="2190226"/>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Trebuchet MS"/>
                <a:ea typeface="+mj-ea"/>
                <a:cs typeface="Trebuchet MS"/>
              </a:rPr>
              <a:t>Low-Power</a:t>
            </a:r>
            <a:r>
              <a:rPr kumimoji="0" lang="en-US" sz="4400" b="1" i="0" u="none" strike="noStrike" kern="1200" cap="none" spc="0" normalizeH="0" baseline="0" noProof="0" dirty="0">
                <a:ln>
                  <a:noFill/>
                </a:ln>
                <a:solidFill>
                  <a:srgbClr val="000000"/>
                </a:solidFill>
                <a:effectLst/>
                <a:uLnTx/>
                <a:uFillTx/>
                <a:latin typeface="Trebuchet MS"/>
                <a:ea typeface="+mj-ea"/>
                <a:cs typeface="Trebuchet MS"/>
              </a:rPr>
              <a:t> </a:t>
            </a:r>
            <a:r>
              <a:rPr kumimoji="0" lang="en-US" sz="4400" b="1" i="0" u="none" strike="noStrike" kern="1200" cap="none" spc="0" normalizeH="0" baseline="0" noProof="0" dirty="0">
                <a:ln>
                  <a:noFill/>
                </a:ln>
                <a:solidFill>
                  <a:srgbClr val="BB1E26"/>
                </a:solidFill>
                <a:effectLst/>
                <a:uLnTx/>
                <a:uFillTx/>
                <a:latin typeface="Trebuchet MS"/>
                <a:ea typeface="+mj-ea"/>
                <a:cs typeface="Trebuchet MS"/>
              </a:rPr>
              <a:t>Wide-Area </a:t>
            </a:r>
            <a:r>
              <a:rPr kumimoji="0" lang="en-US" sz="4400" b="1" i="0" u="none" strike="noStrike" kern="1200" cap="none" spc="0" normalizeH="0" baseline="0" noProof="0" dirty="0">
                <a:ln>
                  <a:noFill/>
                </a:ln>
                <a:solidFill>
                  <a:srgbClr val="000000"/>
                </a:solidFill>
                <a:effectLst/>
                <a:uLnTx/>
                <a:uFillTx/>
                <a:latin typeface="Trebuchet MS"/>
                <a:ea typeface="+mj-ea"/>
                <a:cs typeface="Trebuchet MS"/>
              </a:rPr>
              <a:t>Networks</a:t>
            </a:r>
          </a:p>
        </p:txBody>
      </p:sp>
      <p:sp>
        <p:nvSpPr>
          <p:cNvPr id="8" name="ZoneTexte 7"/>
          <p:cNvSpPr txBox="1"/>
          <p:nvPr/>
        </p:nvSpPr>
        <p:spPr>
          <a:xfrm>
            <a:off x="3759452" y="2930035"/>
            <a:ext cx="2137048"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2-3 km urban indoor</a:t>
            </a:r>
          </a:p>
        </p:txBody>
      </p:sp>
      <p:sp>
        <p:nvSpPr>
          <p:cNvPr id="13" name="ZoneTexte 12"/>
          <p:cNvSpPr txBox="1"/>
          <p:nvPr/>
        </p:nvSpPr>
        <p:spPr>
          <a:xfrm>
            <a:off x="3562450" y="2030521"/>
            <a:ext cx="2432690"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15-50 km rural outdoor</a:t>
            </a:r>
          </a:p>
        </p:txBody>
      </p:sp>
      <p:sp>
        <p:nvSpPr>
          <p:cNvPr id="5" name="Espace réservé du numéro de diapositive 4"/>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12</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Tree>
    <p:extLst>
      <p:ext uri="{BB962C8B-B14F-4D97-AF65-F5344CB8AC3E}">
        <p14:creationId xmlns:p14="http://schemas.microsoft.com/office/powerpoint/2010/main" val="8738042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p:cNvSpPr txBox="1">
            <a:spLocks/>
          </p:cNvSpPr>
          <p:nvPr/>
        </p:nvSpPr>
        <p:spPr>
          <a:xfrm>
            <a:off x="0" y="2190226"/>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Trebuchet MS"/>
                <a:ea typeface="+mj-ea"/>
                <a:cs typeface="Trebuchet MS"/>
              </a:rPr>
              <a:t>Low-Power</a:t>
            </a:r>
            <a:r>
              <a:rPr kumimoji="0" lang="en-US" sz="4400" b="1" i="0" u="none" strike="noStrike" kern="1200" cap="none" spc="0" normalizeH="0" baseline="0" noProof="0" dirty="0">
                <a:ln>
                  <a:noFill/>
                </a:ln>
                <a:solidFill>
                  <a:srgbClr val="000000"/>
                </a:solidFill>
                <a:effectLst/>
                <a:uLnTx/>
                <a:uFillTx/>
                <a:latin typeface="Trebuchet MS"/>
                <a:ea typeface="+mj-ea"/>
                <a:cs typeface="Trebuchet MS"/>
              </a:rPr>
              <a:t> Wide-Area</a:t>
            </a:r>
            <a:r>
              <a:rPr kumimoji="0" lang="en-US" sz="4400" b="1" i="0" u="none" strike="noStrike" kern="1200" cap="none" spc="0" normalizeH="0" baseline="0" noProof="0" dirty="0">
                <a:ln>
                  <a:noFill/>
                </a:ln>
                <a:solidFill>
                  <a:srgbClr val="BB1E26"/>
                </a:solidFill>
                <a:effectLst/>
                <a:uLnTx/>
                <a:uFillTx/>
                <a:latin typeface="Trebuchet MS"/>
                <a:ea typeface="+mj-ea"/>
                <a:cs typeface="Trebuchet MS"/>
              </a:rPr>
              <a:t> Networks</a:t>
            </a:r>
          </a:p>
        </p:txBody>
      </p:sp>
      <p:sp>
        <p:nvSpPr>
          <p:cNvPr id="5" name="ZoneTexte 4"/>
          <p:cNvSpPr txBox="1"/>
          <p:nvPr/>
        </p:nvSpPr>
        <p:spPr>
          <a:xfrm>
            <a:off x="6286182" y="1823289"/>
            <a:ext cx="145424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Star topology</a:t>
            </a:r>
          </a:p>
        </p:txBody>
      </p:sp>
      <p:sp>
        <p:nvSpPr>
          <p:cNvPr id="6" name="ZoneTexte 5"/>
          <p:cNvSpPr txBox="1"/>
          <p:nvPr/>
        </p:nvSpPr>
        <p:spPr>
          <a:xfrm>
            <a:off x="6904300" y="1453957"/>
            <a:ext cx="1520518"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No scheduling</a:t>
            </a:r>
          </a:p>
        </p:txBody>
      </p:sp>
      <p:sp>
        <p:nvSpPr>
          <p:cNvPr id="7" name="ZoneTexte 6"/>
          <p:cNvSpPr txBox="1"/>
          <p:nvPr/>
        </p:nvSpPr>
        <p:spPr>
          <a:xfrm>
            <a:off x="7596398" y="2007955"/>
            <a:ext cx="97975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ALOHA</a:t>
            </a:r>
          </a:p>
        </p:txBody>
      </p:sp>
      <p:sp>
        <p:nvSpPr>
          <p:cNvPr id="8" name="ZoneTexte 7"/>
          <p:cNvSpPr txBox="1"/>
          <p:nvPr/>
        </p:nvSpPr>
        <p:spPr>
          <a:xfrm>
            <a:off x="6463742" y="3028683"/>
            <a:ext cx="2121156"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Device-initiated com</a:t>
            </a:r>
          </a:p>
        </p:txBody>
      </p:sp>
      <p:sp>
        <p:nvSpPr>
          <p:cNvPr id="10" name="ZoneTexte 9"/>
          <p:cNvSpPr txBox="1"/>
          <p:nvPr/>
        </p:nvSpPr>
        <p:spPr>
          <a:xfrm>
            <a:off x="6261522" y="3316425"/>
            <a:ext cx="155151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Huge densities</a:t>
            </a:r>
          </a:p>
        </p:txBody>
      </p:sp>
      <p:sp>
        <p:nvSpPr>
          <p:cNvPr id="11" name="ZoneTexte 10"/>
          <p:cNvSpPr txBox="1"/>
          <p:nvPr/>
        </p:nvSpPr>
        <p:spPr>
          <a:xfrm>
            <a:off x="7263659" y="3579505"/>
            <a:ext cx="1697901"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Low throughput</a:t>
            </a:r>
          </a:p>
        </p:txBody>
      </p:sp>
      <p:sp>
        <p:nvSpPr>
          <p:cNvPr id="3" name="Espace réservé du numéro de diapositive 2"/>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13</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12" name="ZoneTexte 11"/>
          <p:cNvSpPr txBox="1"/>
          <p:nvPr/>
        </p:nvSpPr>
        <p:spPr>
          <a:xfrm>
            <a:off x="5406689" y="3635180"/>
            <a:ext cx="179519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Asymmetric links</a:t>
            </a:r>
          </a:p>
        </p:txBody>
      </p:sp>
    </p:spTree>
    <p:extLst>
      <p:ext uri="{BB962C8B-B14F-4D97-AF65-F5344CB8AC3E}">
        <p14:creationId xmlns:p14="http://schemas.microsoft.com/office/powerpoint/2010/main" val="3670319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p:cNvSpPr txBox="1">
            <a:spLocks/>
          </p:cNvSpPr>
          <p:nvPr/>
        </p:nvSpPr>
        <p:spPr>
          <a:xfrm>
            <a:off x="0" y="2190226"/>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Trebuchet MS"/>
                <a:ea typeface="+mj-ea"/>
                <a:cs typeface="Trebuchet MS"/>
              </a:rPr>
              <a:t>Low-Power</a:t>
            </a:r>
            <a:r>
              <a:rPr kumimoji="0" lang="en-US" sz="4400" b="1" i="0" u="none" strike="noStrike" kern="1200" cap="none" spc="0" normalizeH="0" baseline="0" noProof="0" dirty="0">
                <a:ln>
                  <a:noFill/>
                </a:ln>
                <a:solidFill>
                  <a:srgbClr val="000000"/>
                </a:solidFill>
                <a:effectLst/>
                <a:uLnTx/>
                <a:uFillTx/>
                <a:latin typeface="Trebuchet MS"/>
                <a:ea typeface="+mj-ea"/>
                <a:cs typeface="Trebuchet MS"/>
              </a:rPr>
              <a:t> Wide-Area</a:t>
            </a:r>
            <a:r>
              <a:rPr kumimoji="0" lang="en-US" sz="4400" b="1" i="0" u="none" strike="noStrike" kern="1200" cap="none" spc="0" normalizeH="0" baseline="0" noProof="0" dirty="0">
                <a:ln>
                  <a:noFill/>
                </a:ln>
                <a:solidFill>
                  <a:srgbClr val="BB1E26"/>
                </a:solidFill>
                <a:effectLst/>
                <a:uLnTx/>
                <a:uFillTx/>
                <a:latin typeface="Trebuchet MS"/>
                <a:ea typeface="+mj-ea"/>
                <a:cs typeface="Trebuchet MS"/>
              </a:rPr>
              <a:t> </a:t>
            </a:r>
            <a:r>
              <a:rPr kumimoji="0" lang="en-US" sz="4400" b="1" i="0" u="none" strike="noStrike" kern="1200" cap="none" spc="0" normalizeH="0" baseline="0" noProof="0" dirty="0">
                <a:ln>
                  <a:noFill/>
                </a:ln>
                <a:solidFill>
                  <a:prstClr val="black"/>
                </a:solidFill>
                <a:effectLst/>
                <a:uLnTx/>
                <a:uFillTx/>
                <a:latin typeface="Trebuchet MS"/>
                <a:ea typeface="+mj-ea"/>
                <a:cs typeface="Trebuchet MS"/>
              </a:rPr>
              <a:t>Networks</a:t>
            </a:r>
          </a:p>
        </p:txBody>
      </p:sp>
      <p:sp>
        <p:nvSpPr>
          <p:cNvPr id="5" name="Espace réservé du numéro de diapositive 4"/>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grpSp>
        <p:nvGrpSpPr>
          <p:cNvPr id="18" name="Grouper 17"/>
          <p:cNvGrpSpPr/>
          <p:nvPr/>
        </p:nvGrpSpPr>
        <p:grpSpPr>
          <a:xfrm>
            <a:off x="1636545" y="1123141"/>
            <a:ext cx="6004811" cy="461665"/>
            <a:chOff x="1835428" y="1157470"/>
            <a:chExt cx="6004811" cy="461665"/>
          </a:xfrm>
        </p:grpSpPr>
        <p:sp>
          <p:nvSpPr>
            <p:cNvPr id="19" name="ZoneTexte 18"/>
            <p:cNvSpPr txBox="1"/>
            <p:nvPr/>
          </p:nvSpPr>
          <p:spPr>
            <a:xfrm>
              <a:off x="1835428" y="1157470"/>
              <a:ext cx="1963849" cy="461665"/>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rebuchet MS"/>
                  <a:ea typeface="+mn-ea"/>
                  <a:cs typeface="Trebuchet MS"/>
                </a:rPr>
                <a:t>License free</a:t>
              </a:r>
            </a:p>
          </p:txBody>
        </p:sp>
        <p:sp>
          <p:nvSpPr>
            <p:cNvPr id="20" name="ZoneTexte 19"/>
            <p:cNvSpPr txBox="1"/>
            <p:nvPr/>
          </p:nvSpPr>
          <p:spPr>
            <a:xfrm>
              <a:off x="4669930" y="1157470"/>
              <a:ext cx="3170309" cy="461665"/>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rebuchet MS"/>
                  <a:ea typeface="+mn-ea"/>
                  <a:cs typeface="Trebuchet MS"/>
                </a:rPr>
                <a:t>In licensed spectrum</a:t>
              </a:r>
            </a:p>
          </p:txBody>
        </p:sp>
      </p:grpSp>
      <p:sp>
        <p:nvSpPr>
          <p:cNvPr id="21" name="ZoneTexte 20"/>
          <p:cNvSpPr txBox="1"/>
          <p:nvPr/>
        </p:nvSpPr>
        <p:spPr>
          <a:xfrm>
            <a:off x="794511" y="669701"/>
            <a:ext cx="1338828"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Duty cycling</a:t>
            </a:r>
          </a:p>
        </p:txBody>
      </p:sp>
      <p:sp>
        <p:nvSpPr>
          <p:cNvPr id="22" name="ZoneTexte 21"/>
          <p:cNvSpPr txBox="1"/>
          <p:nvPr/>
        </p:nvSpPr>
        <p:spPr>
          <a:xfrm>
            <a:off x="2082382" y="361725"/>
            <a:ext cx="1098302"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Collisions</a:t>
            </a:r>
          </a:p>
        </p:txBody>
      </p:sp>
      <p:sp>
        <p:nvSpPr>
          <p:cNvPr id="23" name="ZoneTexte 22"/>
          <p:cNvSpPr txBox="1"/>
          <p:nvPr/>
        </p:nvSpPr>
        <p:spPr>
          <a:xfrm>
            <a:off x="2246425" y="790802"/>
            <a:ext cx="2014419"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Acknowledgements</a:t>
            </a:r>
          </a:p>
        </p:txBody>
      </p:sp>
      <p:sp>
        <p:nvSpPr>
          <p:cNvPr id="24" name="ZoneTexte 23"/>
          <p:cNvSpPr txBox="1"/>
          <p:nvPr/>
        </p:nvSpPr>
        <p:spPr>
          <a:xfrm>
            <a:off x="5900454" y="805935"/>
            <a:ext cx="1385490"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Guard-bands</a:t>
            </a:r>
          </a:p>
        </p:txBody>
      </p:sp>
      <p:sp>
        <p:nvSpPr>
          <p:cNvPr id="25" name="ZoneTexte 24"/>
          <p:cNvSpPr txBox="1"/>
          <p:nvPr/>
        </p:nvSpPr>
        <p:spPr>
          <a:xfrm>
            <a:off x="7067746" y="546391"/>
            <a:ext cx="879417"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In-band</a:t>
            </a:r>
          </a:p>
        </p:txBody>
      </p:sp>
      <p:sp>
        <p:nvSpPr>
          <p:cNvPr id="26" name="ZoneTexte 25"/>
          <p:cNvSpPr txBox="1"/>
          <p:nvPr/>
        </p:nvSpPr>
        <p:spPr>
          <a:xfrm>
            <a:off x="5333291" y="486503"/>
            <a:ext cx="162590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Data-over-NAS</a:t>
            </a:r>
          </a:p>
        </p:txBody>
      </p:sp>
    </p:spTree>
    <p:extLst>
      <p:ext uri="{BB962C8B-B14F-4D97-AF65-F5344CB8AC3E}">
        <p14:creationId xmlns:p14="http://schemas.microsoft.com/office/powerpoint/2010/main" val="1038555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p:cNvSpPr txBox="1">
            <a:spLocks/>
          </p:cNvSpPr>
          <p:nvPr/>
        </p:nvSpPr>
        <p:spPr>
          <a:xfrm>
            <a:off x="0" y="2190226"/>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Trebuchet MS"/>
                <a:ea typeface="+mj-ea"/>
                <a:cs typeface="Trebuchet MS"/>
              </a:rPr>
              <a:t>Low-Power</a:t>
            </a:r>
            <a:r>
              <a:rPr kumimoji="0" lang="en-US" sz="4400" b="1" i="0" u="none" strike="noStrike" kern="1200" cap="none" spc="0" normalizeH="0" baseline="0" noProof="0" dirty="0">
                <a:ln>
                  <a:noFill/>
                </a:ln>
                <a:solidFill>
                  <a:srgbClr val="000000"/>
                </a:solidFill>
                <a:effectLst/>
                <a:uLnTx/>
                <a:uFillTx/>
                <a:latin typeface="Trebuchet MS"/>
                <a:ea typeface="+mj-ea"/>
                <a:cs typeface="Trebuchet MS"/>
              </a:rPr>
              <a:t> Wide-Area</a:t>
            </a:r>
            <a:r>
              <a:rPr kumimoji="0" lang="en-US" sz="4400" b="1" i="0" u="none" strike="noStrike" kern="1200" cap="none" spc="0" normalizeH="0" baseline="0" noProof="0" dirty="0">
                <a:ln>
                  <a:noFill/>
                </a:ln>
                <a:solidFill>
                  <a:srgbClr val="BB1E26"/>
                </a:solidFill>
                <a:effectLst/>
                <a:uLnTx/>
                <a:uFillTx/>
                <a:latin typeface="Trebuchet MS"/>
                <a:ea typeface="+mj-ea"/>
                <a:cs typeface="Trebuchet MS"/>
              </a:rPr>
              <a:t> </a:t>
            </a:r>
            <a:r>
              <a:rPr kumimoji="0" lang="en-US" sz="4400" b="1" i="0" u="none" strike="noStrike" kern="1200" cap="none" spc="0" normalizeH="0" baseline="0" noProof="0" dirty="0">
                <a:ln>
                  <a:noFill/>
                </a:ln>
                <a:solidFill>
                  <a:prstClr val="black"/>
                </a:solidFill>
                <a:effectLst/>
                <a:uLnTx/>
                <a:uFillTx/>
                <a:latin typeface="Trebuchet MS"/>
                <a:ea typeface="+mj-ea"/>
                <a:cs typeface="Trebuchet MS"/>
              </a:rPr>
              <a:t>Networks</a:t>
            </a:r>
          </a:p>
        </p:txBody>
      </p:sp>
      <p:grpSp>
        <p:nvGrpSpPr>
          <p:cNvPr id="4" name="Grouper 3"/>
          <p:cNvGrpSpPr/>
          <p:nvPr/>
        </p:nvGrpSpPr>
        <p:grpSpPr>
          <a:xfrm>
            <a:off x="1636545" y="1123141"/>
            <a:ext cx="6004811" cy="461665"/>
            <a:chOff x="1835428" y="1157470"/>
            <a:chExt cx="6004811" cy="461665"/>
          </a:xfrm>
        </p:grpSpPr>
        <p:sp>
          <p:nvSpPr>
            <p:cNvPr id="12" name="ZoneTexte 11"/>
            <p:cNvSpPr txBox="1"/>
            <p:nvPr/>
          </p:nvSpPr>
          <p:spPr>
            <a:xfrm>
              <a:off x="1835428" y="1157470"/>
              <a:ext cx="1963849" cy="461665"/>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rebuchet MS"/>
                  <a:ea typeface="+mn-ea"/>
                  <a:cs typeface="Trebuchet MS"/>
                </a:rPr>
                <a:t>License free</a:t>
              </a:r>
            </a:p>
          </p:txBody>
        </p:sp>
        <p:sp>
          <p:nvSpPr>
            <p:cNvPr id="13" name="ZoneTexte 12"/>
            <p:cNvSpPr txBox="1"/>
            <p:nvPr/>
          </p:nvSpPr>
          <p:spPr>
            <a:xfrm>
              <a:off x="4669930" y="1157470"/>
              <a:ext cx="3170309" cy="461665"/>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Trebuchet MS"/>
                  <a:ea typeface="+mn-ea"/>
                  <a:cs typeface="Trebuchet MS"/>
                </a:rPr>
                <a:t>In licensed spectrum</a:t>
              </a:r>
            </a:p>
          </p:txBody>
        </p:sp>
      </p:grpSp>
      <p:sp>
        <p:nvSpPr>
          <p:cNvPr id="10" name="ZoneTexte 9"/>
          <p:cNvSpPr txBox="1"/>
          <p:nvPr/>
        </p:nvSpPr>
        <p:spPr>
          <a:xfrm>
            <a:off x="794511" y="669701"/>
            <a:ext cx="1338828"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Duty cycling</a:t>
            </a:r>
          </a:p>
        </p:txBody>
      </p:sp>
      <p:sp>
        <p:nvSpPr>
          <p:cNvPr id="11" name="ZoneTexte 10"/>
          <p:cNvSpPr txBox="1"/>
          <p:nvPr/>
        </p:nvSpPr>
        <p:spPr>
          <a:xfrm>
            <a:off x="2082382" y="361725"/>
            <a:ext cx="1098302"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Collisions</a:t>
            </a:r>
          </a:p>
        </p:txBody>
      </p:sp>
      <p:sp>
        <p:nvSpPr>
          <p:cNvPr id="14" name="ZoneTexte 13"/>
          <p:cNvSpPr txBox="1"/>
          <p:nvPr/>
        </p:nvSpPr>
        <p:spPr>
          <a:xfrm>
            <a:off x="2246425" y="790802"/>
            <a:ext cx="2014419"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Acknowledgements</a:t>
            </a:r>
          </a:p>
        </p:txBody>
      </p:sp>
      <p:sp>
        <p:nvSpPr>
          <p:cNvPr id="5" name="Espace réservé du numéro de diapositive 4"/>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15" name="ZoneTexte 14"/>
          <p:cNvSpPr txBox="1"/>
          <p:nvPr/>
        </p:nvSpPr>
        <p:spPr>
          <a:xfrm>
            <a:off x="5900454" y="805935"/>
            <a:ext cx="1385490"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Guard-bands</a:t>
            </a:r>
          </a:p>
        </p:txBody>
      </p:sp>
      <p:sp>
        <p:nvSpPr>
          <p:cNvPr id="16" name="ZoneTexte 15"/>
          <p:cNvSpPr txBox="1"/>
          <p:nvPr/>
        </p:nvSpPr>
        <p:spPr>
          <a:xfrm>
            <a:off x="7067746" y="546391"/>
            <a:ext cx="879417"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In-band</a:t>
            </a:r>
          </a:p>
        </p:txBody>
      </p:sp>
      <p:sp>
        <p:nvSpPr>
          <p:cNvPr id="17" name="ZoneTexte 16"/>
          <p:cNvSpPr txBox="1"/>
          <p:nvPr/>
        </p:nvSpPr>
        <p:spPr>
          <a:xfrm>
            <a:off x="5333291" y="486503"/>
            <a:ext cx="162590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Data-over-NAS</a:t>
            </a:r>
          </a:p>
        </p:txBody>
      </p:sp>
      <p:sp>
        <p:nvSpPr>
          <p:cNvPr id="18" name="ZoneTexte 17"/>
          <p:cNvSpPr txBox="1"/>
          <p:nvPr/>
        </p:nvSpPr>
        <p:spPr>
          <a:xfrm>
            <a:off x="493187" y="2917704"/>
            <a:ext cx="2672526"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20 years on simple battery</a:t>
            </a:r>
          </a:p>
        </p:txBody>
      </p:sp>
      <p:sp>
        <p:nvSpPr>
          <p:cNvPr id="19" name="ZoneTexte 18"/>
          <p:cNvSpPr txBox="1"/>
          <p:nvPr/>
        </p:nvSpPr>
        <p:spPr>
          <a:xfrm>
            <a:off x="441208" y="2079845"/>
            <a:ext cx="280576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25 </a:t>
            </a:r>
            <a:r>
              <a:rPr kumimoji="0" lang="en-US" sz="1800" b="0" i="0" u="none" strike="noStrike" kern="1200" cap="none" spc="0" normalizeH="0" baseline="0" noProof="0" dirty="0" err="1">
                <a:ln>
                  <a:noFill/>
                </a:ln>
                <a:solidFill>
                  <a:prstClr val="black"/>
                </a:solidFill>
                <a:effectLst/>
                <a:uLnTx/>
                <a:uFillTx/>
                <a:latin typeface="Gill Sans MT"/>
                <a:ea typeface="+mn-ea"/>
                <a:cs typeface="+mn-cs"/>
              </a:rPr>
              <a:t>mW</a:t>
            </a:r>
            <a:r>
              <a:rPr kumimoji="0" lang="en-US" sz="1800" b="0" i="0" u="none" strike="noStrike" kern="1200" cap="none" spc="0" normalizeH="0" baseline="0" noProof="0" dirty="0">
                <a:ln>
                  <a:noFill/>
                </a:ln>
                <a:solidFill>
                  <a:prstClr val="black"/>
                </a:solidFill>
                <a:effectLst/>
                <a:uLnTx/>
                <a:uFillTx/>
                <a:latin typeface="Gill Sans MT"/>
                <a:ea typeface="+mn-ea"/>
                <a:cs typeface="+mn-cs"/>
              </a:rPr>
              <a:t> transmission power</a:t>
            </a:r>
          </a:p>
        </p:txBody>
      </p:sp>
      <p:sp>
        <p:nvSpPr>
          <p:cNvPr id="21" name="ZoneTexte 20"/>
          <p:cNvSpPr txBox="1"/>
          <p:nvPr/>
        </p:nvSpPr>
        <p:spPr>
          <a:xfrm>
            <a:off x="6904300" y="1453957"/>
            <a:ext cx="1520518"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No scheduling</a:t>
            </a:r>
          </a:p>
        </p:txBody>
      </p:sp>
      <p:sp>
        <p:nvSpPr>
          <p:cNvPr id="22" name="ZoneTexte 21"/>
          <p:cNvSpPr txBox="1"/>
          <p:nvPr/>
        </p:nvSpPr>
        <p:spPr>
          <a:xfrm>
            <a:off x="7596398" y="2007955"/>
            <a:ext cx="97975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ALOHA</a:t>
            </a:r>
          </a:p>
        </p:txBody>
      </p:sp>
      <p:sp>
        <p:nvSpPr>
          <p:cNvPr id="23" name="ZoneTexte 22"/>
          <p:cNvSpPr txBox="1"/>
          <p:nvPr/>
        </p:nvSpPr>
        <p:spPr>
          <a:xfrm>
            <a:off x="6463742" y="3028683"/>
            <a:ext cx="2121156"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Device-initiated com</a:t>
            </a:r>
          </a:p>
        </p:txBody>
      </p:sp>
      <p:sp>
        <p:nvSpPr>
          <p:cNvPr id="24" name="ZoneTexte 23"/>
          <p:cNvSpPr txBox="1"/>
          <p:nvPr/>
        </p:nvSpPr>
        <p:spPr>
          <a:xfrm>
            <a:off x="6261522" y="3316425"/>
            <a:ext cx="155151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Huge densities</a:t>
            </a:r>
          </a:p>
        </p:txBody>
      </p:sp>
      <p:sp>
        <p:nvSpPr>
          <p:cNvPr id="25" name="ZoneTexte 24"/>
          <p:cNvSpPr txBox="1"/>
          <p:nvPr/>
        </p:nvSpPr>
        <p:spPr>
          <a:xfrm>
            <a:off x="7263659" y="3579505"/>
            <a:ext cx="1697901"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Low throughput</a:t>
            </a:r>
          </a:p>
        </p:txBody>
      </p:sp>
      <p:sp>
        <p:nvSpPr>
          <p:cNvPr id="26" name="ZoneTexte 25"/>
          <p:cNvSpPr txBox="1"/>
          <p:nvPr/>
        </p:nvSpPr>
        <p:spPr>
          <a:xfrm>
            <a:off x="3759452" y="2930035"/>
            <a:ext cx="2137048"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2-3 km urban indoor</a:t>
            </a:r>
          </a:p>
        </p:txBody>
      </p:sp>
      <p:sp>
        <p:nvSpPr>
          <p:cNvPr id="27" name="ZoneTexte 26"/>
          <p:cNvSpPr txBox="1"/>
          <p:nvPr/>
        </p:nvSpPr>
        <p:spPr>
          <a:xfrm>
            <a:off x="3562450" y="2030521"/>
            <a:ext cx="2432690"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15-50 km rural outdoor</a:t>
            </a:r>
          </a:p>
        </p:txBody>
      </p:sp>
      <p:sp>
        <p:nvSpPr>
          <p:cNvPr id="28" name="ZoneTexte 27"/>
          <p:cNvSpPr txBox="1"/>
          <p:nvPr/>
        </p:nvSpPr>
        <p:spPr>
          <a:xfrm>
            <a:off x="460117" y="3990470"/>
            <a:ext cx="1229123" cy="461665"/>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B1E26"/>
                </a:solidFill>
                <a:effectLst/>
                <a:uLnTx/>
                <a:uFillTx/>
                <a:latin typeface="Trebuchet MS"/>
                <a:ea typeface="+mn-ea"/>
                <a:cs typeface="Trebuchet MS"/>
              </a:rPr>
              <a:t>100 bps</a:t>
            </a:r>
          </a:p>
        </p:txBody>
      </p:sp>
      <p:sp>
        <p:nvSpPr>
          <p:cNvPr id="29" name="ZoneTexte 28"/>
          <p:cNvSpPr txBox="1"/>
          <p:nvPr/>
        </p:nvSpPr>
        <p:spPr>
          <a:xfrm>
            <a:off x="331503" y="4326609"/>
            <a:ext cx="1515108"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(50 kbps max)</a:t>
            </a:r>
          </a:p>
        </p:txBody>
      </p:sp>
      <p:sp>
        <p:nvSpPr>
          <p:cNvPr id="30" name="ZoneTexte 29"/>
          <p:cNvSpPr txBox="1"/>
          <p:nvPr/>
        </p:nvSpPr>
        <p:spPr>
          <a:xfrm>
            <a:off x="1920591" y="3990470"/>
            <a:ext cx="2380129" cy="461665"/>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B1E26"/>
                </a:solidFill>
                <a:effectLst/>
                <a:uLnTx/>
                <a:uFillTx/>
                <a:latin typeface="Trebuchet MS"/>
                <a:ea typeface="+mn-ea"/>
                <a:cs typeface="Trebuchet MS"/>
              </a:rPr>
              <a:t>12 byte payload</a:t>
            </a:r>
          </a:p>
        </p:txBody>
      </p:sp>
      <p:sp>
        <p:nvSpPr>
          <p:cNvPr id="31" name="ZoneTexte 30"/>
          <p:cNvSpPr txBox="1"/>
          <p:nvPr/>
        </p:nvSpPr>
        <p:spPr>
          <a:xfrm>
            <a:off x="2239333" y="4326609"/>
            <a:ext cx="1927180"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(typically 50 bytes)</a:t>
            </a:r>
          </a:p>
        </p:txBody>
      </p:sp>
      <p:sp>
        <p:nvSpPr>
          <p:cNvPr id="32" name="ZoneTexte 31"/>
          <p:cNvSpPr txBox="1"/>
          <p:nvPr/>
        </p:nvSpPr>
        <p:spPr>
          <a:xfrm>
            <a:off x="4532071" y="3990470"/>
            <a:ext cx="2042747" cy="461665"/>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B1E26"/>
                </a:solidFill>
                <a:effectLst/>
                <a:uLnTx/>
                <a:uFillTx/>
                <a:latin typeface="Trebuchet MS"/>
                <a:ea typeface="+mn-ea"/>
                <a:cs typeface="Trebuchet MS"/>
              </a:rPr>
              <a:t>140 messages</a:t>
            </a:r>
          </a:p>
        </p:txBody>
      </p:sp>
      <p:sp>
        <p:nvSpPr>
          <p:cNvPr id="33" name="ZoneTexte 32"/>
          <p:cNvSpPr txBox="1"/>
          <p:nvPr/>
        </p:nvSpPr>
        <p:spPr>
          <a:xfrm>
            <a:off x="6806170" y="3990470"/>
            <a:ext cx="1719942" cy="461665"/>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B1E26"/>
                </a:solidFill>
                <a:effectLst/>
                <a:uLnTx/>
                <a:uFillTx/>
                <a:latin typeface="Trebuchet MS"/>
                <a:ea typeface="+mn-ea"/>
                <a:cs typeface="Trebuchet MS"/>
              </a:rPr>
              <a:t>4 messages</a:t>
            </a:r>
          </a:p>
        </p:txBody>
      </p:sp>
      <p:sp>
        <p:nvSpPr>
          <p:cNvPr id="34" name="ZoneTexte 33"/>
          <p:cNvSpPr txBox="1"/>
          <p:nvPr/>
        </p:nvSpPr>
        <p:spPr>
          <a:xfrm>
            <a:off x="5110655" y="4326609"/>
            <a:ext cx="74892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uplink</a:t>
            </a:r>
          </a:p>
        </p:txBody>
      </p:sp>
      <p:sp>
        <p:nvSpPr>
          <p:cNvPr id="35" name="ZoneTexte 34"/>
          <p:cNvSpPr txBox="1"/>
          <p:nvPr/>
        </p:nvSpPr>
        <p:spPr>
          <a:xfrm>
            <a:off x="7147956" y="4326609"/>
            <a:ext cx="1043876"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downlink</a:t>
            </a:r>
          </a:p>
        </p:txBody>
      </p:sp>
      <p:sp>
        <p:nvSpPr>
          <p:cNvPr id="36" name="ZoneTexte 35"/>
          <p:cNvSpPr txBox="1"/>
          <p:nvPr/>
        </p:nvSpPr>
        <p:spPr>
          <a:xfrm>
            <a:off x="5406689" y="3635180"/>
            <a:ext cx="179519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Asymmetric links</a:t>
            </a:r>
          </a:p>
        </p:txBody>
      </p:sp>
      <p:sp>
        <p:nvSpPr>
          <p:cNvPr id="37" name="ZoneTexte 36"/>
          <p:cNvSpPr txBox="1"/>
          <p:nvPr/>
        </p:nvSpPr>
        <p:spPr>
          <a:xfrm rot="19886597">
            <a:off x="1059942" y="3597631"/>
            <a:ext cx="777677" cy="461665"/>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BB1E26"/>
                </a:solidFill>
                <a:effectLst/>
                <a:uLnTx/>
                <a:uFillTx/>
                <a:latin typeface="Trebuchet MS"/>
                <a:ea typeface="+mn-ea"/>
                <a:cs typeface="Trebuchet MS"/>
              </a:rPr>
              <a:t>x 1%</a:t>
            </a:r>
          </a:p>
        </p:txBody>
      </p:sp>
      <p:sp>
        <p:nvSpPr>
          <p:cNvPr id="38" name="ZoneTexte 37"/>
          <p:cNvSpPr txBox="1"/>
          <p:nvPr/>
        </p:nvSpPr>
        <p:spPr>
          <a:xfrm>
            <a:off x="6286182" y="1823289"/>
            <a:ext cx="145424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Star topology</a:t>
            </a:r>
          </a:p>
        </p:txBody>
      </p:sp>
    </p:spTree>
    <p:extLst>
      <p:ext uri="{BB962C8B-B14F-4D97-AF65-F5344CB8AC3E}">
        <p14:creationId xmlns:p14="http://schemas.microsoft.com/office/powerpoint/2010/main" val="1022215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841400A-4DEB-C646-98BE-D379EDA595BA}"/>
              </a:ext>
            </a:extLst>
          </p:cNvPr>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pic>
        <p:nvPicPr>
          <p:cNvPr id="3" name="Picture 2">
            <a:extLst>
              <a:ext uri="{FF2B5EF4-FFF2-40B4-BE49-F238E27FC236}">
                <a16:creationId xmlns:a16="http://schemas.microsoft.com/office/drawing/2014/main" id="{F9855386-BA5F-294D-B47B-65C30B25171A}"/>
              </a:ext>
            </a:extLst>
          </p:cNvPr>
          <p:cNvPicPr>
            <a:picLocks noChangeAspect="1"/>
          </p:cNvPicPr>
          <p:nvPr/>
        </p:nvPicPr>
        <p:blipFill>
          <a:blip r:embed="rId2"/>
          <a:stretch>
            <a:fillRect/>
          </a:stretch>
        </p:blipFill>
        <p:spPr>
          <a:xfrm>
            <a:off x="0" y="1549085"/>
            <a:ext cx="9144000" cy="2218584"/>
          </a:xfrm>
          <a:prstGeom prst="rect">
            <a:avLst/>
          </a:prstGeom>
        </p:spPr>
      </p:pic>
      <p:sp>
        <p:nvSpPr>
          <p:cNvPr id="4" name="TextBox 3">
            <a:extLst>
              <a:ext uri="{FF2B5EF4-FFF2-40B4-BE49-F238E27FC236}">
                <a16:creationId xmlns:a16="http://schemas.microsoft.com/office/drawing/2014/main" id="{1CC8009C-18D9-4741-BEA2-D4DF54C21FC1}"/>
              </a:ext>
            </a:extLst>
          </p:cNvPr>
          <p:cNvSpPr txBox="1"/>
          <p:nvPr/>
        </p:nvSpPr>
        <p:spPr>
          <a:xfrm>
            <a:off x="2926196" y="4215866"/>
            <a:ext cx="3291607"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RFC 8376 : LPWAN Architecture</a:t>
            </a:r>
          </a:p>
        </p:txBody>
      </p:sp>
    </p:spTree>
    <p:extLst>
      <p:ext uri="{BB962C8B-B14F-4D97-AF65-F5344CB8AC3E}">
        <p14:creationId xmlns:p14="http://schemas.microsoft.com/office/powerpoint/2010/main" val="3219327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able&#10;&#10;Description automatically generated">
            <a:extLst>
              <a:ext uri="{FF2B5EF4-FFF2-40B4-BE49-F238E27FC236}">
                <a16:creationId xmlns:a16="http://schemas.microsoft.com/office/drawing/2014/main" id="{A59D130C-3F8E-E746-BC6C-4E9456BA0AAE}"/>
              </a:ext>
            </a:extLst>
          </p:cNvPr>
          <p:cNvPicPr>
            <a:picLocks noChangeAspect="1"/>
          </p:cNvPicPr>
          <p:nvPr/>
        </p:nvPicPr>
        <p:blipFill>
          <a:blip r:embed="rId2"/>
          <a:stretch>
            <a:fillRect/>
          </a:stretch>
        </p:blipFill>
        <p:spPr>
          <a:xfrm>
            <a:off x="1275750" y="552450"/>
            <a:ext cx="6592500" cy="4186238"/>
          </a:xfrm>
          <a:prstGeom prst="rect">
            <a:avLst/>
          </a:prstGeom>
          <a:noFill/>
        </p:spPr>
      </p:pic>
      <p:sp>
        <p:nvSpPr>
          <p:cNvPr id="2" name="Slide Number Placeholder 1" hidden="1">
            <a:extLst>
              <a:ext uri="{FF2B5EF4-FFF2-40B4-BE49-F238E27FC236}">
                <a16:creationId xmlns:a16="http://schemas.microsoft.com/office/drawing/2014/main" id="{DA95FEEE-EE5F-A744-B88E-ABC83E846B89}"/>
              </a:ext>
            </a:extLst>
          </p:cNvPr>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60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60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4" name="TextBox 3">
            <a:extLst>
              <a:ext uri="{FF2B5EF4-FFF2-40B4-BE49-F238E27FC236}">
                <a16:creationId xmlns:a16="http://schemas.microsoft.com/office/drawing/2014/main" id="{5D71BAC5-4D7C-854B-930E-52BAE25E28B7}"/>
              </a:ext>
            </a:extLst>
          </p:cNvPr>
          <p:cNvSpPr txBox="1"/>
          <p:nvPr/>
        </p:nvSpPr>
        <p:spPr>
          <a:xfrm>
            <a:off x="2942098" y="4738688"/>
            <a:ext cx="325980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RFC 8376 : LPWAN Terminology</a:t>
            </a:r>
          </a:p>
        </p:txBody>
      </p:sp>
    </p:spTree>
    <p:extLst>
      <p:ext uri="{BB962C8B-B14F-4D97-AF65-F5344CB8AC3E}">
        <p14:creationId xmlns:p14="http://schemas.microsoft.com/office/powerpoint/2010/main" val="3149594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AB386-4AB1-7640-A809-EC100FE6461C}"/>
              </a:ext>
            </a:extLst>
          </p:cNvPr>
          <p:cNvSpPr>
            <a:spLocks noGrp="1"/>
          </p:cNvSpPr>
          <p:nvPr>
            <p:ph type="title"/>
          </p:nvPr>
        </p:nvSpPr>
        <p:spPr/>
        <p:txBody>
          <a:bodyPr>
            <a:normAutofit fontScale="90000"/>
          </a:bodyPr>
          <a:lstStyle/>
          <a:p>
            <a:r>
              <a:rPr lang="en-US" dirty="0"/>
              <a:t>SCHC Architecture</a:t>
            </a:r>
          </a:p>
        </p:txBody>
      </p:sp>
      <p:sp>
        <p:nvSpPr>
          <p:cNvPr id="3" name="Content Placeholder 2">
            <a:extLst>
              <a:ext uri="{FF2B5EF4-FFF2-40B4-BE49-F238E27FC236}">
                <a16:creationId xmlns:a16="http://schemas.microsoft.com/office/drawing/2014/main" id="{F18EBBDD-F901-9F41-8E8C-6F6A31CA5E7D}"/>
              </a:ext>
            </a:extLst>
          </p:cNvPr>
          <p:cNvSpPr>
            <a:spLocks noGrp="1"/>
          </p:cNvSpPr>
          <p:nvPr>
            <p:ph idx="1"/>
          </p:nvPr>
        </p:nvSpPr>
        <p:spPr/>
        <p:txBody>
          <a:bodyPr>
            <a:normAutofit fontScale="85000" lnSpcReduction="20000"/>
          </a:bodyPr>
          <a:lstStyle/>
          <a:p>
            <a:r>
              <a:rPr lang="en-US" sz="2800" dirty="0"/>
              <a:t>Provide the reference architecture</a:t>
            </a:r>
          </a:p>
          <a:p>
            <a:pPr lvl="1"/>
            <a:r>
              <a:rPr lang="en-US" dirty="0"/>
              <a:t>Modes:</a:t>
            </a:r>
          </a:p>
          <a:p>
            <a:pPr lvl="2"/>
            <a:r>
              <a:rPr lang="en-US" sz="2800" dirty="0"/>
              <a:t>SCHC Device/SCHC Gateway</a:t>
            </a:r>
          </a:p>
          <a:p>
            <a:pPr lvl="2"/>
            <a:r>
              <a:rPr lang="en-US" sz="2800" dirty="0"/>
              <a:t>SCHC Peers</a:t>
            </a:r>
          </a:p>
          <a:p>
            <a:pPr lvl="2"/>
            <a:endParaRPr lang="en-US" sz="2800" dirty="0"/>
          </a:p>
          <a:p>
            <a:r>
              <a:rPr lang="en-US" sz="2800" dirty="0"/>
              <a:t>RFC 8724 and Rules</a:t>
            </a:r>
          </a:p>
          <a:p>
            <a:pPr lvl="1"/>
            <a:r>
              <a:rPr lang="en-US" dirty="0"/>
              <a:t>Introduces Yang data model</a:t>
            </a:r>
          </a:p>
          <a:p>
            <a:pPr lvl="1"/>
            <a:r>
              <a:rPr lang="en-US" dirty="0"/>
              <a:t>Discusses rule creation and update</a:t>
            </a:r>
          </a:p>
          <a:p>
            <a:pPr lvl="1"/>
            <a:r>
              <a:rPr lang="en-US" dirty="0"/>
              <a:t>Discusses rule installation and discovery</a:t>
            </a:r>
          </a:p>
          <a:p>
            <a:endParaRPr lang="en-US" dirty="0"/>
          </a:p>
        </p:txBody>
      </p:sp>
      <p:sp>
        <p:nvSpPr>
          <p:cNvPr id="4" name="Slide Number Placeholder 3">
            <a:extLst>
              <a:ext uri="{FF2B5EF4-FFF2-40B4-BE49-F238E27FC236}">
                <a16:creationId xmlns:a16="http://schemas.microsoft.com/office/drawing/2014/main" id="{279A1425-0427-B94E-BA40-AAE52C3397C5}"/>
              </a:ext>
            </a:extLst>
          </p:cNvPr>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Tree>
    <p:extLst>
      <p:ext uri="{BB962C8B-B14F-4D97-AF65-F5344CB8AC3E}">
        <p14:creationId xmlns:p14="http://schemas.microsoft.com/office/powerpoint/2010/main" val="26295874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Cylindre 67"/>
          <p:cNvSpPr/>
          <p:nvPr/>
        </p:nvSpPr>
        <p:spPr>
          <a:xfrm>
            <a:off x="7887540" y="2111731"/>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5" name="Espace réservé du numéro de diapositive 4"/>
          <p:cNvSpPr>
            <a:spLocks noGrp="1"/>
          </p:cNvSpPr>
          <p:nvPr>
            <p:ph type="sldNum" sz="quarter" idx="4294967295"/>
          </p:nvPr>
        </p:nvSpPr>
        <p:spPr>
          <a:xfrm>
            <a:off x="8279981" y="4824409"/>
            <a:ext cx="489445" cy="273844"/>
          </a:xfrm>
          <a:prstGeom prst="rect">
            <a:avLst/>
          </a:prstGeo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19</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Ellipse 5"/>
          <p:cNvSpPr/>
          <p:nvPr/>
        </p:nvSpPr>
        <p:spPr>
          <a:xfrm>
            <a:off x="1341416" y="2343650"/>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8" name="Ellipse 47"/>
          <p:cNvSpPr/>
          <p:nvPr/>
        </p:nvSpPr>
        <p:spPr>
          <a:xfrm>
            <a:off x="8136896" y="2433759"/>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63" name="ZoneTexte 62"/>
          <p:cNvSpPr txBox="1"/>
          <p:nvPr/>
        </p:nvSpPr>
        <p:spPr>
          <a:xfrm>
            <a:off x="870230" y="1384358"/>
            <a:ext cx="1240544" cy="646331"/>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Device</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Application</a:t>
            </a:r>
          </a:p>
        </p:txBody>
      </p:sp>
      <p:cxnSp>
        <p:nvCxnSpPr>
          <p:cNvPr id="64" name="Connecteur droit avec flèche 63"/>
          <p:cNvCxnSpPr>
            <a:stCxn id="63" idx="2"/>
          </p:cNvCxnSpPr>
          <p:nvPr/>
        </p:nvCxnSpPr>
        <p:spPr>
          <a:xfrm flipH="1">
            <a:off x="1490268" y="2030689"/>
            <a:ext cx="234" cy="32995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65" name="ZoneTexte 64"/>
          <p:cNvSpPr txBox="1"/>
          <p:nvPr/>
        </p:nvSpPr>
        <p:spPr>
          <a:xfrm>
            <a:off x="7657322" y="1443698"/>
            <a:ext cx="1240544" cy="646331"/>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Network</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Application</a:t>
            </a:r>
          </a:p>
        </p:txBody>
      </p:sp>
      <p:cxnSp>
        <p:nvCxnSpPr>
          <p:cNvPr id="66" name="Connecteur droit avec flèche 65"/>
          <p:cNvCxnSpPr/>
          <p:nvPr/>
        </p:nvCxnSpPr>
        <p:spPr>
          <a:xfrm flipH="1">
            <a:off x="8277594" y="2135184"/>
            <a:ext cx="234" cy="29209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67" name="ZoneTexte 66"/>
          <p:cNvSpPr txBox="1"/>
          <p:nvPr/>
        </p:nvSpPr>
        <p:spPr>
          <a:xfrm>
            <a:off x="857405" y="3073076"/>
            <a:ext cx="125136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End-Device</a:t>
            </a:r>
          </a:p>
        </p:txBody>
      </p:sp>
      <p:sp>
        <p:nvSpPr>
          <p:cNvPr id="69" name="ZoneTexte 68"/>
          <p:cNvSpPr txBox="1"/>
          <p:nvPr/>
        </p:nvSpPr>
        <p:spPr>
          <a:xfrm>
            <a:off x="7657322" y="3092616"/>
            <a:ext cx="1240544" cy="646331"/>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Application</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Server</a:t>
            </a:r>
          </a:p>
        </p:txBody>
      </p:sp>
      <p:sp>
        <p:nvSpPr>
          <p:cNvPr id="12" name="Titre 1">
            <a:extLst>
              <a:ext uri="{FF2B5EF4-FFF2-40B4-BE49-F238E27FC236}">
                <a16:creationId xmlns:a16="http://schemas.microsoft.com/office/drawing/2014/main" id="{43D57509-9AA7-4647-9EDF-8DFC84DEA330}"/>
              </a:ext>
            </a:extLst>
          </p:cNvPr>
          <p:cNvSpPr>
            <a:spLocks noGrp="1"/>
          </p:cNvSpPr>
          <p:nvPr>
            <p:ph type="title"/>
          </p:nvPr>
        </p:nvSpPr>
        <p:spPr>
          <a:xfrm>
            <a:off x="457200" y="205980"/>
            <a:ext cx="8229600" cy="637043"/>
          </a:xfrm>
        </p:spPr>
        <p:txBody>
          <a:bodyPr>
            <a:normAutofit fontScale="90000"/>
          </a:bodyPr>
          <a:lstStyle/>
          <a:p>
            <a:r>
              <a:rPr lang="en-US" dirty="0"/>
              <a:t>SCHC Architecture</a:t>
            </a:r>
          </a:p>
        </p:txBody>
      </p:sp>
    </p:spTree>
    <p:extLst>
      <p:ext uri="{BB962C8B-B14F-4D97-AF65-F5344CB8AC3E}">
        <p14:creationId xmlns:p14="http://schemas.microsoft.com/office/powerpoint/2010/main" val="2893784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5"/>
          <p:cNvSpPr>
            <a:spLocks noGrp="1" noChangeArrowheads="1"/>
          </p:cNvSpPr>
          <p:nvPr>
            <p:ph type="title"/>
          </p:nvPr>
        </p:nvSpPr>
        <p:spPr>
          <a:xfrm>
            <a:off x="1437093" y="2086"/>
            <a:ext cx="5819775" cy="400050"/>
          </a:xfrm>
          <a:noFill/>
        </p:spPr>
        <p:txBody>
          <a:bodyPr/>
          <a:lstStyle/>
          <a:p>
            <a:r>
              <a:rPr lang="en-US" altLang="en-US" dirty="0">
                <a:ea typeface="ＭＳ Ｐゴシック" panose="020B0600070205080204" pitchFamily="34" charset="-128"/>
              </a:rPr>
              <a:t>Note Well</a:t>
            </a:r>
          </a:p>
        </p:txBody>
      </p:sp>
      <p:sp>
        <p:nvSpPr>
          <p:cNvPr id="15363" name="Rectangle 6"/>
          <p:cNvSpPr>
            <a:spLocks noGrp="1" noChangeArrowheads="1"/>
          </p:cNvSpPr>
          <p:nvPr>
            <p:ph type="body" idx="1"/>
          </p:nvPr>
        </p:nvSpPr>
        <p:spPr>
          <a:xfrm>
            <a:off x="446314" y="446314"/>
            <a:ext cx="8211457" cy="4106875"/>
          </a:xfrm>
        </p:spPr>
        <p:txBody>
          <a:bodyPr/>
          <a:lstStyle/>
          <a:p>
            <a:pPr algn="ctr">
              <a:lnSpc>
                <a:spcPct val="100000"/>
              </a:lnSpc>
              <a:spcBef>
                <a:spcPts val="0"/>
              </a:spcBef>
            </a:pPr>
            <a:r>
              <a:rPr lang="en-US" sz="1050" dirty="0"/>
              <a:t>This is a reminder of IETF policies in effect on various topics such as patents or code of conduct. It is only meant to point you in the right direction. Exceptions may apply. The IETF's patent policy and the definition of an IETF "contribution" and "participation" are set forth in BCP 79; please read it carefully.</a:t>
            </a:r>
          </a:p>
          <a:p>
            <a:pPr>
              <a:lnSpc>
                <a:spcPct val="100000"/>
              </a:lnSpc>
              <a:spcBef>
                <a:spcPts val="0"/>
              </a:spcBef>
            </a:pPr>
            <a:endParaRPr lang="en-US" sz="1050" dirty="0"/>
          </a:p>
          <a:p>
            <a:pPr>
              <a:lnSpc>
                <a:spcPct val="150000"/>
              </a:lnSpc>
              <a:spcBef>
                <a:spcPts val="0"/>
              </a:spcBef>
            </a:pPr>
            <a:r>
              <a:rPr lang="en-US" sz="1050" dirty="0"/>
              <a:t>As a reminder:</a:t>
            </a:r>
          </a:p>
          <a:p>
            <a:pPr>
              <a:lnSpc>
                <a:spcPct val="100000"/>
              </a:lnSpc>
              <a:spcBef>
                <a:spcPts val="0"/>
              </a:spcBef>
              <a:buFont typeface="Arial" panose="020B0604020202020204" pitchFamily="34" charset="0"/>
              <a:buChar char="•"/>
            </a:pPr>
            <a:r>
              <a:rPr lang="en-US" sz="1050" dirty="0"/>
              <a:t>By participating in the IETF, you agree to follow IETF processes and policies.</a:t>
            </a:r>
          </a:p>
          <a:p>
            <a:pPr>
              <a:lnSpc>
                <a:spcPct val="100000"/>
              </a:lnSpc>
              <a:spcBef>
                <a:spcPts val="0"/>
              </a:spcBef>
              <a:buFont typeface="Arial" panose="020B0604020202020204" pitchFamily="34" charset="0"/>
              <a:buChar char="•"/>
            </a:pPr>
            <a:r>
              <a:rPr lang="en-US" sz="1050" dirty="0"/>
              <a:t>If you are aware that any IETF contribution is covered by patents or patent applications that are owned or controlled by you or your sponsor, you must disclose that fact, or not participate in the discussion.</a:t>
            </a:r>
          </a:p>
          <a:p>
            <a:pPr>
              <a:lnSpc>
                <a:spcPct val="100000"/>
              </a:lnSpc>
              <a:spcBef>
                <a:spcPts val="0"/>
              </a:spcBef>
              <a:buFont typeface="Arial" panose="020B0604020202020204" pitchFamily="34" charset="0"/>
              <a:buChar char="•"/>
            </a:pPr>
            <a:r>
              <a:rPr lang="en-US" sz="1050" dirty="0"/>
              <a:t>As a participant in or attendee to any IETF activity you acknowledge that written, audio, video, and photographic records of meetings may be made public.</a:t>
            </a:r>
          </a:p>
          <a:p>
            <a:pPr>
              <a:lnSpc>
                <a:spcPct val="100000"/>
              </a:lnSpc>
              <a:spcBef>
                <a:spcPts val="0"/>
              </a:spcBef>
              <a:buFont typeface="Arial" panose="020B0604020202020204" pitchFamily="34" charset="0"/>
              <a:buChar char="•"/>
            </a:pPr>
            <a:r>
              <a:rPr lang="en-US" sz="1050" dirty="0"/>
              <a:t>Personal information that you provide to IETF will be handled in accordance with the IETF Privacy Statement.</a:t>
            </a:r>
          </a:p>
          <a:p>
            <a:pPr>
              <a:lnSpc>
                <a:spcPct val="100000"/>
              </a:lnSpc>
              <a:spcBef>
                <a:spcPts val="0"/>
              </a:spcBef>
              <a:buFont typeface="Arial" panose="020B0604020202020204" pitchFamily="34" charset="0"/>
              <a:buChar char="•"/>
            </a:pPr>
            <a:r>
              <a:rPr lang="en-US" sz="1050" dirty="0"/>
              <a:t>As a participant or attendee, you agree to work respectfully with other participants; please contact the </a:t>
            </a:r>
            <a:r>
              <a:rPr lang="en-US" sz="1050" dirty="0" err="1"/>
              <a:t>ombudsteam</a:t>
            </a:r>
            <a:r>
              <a:rPr lang="en-US" sz="1050" dirty="0"/>
              <a:t> (</a:t>
            </a:r>
            <a:r>
              <a:rPr lang="en-US" sz="1050" dirty="0">
                <a:hlinkClick r:id="rId3"/>
              </a:rPr>
              <a:t>https://www.ietf.org/contact/ombudsteam/</a:t>
            </a:r>
            <a:r>
              <a:rPr lang="en-US" sz="1050" dirty="0"/>
              <a:t>) if you have questions or concerns about this.</a:t>
            </a:r>
            <a:br>
              <a:rPr lang="en-US" sz="1050" dirty="0"/>
            </a:br>
            <a:endParaRPr lang="en-US" sz="1050" dirty="0"/>
          </a:p>
          <a:p>
            <a:pPr marL="0" indent="0">
              <a:spcBef>
                <a:spcPts val="0"/>
              </a:spcBef>
            </a:pPr>
            <a:r>
              <a:rPr lang="en-US" sz="1050" dirty="0"/>
              <a:t>Definitive information is in the documents listed below and other IETF BCPs. For advice, please talk to WG chairs or ADs:</a:t>
            </a:r>
          </a:p>
          <a:p>
            <a:pPr>
              <a:spcBef>
                <a:spcPts val="0"/>
              </a:spcBef>
            </a:pPr>
            <a:endParaRPr lang="en-US" sz="1050" dirty="0"/>
          </a:p>
          <a:p>
            <a:pPr>
              <a:spcBef>
                <a:spcPts val="0"/>
              </a:spcBef>
            </a:pPr>
            <a:r>
              <a:rPr lang="en-US" sz="1050" dirty="0"/>
              <a:t>			</a:t>
            </a:r>
            <a:r>
              <a:rPr lang="en-US" sz="1050" dirty="0">
                <a:hlinkClick r:id="rId4"/>
              </a:rPr>
              <a:t>BCP 9</a:t>
            </a:r>
            <a:r>
              <a:rPr lang="en-US" sz="1050" dirty="0"/>
              <a:t> (Internet Standards Process)</a:t>
            </a:r>
          </a:p>
          <a:p>
            <a:pPr>
              <a:lnSpc>
                <a:spcPct val="150000"/>
              </a:lnSpc>
              <a:spcBef>
                <a:spcPts val="0"/>
              </a:spcBef>
            </a:pPr>
            <a:r>
              <a:rPr lang="en-US" sz="1050" dirty="0"/>
              <a:t>			</a:t>
            </a:r>
            <a:r>
              <a:rPr lang="en-US" sz="1050" dirty="0">
                <a:hlinkClick r:id="rId5"/>
              </a:rPr>
              <a:t>BCP 25</a:t>
            </a:r>
            <a:r>
              <a:rPr lang="en-US" sz="1050" dirty="0"/>
              <a:t> (Working Group processes)</a:t>
            </a:r>
          </a:p>
          <a:p>
            <a:pPr>
              <a:lnSpc>
                <a:spcPct val="150000"/>
              </a:lnSpc>
              <a:spcBef>
                <a:spcPts val="0"/>
              </a:spcBef>
            </a:pPr>
            <a:r>
              <a:rPr lang="en-US" sz="1050" dirty="0"/>
              <a:t>			</a:t>
            </a:r>
            <a:r>
              <a:rPr lang="en-US" sz="1050" dirty="0">
                <a:hlinkClick r:id="rId5"/>
              </a:rPr>
              <a:t>BCP 25</a:t>
            </a:r>
            <a:r>
              <a:rPr lang="en-US" sz="1050" dirty="0"/>
              <a:t> (Anti-Harassment Procedures) </a:t>
            </a:r>
          </a:p>
          <a:p>
            <a:pPr>
              <a:lnSpc>
                <a:spcPct val="150000"/>
              </a:lnSpc>
              <a:spcBef>
                <a:spcPts val="0"/>
              </a:spcBef>
            </a:pPr>
            <a:r>
              <a:rPr lang="en-US" sz="1050" dirty="0"/>
              <a:t>			</a:t>
            </a:r>
            <a:r>
              <a:rPr lang="en-US" sz="1050" dirty="0">
                <a:hlinkClick r:id="rId6"/>
              </a:rPr>
              <a:t>BCP 54</a:t>
            </a:r>
            <a:r>
              <a:rPr lang="en-US" sz="1050" dirty="0"/>
              <a:t> (Code of Conduct)</a:t>
            </a:r>
          </a:p>
          <a:p>
            <a:pPr>
              <a:lnSpc>
                <a:spcPct val="150000"/>
              </a:lnSpc>
              <a:spcBef>
                <a:spcPts val="0"/>
              </a:spcBef>
            </a:pPr>
            <a:r>
              <a:rPr lang="en-US" sz="1050" dirty="0"/>
              <a:t>			</a:t>
            </a:r>
            <a:r>
              <a:rPr lang="en-US" sz="1050" dirty="0">
                <a:hlinkClick r:id="rId7"/>
              </a:rPr>
              <a:t>BCP 78</a:t>
            </a:r>
            <a:r>
              <a:rPr lang="en-US" sz="1050" dirty="0"/>
              <a:t> (Copyright)</a:t>
            </a:r>
          </a:p>
          <a:p>
            <a:pPr>
              <a:lnSpc>
                <a:spcPct val="150000"/>
              </a:lnSpc>
              <a:spcBef>
                <a:spcPts val="0"/>
              </a:spcBef>
            </a:pPr>
            <a:r>
              <a:rPr lang="en-US" sz="1050" dirty="0"/>
              <a:t>			</a:t>
            </a:r>
            <a:r>
              <a:rPr lang="en-US" sz="1050" dirty="0">
                <a:hlinkClick r:id="rId8"/>
              </a:rPr>
              <a:t>BCP 79</a:t>
            </a:r>
            <a:r>
              <a:rPr lang="en-US" sz="1050" dirty="0"/>
              <a:t> (Patents, Participation)                                                                                  </a:t>
            </a:r>
          </a:p>
          <a:p>
            <a:pPr>
              <a:lnSpc>
                <a:spcPct val="150000"/>
              </a:lnSpc>
              <a:spcBef>
                <a:spcPts val="0"/>
              </a:spcBef>
            </a:pPr>
            <a:r>
              <a:rPr lang="en-US" sz="1050" dirty="0"/>
              <a:t>			</a:t>
            </a:r>
            <a:r>
              <a:rPr lang="en-US" sz="1050" dirty="0">
                <a:hlinkClick r:id="rId9"/>
              </a:rPr>
              <a:t>https://www.ietf.org/privacy-policy/</a:t>
            </a:r>
            <a:r>
              <a:rPr lang="en-US" sz="1050" dirty="0"/>
              <a:t> (Privacy Policy)</a:t>
            </a:r>
          </a:p>
        </p:txBody>
      </p:sp>
    </p:spTree>
    <p:extLst>
      <p:ext uri="{BB962C8B-B14F-4D97-AF65-F5344CB8AC3E}">
        <p14:creationId xmlns:p14="http://schemas.microsoft.com/office/powerpoint/2010/main" val="137372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4294967295"/>
          </p:nvPr>
        </p:nvSpPr>
        <p:spPr>
          <a:xfrm>
            <a:off x="8279981" y="4824409"/>
            <a:ext cx="489445" cy="273844"/>
          </a:xfrm>
          <a:prstGeom prst="rect">
            <a:avLst/>
          </a:prstGeo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Ellipse 5"/>
          <p:cNvSpPr/>
          <p:nvPr/>
        </p:nvSpPr>
        <p:spPr>
          <a:xfrm>
            <a:off x="1341416" y="2343650"/>
            <a:ext cx="286169" cy="268357"/>
          </a:xfrm>
          <a:prstGeom prst="ellips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21" name="Cylindre 20"/>
          <p:cNvSpPr/>
          <p:nvPr/>
        </p:nvSpPr>
        <p:spPr>
          <a:xfrm>
            <a:off x="7887540" y="2111731"/>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8" name="Ellipse 47"/>
          <p:cNvSpPr/>
          <p:nvPr/>
        </p:nvSpPr>
        <p:spPr>
          <a:xfrm>
            <a:off x="8136896" y="2433759"/>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7" name="Triangle isocèle 6"/>
          <p:cNvSpPr/>
          <p:nvPr/>
        </p:nvSpPr>
        <p:spPr>
          <a:xfrm>
            <a:off x="457200" y="121654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8" name="Triangle isocèle 7"/>
          <p:cNvSpPr/>
          <p:nvPr/>
        </p:nvSpPr>
        <p:spPr>
          <a:xfrm>
            <a:off x="609600" y="293402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9" name="Triangle isocèle 8"/>
          <p:cNvSpPr/>
          <p:nvPr/>
        </p:nvSpPr>
        <p:spPr>
          <a:xfrm>
            <a:off x="2232188" y="1985837"/>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4" name="ZoneTexte 43"/>
          <p:cNvSpPr txBox="1"/>
          <p:nvPr/>
        </p:nvSpPr>
        <p:spPr>
          <a:xfrm>
            <a:off x="783439" y="417763"/>
            <a:ext cx="2445028" cy="646331"/>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LPWAN </a:t>
            </a:r>
          </a:p>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Radio Gateways (RGW)</a:t>
            </a:r>
          </a:p>
        </p:txBody>
      </p:sp>
      <p:cxnSp>
        <p:nvCxnSpPr>
          <p:cNvPr id="20" name="Connecteur droit avec flèche 19"/>
          <p:cNvCxnSpPr>
            <a:cxnSpLocks/>
            <a:stCxn id="44" idx="2"/>
            <a:endCxn id="7" idx="5"/>
          </p:cNvCxnSpPr>
          <p:nvPr/>
        </p:nvCxnSpPr>
        <p:spPr>
          <a:xfrm flipH="1">
            <a:off x="899868" y="1064094"/>
            <a:ext cx="1106085" cy="537099"/>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47" name="Connecteur droit avec flèche 46"/>
          <p:cNvCxnSpPr>
            <a:endCxn id="9" idx="1"/>
          </p:cNvCxnSpPr>
          <p:nvPr/>
        </p:nvCxnSpPr>
        <p:spPr>
          <a:xfrm>
            <a:off x="2005953" y="1064094"/>
            <a:ext cx="373791" cy="130638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51" name="Connecteur droit avec flèche 50"/>
          <p:cNvCxnSpPr>
            <a:cxnSpLocks/>
            <a:stCxn id="44" idx="2"/>
            <a:endCxn id="8" idx="0"/>
          </p:cNvCxnSpPr>
          <p:nvPr/>
        </p:nvCxnSpPr>
        <p:spPr>
          <a:xfrm flipH="1">
            <a:off x="904712" y="1064094"/>
            <a:ext cx="1101241" cy="186993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6" name="Titre 1">
            <a:extLst>
              <a:ext uri="{FF2B5EF4-FFF2-40B4-BE49-F238E27FC236}">
                <a16:creationId xmlns:a16="http://schemas.microsoft.com/office/drawing/2014/main" id="{F00828F9-0C3F-3D4B-A8F7-15F91FCC1AC8}"/>
              </a:ext>
            </a:extLst>
          </p:cNvPr>
          <p:cNvSpPr>
            <a:spLocks noGrp="1"/>
          </p:cNvSpPr>
          <p:nvPr>
            <p:ph type="title"/>
          </p:nvPr>
        </p:nvSpPr>
        <p:spPr>
          <a:xfrm>
            <a:off x="457200" y="205980"/>
            <a:ext cx="8229600" cy="637043"/>
          </a:xfrm>
        </p:spPr>
        <p:txBody>
          <a:bodyPr>
            <a:normAutofit fontScale="90000"/>
          </a:bodyPr>
          <a:lstStyle/>
          <a:p>
            <a:r>
              <a:rPr lang="en-US" dirty="0"/>
              <a:t>SCHC Architecture</a:t>
            </a:r>
          </a:p>
        </p:txBody>
      </p:sp>
    </p:spTree>
    <p:extLst>
      <p:ext uri="{BB962C8B-B14F-4D97-AF65-F5344CB8AC3E}">
        <p14:creationId xmlns:p14="http://schemas.microsoft.com/office/powerpoint/2010/main" val="1334788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4294967295"/>
          </p:nvPr>
        </p:nvSpPr>
        <p:spPr>
          <a:xfrm>
            <a:off x="8279981" y="4824409"/>
            <a:ext cx="489445" cy="273844"/>
          </a:xfrm>
          <a:prstGeom prst="rect">
            <a:avLst/>
          </a:prstGeo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Ellipse 5"/>
          <p:cNvSpPr/>
          <p:nvPr/>
        </p:nvSpPr>
        <p:spPr>
          <a:xfrm>
            <a:off x="1341416" y="2343650"/>
            <a:ext cx="286169" cy="268357"/>
          </a:xfrm>
          <a:prstGeom prst="ellips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nvGrpSpPr>
          <p:cNvPr id="18" name="Grouper 17"/>
          <p:cNvGrpSpPr/>
          <p:nvPr/>
        </p:nvGrpSpPr>
        <p:grpSpPr>
          <a:xfrm>
            <a:off x="866736" y="1601193"/>
            <a:ext cx="3604658" cy="1905663"/>
            <a:chOff x="866736" y="1601193"/>
            <a:chExt cx="3604658" cy="1905663"/>
          </a:xfrm>
        </p:grpSpPr>
        <p:grpSp>
          <p:nvGrpSpPr>
            <p:cNvPr id="17" name="Grouper 16"/>
            <p:cNvGrpSpPr/>
            <p:nvPr/>
          </p:nvGrpSpPr>
          <p:grpSpPr>
            <a:xfrm>
              <a:off x="866736" y="1601193"/>
              <a:ext cx="3321128" cy="1905663"/>
              <a:chOff x="866736" y="1601193"/>
              <a:chExt cx="3321128" cy="1905663"/>
            </a:xfrm>
          </p:grpSpPr>
          <p:cxnSp>
            <p:nvCxnSpPr>
              <p:cNvPr id="12" name="Connecteur droit 11"/>
              <p:cNvCxnSpPr/>
              <p:nvPr/>
            </p:nvCxnSpPr>
            <p:spPr>
              <a:xfrm>
                <a:off x="866736" y="1601193"/>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Connecteur droit 12"/>
              <p:cNvCxnSpPr/>
              <p:nvPr/>
            </p:nvCxnSpPr>
            <p:spPr>
              <a:xfrm>
                <a:off x="866736" y="3506856"/>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4" name="Connecteur droit 13"/>
              <p:cNvCxnSpPr/>
              <p:nvPr/>
            </p:nvCxnSpPr>
            <p:spPr>
              <a:xfrm>
                <a:off x="2527300" y="2567938"/>
                <a:ext cx="16605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6" name="Connecteur droit 15"/>
              <p:cNvCxnSpPr/>
              <p:nvPr/>
            </p:nvCxnSpPr>
            <p:spPr>
              <a:xfrm>
                <a:off x="4187864" y="1601193"/>
                <a:ext cx="0" cy="1905663"/>
              </a:xfrm>
              <a:prstGeom prst="line">
                <a:avLst/>
              </a:prstGeom>
            </p:spPr>
            <p:style>
              <a:lnRef idx="2">
                <a:schemeClr val="accent5"/>
              </a:lnRef>
              <a:fillRef idx="0">
                <a:schemeClr val="accent5"/>
              </a:fillRef>
              <a:effectRef idx="1">
                <a:schemeClr val="accent5"/>
              </a:effectRef>
              <a:fontRef idx="minor">
                <a:schemeClr val="tx1"/>
              </a:fontRef>
            </p:style>
          </p:cxnSp>
        </p:grpSp>
        <p:sp>
          <p:nvSpPr>
            <p:cNvPr id="10" name="Rectangle 9"/>
            <p:cNvSpPr/>
            <p:nvPr/>
          </p:nvSpPr>
          <p:spPr>
            <a:xfrm>
              <a:off x="3827513" y="2298921"/>
              <a:ext cx="643881"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sp>
        <p:nvSpPr>
          <p:cNvPr id="21" name="Cylindre 20"/>
          <p:cNvSpPr/>
          <p:nvPr/>
        </p:nvSpPr>
        <p:spPr>
          <a:xfrm>
            <a:off x="7887540" y="2111731"/>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8" name="Ellipse 47"/>
          <p:cNvSpPr/>
          <p:nvPr/>
        </p:nvSpPr>
        <p:spPr>
          <a:xfrm>
            <a:off x="8136896" y="2433759"/>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7" name="Triangle isocèle 6"/>
          <p:cNvSpPr/>
          <p:nvPr/>
        </p:nvSpPr>
        <p:spPr>
          <a:xfrm>
            <a:off x="457200" y="121654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8" name="Triangle isocèle 7"/>
          <p:cNvSpPr/>
          <p:nvPr/>
        </p:nvSpPr>
        <p:spPr>
          <a:xfrm>
            <a:off x="609600" y="293402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9" name="Triangle isocèle 8"/>
          <p:cNvSpPr/>
          <p:nvPr/>
        </p:nvSpPr>
        <p:spPr>
          <a:xfrm>
            <a:off x="2232188" y="1985837"/>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5" name="ZoneTexte 44"/>
          <p:cNvSpPr txBox="1"/>
          <p:nvPr/>
        </p:nvSpPr>
        <p:spPr>
          <a:xfrm>
            <a:off x="4516327" y="1300346"/>
            <a:ext cx="2722540"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Network Gateway (NGW)</a:t>
            </a:r>
          </a:p>
        </p:txBody>
      </p:sp>
      <p:cxnSp>
        <p:nvCxnSpPr>
          <p:cNvPr id="46" name="Connecteur droit avec flèche 45"/>
          <p:cNvCxnSpPr/>
          <p:nvPr/>
        </p:nvCxnSpPr>
        <p:spPr>
          <a:xfrm flipH="1">
            <a:off x="4262790" y="1669678"/>
            <a:ext cx="544375" cy="62924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52" name="Connecteur droit 51"/>
          <p:cNvCxnSpPr>
            <a:endCxn id="48" idx="2"/>
          </p:cNvCxnSpPr>
          <p:nvPr/>
        </p:nvCxnSpPr>
        <p:spPr>
          <a:xfrm flipV="1">
            <a:off x="4471394" y="2567938"/>
            <a:ext cx="3665502" cy="10922"/>
          </a:xfrm>
          <a:prstGeom prst="line">
            <a:avLst/>
          </a:prstGeom>
        </p:spPr>
        <p:style>
          <a:lnRef idx="2">
            <a:schemeClr val="accent5"/>
          </a:lnRef>
          <a:fillRef idx="0">
            <a:schemeClr val="accent5"/>
          </a:fillRef>
          <a:effectRef idx="1">
            <a:schemeClr val="accent5"/>
          </a:effectRef>
          <a:fontRef idx="minor">
            <a:schemeClr val="tx1"/>
          </a:fontRef>
        </p:style>
      </p:cxnSp>
      <p:sp>
        <p:nvSpPr>
          <p:cNvPr id="22" name="Titre 1">
            <a:extLst>
              <a:ext uri="{FF2B5EF4-FFF2-40B4-BE49-F238E27FC236}">
                <a16:creationId xmlns:a16="http://schemas.microsoft.com/office/drawing/2014/main" id="{A3EB6D0F-054B-0745-9596-DB1F7542B1E2}"/>
              </a:ext>
            </a:extLst>
          </p:cNvPr>
          <p:cNvSpPr txBox="1">
            <a:spLocks/>
          </p:cNvSpPr>
          <p:nvPr/>
        </p:nvSpPr>
        <p:spPr>
          <a:xfrm>
            <a:off x="609600" y="358380"/>
            <a:ext cx="8229600" cy="637043"/>
          </a:xfrm>
          <a:prstGeom prst="rect">
            <a:avLst/>
          </a:prstGeom>
        </p:spPr>
        <p:txBody>
          <a:bodyPr vert="horz" lIns="91411" tIns="45707" rIns="91411" bIns="45707" rtlCol="0" anchor="ctr">
            <a:normAutofit fontScale="90000" lnSpcReduction="20000"/>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a:ln>
                  <a:noFill/>
                </a:ln>
                <a:solidFill>
                  <a:prstClr val="black"/>
                </a:solidFill>
                <a:effectLst/>
                <a:uLnTx/>
                <a:uFillTx/>
                <a:latin typeface="Gill Sans MT"/>
                <a:ea typeface="+mj-ea"/>
                <a:cs typeface="+mj-cs"/>
              </a:rPr>
              <a:t>SCHC Architecture</a:t>
            </a:r>
            <a:endParaRPr kumimoji="0" lang="en-US" sz="4400" b="0" i="0" u="none" strike="noStrike" kern="1200" cap="none" spc="0" normalizeH="0" baseline="0" noProof="0" dirty="0">
              <a:ln>
                <a:noFill/>
              </a:ln>
              <a:solidFill>
                <a:prstClr val="black"/>
              </a:solidFill>
              <a:effectLst/>
              <a:uLnTx/>
              <a:uFillTx/>
              <a:latin typeface="Gill Sans MT"/>
              <a:ea typeface="+mj-ea"/>
              <a:cs typeface="+mj-cs"/>
            </a:endParaRPr>
          </a:p>
        </p:txBody>
      </p:sp>
    </p:spTree>
    <p:extLst>
      <p:ext uri="{BB962C8B-B14F-4D97-AF65-F5344CB8AC3E}">
        <p14:creationId xmlns:p14="http://schemas.microsoft.com/office/powerpoint/2010/main" val="7810125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er 36"/>
          <p:cNvGrpSpPr/>
          <p:nvPr/>
        </p:nvGrpSpPr>
        <p:grpSpPr>
          <a:xfrm>
            <a:off x="2217060" y="2826028"/>
            <a:ext cx="2045730" cy="2182802"/>
            <a:chOff x="2217060" y="2826028"/>
            <a:chExt cx="2045730" cy="2182802"/>
          </a:xfrm>
        </p:grpSpPr>
        <p:cxnSp>
          <p:nvCxnSpPr>
            <p:cNvPr id="38" name="Connecteur droit 37"/>
            <p:cNvCxnSpPr/>
            <p:nvPr/>
          </p:nvCxnSpPr>
          <p:spPr>
            <a:xfrm>
              <a:off x="4262790" y="2826028"/>
              <a:ext cx="0" cy="966745"/>
            </a:xfrm>
            <a:prstGeom prst="line">
              <a:avLst/>
            </a:prstGeom>
            <a:ln>
              <a:solidFill>
                <a:srgbClr val="7F7F7F"/>
              </a:solidFill>
            </a:ln>
          </p:spPr>
          <p:style>
            <a:lnRef idx="2">
              <a:schemeClr val="accent5"/>
            </a:lnRef>
            <a:fillRef idx="0">
              <a:schemeClr val="accent5"/>
            </a:fillRef>
            <a:effectRef idx="1">
              <a:schemeClr val="accent5"/>
            </a:effectRef>
            <a:fontRef idx="minor">
              <a:schemeClr val="tx1"/>
            </a:fontRef>
          </p:style>
        </p:cxnSp>
        <p:grpSp>
          <p:nvGrpSpPr>
            <p:cNvPr id="39" name="Grouper 38"/>
            <p:cNvGrpSpPr/>
            <p:nvPr/>
          </p:nvGrpSpPr>
          <p:grpSpPr>
            <a:xfrm>
              <a:off x="2217060" y="3792773"/>
              <a:ext cx="2045730" cy="1216057"/>
              <a:chOff x="2217060" y="3792773"/>
              <a:chExt cx="2045730" cy="1216057"/>
            </a:xfrm>
          </p:grpSpPr>
          <p:cxnSp>
            <p:nvCxnSpPr>
              <p:cNvPr id="40" name="Connecteur droit 39"/>
              <p:cNvCxnSpPr/>
              <p:nvPr/>
            </p:nvCxnSpPr>
            <p:spPr>
              <a:xfrm>
                <a:off x="2602226" y="3792773"/>
                <a:ext cx="1660564" cy="0"/>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1" name="Connecteur droit 40"/>
              <p:cNvCxnSpPr/>
              <p:nvPr/>
            </p:nvCxnSpPr>
            <p:spPr>
              <a:xfrm>
                <a:off x="2617566"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2" name="Connecteur droit 41"/>
              <p:cNvCxnSpPr/>
              <p:nvPr/>
            </p:nvCxnSpPr>
            <p:spPr>
              <a:xfrm>
                <a:off x="3199220"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3" name="Connecteur droit 42"/>
              <p:cNvCxnSpPr/>
              <p:nvPr/>
            </p:nvCxnSpPr>
            <p:spPr>
              <a:xfrm>
                <a:off x="3834532"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sp>
            <p:nvSpPr>
              <p:cNvPr id="44" name="Cube 43"/>
              <p:cNvSpPr/>
              <p:nvPr/>
            </p:nvSpPr>
            <p:spPr>
              <a:xfrm>
                <a:off x="2384212"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47" name="Cube 46"/>
              <p:cNvSpPr/>
              <p:nvPr/>
            </p:nvSpPr>
            <p:spPr>
              <a:xfrm>
                <a:off x="2965958"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49" name="Cube 48"/>
              <p:cNvSpPr/>
              <p:nvPr/>
            </p:nvSpPr>
            <p:spPr>
              <a:xfrm>
                <a:off x="3601524"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50" name="ZoneTexte 49"/>
              <p:cNvSpPr txBox="1"/>
              <p:nvPr/>
            </p:nvSpPr>
            <p:spPr>
              <a:xfrm>
                <a:off x="2217060" y="4639498"/>
                <a:ext cx="65915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rPr>
                  <a:t>AAA</a:t>
                </a:r>
              </a:p>
            </p:txBody>
          </p:sp>
          <p:sp>
            <p:nvSpPr>
              <p:cNvPr id="51" name="ZoneTexte 50"/>
              <p:cNvSpPr txBox="1"/>
              <p:nvPr/>
            </p:nvSpPr>
            <p:spPr>
              <a:xfrm>
                <a:off x="2869642" y="4639498"/>
                <a:ext cx="55656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lumMod val="65000"/>
                      </a:prstClr>
                    </a:solidFill>
                    <a:effectLst/>
                    <a:uLnTx/>
                    <a:uFillTx/>
                    <a:latin typeface="Gill Sans MT"/>
                    <a:ea typeface="+mn-ea"/>
                    <a:cs typeface="+mn-cs"/>
                  </a:rPr>
                  <a:t>Perf</a:t>
                </a:r>
                <a:endPar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endParaRPr>
              </a:p>
            </p:txBody>
          </p:sp>
          <p:sp>
            <p:nvSpPr>
              <p:cNvPr id="52" name="ZoneTexte 51"/>
              <p:cNvSpPr txBox="1"/>
              <p:nvPr/>
            </p:nvSpPr>
            <p:spPr>
              <a:xfrm>
                <a:off x="3441915" y="4639498"/>
                <a:ext cx="72327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lumMod val="65000"/>
                      </a:prstClr>
                    </a:solidFill>
                    <a:effectLst/>
                    <a:uLnTx/>
                    <a:uFillTx/>
                    <a:latin typeface="Gill Sans MT"/>
                    <a:ea typeface="+mn-ea"/>
                    <a:cs typeface="+mn-cs"/>
                  </a:rPr>
                  <a:t>Mgmt</a:t>
                </a:r>
                <a:endPar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endParaRPr>
              </a:p>
            </p:txBody>
          </p:sp>
        </p:grpSp>
      </p:grpSp>
      <p:grpSp>
        <p:nvGrpSpPr>
          <p:cNvPr id="32" name="Grouper 31"/>
          <p:cNvGrpSpPr/>
          <p:nvPr/>
        </p:nvGrpSpPr>
        <p:grpSpPr>
          <a:xfrm>
            <a:off x="6472778" y="760342"/>
            <a:ext cx="1414762" cy="1538579"/>
            <a:chOff x="6472778" y="760342"/>
            <a:chExt cx="1414762" cy="1538579"/>
          </a:xfrm>
        </p:grpSpPr>
        <p:cxnSp>
          <p:nvCxnSpPr>
            <p:cNvPr id="33" name="Connecteur droit 32"/>
            <p:cNvCxnSpPr/>
            <p:nvPr/>
          </p:nvCxnSpPr>
          <p:spPr>
            <a:xfrm flipH="1">
              <a:off x="6472778" y="1413344"/>
              <a:ext cx="1075680" cy="885577"/>
            </a:xfrm>
            <a:prstGeom prst="line">
              <a:avLst/>
            </a:prstGeom>
          </p:spPr>
          <p:style>
            <a:lnRef idx="2">
              <a:schemeClr val="accent5"/>
            </a:lnRef>
            <a:fillRef idx="0">
              <a:schemeClr val="accent5"/>
            </a:fillRef>
            <a:effectRef idx="1">
              <a:schemeClr val="accent5"/>
            </a:effectRef>
            <a:fontRef idx="minor">
              <a:schemeClr val="tx1"/>
            </a:fontRef>
          </p:style>
        </p:cxnSp>
        <p:sp>
          <p:nvSpPr>
            <p:cNvPr id="34" name="Cylindre 33"/>
            <p:cNvSpPr/>
            <p:nvPr/>
          </p:nvSpPr>
          <p:spPr>
            <a:xfrm>
              <a:off x="7217871" y="760342"/>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5" name="Ellipse 34"/>
            <p:cNvSpPr/>
            <p:nvPr/>
          </p:nvSpPr>
          <p:spPr>
            <a:xfrm>
              <a:off x="7297309" y="100186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6" name="Ellipse 35"/>
            <p:cNvSpPr/>
            <p:nvPr/>
          </p:nvSpPr>
          <p:spPr>
            <a:xfrm>
              <a:off x="7539139" y="127949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grpSp>
        <p:nvGrpSpPr>
          <p:cNvPr id="25" name="Grouper 24"/>
          <p:cNvGrpSpPr/>
          <p:nvPr/>
        </p:nvGrpSpPr>
        <p:grpSpPr>
          <a:xfrm>
            <a:off x="4187864" y="1824824"/>
            <a:ext cx="3879803" cy="1502797"/>
            <a:chOff x="4187864" y="1824824"/>
            <a:chExt cx="3879803" cy="1502797"/>
          </a:xfrm>
        </p:grpSpPr>
        <p:cxnSp>
          <p:nvCxnSpPr>
            <p:cNvPr id="26" name="Connecteur droit 25"/>
            <p:cNvCxnSpPr/>
            <p:nvPr/>
          </p:nvCxnSpPr>
          <p:spPr>
            <a:xfrm flipH="1">
              <a:off x="6991987" y="2586492"/>
              <a:ext cx="107568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27" name="Connecteur droit 26"/>
            <p:cNvCxnSpPr/>
            <p:nvPr/>
          </p:nvCxnSpPr>
          <p:spPr>
            <a:xfrm flipH="1">
              <a:off x="4187864" y="2585500"/>
              <a:ext cx="1075680" cy="0"/>
            </a:xfrm>
            <a:prstGeom prst="line">
              <a:avLst/>
            </a:prstGeom>
          </p:spPr>
          <p:style>
            <a:lnRef idx="2">
              <a:schemeClr val="accent5"/>
            </a:lnRef>
            <a:fillRef idx="0">
              <a:schemeClr val="accent5"/>
            </a:fillRef>
            <a:effectRef idx="1">
              <a:schemeClr val="accent5"/>
            </a:effectRef>
            <a:fontRef idx="minor">
              <a:schemeClr val="tx1"/>
            </a:fontRef>
          </p:style>
        </p:cxnSp>
        <p:sp>
          <p:nvSpPr>
            <p:cNvPr id="28" name="Nuage 27"/>
            <p:cNvSpPr/>
            <p:nvPr/>
          </p:nvSpPr>
          <p:spPr>
            <a:xfrm>
              <a:off x="4918529" y="1824824"/>
              <a:ext cx="2450324" cy="1502797"/>
            </a:xfrm>
            <a:prstGeom prst="cloud">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Gill Sans MT"/>
                  <a:ea typeface="+mn-ea"/>
                  <a:cs typeface="+mn-cs"/>
                </a:rPr>
                <a:t>IP</a:t>
              </a:r>
            </a:p>
          </p:txBody>
        </p:sp>
      </p:grpSp>
      <p:sp>
        <p:nvSpPr>
          <p:cNvPr id="5" name="Espace réservé du numéro de diapositive 4"/>
          <p:cNvSpPr>
            <a:spLocks noGrp="1"/>
          </p:cNvSpPr>
          <p:nvPr>
            <p:ph type="sldNum" sz="quarter" idx="4294967295"/>
          </p:nvPr>
        </p:nvSpPr>
        <p:spPr>
          <a:xfrm>
            <a:off x="8279981" y="4824409"/>
            <a:ext cx="489445" cy="273844"/>
          </a:xfrm>
          <a:prstGeom prst="rect">
            <a:avLst/>
          </a:prstGeo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Ellipse 5"/>
          <p:cNvSpPr/>
          <p:nvPr/>
        </p:nvSpPr>
        <p:spPr>
          <a:xfrm>
            <a:off x="1341416" y="2343650"/>
            <a:ext cx="286169" cy="268357"/>
          </a:xfrm>
          <a:prstGeom prst="ellipse">
            <a:avLst/>
          </a:prstGeom>
          <a:solidFill>
            <a:srgbClr val="BB1E26"/>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nvGrpSpPr>
          <p:cNvPr id="18" name="Grouper 17"/>
          <p:cNvGrpSpPr/>
          <p:nvPr/>
        </p:nvGrpSpPr>
        <p:grpSpPr>
          <a:xfrm>
            <a:off x="866736" y="1601193"/>
            <a:ext cx="4368686" cy="1905663"/>
            <a:chOff x="866736" y="1601193"/>
            <a:chExt cx="4368686" cy="1905663"/>
          </a:xfrm>
        </p:grpSpPr>
        <p:grpSp>
          <p:nvGrpSpPr>
            <p:cNvPr id="17" name="Grouper 16"/>
            <p:cNvGrpSpPr/>
            <p:nvPr/>
          </p:nvGrpSpPr>
          <p:grpSpPr>
            <a:xfrm>
              <a:off x="866736" y="1601193"/>
              <a:ext cx="3321128" cy="1905663"/>
              <a:chOff x="866736" y="1601193"/>
              <a:chExt cx="3321128" cy="1905663"/>
            </a:xfrm>
          </p:grpSpPr>
          <p:cxnSp>
            <p:nvCxnSpPr>
              <p:cNvPr id="12" name="Connecteur droit 11"/>
              <p:cNvCxnSpPr/>
              <p:nvPr/>
            </p:nvCxnSpPr>
            <p:spPr>
              <a:xfrm>
                <a:off x="866736" y="1601193"/>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Connecteur droit 12"/>
              <p:cNvCxnSpPr/>
              <p:nvPr/>
            </p:nvCxnSpPr>
            <p:spPr>
              <a:xfrm>
                <a:off x="866736" y="3506856"/>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4" name="Connecteur droit 13"/>
              <p:cNvCxnSpPr/>
              <p:nvPr/>
            </p:nvCxnSpPr>
            <p:spPr>
              <a:xfrm>
                <a:off x="2527300" y="2567938"/>
                <a:ext cx="16605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6" name="Connecteur droit 15"/>
              <p:cNvCxnSpPr/>
              <p:nvPr/>
            </p:nvCxnSpPr>
            <p:spPr>
              <a:xfrm>
                <a:off x="4187864" y="1601193"/>
                <a:ext cx="0" cy="1905663"/>
              </a:xfrm>
              <a:prstGeom prst="line">
                <a:avLst/>
              </a:prstGeom>
            </p:spPr>
            <p:style>
              <a:lnRef idx="2">
                <a:schemeClr val="accent5"/>
              </a:lnRef>
              <a:fillRef idx="0">
                <a:schemeClr val="accent5"/>
              </a:fillRef>
              <a:effectRef idx="1">
                <a:schemeClr val="accent5"/>
              </a:effectRef>
              <a:fontRef idx="minor">
                <a:schemeClr val="tx1"/>
              </a:fontRef>
            </p:style>
          </p:cxnSp>
        </p:grpSp>
        <p:sp>
          <p:nvSpPr>
            <p:cNvPr id="10" name="Rectangle 9"/>
            <p:cNvSpPr/>
            <p:nvPr/>
          </p:nvSpPr>
          <p:spPr>
            <a:xfrm>
              <a:off x="3827513" y="2298921"/>
              <a:ext cx="643881"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62" name="Rectangle 61"/>
            <p:cNvSpPr/>
            <p:nvPr/>
          </p:nvSpPr>
          <p:spPr>
            <a:xfrm>
              <a:off x="4583177" y="2298921"/>
              <a:ext cx="652245" cy="590386"/>
            </a:xfrm>
            <a:prstGeom prst="rect">
              <a:avLst/>
            </a:prstGeom>
            <a:solidFill>
              <a:srgbClr val="BB1E26"/>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grpSp>
      <p:sp>
        <p:nvSpPr>
          <p:cNvPr id="21" name="Cylindre 20"/>
          <p:cNvSpPr/>
          <p:nvPr/>
        </p:nvSpPr>
        <p:spPr>
          <a:xfrm>
            <a:off x="7887540" y="2111731"/>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8" name="Ellipse 47"/>
          <p:cNvSpPr/>
          <p:nvPr/>
        </p:nvSpPr>
        <p:spPr>
          <a:xfrm>
            <a:off x="8136896" y="2433759"/>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7" name="Triangle isocèle 6"/>
          <p:cNvSpPr/>
          <p:nvPr/>
        </p:nvSpPr>
        <p:spPr>
          <a:xfrm>
            <a:off x="457200" y="121654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8" name="Triangle isocèle 7"/>
          <p:cNvSpPr/>
          <p:nvPr/>
        </p:nvSpPr>
        <p:spPr>
          <a:xfrm>
            <a:off x="609600" y="293402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9" name="Triangle isocèle 8"/>
          <p:cNvSpPr/>
          <p:nvPr/>
        </p:nvSpPr>
        <p:spPr>
          <a:xfrm>
            <a:off x="2232188" y="1985837"/>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53" name="ZoneTexte 44">
            <a:extLst>
              <a:ext uri="{FF2B5EF4-FFF2-40B4-BE49-F238E27FC236}">
                <a16:creationId xmlns:a16="http://schemas.microsoft.com/office/drawing/2014/main" id="{D693E215-910A-BE4F-A9F5-023DD6E25476}"/>
              </a:ext>
            </a:extLst>
          </p:cNvPr>
          <p:cNvSpPr txBox="1"/>
          <p:nvPr/>
        </p:nvSpPr>
        <p:spPr>
          <a:xfrm>
            <a:off x="4757963" y="3856732"/>
            <a:ext cx="1871153"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Gateway</a:t>
            </a:r>
          </a:p>
        </p:txBody>
      </p:sp>
      <p:cxnSp>
        <p:nvCxnSpPr>
          <p:cNvPr id="54" name="Connecteur droit avec flèche 45">
            <a:extLst>
              <a:ext uri="{FF2B5EF4-FFF2-40B4-BE49-F238E27FC236}">
                <a16:creationId xmlns:a16="http://schemas.microsoft.com/office/drawing/2014/main" id="{66128034-5E9B-8C4E-9AF8-BAEC18F9F41F}"/>
              </a:ext>
            </a:extLst>
          </p:cNvPr>
          <p:cNvCxnSpPr>
            <a:cxnSpLocks/>
            <a:stCxn id="53" idx="0"/>
            <a:endCxn id="62" idx="2"/>
          </p:cNvCxnSpPr>
          <p:nvPr/>
        </p:nvCxnSpPr>
        <p:spPr>
          <a:xfrm flipH="1" flipV="1">
            <a:off x="4909300" y="2889307"/>
            <a:ext cx="784240" cy="96742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5" name="ZoneTexte 44">
            <a:extLst>
              <a:ext uri="{FF2B5EF4-FFF2-40B4-BE49-F238E27FC236}">
                <a16:creationId xmlns:a16="http://schemas.microsoft.com/office/drawing/2014/main" id="{51A50337-8B8F-EF43-A7AA-6E1BEB24DDA6}"/>
              </a:ext>
            </a:extLst>
          </p:cNvPr>
          <p:cNvSpPr txBox="1"/>
          <p:nvPr/>
        </p:nvSpPr>
        <p:spPr>
          <a:xfrm>
            <a:off x="4516327" y="1300346"/>
            <a:ext cx="837089"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NGW</a:t>
            </a:r>
          </a:p>
        </p:txBody>
      </p:sp>
      <p:cxnSp>
        <p:nvCxnSpPr>
          <p:cNvPr id="56" name="Connecteur droit avec flèche 45">
            <a:extLst>
              <a:ext uri="{FF2B5EF4-FFF2-40B4-BE49-F238E27FC236}">
                <a16:creationId xmlns:a16="http://schemas.microsoft.com/office/drawing/2014/main" id="{DF38EE86-61DA-014F-9152-AD35D222E67D}"/>
              </a:ext>
            </a:extLst>
          </p:cNvPr>
          <p:cNvCxnSpPr/>
          <p:nvPr/>
        </p:nvCxnSpPr>
        <p:spPr>
          <a:xfrm flipH="1">
            <a:off x="4262790" y="1669678"/>
            <a:ext cx="544375" cy="62924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7" name="ZoneTexte 44">
            <a:extLst>
              <a:ext uri="{FF2B5EF4-FFF2-40B4-BE49-F238E27FC236}">
                <a16:creationId xmlns:a16="http://schemas.microsoft.com/office/drawing/2014/main" id="{07725B09-CC26-714D-A5EB-8C5424DBACE9}"/>
              </a:ext>
            </a:extLst>
          </p:cNvPr>
          <p:cNvSpPr txBox="1"/>
          <p:nvPr/>
        </p:nvSpPr>
        <p:spPr>
          <a:xfrm>
            <a:off x="384262" y="817196"/>
            <a:ext cx="79701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RGW</a:t>
            </a:r>
          </a:p>
        </p:txBody>
      </p:sp>
      <p:sp>
        <p:nvSpPr>
          <p:cNvPr id="58" name="Titre 1">
            <a:extLst>
              <a:ext uri="{FF2B5EF4-FFF2-40B4-BE49-F238E27FC236}">
                <a16:creationId xmlns:a16="http://schemas.microsoft.com/office/drawing/2014/main" id="{A82A9F58-00DB-B941-BBC7-FBD5BBEF7661}"/>
              </a:ext>
            </a:extLst>
          </p:cNvPr>
          <p:cNvSpPr>
            <a:spLocks noGrp="1"/>
          </p:cNvSpPr>
          <p:nvPr>
            <p:ph type="title"/>
          </p:nvPr>
        </p:nvSpPr>
        <p:spPr>
          <a:xfrm>
            <a:off x="457200" y="205980"/>
            <a:ext cx="8229600" cy="637043"/>
          </a:xfrm>
        </p:spPr>
        <p:txBody>
          <a:bodyPr>
            <a:normAutofit fontScale="90000"/>
          </a:bodyPr>
          <a:lstStyle/>
          <a:p>
            <a:r>
              <a:rPr lang="en-US" dirty="0"/>
              <a:t>SCHC Architecture</a:t>
            </a:r>
          </a:p>
        </p:txBody>
      </p:sp>
      <p:sp>
        <p:nvSpPr>
          <p:cNvPr id="45" name="ZoneTexte 44">
            <a:extLst>
              <a:ext uri="{FF2B5EF4-FFF2-40B4-BE49-F238E27FC236}">
                <a16:creationId xmlns:a16="http://schemas.microsoft.com/office/drawing/2014/main" id="{581D39F2-D75C-814D-BF07-F9E841006CA5}"/>
              </a:ext>
            </a:extLst>
          </p:cNvPr>
          <p:cNvSpPr txBox="1"/>
          <p:nvPr/>
        </p:nvSpPr>
        <p:spPr>
          <a:xfrm>
            <a:off x="595107" y="2629891"/>
            <a:ext cx="1662186"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Device</a:t>
            </a:r>
          </a:p>
        </p:txBody>
      </p:sp>
    </p:spTree>
    <p:extLst>
      <p:ext uri="{BB962C8B-B14F-4D97-AF65-F5344CB8AC3E}">
        <p14:creationId xmlns:p14="http://schemas.microsoft.com/office/powerpoint/2010/main" val="41614237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er 36"/>
          <p:cNvGrpSpPr/>
          <p:nvPr/>
        </p:nvGrpSpPr>
        <p:grpSpPr>
          <a:xfrm>
            <a:off x="2217060" y="2826028"/>
            <a:ext cx="2045730" cy="2182802"/>
            <a:chOff x="2217060" y="2826028"/>
            <a:chExt cx="2045730" cy="2182802"/>
          </a:xfrm>
        </p:grpSpPr>
        <p:cxnSp>
          <p:nvCxnSpPr>
            <p:cNvPr id="38" name="Connecteur droit 37"/>
            <p:cNvCxnSpPr/>
            <p:nvPr/>
          </p:nvCxnSpPr>
          <p:spPr>
            <a:xfrm>
              <a:off x="4262790" y="2826028"/>
              <a:ext cx="0" cy="966745"/>
            </a:xfrm>
            <a:prstGeom prst="line">
              <a:avLst/>
            </a:prstGeom>
            <a:ln>
              <a:solidFill>
                <a:srgbClr val="7F7F7F"/>
              </a:solidFill>
            </a:ln>
          </p:spPr>
          <p:style>
            <a:lnRef idx="2">
              <a:schemeClr val="accent5"/>
            </a:lnRef>
            <a:fillRef idx="0">
              <a:schemeClr val="accent5"/>
            </a:fillRef>
            <a:effectRef idx="1">
              <a:schemeClr val="accent5"/>
            </a:effectRef>
            <a:fontRef idx="minor">
              <a:schemeClr val="tx1"/>
            </a:fontRef>
          </p:style>
        </p:cxnSp>
        <p:grpSp>
          <p:nvGrpSpPr>
            <p:cNvPr id="39" name="Grouper 38"/>
            <p:cNvGrpSpPr/>
            <p:nvPr/>
          </p:nvGrpSpPr>
          <p:grpSpPr>
            <a:xfrm>
              <a:off x="2217060" y="3792773"/>
              <a:ext cx="2045730" cy="1216057"/>
              <a:chOff x="2217060" y="3792773"/>
              <a:chExt cx="2045730" cy="1216057"/>
            </a:xfrm>
          </p:grpSpPr>
          <p:cxnSp>
            <p:nvCxnSpPr>
              <p:cNvPr id="40" name="Connecteur droit 39"/>
              <p:cNvCxnSpPr/>
              <p:nvPr/>
            </p:nvCxnSpPr>
            <p:spPr>
              <a:xfrm>
                <a:off x="2602226" y="3792773"/>
                <a:ext cx="1660564" cy="0"/>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1" name="Connecteur droit 40"/>
              <p:cNvCxnSpPr/>
              <p:nvPr/>
            </p:nvCxnSpPr>
            <p:spPr>
              <a:xfrm>
                <a:off x="2617566"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2" name="Connecteur droit 41"/>
              <p:cNvCxnSpPr/>
              <p:nvPr/>
            </p:nvCxnSpPr>
            <p:spPr>
              <a:xfrm>
                <a:off x="3199220"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3" name="Connecteur droit 42"/>
              <p:cNvCxnSpPr/>
              <p:nvPr/>
            </p:nvCxnSpPr>
            <p:spPr>
              <a:xfrm>
                <a:off x="3834532"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sp>
            <p:nvSpPr>
              <p:cNvPr id="44" name="Cube 43"/>
              <p:cNvSpPr/>
              <p:nvPr/>
            </p:nvSpPr>
            <p:spPr>
              <a:xfrm>
                <a:off x="2384212"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47" name="Cube 46"/>
              <p:cNvSpPr/>
              <p:nvPr/>
            </p:nvSpPr>
            <p:spPr>
              <a:xfrm>
                <a:off x="2965958"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49" name="Cube 48"/>
              <p:cNvSpPr/>
              <p:nvPr/>
            </p:nvSpPr>
            <p:spPr>
              <a:xfrm>
                <a:off x="3601524"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50" name="ZoneTexte 49"/>
              <p:cNvSpPr txBox="1"/>
              <p:nvPr/>
            </p:nvSpPr>
            <p:spPr>
              <a:xfrm>
                <a:off x="2217060" y="4639498"/>
                <a:ext cx="65915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rPr>
                  <a:t>AAA</a:t>
                </a:r>
              </a:p>
            </p:txBody>
          </p:sp>
          <p:sp>
            <p:nvSpPr>
              <p:cNvPr id="51" name="ZoneTexte 50"/>
              <p:cNvSpPr txBox="1"/>
              <p:nvPr/>
            </p:nvSpPr>
            <p:spPr>
              <a:xfrm>
                <a:off x="2869642" y="4639498"/>
                <a:ext cx="55656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lumMod val="65000"/>
                      </a:prstClr>
                    </a:solidFill>
                    <a:effectLst/>
                    <a:uLnTx/>
                    <a:uFillTx/>
                    <a:latin typeface="Gill Sans MT"/>
                    <a:ea typeface="+mn-ea"/>
                    <a:cs typeface="+mn-cs"/>
                  </a:rPr>
                  <a:t>Perf</a:t>
                </a:r>
                <a:endPar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endParaRPr>
              </a:p>
            </p:txBody>
          </p:sp>
          <p:sp>
            <p:nvSpPr>
              <p:cNvPr id="52" name="ZoneTexte 51"/>
              <p:cNvSpPr txBox="1"/>
              <p:nvPr/>
            </p:nvSpPr>
            <p:spPr>
              <a:xfrm>
                <a:off x="3441915" y="4639498"/>
                <a:ext cx="72327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lumMod val="65000"/>
                      </a:prstClr>
                    </a:solidFill>
                    <a:effectLst/>
                    <a:uLnTx/>
                    <a:uFillTx/>
                    <a:latin typeface="Gill Sans MT"/>
                    <a:ea typeface="+mn-ea"/>
                    <a:cs typeface="+mn-cs"/>
                  </a:rPr>
                  <a:t>Mgmt</a:t>
                </a:r>
                <a:endPar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endParaRPr>
              </a:p>
            </p:txBody>
          </p:sp>
        </p:grpSp>
      </p:grpSp>
      <p:grpSp>
        <p:nvGrpSpPr>
          <p:cNvPr id="32" name="Grouper 31"/>
          <p:cNvGrpSpPr/>
          <p:nvPr/>
        </p:nvGrpSpPr>
        <p:grpSpPr>
          <a:xfrm>
            <a:off x="6472778" y="760342"/>
            <a:ext cx="1414762" cy="1538579"/>
            <a:chOff x="6472778" y="760342"/>
            <a:chExt cx="1414762" cy="1538579"/>
          </a:xfrm>
        </p:grpSpPr>
        <p:cxnSp>
          <p:nvCxnSpPr>
            <p:cNvPr id="33" name="Connecteur droit 32"/>
            <p:cNvCxnSpPr/>
            <p:nvPr/>
          </p:nvCxnSpPr>
          <p:spPr>
            <a:xfrm flipH="1">
              <a:off x="6472778" y="1413344"/>
              <a:ext cx="1075680" cy="885577"/>
            </a:xfrm>
            <a:prstGeom prst="line">
              <a:avLst/>
            </a:prstGeom>
          </p:spPr>
          <p:style>
            <a:lnRef idx="2">
              <a:schemeClr val="accent5"/>
            </a:lnRef>
            <a:fillRef idx="0">
              <a:schemeClr val="accent5"/>
            </a:fillRef>
            <a:effectRef idx="1">
              <a:schemeClr val="accent5"/>
            </a:effectRef>
            <a:fontRef idx="minor">
              <a:schemeClr val="tx1"/>
            </a:fontRef>
          </p:style>
        </p:cxnSp>
        <p:sp>
          <p:nvSpPr>
            <p:cNvPr id="34" name="Cylindre 33"/>
            <p:cNvSpPr/>
            <p:nvPr/>
          </p:nvSpPr>
          <p:spPr>
            <a:xfrm>
              <a:off x="7217871" y="760342"/>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5" name="Ellipse 34"/>
            <p:cNvSpPr/>
            <p:nvPr/>
          </p:nvSpPr>
          <p:spPr>
            <a:xfrm>
              <a:off x="7297309" y="100186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6" name="Ellipse 35"/>
            <p:cNvSpPr/>
            <p:nvPr/>
          </p:nvSpPr>
          <p:spPr>
            <a:xfrm>
              <a:off x="7539139" y="127949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grpSp>
        <p:nvGrpSpPr>
          <p:cNvPr id="25" name="Grouper 24"/>
          <p:cNvGrpSpPr/>
          <p:nvPr/>
        </p:nvGrpSpPr>
        <p:grpSpPr>
          <a:xfrm>
            <a:off x="4187864" y="1824824"/>
            <a:ext cx="3879803" cy="1502797"/>
            <a:chOff x="4187864" y="1824824"/>
            <a:chExt cx="3879803" cy="1502797"/>
          </a:xfrm>
        </p:grpSpPr>
        <p:cxnSp>
          <p:nvCxnSpPr>
            <p:cNvPr id="26" name="Connecteur droit 25"/>
            <p:cNvCxnSpPr/>
            <p:nvPr/>
          </p:nvCxnSpPr>
          <p:spPr>
            <a:xfrm flipH="1">
              <a:off x="6991987" y="2586492"/>
              <a:ext cx="107568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27" name="Connecteur droit 26"/>
            <p:cNvCxnSpPr/>
            <p:nvPr/>
          </p:nvCxnSpPr>
          <p:spPr>
            <a:xfrm flipH="1">
              <a:off x="4187864" y="2585500"/>
              <a:ext cx="1075680" cy="0"/>
            </a:xfrm>
            <a:prstGeom prst="line">
              <a:avLst/>
            </a:prstGeom>
          </p:spPr>
          <p:style>
            <a:lnRef idx="2">
              <a:schemeClr val="accent5"/>
            </a:lnRef>
            <a:fillRef idx="0">
              <a:schemeClr val="accent5"/>
            </a:fillRef>
            <a:effectRef idx="1">
              <a:schemeClr val="accent5"/>
            </a:effectRef>
            <a:fontRef idx="minor">
              <a:schemeClr val="tx1"/>
            </a:fontRef>
          </p:style>
        </p:cxnSp>
        <p:sp>
          <p:nvSpPr>
            <p:cNvPr id="28" name="Nuage 27"/>
            <p:cNvSpPr/>
            <p:nvPr/>
          </p:nvSpPr>
          <p:spPr>
            <a:xfrm>
              <a:off x="4918529" y="1824824"/>
              <a:ext cx="2450324" cy="1502797"/>
            </a:xfrm>
            <a:prstGeom prst="cloud">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Gill Sans MT"/>
                  <a:ea typeface="+mn-ea"/>
                  <a:cs typeface="+mn-cs"/>
                </a:rPr>
                <a:t>IP</a:t>
              </a:r>
            </a:p>
          </p:txBody>
        </p:sp>
      </p:grpSp>
      <p:sp>
        <p:nvSpPr>
          <p:cNvPr id="5" name="Espace réservé du numéro de diapositive 4"/>
          <p:cNvSpPr>
            <a:spLocks noGrp="1"/>
          </p:cNvSpPr>
          <p:nvPr>
            <p:ph type="sldNum" sz="quarter" idx="4294967295"/>
          </p:nvPr>
        </p:nvSpPr>
        <p:spPr>
          <a:xfrm>
            <a:off x="8279981" y="4824409"/>
            <a:ext cx="489445" cy="273844"/>
          </a:xfrm>
          <a:prstGeom prst="rect">
            <a:avLst/>
          </a:prstGeo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Ellipse 5"/>
          <p:cNvSpPr/>
          <p:nvPr/>
        </p:nvSpPr>
        <p:spPr>
          <a:xfrm>
            <a:off x="1341416" y="2343650"/>
            <a:ext cx="286169" cy="268357"/>
          </a:xfrm>
          <a:prstGeom prst="ellipse">
            <a:avLst/>
          </a:prstGeom>
          <a:solidFill>
            <a:srgbClr val="BB1E26"/>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nvGrpSpPr>
          <p:cNvPr id="18" name="Grouper 17"/>
          <p:cNvGrpSpPr/>
          <p:nvPr/>
        </p:nvGrpSpPr>
        <p:grpSpPr>
          <a:xfrm>
            <a:off x="866736" y="1601193"/>
            <a:ext cx="4368686" cy="1905663"/>
            <a:chOff x="866736" y="1601193"/>
            <a:chExt cx="4368686" cy="1905663"/>
          </a:xfrm>
        </p:grpSpPr>
        <p:grpSp>
          <p:nvGrpSpPr>
            <p:cNvPr id="17" name="Grouper 16"/>
            <p:cNvGrpSpPr/>
            <p:nvPr/>
          </p:nvGrpSpPr>
          <p:grpSpPr>
            <a:xfrm>
              <a:off x="866736" y="1601193"/>
              <a:ext cx="3321128" cy="1905663"/>
              <a:chOff x="866736" y="1601193"/>
              <a:chExt cx="3321128" cy="1905663"/>
            </a:xfrm>
          </p:grpSpPr>
          <p:cxnSp>
            <p:nvCxnSpPr>
              <p:cNvPr id="12" name="Connecteur droit 11"/>
              <p:cNvCxnSpPr/>
              <p:nvPr/>
            </p:nvCxnSpPr>
            <p:spPr>
              <a:xfrm>
                <a:off x="866736" y="1601193"/>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Connecteur droit 12"/>
              <p:cNvCxnSpPr/>
              <p:nvPr/>
            </p:nvCxnSpPr>
            <p:spPr>
              <a:xfrm>
                <a:off x="866736" y="3506856"/>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4" name="Connecteur droit 13"/>
              <p:cNvCxnSpPr/>
              <p:nvPr/>
            </p:nvCxnSpPr>
            <p:spPr>
              <a:xfrm>
                <a:off x="2527300" y="2567938"/>
                <a:ext cx="16605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6" name="Connecteur droit 15"/>
              <p:cNvCxnSpPr/>
              <p:nvPr/>
            </p:nvCxnSpPr>
            <p:spPr>
              <a:xfrm>
                <a:off x="4187864" y="1601193"/>
                <a:ext cx="0" cy="1905663"/>
              </a:xfrm>
              <a:prstGeom prst="line">
                <a:avLst/>
              </a:prstGeom>
            </p:spPr>
            <p:style>
              <a:lnRef idx="2">
                <a:schemeClr val="accent5"/>
              </a:lnRef>
              <a:fillRef idx="0">
                <a:schemeClr val="accent5"/>
              </a:fillRef>
              <a:effectRef idx="1">
                <a:schemeClr val="accent5"/>
              </a:effectRef>
              <a:fontRef idx="minor">
                <a:schemeClr val="tx1"/>
              </a:fontRef>
            </p:style>
          </p:cxnSp>
        </p:grpSp>
        <p:sp>
          <p:nvSpPr>
            <p:cNvPr id="10" name="Rectangle 9"/>
            <p:cNvSpPr/>
            <p:nvPr/>
          </p:nvSpPr>
          <p:spPr>
            <a:xfrm>
              <a:off x="3827513" y="2298921"/>
              <a:ext cx="643881"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62" name="Rectangle 61"/>
            <p:cNvSpPr/>
            <p:nvPr/>
          </p:nvSpPr>
          <p:spPr>
            <a:xfrm>
              <a:off x="4583177" y="2298921"/>
              <a:ext cx="652245" cy="590386"/>
            </a:xfrm>
            <a:prstGeom prst="rect">
              <a:avLst/>
            </a:prstGeom>
            <a:solidFill>
              <a:srgbClr val="BB1E26"/>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grpSp>
      <p:sp>
        <p:nvSpPr>
          <p:cNvPr id="21" name="Cylindre 20"/>
          <p:cNvSpPr/>
          <p:nvPr/>
        </p:nvSpPr>
        <p:spPr>
          <a:xfrm>
            <a:off x="7887540" y="2111731"/>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8" name="Ellipse 47"/>
          <p:cNvSpPr/>
          <p:nvPr/>
        </p:nvSpPr>
        <p:spPr>
          <a:xfrm>
            <a:off x="8136896" y="2433759"/>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7" name="Triangle isocèle 6"/>
          <p:cNvSpPr/>
          <p:nvPr/>
        </p:nvSpPr>
        <p:spPr>
          <a:xfrm>
            <a:off x="457200" y="121654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8" name="Triangle isocèle 7"/>
          <p:cNvSpPr/>
          <p:nvPr/>
        </p:nvSpPr>
        <p:spPr>
          <a:xfrm>
            <a:off x="609600" y="293402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9" name="Triangle isocèle 8"/>
          <p:cNvSpPr/>
          <p:nvPr/>
        </p:nvSpPr>
        <p:spPr>
          <a:xfrm>
            <a:off x="2232188" y="1985837"/>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53" name="ZoneTexte 44">
            <a:extLst>
              <a:ext uri="{FF2B5EF4-FFF2-40B4-BE49-F238E27FC236}">
                <a16:creationId xmlns:a16="http://schemas.microsoft.com/office/drawing/2014/main" id="{D693E215-910A-BE4F-A9F5-023DD6E25476}"/>
              </a:ext>
            </a:extLst>
          </p:cNvPr>
          <p:cNvSpPr txBox="1"/>
          <p:nvPr/>
        </p:nvSpPr>
        <p:spPr>
          <a:xfrm>
            <a:off x="4757963" y="3856732"/>
            <a:ext cx="1871153"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Gateway</a:t>
            </a:r>
          </a:p>
        </p:txBody>
      </p:sp>
      <p:cxnSp>
        <p:nvCxnSpPr>
          <p:cNvPr id="54" name="Connecteur droit avec flèche 45">
            <a:extLst>
              <a:ext uri="{FF2B5EF4-FFF2-40B4-BE49-F238E27FC236}">
                <a16:creationId xmlns:a16="http://schemas.microsoft.com/office/drawing/2014/main" id="{66128034-5E9B-8C4E-9AF8-BAEC18F9F41F}"/>
              </a:ext>
            </a:extLst>
          </p:cNvPr>
          <p:cNvCxnSpPr>
            <a:cxnSpLocks/>
            <a:stCxn id="53" idx="0"/>
            <a:endCxn id="62" idx="2"/>
          </p:cNvCxnSpPr>
          <p:nvPr/>
        </p:nvCxnSpPr>
        <p:spPr>
          <a:xfrm flipH="1" flipV="1">
            <a:off x="4909300" y="2889307"/>
            <a:ext cx="784240" cy="96742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5" name="ZoneTexte 44">
            <a:extLst>
              <a:ext uri="{FF2B5EF4-FFF2-40B4-BE49-F238E27FC236}">
                <a16:creationId xmlns:a16="http://schemas.microsoft.com/office/drawing/2014/main" id="{51A50337-8B8F-EF43-A7AA-6E1BEB24DDA6}"/>
              </a:ext>
            </a:extLst>
          </p:cNvPr>
          <p:cNvSpPr txBox="1"/>
          <p:nvPr/>
        </p:nvSpPr>
        <p:spPr>
          <a:xfrm>
            <a:off x="4516327" y="1300346"/>
            <a:ext cx="837089"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NGW</a:t>
            </a:r>
          </a:p>
        </p:txBody>
      </p:sp>
      <p:cxnSp>
        <p:nvCxnSpPr>
          <p:cNvPr id="56" name="Connecteur droit avec flèche 45">
            <a:extLst>
              <a:ext uri="{FF2B5EF4-FFF2-40B4-BE49-F238E27FC236}">
                <a16:creationId xmlns:a16="http://schemas.microsoft.com/office/drawing/2014/main" id="{DF38EE86-61DA-014F-9152-AD35D222E67D}"/>
              </a:ext>
            </a:extLst>
          </p:cNvPr>
          <p:cNvCxnSpPr/>
          <p:nvPr/>
        </p:nvCxnSpPr>
        <p:spPr>
          <a:xfrm flipH="1">
            <a:off x="4262790" y="1669678"/>
            <a:ext cx="544375" cy="629243"/>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57" name="ZoneTexte 44">
            <a:extLst>
              <a:ext uri="{FF2B5EF4-FFF2-40B4-BE49-F238E27FC236}">
                <a16:creationId xmlns:a16="http://schemas.microsoft.com/office/drawing/2014/main" id="{07725B09-CC26-714D-A5EB-8C5424DBACE9}"/>
              </a:ext>
            </a:extLst>
          </p:cNvPr>
          <p:cNvSpPr txBox="1"/>
          <p:nvPr/>
        </p:nvSpPr>
        <p:spPr>
          <a:xfrm>
            <a:off x="384262" y="817196"/>
            <a:ext cx="79701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RGW</a:t>
            </a:r>
          </a:p>
        </p:txBody>
      </p:sp>
      <p:sp>
        <p:nvSpPr>
          <p:cNvPr id="58" name="Titre 1">
            <a:extLst>
              <a:ext uri="{FF2B5EF4-FFF2-40B4-BE49-F238E27FC236}">
                <a16:creationId xmlns:a16="http://schemas.microsoft.com/office/drawing/2014/main" id="{A82A9F58-00DB-B941-BBC7-FBD5BBEF7661}"/>
              </a:ext>
            </a:extLst>
          </p:cNvPr>
          <p:cNvSpPr>
            <a:spLocks noGrp="1"/>
          </p:cNvSpPr>
          <p:nvPr>
            <p:ph type="title"/>
          </p:nvPr>
        </p:nvSpPr>
        <p:spPr>
          <a:xfrm>
            <a:off x="457200" y="205980"/>
            <a:ext cx="8229600" cy="637043"/>
          </a:xfrm>
        </p:spPr>
        <p:txBody>
          <a:bodyPr>
            <a:normAutofit fontScale="90000"/>
          </a:bodyPr>
          <a:lstStyle/>
          <a:p>
            <a:r>
              <a:rPr lang="en-US" dirty="0"/>
              <a:t>SCHC Architecture</a:t>
            </a:r>
          </a:p>
        </p:txBody>
      </p:sp>
      <p:sp>
        <p:nvSpPr>
          <p:cNvPr id="60" name="ZoneTexte 44">
            <a:extLst>
              <a:ext uri="{FF2B5EF4-FFF2-40B4-BE49-F238E27FC236}">
                <a16:creationId xmlns:a16="http://schemas.microsoft.com/office/drawing/2014/main" id="{AF940541-5B9E-6C4F-B95E-7DFA934CD0CA}"/>
              </a:ext>
            </a:extLst>
          </p:cNvPr>
          <p:cNvSpPr txBox="1"/>
          <p:nvPr/>
        </p:nvSpPr>
        <p:spPr>
          <a:xfrm>
            <a:off x="5392524" y="1352587"/>
            <a:ext cx="150233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9BBB59"/>
                </a:solidFill>
                <a:effectLst/>
                <a:uLnTx/>
                <a:uFillTx/>
                <a:latin typeface="Gill Sans MT"/>
                <a:ea typeface="+mn-ea"/>
                <a:cs typeface="+mn-cs"/>
              </a:rPr>
              <a:t>IP/UDP/</a:t>
            </a:r>
            <a:r>
              <a:rPr kumimoji="0" lang="en-US" sz="1800" b="0" i="0" u="none" strike="noStrike" kern="1200" cap="none" spc="0" normalizeH="0" baseline="0" noProof="0" dirty="0" err="1">
                <a:ln>
                  <a:noFill/>
                </a:ln>
                <a:solidFill>
                  <a:srgbClr val="9BBB59"/>
                </a:solidFill>
                <a:effectLst/>
                <a:uLnTx/>
                <a:uFillTx/>
                <a:latin typeface="Gill Sans MT"/>
                <a:ea typeface="+mn-ea"/>
                <a:cs typeface="+mn-cs"/>
              </a:rPr>
              <a:t>CoAP</a:t>
            </a:r>
            <a:endParaRPr kumimoji="0" lang="en-US" sz="1800" b="0" i="0" u="none" strike="noStrike" kern="1200" cap="none" spc="0" normalizeH="0" baseline="0" noProof="0" dirty="0">
              <a:ln>
                <a:noFill/>
              </a:ln>
              <a:solidFill>
                <a:srgbClr val="9BBB59"/>
              </a:solidFill>
              <a:effectLst/>
              <a:uLnTx/>
              <a:uFillTx/>
              <a:latin typeface="Gill Sans MT"/>
              <a:ea typeface="+mn-ea"/>
              <a:cs typeface="+mn-cs"/>
            </a:endParaRPr>
          </a:p>
        </p:txBody>
      </p:sp>
      <p:cxnSp>
        <p:nvCxnSpPr>
          <p:cNvPr id="61" name="Straight Arrow Connector 60">
            <a:extLst>
              <a:ext uri="{FF2B5EF4-FFF2-40B4-BE49-F238E27FC236}">
                <a16:creationId xmlns:a16="http://schemas.microsoft.com/office/drawing/2014/main" id="{29A12AF4-BC01-1648-9063-844E178B0E23}"/>
              </a:ext>
            </a:extLst>
          </p:cNvPr>
          <p:cNvCxnSpPr>
            <a:cxnSpLocks/>
          </p:cNvCxnSpPr>
          <p:nvPr/>
        </p:nvCxnSpPr>
        <p:spPr>
          <a:xfrm>
            <a:off x="1585677" y="2572707"/>
            <a:ext cx="2993128" cy="12793"/>
          </a:xfrm>
          <a:prstGeom prst="straightConnector1">
            <a:avLst/>
          </a:prstGeom>
          <a:ln w="38100">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63" name="Straight Arrow Connector 62">
            <a:extLst>
              <a:ext uri="{FF2B5EF4-FFF2-40B4-BE49-F238E27FC236}">
                <a16:creationId xmlns:a16="http://schemas.microsoft.com/office/drawing/2014/main" id="{6F53629A-95D3-8940-8126-67B1F2A56209}"/>
              </a:ext>
            </a:extLst>
          </p:cNvPr>
          <p:cNvCxnSpPr>
            <a:cxnSpLocks/>
            <a:stCxn id="62" idx="3"/>
          </p:cNvCxnSpPr>
          <p:nvPr/>
        </p:nvCxnSpPr>
        <p:spPr>
          <a:xfrm flipV="1">
            <a:off x="5235422" y="1336218"/>
            <a:ext cx="1982449" cy="1257896"/>
          </a:xfrm>
          <a:prstGeom prst="straightConnector1">
            <a:avLst/>
          </a:prstGeom>
          <a:ln w="38100">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9" name="ZoneTexte 44">
            <a:extLst>
              <a:ext uri="{FF2B5EF4-FFF2-40B4-BE49-F238E27FC236}">
                <a16:creationId xmlns:a16="http://schemas.microsoft.com/office/drawing/2014/main" id="{F6802276-9395-1044-903A-0FCB1AC438A3}"/>
              </a:ext>
            </a:extLst>
          </p:cNvPr>
          <p:cNvSpPr txBox="1"/>
          <p:nvPr/>
        </p:nvSpPr>
        <p:spPr>
          <a:xfrm>
            <a:off x="595107" y="2629891"/>
            <a:ext cx="1662186"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Device</a:t>
            </a:r>
          </a:p>
        </p:txBody>
      </p:sp>
    </p:spTree>
    <p:extLst>
      <p:ext uri="{BB962C8B-B14F-4D97-AF65-F5344CB8AC3E}">
        <p14:creationId xmlns:p14="http://schemas.microsoft.com/office/powerpoint/2010/main" val="1871422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er 36"/>
          <p:cNvGrpSpPr/>
          <p:nvPr/>
        </p:nvGrpSpPr>
        <p:grpSpPr>
          <a:xfrm>
            <a:off x="2217060" y="2826028"/>
            <a:ext cx="2045730" cy="2182802"/>
            <a:chOff x="2217060" y="2826028"/>
            <a:chExt cx="2045730" cy="2182802"/>
          </a:xfrm>
        </p:grpSpPr>
        <p:cxnSp>
          <p:nvCxnSpPr>
            <p:cNvPr id="38" name="Connecteur droit 37"/>
            <p:cNvCxnSpPr/>
            <p:nvPr/>
          </p:nvCxnSpPr>
          <p:spPr>
            <a:xfrm>
              <a:off x="4262790" y="2826028"/>
              <a:ext cx="0" cy="966745"/>
            </a:xfrm>
            <a:prstGeom prst="line">
              <a:avLst/>
            </a:prstGeom>
            <a:ln>
              <a:solidFill>
                <a:srgbClr val="7F7F7F"/>
              </a:solidFill>
            </a:ln>
          </p:spPr>
          <p:style>
            <a:lnRef idx="2">
              <a:schemeClr val="accent5"/>
            </a:lnRef>
            <a:fillRef idx="0">
              <a:schemeClr val="accent5"/>
            </a:fillRef>
            <a:effectRef idx="1">
              <a:schemeClr val="accent5"/>
            </a:effectRef>
            <a:fontRef idx="minor">
              <a:schemeClr val="tx1"/>
            </a:fontRef>
          </p:style>
        </p:cxnSp>
        <p:grpSp>
          <p:nvGrpSpPr>
            <p:cNvPr id="39" name="Grouper 38"/>
            <p:cNvGrpSpPr/>
            <p:nvPr/>
          </p:nvGrpSpPr>
          <p:grpSpPr>
            <a:xfrm>
              <a:off x="2217060" y="3792773"/>
              <a:ext cx="2045730" cy="1216057"/>
              <a:chOff x="2217060" y="3792773"/>
              <a:chExt cx="2045730" cy="1216057"/>
            </a:xfrm>
          </p:grpSpPr>
          <p:cxnSp>
            <p:nvCxnSpPr>
              <p:cNvPr id="40" name="Connecteur droit 39"/>
              <p:cNvCxnSpPr/>
              <p:nvPr/>
            </p:nvCxnSpPr>
            <p:spPr>
              <a:xfrm>
                <a:off x="2602226" y="3792773"/>
                <a:ext cx="1660564" cy="0"/>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1" name="Connecteur droit 40"/>
              <p:cNvCxnSpPr/>
              <p:nvPr/>
            </p:nvCxnSpPr>
            <p:spPr>
              <a:xfrm>
                <a:off x="2617566"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2" name="Connecteur droit 41"/>
              <p:cNvCxnSpPr/>
              <p:nvPr/>
            </p:nvCxnSpPr>
            <p:spPr>
              <a:xfrm>
                <a:off x="3199220"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3" name="Connecteur droit 42"/>
              <p:cNvCxnSpPr/>
              <p:nvPr/>
            </p:nvCxnSpPr>
            <p:spPr>
              <a:xfrm>
                <a:off x="3834532"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sp>
            <p:nvSpPr>
              <p:cNvPr id="44" name="Cube 43"/>
              <p:cNvSpPr/>
              <p:nvPr/>
            </p:nvSpPr>
            <p:spPr>
              <a:xfrm>
                <a:off x="2384212"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47" name="Cube 46"/>
              <p:cNvSpPr/>
              <p:nvPr/>
            </p:nvSpPr>
            <p:spPr>
              <a:xfrm>
                <a:off x="2965958"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49" name="Cube 48"/>
              <p:cNvSpPr/>
              <p:nvPr/>
            </p:nvSpPr>
            <p:spPr>
              <a:xfrm>
                <a:off x="3601524"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50" name="ZoneTexte 49"/>
              <p:cNvSpPr txBox="1"/>
              <p:nvPr/>
            </p:nvSpPr>
            <p:spPr>
              <a:xfrm>
                <a:off x="2217060" y="4639498"/>
                <a:ext cx="65915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rPr>
                  <a:t>AAA</a:t>
                </a:r>
              </a:p>
            </p:txBody>
          </p:sp>
          <p:sp>
            <p:nvSpPr>
              <p:cNvPr id="51" name="ZoneTexte 50"/>
              <p:cNvSpPr txBox="1"/>
              <p:nvPr/>
            </p:nvSpPr>
            <p:spPr>
              <a:xfrm>
                <a:off x="2869642" y="4639498"/>
                <a:ext cx="55656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lumMod val="65000"/>
                      </a:prstClr>
                    </a:solidFill>
                    <a:effectLst/>
                    <a:uLnTx/>
                    <a:uFillTx/>
                    <a:latin typeface="Gill Sans MT"/>
                    <a:ea typeface="+mn-ea"/>
                    <a:cs typeface="+mn-cs"/>
                  </a:rPr>
                  <a:t>Perf</a:t>
                </a:r>
                <a:endPar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endParaRPr>
              </a:p>
            </p:txBody>
          </p:sp>
          <p:sp>
            <p:nvSpPr>
              <p:cNvPr id="52" name="ZoneTexte 51"/>
              <p:cNvSpPr txBox="1"/>
              <p:nvPr/>
            </p:nvSpPr>
            <p:spPr>
              <a:xfrm>
                <a:off x="3441915" y="4639498"/>
                <a:ext cx="72327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lumMod val="65000"/>
                      </a:prstClr>
                    </a:solidFill>
                    <a:effectLst/>
                    <a:uLnTx/>
                    <a:uFillTx/>
                    <a:latin typeface="Gill Sans MT"/>
                    <a:ea typeface="+mn-ea"/>
                    <a:cs typeface="+mn-cs"/>
                  </a:rPr>
                  <a:t>Mgmt</a:t>
                </a:r>
                <a:endPar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endParaRPr>
              </a:p>
            </p:txBody>
          </p:sp>
        </p:grpSp>
      </p:grpSp>
      <p:grpSp>
        <p:nvGrpSpPr>
          <p:cNvPr id="32" name="Grouper 31"/>
          <p:cNvGrpSpPr/>
          <p:nvPr/>
        </p:nvGrpSpPr>
        <p:grpSpPr>
          <a:xfrm>
            <a:off x="6472778" y="760342"/>
            <a:ext cx="1414762" cy="1538579"/>
            <a:chOff x="6472778" y="760342"/>
            <a:chExt cx="1414762" cy="1538579"/>
          </a:xfrm>
        </p:grpSpPr>
        <p:cxnSp>
          <p:nvCxnSpPr>
            <p:cNvPr id="33" name="Connecteur droit 32"/>
            <p:cNvCxnSpPr/>
            <p:nvPr/>
          </p:nvCxnSpPr>
          <p:spPr>
            <a:xfrm flipH="1">
              <a:off x="6472778" y="1413344"/>
              <a:ext cx="1075680" cy="885577"/>
            </a:xfrm>
            <a:prstGeom prst="line">
              <a:avLst/>
            </a:prstGeom>
          </p:spPr>
          <p:style>
            <a:lnRef idx="2">
              <a:schemeClr val="accent5"/>
            </a:lnRef>
            <a:fillRef idx="0">
              <a:schemeClr val="accent5"/>
            </a:fillRef>
            <a:effectRef idx="1">
              <a:schemeClr val="accent5"/>
            </a:effectRef>
            <a:fontRef idx="minor">
              <a:schemeClr val="tx1"/>
            </a:fontRef>
          </p:style>
        </p:cxnSp>
        <p:sp>
          <p:nvSpPr>
            <p:cNvPr id="34" name="Cylindre 33"/>
            <p:cNvSpPr/>
            <p:nvPr/>
          </p:nvSpPr>
          <p:spPr>
            <a:xfrm>
              <a:off x="7217871" y="760342"/>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5" name="Ellipse 34"/>
            <p:cNvSpPr/>
            <p:nvPr/>
          </p:nvSpPr>
          <p:spPr>
            <a:xfrm>
              <a:off x="7297309" y="100186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6" name="Ellipse 35"/>
            <p:cNvSpPr/>
            <p:nvPr/>
          </p:nvSpPr>
          <p:spPr>
            <a:xfrm>
              <a:off x="7539139" y="127949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grpSp>
        <p:nvGrpSpPr>
          <p:cNvPr id="25" name="Grouper 24"/>
          <p:cNvGrpSpPr/>
          <p:nvPr/>
        </p:nvGrpSpPr>
        <p:grpSpPr>
          <a:xfrm>
            <a:off x="4187864" y="1824824"/>
            <a:ext cx="3879803" cy="1502797"/>
            <a:chOff x="4187864" y="1824824"/>
            <a:chExt cx="3879803" cy="1502797"/>
          </a:xfrm>
        </p:grpSpPr>
        <p:cxnSp>
          <p:nvCxnSpPr>
            <p:cNvPr id="26" name="Connecteur droit 25"/>
            <p:cNvCxnSpPr/>
            <p:nvPr/>
          </p:nvCxnSpPr>
          <p:spPr>
            <a:xfrm flipH="1">
              <a:off x="6991987" y="2586492"/>
              <a:ext cx="107568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27" name="Connecteur droit 26"/>
            <p:cNvCxnSpPr/>
            <p:nvPr/>
          </p:nvCxnSpPr>
          <p:spPr>
            <a:xfrm flipH="1">
              <a:off x="4187864" y="2585500"/>
              <a:ext cx="1075680" cy="0"/>
            </a:xfrm>
            <a:prstGeom prst="line">
              <a:avLst/>
            </a:prstGeom>
          </p:spPr>
          <p:style>
            <a:lnRef idx="2">
              <a:schemeClr val="accent5"/>
            </a:lnRef>
            <a:fillRef idx="0">
              <a:schemeClr val="accent5"/>
            </a:fillRef>
            <a:effectRef idx="1">
              <a:schemeClr val="accent5"/>
            </a:effectRef>
            <a:fontRef idx="minor">
              <a:schemeClr val="tx1"/>
            </a:fontRef>
          </p:style>
        </p:cxnSp>
        <p:sp>
          <p:nvSpPr>
            <p:cNvPr id="28" name="Nuage 27"/>
            <p:cNvSpPr/>
            <p:nvPr/>
          </p:nvSpPr>
          <p:spPr>
            <a:xfrm>
              <a:off x="4918529" y="1824824"/>
              <a:ext cx="2450324" cy="1502797"/>
            </a:xfrm>
            <a:prstGeom prst="cloud">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r"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Gill Sans MT"/>
                  <a:ea typeface="+mn-ea"/>
                  <a:cs typeface="+mn-cs"/>
                </a:rPr>
                <a:t>IP</a:t>
              </a:r>
            </a:p>
          </p:txBody>
        </p:sp>
      </p:grpSp>
      <p:sp>
        <p:nvSpPr>
          <p:cNvPr id="2" name="Titre 1"/>
          <p:cNvSpPr>
            <a:spLocks noGrp="1"/>
          </p:cNvSpPr>
          <p:nvPr>
            <p:ph type="title"/>
          </p:nvPr>
        </p:nvSpPr>
        <p:spPr/>
        <p:txBody>
          <a:bodyPr>
            <a:normAutofit fontScale="90000"/>
          </a:bodyPr>
          <a:lstStyle/>
          <a:p>
            <a:r>
              <a:rPr lang="en-US" dirty="0"/>
              <a:t>SCHC Architecture</a:t>
            </a:r>
          </a:p>
        </p:txBody>
      </p:sp>
      <p:sp>
        <p:nvSpPr>
          <p:cNvPr id="5" name="Espace réservé du numéro de diapositive 4"/>
          <p:cNvSpPr>
            <a:spLocks noGrp="1"/>
          </p:cNvSpPr>
          <p:nvPr>
            <p:ph type="sldNum" sz="quarter" idx="4294967295"/>
          </p:nvPr>
        </p:nvSpPr>
        <p:spPr>
          <a:xfrm>
            <a:off x="8279981" y="4824409"/>
            <a:ext cx="489445" cy="273844"/>
          </a:xfrm>
          <a:prstGeom prst="rect">
            <a:avLst/>
          </a:prstGeo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Ellipse 5"/>
          <p:cNvSpPr/>
          <p:nvPr/>
        </p:nvSpPr>
        <p:spPr>
          <a:xfrm>
            <a:off x="1341416" y="2343650"/>
            <a:ext cx="286169" cy="268357"/>
          </a:xfrm>
          <a:prstGeom prst="ellipse">
            <a:avLst/>
          </a:prstGeom>
          <a:solidFill>
            <a:srgbClr val="BB1E26"/>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nvGrpSpPr>
          <p:cNvPr id="18" name="Grouper 17"/>
          <p:cNvGrpSpPr/>
          <p:nvPr/>
        </p:nvGrpSpPr>
        <p:grpSpPr>
          <a:xfrm>
            <a:off x="866736" y="1601193"/>
            <a:ext cx="3604658" cy="1905663"/>
            <a:chOff x="866736" y="1601193"/>
            <a:chExt cx="3604658" cy="1905663"/>
          </a:xfrm>
        </p:grpSpPr>
        <p:grpSp>
          <p:nvGrpSpPr>
            <p:cNvPr id="17" name="Grouper 16"/>
            <p:cNvGrpSpPr/>
            <p:nvPr/>
          </p:nvGrpSpPr>
          <p:grpSpPr>
            <a:xfrm>
              <a:off x="866736" y="1601193"/>
              <a:ext cx="3321128" cy="1905663"/>
              <a:chOff x="866736" y="1601193"/>
              <a:chExt cx="3321128" cy="1905663"/>
            </a:xfrm>
          </p:grpSpPr>
          <p:cxnSp>
            <p:nvCxnSpPr>
              <p:cNvPr id="12" name="Connecteur droit 11"/>
              <p:cNvCxnSpPr/>
              <p:nvPr/>
            </p:nvCxnSpPr>
            <p:spPr>
              <a:xfrm>
                <a:off x="866736" y="1601193"/>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Connecteur droit 12"/>
              <p:cNvCxnSpPr/>
              <p:nvPr/>
            </p:nvCxnSpPr>
            <p:spPr>
              <a:xfrm>
                <a:off x="866736" y="3506856"/>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4" name="Connecteur droit 13"/>
              <p:cNvCxnSpPr/>
              <p:nvPr/>
            </p:nvCxnSpPr>
            <p:spPr>
              <a:xfrm>
                <a:off x="2527300" y="2567938"/>
                <a:ext cx="16605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6" name="Connecteur droit 15"/>
              <p:cNvCxnSpPr/>
              <p:nvPr/>
            </p:nvCxnSpPr>
            <p:spPr>
              <a:xfrm>
                <a:off x="4187864" y="1601193"/>
                <a:ext cx="0" cy="1905663"/>
              </a:xfrm>
              <a:prstGeom prst="line">
                <a:avLst/>
              </a:prstGeom>
            </p:spPr>
            <p:style>
              <a:lnRef idx="2">
                <a:schemeClr val="accent5"/>
              </a:lnRef>
              <a:fillRef idx="0">
                <a:schemeClr val="accent5"/>
              </a:fillRef>
              <a:effectRef idx="1">
                <a:schemeClr val="accent5"/>
              </a:effectRef>
              <a:fontRef idx="minor">
                <a:schemeClr val="tx1"/>
              </a:fontRef>
            </p:style>
          </p:cxnSp>
        </p:grpSp>
        <p:sp>
          <p:nvSpPr>
            <p:cNvPr id="10" name="Rectangle 9"/>
            <p:cNvSpPr/>
            <p:nvPr/>
          </p:nvSpPr>
          <p:spPr>
            <a:xfrm>
              <a:off x="3827513" y="2298921"/>
              <a:ext cx="643881"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sp>
        <p:nvSpPr>
          <p:cNvPr id="21" name="Cylindre 20"/>
          <p:cNvSpPr/>
          <p:nvPr/>
        </p:nvSpPr>
        <p:spPr>
          <a:xfrm>
            <a:off x="7887540" y="2111731"/>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8" name="Ellipse 47"/>
          <p:cNvSpPr/>
          <p:nvPr/>
        </p:nvSpPr>
        <p:spPr>
          <a:xfrm>
            <a:off x="8136896" y="2433759"/>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7" name="Triangle isocèle 6"/>
          <p:cNvSpPr/>
          <p:nvPr/>
        </p:nvSpPr>
        <p:spPr>
          <a:xfrm>
            <a:off x="457200" y="121654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8" name="Triangle isocèle 7"/>
          <p:cNvSpPr/>
          <p:nvPr/>
        </p:nvSpPr>
        <p:spPr>
          <a:xfrm>
            <a:off x="609600" y="293402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9" name="Triangle isocèle 8"/>
          <p:cNvSpPr/>
          <p:nvPr/>
        </p:nvSpPr>
        <p:spPr>
          <a:xfrm>
            <a:off x="2232188" y="1985837"/>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57" name="Rectangle 56">
            <a:extLst>
              <a:ext uri="{FF2B5EF4-FFF2-40B4-BE49-F238E27FC236}">
                <a16:creationId xmlns:a16="http://schemas.microsoft.com/office/drawing/2014/main" id="{7F5C66B4-EDB0-A64C-B89F-7AED89CE8843}"/>
              </a:ext>
            </a:extLst>
          </p:cNvPr>
          <p:cNvSpPr/>
          <p:nvPr/>
        </p:nvSpPr>
        <p:spPr>
          <a:xfrm>
            <a:off x="4622913" y="907998"/>
            <a:ext cx="1440138" cy="2056356"/>
          </a:xfrm>
          <a:prstGeom prst="rect">
            <a:avLst/>
          </a:prstGeom>
          <a:solidFill>
            <a:srgbClr val="BB1E26"/>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9" name="Rectangle 58">
            <a:extLst>
              <a:ext uri="{FF2B5EF4-FFF2-40B4-BE49-F238E27FC236}">
                <a16:creationId xmlns:a16="http://schemas.microsoft.com/office/drawing/2014/main" id="{BBE5E528-9847-9C45-879D-312D03A50D8C}"/>
              </a:ext>
            </a:extLst>
          </p:cNvPr>
          <p:cNvSpPr/>
          <p:nvPr/>
        </p:nvSpPr>
        <p:spPr>
          <a:xfrm>
            <a:off x="4687765" y="975224"/>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60" name="Rectangle 59">
            <a:extLst>
              <a:ext uri="{FF2B5EF4-FFF2-40B4-BE49-F238E27FC236}">
                <a16:creationId xmlns:a16="http://schemas.microsoft.com/office/drawing/2014/main" id="{82097FF3-8B7E-A542-B896-D307B726BF79}"/>
              </a:ext>
            </a:extLst>
          </p:cNvPr>
          <p:cNvSpPr/>
          <p:nvPr/>
        </p:nvSpPr>
        <p:spPr>
          <a:xfrm>
            <a:off x="4679989" y="1640357"/>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61" name="Rectangle 60">
            <a:extLst>
              <a:ext uri="{FF2B5EF4-FFF2-40B4-BE49-F238E27FC236}">
                <a16:creationId xmlns:a16="http://schemas.microsoft.com/office/drawing/2014/main" id="{4FB99798-C259-7F4F-9C2C-CACB9630BF81}"/>
              </a:ext>
            </a:extLst>
          </p:cNvPr>
          <p:cNvSpPr/>
          <p:nvPr/>
        </p:nvSpPr>
        <p:spPr>
          <a:xfrm>
            <a:off x="4678330" y="2294943"/>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 </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cxnSp>
        <p:nvCxnSpPr>
          <p:cNvPr id="20" name="Straight Arrow Connector 19">
            <a:extLst>
              <a:ext uri="{FF2B5EF4-FFF2-40B4-BE49-F238E27FC236}">
                <a16:creationId xmlns:a16="http://schemas.microsoft.com/office/drawing/2014/main" id="{0D0447BB-817B-0746-83C9-D36C523B33C8}"/>
              </a:ext>
            </a:extLst>
          </p:cNvPr>
          <p:cNvCxnSpPr>
            <a:cxnSpLocks/>
            <a:stCxn id="6" idx="6"/>
            <a:endCxn id="59" idx="1"/>
          </p:cNvCxnSpPr>
          <p:nvPr/>
        </p:nvCxnSpPr>
        <p:spPr>
          <a:xfrm flipV="1">
            <a:off x="1627585" y="1270417"/>
            <a:ext cx="3060180" cy="1207412"/>
          </a:xfrm>
          <a:prstGeom prst="straightConnector1">
            <a:avLst/>
          </a:prstGeom>
          <a:ln w="38100">
            <a:solidFill>
              <a:srgbClr val="C0000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9" name="TextBox 28">
            <a:extLst>
              <a:ext uri="{FF2B5EF4-FFF2-40B4-BE49-F238E27FC236}">
                <a16:creationId xmlns:a16="http://schemas.microsoft.com/office/drawing/2014/main" id="{82B682EC-AA70-0E4B-BF2E-5ADC13F9F416}"/>
              </a:ext>
            </a:extLst>
          </p:cNvPr>
          <p:cNvSpPr txBox="1"/>
          <p:nvPr/>
        </p:nvSpPr>
        <p:spPr>
          <a:xfrm>
            <a:off x="2332655" y="1663679"/>
            <a:ext cx="1018227"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ill Sans MT"/>
                <a:ea typeface="+mn-ea"/>
                <a:cs typeface="+mn-cs"/>
              </a:rPr>
              <a:t>CORECONF</a:t>
            </a:r>
          </a:p>
        </p:txBody>
      </p:sp>
      <p:sp>
        <p:nvSpPr>
          <p:cNvPr id="53" name="ZoneTexte 44">
            <a:extLst>
              <a:ext uri="{FF2B5EF4-FFF2-40B4-BE49-F238E27FC236}">
                <a16:creationId xmlns:a16="http://schemas.microsoft.com/office/drawing/2014/main" id="{A410F37C-2B7C-4D4E-908A-DC6600FAEB5E}"/>
              </a:ext>
            </a:extLst>
          </p:cNvPr>
          <p:cNvSpPr txBox="1"/>
          <p:nvPr/>
        </p:nvSpPr>
        <p:spPr>
          <a:xfrm>
            <a:off x="4405219" y="2931664"/>
            <a:ext cx="1871153"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Gateway</a:t>
            </a:r>
          </a:p>
        </p:txBody>
      </p:sp>
      <p:sp>
        <p:nvSpPr>
          <p:cNvPr id="54" name="ZoneTexte 44">
            <a:extLst>
              <a:ext uri="{FF2B5EF4-FFF2-40B4-BE49-F238E27FC236}">
                <a16:creationId xmlns:a16="http://schemas.microsoft.com/office/drawing/2014/main" id="{5C68B2CB-3235-414F-AFC5-577D22DDA4CF}"/>
              </a:ext>
            </a:extLst>
          </p:cNvPr>
          <p:cNvSpPr txBox="1"/>
          <p:nvPr/>
        </p:nvSpPr>
        <p:spPr>
          <a:xfrm>
            <a:off x="595107" y="2629891"/>
            <a:ext cx="1662186"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Device</a:t>
            </a:r>
          </a:p>
        </p:txBody>
      </p:sp>
    </p:spTree>
    <p:extLst>
      <p:ext uri="{BB962C8B-B14F-4D97-AF65-F5344CB8AC3E}">
        <p14:creationId xmlns:p14="http://schemas.microsoft.com/office/powerpoint/2010/main" val="5003751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Grouper 36"/>
          <p:cNvGrpSpPr/>
          <p:nvPr/>
        </p:nvGrpSpPr>
        <p:grpSpPr>
          <a:xfrm>
            <a:off x="2217060" y="2826028"/>
            <a:ext cx="2045730" cy="2182802"/>
            <a:chOff x="2217060" y="2826028"/>
            <a:chExt cx="2045730" cy="2182802"/>
          </a:xfrm>
        </p:grpSpPr>
        <p:cxnSp>
          <p:nvCxnSpPr>
            <p:cNvPr id="38" name="Connecteur droit 37"/>
            <p:cNvCxnSpPr/>
            <p:nvPr/>
          </p:nvCxnSpPr>
          <p:spPr>
            <a:xfrm>
              <a:off x="4262790" y="2826028"/>
              <a:ext cx="0" cy="966745"/>
            </a:xfrm>
            <a:prstGeom prst="line">
              <a:avLst/>
            </a:prstGeom>
            <a:ln>
              <a:solidFill>
                <a:srgbClr val="7F7F7F"/>
              </a:solidFill>
            </a:ln>
          </p:spPr>
          <p:style>
            <a:lnRef idx="2">
              <a:schemeClr val="accent5"/>
            </a:lnRef>
            <a:fillRef idx="0">
              <a:schemeClr val="accent5"/>
            </a:fillRef>
            <a:effectRef idx="1">
              <a:schemeClr val="accent5"/>
            </a:effectRef>
            <a:fontRef idx="minor">
              <a:schemeClr val="tx1"/>
            </a:fontRef>
          </p:style>
        </p:cxnSp>
        <p:grpSp>
          <p:nvGrpSpPr>
            <p:cNvPr id="39" name="Grouper 38"/>
            <p:cNvGrpSpPr/>
            <p:nvPr/>
          </p:nvGrpSpPr>
          <p:grpSpPr>
            <a:xfrm>
              <a:off x="2217060" y="3792773"/>
              <a:ext cx="2045730" cy="1216057"/>
              <a:chOff x="2217060" y="3792773"/>
              <a:chExt cx="2045730" cy="1216057"/>
            </a:xfrm>
          </p:grpSpPr>
          <p:cxnSp>
            <p:nvCxnSpPr>
              <p:cNvPr id="40" name="Connecteur droit 39"/>
              <p:cNvCxnSpPr/>
              <p:nvPr/>
            </p:nvCxnSpPr>
            <p:spPr>
              <a:xfrm>
                <a:off x="2602226" y="3792773"/>
                <a:ext cx="1660564" cy="0"/>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1" name="Connecteur droit 40"/>
              <p:cNvCxnSpPr/>
              <p:nvPr/>
            </p:nvCxnSpPr>
            <p:spPr>
              <a:xfrm>
                <a:off x="2617566"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2" name="Connecteur droit 41"/>
              <p:cNvCxnSpPr/>
              <p:nvPr/>
            </p:nvCxnSpPr>
            <p:spPr>
              <a:xfrm>
                <a:off x="3199220"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cxnSp>
            <p:nvCxnSpPr>
              <p:cNvPr id="43" name="Connecteur droit 42"/>
              <p:cNvCxnSpPr/>
              <p:nvPr/>
            </p:nvCxnSpPr>
            <p:spPr>
              <a:xfrm>
                <a:off x="3834532" y="3792773"/>
                <a:ext cx="0" cy="626164"/>
              </a:xfrm>
              <a:prstGeom prst="line">
                <a:avLst/>
              </a:prstGeom>
              <a:ln>
                <a:solidFill>
                  <a:srgbClr val="7F7F7F"/>
                </a:solidFill>
              </a:ln>
              <a:effectLst/>
            </p:spPr>
            <p:style>
              <a:lnRef idx="2">
                <a:schemeClr val="accent5"/>
              </a:lnRef>
              <a:fillRef idx="0">
                <a:schemeClr val="accent5"/>
              </a:fillRef>
              <a:effectRef idx="1">
                <a:schemeClr val="accent5"/>
              </a:effectRef>
              <a:fontRef idx="minor">
                <a:schemeClr val="tx1"/>
              </a:fontRef>
            </p:style>
          </p:cxnSp>
          <p:sp>
            <p:nvSpPr>
              <p:cNvPr id="44" name="Cube 43"/>
              <p:cNvSpPr/>
              <p:nvPr/>
            </p:nvSpPr>
            <p:spPr>
              <a:xfrm>
                <a:off x="2384212"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47" name="Cube 46"/>
              <p:cNvSpPr/>
              <p:nvPr/>
            </p:nvSpPr>
            <p:spPr>
              <a:xfrm>
                <a:off x="2965958"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49" name="Cube 48"/>
              <p:cNvSpPr/>
              <p:nvPr/>
            </p:nvSpPr>
            <p:spPr>
              <a:xfrm>
                <a:off x="3601524" y="4007460"/>
                <a:ext cx="423071" cy="655939"/>
              </a:xfrm>
              <a:prstGeom prst="cube">
                <a:avLst/>
              </a:prstGeom>
              <a:solidFill>
                <a:schemeClr val="bg1">
                  <a:lumMod val="65000"/>
                </a:schemeClr>
              </a:solidFill>
              <a:ln>
                <a:solidFill>
                  <a:schemeClr val="bg1">
                    <a:lumMod val="50000"/>
                  </a:schemeClr>
                </a:solidFill>
              </a:ln>
              <a:effectLst/>
            </p:spPr>
            <p:style>
              <a:lnRef idx="1">
                <a:schemeClr val="dk1"/>
              </a:lnRef>
              <a:fillRef idx="2">
                <a:schemeClr val="dk1"/>
              </a:fillRef>
              <a:effectRef idx="1">
                <a:schemeClr val="dk1"/>
              </a:effectRef>
              <a:fontRef idx="minor">
                <a:schemeClr val="dk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50" name="ZoneTexte 49"/>
              <p:cNvSpPr txBox="1"/>
              <p:nvPr/>
            </p:nvSpPr>
            <p:spPr>
              <a:xfrm>
                <a:off x="2217060" y="4639498"/>
                <a:ext cx="65915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rPr>
                  <a:t>AAA</a:t>
                </a:r>
              </a:p>
            </p:txBody>
          </p:sp>
          <p:sp>
            <p:nvSpPr>
              <p:cNvPr id="51" name="ZoneTexte 50"/>
              <p:cNvSpPr txBox="1"/>
              <p:nvPr/>
            </p:nvSpPr>
            <p:spPr>
              <a:xfrm>
                <a:off x="2869642" y="4639498"/>
                <a:ext cx="55656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lumMod val="65000"/>
                      </a:prstClr>
                    </a:solidFill>
                    <a:effectLst/>
                    <a:uLnTx/>
                    <a:uFillTx/>
                    <a:latin typeface="Gill Sans MT"/>
                    <a:ea typeface="+mn-ea"/>
                    <a:cs typeface="+mn-cs"/>
                  </a:rPr>
                  <a:t>Perf</a:t>
                </a:r>
                <a:endPar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endParaRPr>
              </a:p>
            </p:txBody>
          </p:sp>
          <p:sp>
            <p:nvSpPr>
              <p:cNvPr id="52" name="ZoneTexte 51"/>
              <p:cNvSpPr txBox="1"/>
              <p:nvPr/>
            </p:nvSpPr>
            <p:spPr>
              <a:xfrm>
                <a:off x="3441915" y="4639498"/>
                <a:ext cx="723275"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a:ln>
                      <a:noFill/>
                    </a:ln>
                    <a:solidFill>
                      <a:prstClr val="white">
                        <a:lumMod val="65000"/>
                      </a:prstClr>
                    </a:solidFill>
                    <a:effectLst/>
                    <a:uLnTx/>
                    <a:uFillTx/>
                    <a:latin typeface="Gill Sans MT"/>
                    <a:ea typeface="+mn-ea"/>
                    <a:cs typeface="+mn-cs"/>
                  </a:rPr>
                  <a:t>Mgmt</a:t>
                </a:r>
                <a:endParaRPr kumimoji="0" lang="en-US" sz="1800" b="0" i="0" u="none" strike="noStrike" kern="1200" cap="none" spc="0" normalizeH="0" baseline="0" noProof="0" dirty="0">
                  <a:ln>
                    <a:noFill/>
                  </a:ln>
                  <a:solidFill>
                    <a:prstClr val="white">
                      <a:lumMod val="65000"/>
                    </a:prstClr>
                  </a:solidFill>
                  <a:effectLst/>
                  <a:uLnTx/>
                  <a:uFillTx/>
                  <a:latin typeface="Gill Sans MT"/>
                  <a:ea typeface="+mn-ea"/>
                  <a:cs typeface="+mn-cs"/>
                </a:endParaRPr>
              </a:p>
            </p:txBody>
          </p:sp>
        </p:grpSp>
      </p:grpSp>
      <p:grpSp>
        <p:nvGrpSpPr>
          <p:cNvPr id="32" name="Grouper 31"/>
          <p:cNvGrpSpPr/>
          <p:nvPr/>
        </p:nvGrpSpPr>
        <p:grpSpPr>
          <a:xfrm>
            <a:off x="6472778" y="760342"/>
            <a:ext cx="1414762" cy="1538579"/>
            <a:chOff x="6472778" y="760342"/>
            <a:chExt cx="1414762" cy="1538579"/>
          </a:xfrm>
        </p:grpSpPr>
        <p:cxnSp>
          <p:nvCxnSpPr>
            <p:cNvPr id="33" name="Connecteur droit 32"/>
            <p:cNvCxnSpPr/>
            <p:nvPr/>
          </p:nvCxnSpPr>
          <p:spPr>
            <a:xfrm flipH="1">
              <a:off x="6472778" y="1413344"/>
              <a:ext cx="1075680" cy="885577"/>
            </a:xfrm>
            <a:prstGeom prst="line">
              <a:avLst/>
            </a:prstGeom>
          </p:spPr>
          <p:style>
            <a:lnRef idx="2">
              <a:schemeClr val="accent5"/>
            </a:lnRef>
            <a:fillRef idx="0">
              <a:schemeClr val="accent5"/>
            </a:fillRef>
            <a:effectRef idx="1">
              <a:schemeClr val="accent5"/>
            </a:effectRef>
            <a:fontRef idx="minor">
              <a:schemeClr val="tx1"/>
            </a:fontRef>
          </p:style>
        </p:cxnSp>
        <p:sp>
          <p:nvSpPr>
            <p:cNvPr id="34" name="Cylindre 33"/>
            <p:cNvSpPr/>
            <p:nvPr/>
          </p:nvSpPr>
          <p:spPr>
            <a:xfrm>
              <a:off x="7217871" y="760342"/>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5" name="Ellipse 34"/>
            <p:cNvSpPr/>
            <p:nvPr/>
          </p:nvSpPr>
          <p:spPr>
            <a:xfrm>
              <a:off x="7297309" y="100186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6" name="Ellipse 35"/>
            <p:cNvSpPr/>
            <p:nvPr/>
          </p:nvSpPr>
          <p:spPr>
            <a:xfrm>
              <a:off x="7539139" y="127949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grpSp>
        <p:nvGrpSpPr>
          <p:cNvPr id="25" name="Grouper 24"/>
          <p:cNvGrpSpPr/>
          <p:nvPr/>
        </p:nvGrpSpPr>
        <p:grpSpPr>
          <a:xfrm>
            <a:off x="4187864" y="1824824"/>
            <a:ext cx="3879803" cy="1502797"/>
            <a:chOff x="4187864" y="1824824"/>
            <a:chExt cx="3879803" cy="1502797"/>
          </a:xfrm>
        </p:grpSpPr>
        <p:cxnSp>
          <p:nvCxnSpPr>
            <p:cNvPr id="26" name="Connecteur droit 25"/>
            <p:cNvCxnSpPr/>
            <p:nvPr/>
          </p:nvCxnSpPr>
          <p:spPr>
            <a:xfrm flipH="1">
              <a:off x="6991987" y="2586492"/>
              <a:ext cx="1075680"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27" name="Connecteur droit 26"/>
            <p:cNvCxnSpPr/>
            <p:nvPr/>
          </p:nvCxnSpPr>
          <p:spPr>
            <a:xfrm flipH="1">
              <a:off x="4187864" y="2585500"/>
              <a:ext cx="1075680" cy="0"/>
            </a:xfrm>
            <a:prstGeom prst="line">
              <a:avLst/>
            </a:prstGeom>
          </p:spPr>
          <p:style>
            <a:lnRef idx="2">
              <a:schemeClr val="accent5"/>
            </a:lnRef>
            <a:fillRef idx="0">
              <a:schemeClr val="accent5"/>
            </a:fillRef>
            <a:effectRef idx="1">
              <a:schemeClr val="accent5"/>
            </a:effectRef>
            <a:fontRef idx="minor">
              <a:schemeClr val="tx1"/>
            </a:fontRef>
          </p:style>
        </p:cxnSp>
        <p:sp>
          <p:nvSpPr>
            <p:cNvPr id="28" name="Nuage 27"/>
            <p:cNvSpPr/>
            <p:nvPr/>
          </p:nvSpPr>
          <p:spPr>
            <a:xfrm>
              <a:off x="4918529" y="1824824"/>
              <a:ext cx="2450324" cy="1502797"/>
            </a:xfrm>
            <a:prstGeom prst="cloud">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r"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Gill Sans MT"/>
                  <a:ea typeface="+mn-ea"/>
                  <a:cs typeface="+mn-cs"/>
                </a:rPr>
                <a:t>IP</a:t>
              </a:r>
            </a:p>
          </p:txBody>
        </p:sp>
      </p:grpSp>
      <p:sp>
        <p:nvSpPr>
          <p:cNvPr id="2" name="Titre 1"/>
          <p:cNvSpPr>
            <a:spLocks noGrp="1"/>
          </p:cNvSpPr>
          <p:nvPr>
            <p:ph type="title"/>
          </p:nvPr>
        </p:nvSpPr>
        <p:spPr/>
        <p:txBody>
          <a:bodyPr>
            <a:normAutofit fontScale="90000"/>
          </a:bodyPr>
          <a:lstStyle/>
          <a:p>
            <a:r>
              <a:rPr lang="en-US" dirty="0"/>
              <a:t>SCHC Architecture</a:t>
            </a:r>
          </a:p>
        </p:txBody>
      </p:sp>
      <p:sp>
        <p:nvSpPr>
          <p:cNvPr id="5" name="Espace réservé du numéro de diapositive 4"/>
          <p:cNvSpPr>
            <a:spLocks noGrp="1"/>
          </p:cNvSpPr>
          <p:nvPr>
            <p:ph type="sldNum" sz="quarter" idx="4294967295"/>
          </p:nvPr>
        </p:nvSpPr>
        <p:spPr>
          <a:xfrm>
            <a:off x="8279981" y="4824409"/>
            <a:ext cx="489445" cy="273844"/>
          </a:xfrm>
          <a:prstGeom prst="rect">
            <a:avLst/>
          </a:prstGeo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25</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Ellipse 5"/>
          <p:cNvSpPr/>
          <p:nvPr/>
        </p:nvSpPr>
        <p:spPr>
          <a:xfrm>
            <a:off x="1341416" y="2343650"/>
            <a:ext cx="286169" cy="268357"/>
          </a:xfrm>
          <a:prstGeom prst="ellipse">
            <a:avLst/>
          </a:prstGeom>
          <a:solidFill>
            <a:srgbClr val="BB1E26"/>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nvGrpSpPr>
          <p:cNvPr id="18" name="Grouper 17"/>
          <p:cNvGrpSpPr/>
          <p:nvPr/>
        </p:nvGrpSpPr>
        <p:grpSpPr>
          <a:xfrm>
            <a:off x="866736" y="1601193"/>
            <a:ext cx="3604658" cy="1905663"/>
            <a:chOff x="866736" y="1601193"/>
            <a:chExt cx="3604658" cy="1905663"/>
          </a:xfrm>
        </p:grpSpPr>
        <p:grpSp>
          <p:nvGrpSpPr>
            <p:cNvPr id="17" name="Grouper 16"/>
            <p:cNvGrpSpPr/>
            <p:nvPr/>
          </p:nvGrpSpPr>
          <p:grpSpPr>
            <a:xfrm>
              <a:off x="866736" y="1601193"/>
              <a:ext cx="3321128" cy="1905663"/>
              <a:chOff x="866736" y="1601193"/>
              <a:chExt cx="3321128" cy="1905663"/>
            </a:xfrm>
          </p:grpSpPr>
          <p:cxnSp>
            <p:nvCxnSpPr>
              <p:cNvPr id="12" name="Connecteur droit 11"/>
              <p:cNvCxnSpPr/>
              <p:nvPr/>
            </p:nvCxnSpPr>
            <p:spPr>
              <a:xfrm>
                <a:off x="866736" y="1601193"/>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3" name="Connecteur droit 12"/>
              <p:cNvCxnSpPr/>
              <p:nvPr/>
            </p:nvCxnSpPr>
            <p:spPr>
              <a:xfrm>
                <a:off x="866736" y="3506856"/>
                <a:ext cx="3321128"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4" name="Connecteur droit 13"/>
              <p:cNvCxnSpPr/>
              <p:nvPr/>
            </p:nvCxnSpPr>
            <p:spPr>
              <a:xfrm>
                <a:off x="2527300" y="2567938"/>
                <a:ext cx="1660564" cy="0"/>
              </a:xfrm>
              <a:prstGeom prst="line">
                <a:avLst/>
              </a:prstGeom>
            </p:spPr>
            <p:style>
              <a:lnRef idx="2">
                <a:schemeClr val="accent5"/>
              </a:lnRef>
              <a:fillRef idx="0">
                <a:schemeClr val="accent5"/>
              </a:fillRef>
              <a:effectRef idx="1">
                <a:schemeClr val="accent5"/>
              </a:effectRef>
              <a:fontRef idx="minor">
                <a:schemeClr val="tx1"/>
              </a:fontRef>
            </p:style>
          </p:cxnSp>
          <p:cxnSp>
            <p:nvCxnSpPr>
              <p:cNvPr id="16" name="Connecteur droit 15"/>
              <p:cNvCxnSpPr/>
              <p:nvPr/>
            </p:nvCxnSpPr>
            <p:spPr>
              <a:xfrm>
                <a:off x="4187864" y="1601193"/>
                <a:ext cx="0" cy="1905663"/>
              </a:xfrm>
              <a:prstGeom prst="line">
                <a:avLst/>
              </a:prstGeom>
            </p:spPr>
            <p:style>
              <a:lnRef idx="2">
                <a:schemeClr val="accent5"/>
              </a:lnRef>
              <a:fillRef idx="0">
                <a:schemeClr val="accent5"/>
              </a:fillRef>
              <a:effectRef idx="1">
                <a:schemeClr val="accent5"/>
              </a:effectRef>
              <a:fontRef idx="minor">
                <a:schemeClr val="tx1"/>
              </a:fontRef>
            </p:style>
          </p:cxnSp>
        </p:grpSp>
        <p:sp>
          <p:nvSpPr>
            <p:cNvPr id="10" name="Rectangle 9"/>
            <p:cNvSpPr/>
            <p:nvPr/>
          </p:nvSpPr>
          <p:spPr>
            <a:xfrm>
              <a:off x="3827513" y="2298921"/>
              <a:ext cx="643881"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sp>
        <p:nvSpPr>
          <p:cNvPr id="21" name="Cylindre 20"/>
          <p:cNvSpPr/>
          <p:nvPr/>
        </p:nvSpPr>
        <p:spPr>
          <a:xfrm>
            <a:off x="7887540" y="2111731"/>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8" name="Ellipse 47"/>
          <p:cNvSpPr/>
          <p:nvPr/>
        </p:nvSpPr>
        <p:spPr>
          <a:xfrm>
            <a:off x="8136896" y="2433759"/>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7" name="Triangle isocèle 6"/>
          <p:cNvSpPr/>
          <p:nvPr/>
        </p:nvSpPr>
        <p:spPr>
          <a:xfrm>
            <a:off x="457200" y="121654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8" name="Triangle isocèle 7"/>
          <p:cNvSpPr/>
          <p:nvPr/>
        </p:nvSpPr>
        <p:spPr>
          <a:xfrm>
            <a:off x="609600" y="2934029"/>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9" name="Triangle isocèle 8"/>
          <p:cNvSpPr/>
          <p:nvPr/>
        </p:nvSpPr>
        <p:spPr>
          <a:xfrm>
            <a:off x="2232188" y="1985837"/>
            <a:ext cx="590224" cy="769288"/>
          </a:xfrm>
          <a:prstGeom prst="triangle">
            <a:avLst/>
          </a:prstGeom>
          <a:solidFill>
            <a:srgbClr val="000000"/>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5" name="ZoneTexte 44"/>
          <p:cNvSpPr txBox="1"/>
          <p:nvPr/>
        </p:nvSpPr>
        <p:spPr>
          <a:xfrm>
            <a:off x="6568775" y="1889309"/>
            <a:ext cx="150233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9BBB59"/>
                </a:solidFill>
                <a:effectLst/>
                <a:uLnTx/>
                <a:uFillTx/>
                <a:latin typeface="Gill Sans MT"/>
                <a:ea typeface="+mn-ea"/>
                <a:cs typeface="+mn-cs"/>
              </a:rPr>
              <a:t>IP/UDP/</a:t>
            </a:r>
            <a:r>
              <a:rPr kumimoji="0" lang="en-US" sz="1800" b="0" i="0" u="none" strike="noStrike" kern="1200" cap="none" spc="0" normalizeH="0" baseline="0" noProof="0" dirty="0" err="1">
                <a:ln>
                  <a:noFill/>
                </a:ln>
                <a:solidFill>
                  <a:srgbClr val="9BBB59"/>
                </a:solidFill>
                <a:effectLst/>
                <a:uLnTx/>
                <a:uFillTx/>
                <a:latin typeface="Gill Sans MT"/>
                <a:ea typeface="+mn-ea"/>
                <a:cs typeface="+mn-cs"/>
              </a:rPr>
              <a:t>CoAP</a:t>
            </a:r>
            <a:endParaRPr kumimoji="0" lang="en-US" sz="1800" b="0" i="0" u="none" strike="noStrike" kern="1200" cap="none" spc="0" normalizeH="0" baseline="0" noProof="0" dirty="0">
              <a:ln>
                <a:noFill/>
              </a:ln>
              <a:solidFill>
                <a:srgbClr val="9BBB59"/>
              </a:solidFill>
              <a:effectLst/>
              <a:uLnTx/>
              <a:uFillTx/>
              <a:latin typeface="Gill Sans MT"/>
              <a:ea typeface="+mn-ea"/>
              <a:cs typeface="+mn-cs"/>
            </a:endParaRPr>
          </a:p>
        </p:txBody>
      </p:sp>
      <p:sp>
        <p:nvSpPr>
          <p:cNvPr id="29" name="TextBox 28">
            <a:extLst>
              <a:ext uri="{FF2B5EF4-FFF2-40B4-BE49-F238E27FC236}">
                <a16:creationId xmlns:a16="http://schemas.microsoft.com/office/drawing/2014/main" id="{82B682EC-AA70-0E4B-BF2E-5ADC13F9F416}"/>
              </a:ext>
            </a:extLst>
          </p:cNvPr>
          <p:cNvSpPr txBox="1"/>
          <p:nvPr/>
        </p:nvSpPr>
        <p:spPr>
          <a:xfrm>
            <a:off x="3399822" y="1132961"/>
            <a:ext cx="1018227"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00000"/>
                </a:solidFill>
                <a:effectLst/>
                <a:uLnTx/>
                <a:uFillTx/>
                <a:latin typeface="Gill Sans MT"/>
                <a:ea typeface="+mn-ea"/>
                <a:cs typeface="+mn-cs"/>
              </a:rPr>
              <a:t>CORECONF</a:t>
            </a:r>
          </a:p>
        </p:txBody>
      </p:sp>
      <p:sp>
        <p:nvSpPr>
          <p:cNvPr id="53" name="Rectangle 52">
            <a:extLst>
              <a:ext uri="{FF2B5EF4-FFF2-40B4-BE49-F238E27FC236}">
                <a16:creationId xmlns:a16="http://schemas.microsoft.com/office/drawing/2014/main" id="{BB95B2F3-7467-E349-A320-28FBF5B14C6C}"/>
              </a:ext>
            </a:extLst>
          </p:cNvPr>
          <p:cNvSpPr/>
          <p:nvPr/>
        </p:nvSpPr>
        <p:spPr>
          <a:xfrm>
            <a:off x="4622913" y="907998"/>
            <a:ext cx="1440138" cy="2056356"/>
          </a:xfrm>
          <a:prstGeom prst="rect">
            <a:avLst/>
          </a:prstGeom>
          <a:solidFill>
            <a:srgbClr val="BB1E26"/>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4" name="Rectangle 53">
            <a:extLst>
              <a:ext uri="{FF2B5EF4-FFF2-40B4-BE49-F238E27FC236}">
                <a16:creationId xmlns:a16="http://schemas.microsoft.com/office/drawing/2014/main" id="{5A4CDAF4-8109-B34D-B6D8-BD6D457CD8D6}"/>
              </a:ext>
            </a:extLst>
          </p:cNvPr>
          <p:cNvSpPr/>
          <p:nvPr/>
        </p:nvSpPr>
        <p:spPr>
          <a:xfrm>
            <a:off x="4687765" y="975224"/>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62" name="Rectangle 61">
            <a:extLst>
              <a:ext uri="{FF2B5EF4-FFF2-40B4-BE49-F238E27FC236}">
                <a16:creationId xmlns:a16="http://schemas.microsoft.com/office/drawing/2014/main" id="{61373764-3C46-4C47-A13F-43FEB9A9AD15}"/>
              </a:ext>
            </a:extLst>
          </p:cNvPr>
          <p:cNvSpPr/>
          <p:nvPr/>
        </p:nvSpPr>
        <p:spPr>
          <a:xfrm>
            <a:off x="4679989" y="1640357"/>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63" name="Rectangle 62">
            <a:extLst>
              <a:ext uri="{FF2B5EF4-FFF2-40B4-BE49-F238E27FC236}">
                <a16:creationId xmlns:a16="http://schemas.microsoft.com/office/drawing/2014/main" id="{D87ED7A0-7329-A54D-B3AD-E135135F36FB}"/>
              </a:ext>
            </a:extLst>
          </p:cNvPr>
          <p:cNvSpPr/>
          <p:nvPr/>
        </p:nvSpPr>
        <p:spPr>
          <a:xfrm>
            <a:off x="4678330" y="2294943"/>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 </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cxnSp>
        <p:nvCxnSpPr>
          <p:cNvPr id="56" name="Straight Arrow Connector 55">
            <a:extLst>
              <a:ext uri="{FF2B5EF4-FFF2-40B4-BE49-F238E27FC236}">
                <a16:creationId xmlns:a16="http://schemas.microsoft.com/office/drawing/2014/main" id="{9E3293FC-A5D2-BD48-811F-EB519C82E0CF}"/>
              </a:ext>
            </a:extLst>
          </p:cNvPr>
          <p:cNvCxnSpPr>
            <a:cxnSpLocks/>
            <a:stCxn id="63" idx="3"/>
          </p:cNvCxnSpPr>
          <p:nvPr/>
        </p:nvCxnSpPr>
        <p:spPr>
          <a:xfrm flipV="1">
            <a:off x="5984392" y="1336218"/>
            <a:ext cx="1233479" cy="1253918"/>
          </a:xfrm>
          <a:prstGeom prst="straightConnector1">
            <a:avLst/>
          </a:prstGeom>
          <a:ln w="38100">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0" name="Straight Arrow Connector 19">
            <a:extLst>
              <a:ext uri="{FF2B5EF4-FFF2-40B4-BE49-F238E27FC236}">
                <a16:creationId xmlns:a16="http://schemas.microsoft.com/office/drawing/2014/main" id="{0D0447BB-817B-0746-83C9-D36C523B33C8}"/>
              </a:ext>
            </a:extLst>
          </p:cNvPr>
          <p:cNvCxnSpPr>
            <a:cxnSpLocks/>
            <a:stCxn id="6" idx="6"/>
            <a:endCxn id="54" idx="1"/>
          </p:cNvCxnSpPr>
          <p:nvPr/>
        </p:nvCxnSpPr>
        <p:spPr>
          <a:xfrm flipV="1">
            <a:off x="1627585" y="1270417"/>
            <a:ext cx="3060180" cy="1207412"/>
          </a:xfrm>
          <a:prstGeom prst="straightConnector1">
            <a:avLst/>
          </a:prstGeom>
          <a:ln w="38100">
            <a:solidFill>
              <a:srgbClr val="C0000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55" name="Straight Arrow Connector 54">
            <a:extLst>
              <a:ext uri="{FF2B5EF4-FFF2-40B4-BE49-F238E27FC236}">
                <a16:creationId xmlns:a16="http://schemas.microsoft.com/office/drawing/2014/main" id="{F402EBC3-6197-0142-9DAF-0E805CEE52CE}"/>
              </a:ext>
            </a:extLst>
          </p:cNvPr>
          <p:cNvCxnSpPr>
            <a:cxnSpLocks/>
            <a:stCxn id="6" idx="5"/>
            <a:endCxn id="63" idx="1"/>
          </p:cNvCxnSpPr>
          <p:nvPr/>
        </p:nvCxnSpPr>
        <p:spPr>
          <a:xfrm>
            <a:off x="1585677" y="2572707"/>
            <a:ext cx="3092653" cy="17429"/>
          </a:xfrm>
          <a:prstGeom prst="straightConnector1">
            <a:avLst/>
          </a:prstGeom>
          <a:ln w="38100">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64" name="ZoneTexte 44">
            <a:extLst>
              <a:ext uri="{FF2B5EF4-FFF2-40B4-BE49-F238E27FC236}">
                <a16:creationId xmlns:a16="http://schemas.microsoft.com/office/drawing/2014/main" id="{B362B0B9-6E3F-704F-82D9-9BACF07BD651}"/>
              </a:ext>
            </a:extLst>
          </p:cNvPr>
          <p:cNvSpPr txBox="1"/>
          <p:nvPr/>
        </p:nvSpPr>
        <p:spPr>
          <a:xfrm>
            <a:off x="4405219" y="2931664"/>
            <a:ext cx="1871153"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Gateway</a:t>
            </a:r>
          </a:p>
        </p:txBody>
      </p:sp>
      <p:sp>
        <p:nvSpPr>
          <p:cNvPr id="65" name="ZoneTexte 44">
            <a:extLst>
              <a:ext uri="{FF2B5EF4-FFF2-40B4-BE49-F238E27FC236}">
                <a16:creationId xmlns:a16="http://schemas.microsoft.com/office/drawing/2014/main" id="{2177AF46-8DD9-1E47-8E05-E8F4370FD605}"/>
              </a:ext>
            </a:extLst>
          </p:cNvPr>
          <p:cNvSpPr txBox="1"/>
          <p:nvPr/>
        </p:nvSpPr>
        <p:spPr>
          <a:xfrm>
            <a:off x="595107" y="2629891"/>
            <a:ext cx="1662186"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Device</a:t>
            </a:r>
          </a:p>
        </p:txBody>
      </p:sp>
    </p:spTree>
    <p:extLst>
      <p:ext uri="{BB962C8B-B14F-4D97-AF65-F5344CB8AC3E}">
        <p14:creationId xmlns:p14="http://schemas.microsoft.com/office/powerpoint/2010/main" val="3185065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er 31"/>
          <p:cNvGrpSpPr/>
          <p:nvPr/>
        </p:nvGrpSpPr>
        <p:grpSpPr>
          <a:xfrm>
            <a:off x="6472778" y="760342"/>
            <a:ext cx="1414762" cy="1538579"/>
            <a:chOff x="6472778" y="760342"/>
            <a:chExt cx="1414762" cy="1538579"/>
          </a:xfrm>
        </p:grpSpPr>
        <p:cxnSp>
          <p:nvCxnSpPr>
            <p:cNvPr id="33" name="Connecteur droit 32"/>
            <p:cNvCxnSpPr/>
            <p:nvPr/>
          </p:nvCxnSpPr>
          <p:spPr>
            <a:xfrm flipH="1">
              <a:off x="6472778" y="1413344"/>
              <a:ext cx="1075680" cy="885577"/>
            </a:xfrm>
            <a:prstGeom prst="line">
              <a:avLst/>
            </a:prstGeom>
          </p:spPr>
          <p:style>
            <a:lnRef idx="2">
              <a:schemeClr val="accent5"/>
            </a:lnRef>
            <a:fillRef idx="0">
              <a:schemeClr val="accent5"/>
            </a:fillRef>
            <a:effectRef idx="1">
              <a:schemeClr val="accent5"/>
            </a:effectRef>
            <a:fontRef idx="minor">
              <a:schemeClr val="tx1"/>
            </a:fontRef>
          </p:style>
        </p:cxnSp>
        <p:sp>
          <p:nvSpPr>
            <p:cNvPr id="34" name="Cylindre 33"/>
            <p:cNvSpPr/>
            <p:nvPr/>
          </p:nvSpPr>
          <p:spPr>
            <a:xfrm>
              <a:off x="7217871" y="760342"/>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5" name="Ellipse 34"/>
            <p:cNvSpPr/>
            <p:nvPr/>
          </p:nvSpPr>
          <p:spPr>
            <a:xfrm>
              <a:off x="7297309" y="100186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36" name="Ellipse 35"/>
            <p:cNvSpPr/>
            <p:nvPr/>
          </p:nvSpPr>
          <p:spPr>
            <a:xfrm>
              <a:off x="7539139" y="1279492"/>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grpSp>
      <p:cxnSp>
        <p:nvCxnSpPr>
          <p:cNvPr id="26" name="Connecteur droit 25"/>
          <p:cNvCxnSpPr>
            <a:cxnSpLocks/>
          </p:cNvCxnSpPr>
          <p:nvPr/>
        </p:nvCxnSpPr>
        <p:spPr>
          <a:xfrm flipH="1">
            <a:off x="6991987" y="2586492"/>
            <a:ext cx="1075680" cy="0"/>
          </a:xfrm>
          <a:prstGeom prst="line">
            <a:avLst/>
          </a:prstGeom>
        </p:spPr>
        <p:style>
          <a:lnRef idx="2">
            <a:schemeClr val="accent5"/>
          </a:lnRef>
          <a:fillRef idx="0">
            <a:schemeClr val="accent5"/>
          </a:fillRef>
          <a:effectRef idx="1">
            <a:schemeClr val="accent5"/>
          </a:effectRef>
          <a:fontRef idx="minor">
            <a:schemeClr val="tx1"/>
          </a:fontRef>
        </p:style>
      </p:cxnSp>
      <p:sp>
        <p:nvSpPr>
          <p:cNvPr id="28" name="Nuage 27"/>
          <p:cNvSpPr/>
          <p:nvPr/>
        </p:nvSpPr>
        <p:spPr>
          <a:xfrm>
            <a:off x="4918529" y="1824824"/>
            <a:ext cx="2450324" cy="1502797"/>
          </a:xfrm>
          <a:prstGeom prst="cloud">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r" defTabSz="457061"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Gill Sans MT"/>
                <a:ea typeface="+mn-ea"/>
                <a:cs typeface="+mn-cs"/>
              </a:rPr>
              <a:t>IP</a:t>
            </a:r>
          </a:p>
        </p:txBody>
      </p:sp>
      <p:sp>
        <p:nvSpPr>
          <p:cNvPr id="2" name="Titre 1"/>
          <p:cNvSpPr>
            <a:spLocks noGrp="1"/>
          </p:cNvSpPr>
          <p:nvPr>
            <p:ph type="title"/>
          </p:nvPr>
        </p:nvSpPr>
        <p:spPr/>
        <p:txBody>
          <a:bodyPr>
            <a:normAutofit fontScale="90000"/>
          </a:bodyPr>
          <a:lstStyle/>
          <a:p>
            <a:r>
              <a:rPr lang="en-US" dirty="0"/>
              <a:t>SCHC Architecture</a:t>
            </a:r>
          </a:p>
        </p:txBody>
      </p:sp>
      <p:sp>
        <p:nvSpPr>
          <p:cNvPr id="5" name="Espace réservé du numéro de diapositive 4"/>
          <p:cNvSpPr>
            <a:spLocks noGrp="1"/>
          </p:cNvSpPr>
          <p:nvPr>
            <p:ph type="sldNum" sz="quarter" idx="4294967295"/>
          </p:nvPr>
        </p:nvSpPr>
        <p:spPr>
          <a:xfrm>
            <a:off x="8279981" y="4824409"/>
            <a:ext cx="489445" cy="273844"/>
          </a:xfrm>
          <a:prstGeom prst="rect">
            <a:avLst/>
          </a:prstGeo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26</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21" name="Cylindre 20"/>
          <p:cNvSpPr/>
          <p:nvPr/>
        </p:nvSpPr>
        <p:spPr>
          <a:xfrm>
            <a:off x="7887540" y="2111731"/>
            <a:ext cx="669669" cy="912414"/>
          </a:xfrm>
          <a:prstGeom prst="can">
            <a:avLst/>
          </a:prstGeom>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8" name="Ellipse 47"/>
          <p:cNvSpPr/>
          <p:nvPr/>
        </p:nvSpPr>
        <p:spPr>
          <a:xfrm>
            <a:off x="8136896" y="2433759"/>
            <a:ext cx="286169" cy="268357"/>
          </a:xfrm>
          <a:prstGeom prst="ellipse">
            <a:avLst/>
          </a:prstGeom>
          <a:solidFill>
            <a:schemeClr val="tx1"/>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5" name="ZoneTexte 44"/>
          <p:cNvSpPr txBox="1"/>
          <p:nvPr/>
        </p:nvSpPr>
        <p:spPr>
          <a:xfrm>
            <a:off x="6568775" y="1889309"/>
            <a:ext cx="1502334"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9BBB59"/>
                </a:solidFill>
                <a:effectLst/>
                <a:uLnTx/>
                <a:uFillTx/>
                <a:latin typeface="Gill Sans MT"/>
                <a:ea typeface="+mn-ea"/>
                <a:cs typeface="+mn-cs"/>
              </a:rPr>
              <a:t>IP/UDP/</a:t>
            </a:r>
            <a:r>
              <a:rPr kumimoji="0" lang="en-US" sz="1800" b="0" i="0" u="none" strike="noStrike" kern="1200" cap="none" spc="0" normalizeH="0" baseline="0" noProof="0" dirty="0" err="1">
                <a:ln>
                  <a:noFill/>
                </a:ln>
                <a:solidFill>
                  <a:srgbClr val="9BBB59"/>
                </a:solidFill>
                <a:effectLst/>
                <a:uLnTx/>
                <a:uFillTx/>
                <a:latin typeface="Gill Sans MT"/>
                <a:ea typeface="+mn-ea"/>
                <a:cs typeface="+mn-cs"/>
              </a:rPr>
              <a:t>CoAP</a:t>
            </a:r>
            <a:endParaRPr kumimoji="0" lang="en-US" sz="1800" b="0" i="0" u="none" strike="noStrike" kern="1200" cap="none" spc="0" normalizeH="0" baseline="0" noProof="0" dirty="0">
              <a:ln>
                <a:noFill/>
              </a:ln>
              <a:solidFill>
                <a:srgbClr val="9BBB59"/>
              </a:solidFill>
              <a:effectLst/>
              <a:uLnTx/>
              <a:uFillTx/>
              <a:latin typeface="Gill Sans MT"/>
              <a:ea typeface="+mn-ea"/>
              <a:cs typeface="+mn-cs"/>
            </a:endParaRPr>
          </a:p>
        </p:txBody>
      </p:sp>
      <p:sp>
        <p:nvSpPr>
          <p:cNvPr id="58" name="ZoneTexte 44">
            <a:extLst>
              <a:ext uri="{FF2B5EF4-FFF2-40B4-BE49-F238E27FC236}">
                <a16:creationId xmlns:a16="http://schemas.microsoft.com/office/drawing/2014/main" id="{45655A22-FA51-7F42-A42E-423A9E98FA16}"/>
              </a:ext>
            </a:extLst>
          </p:cNvPr>
          <p:cNvSpPr txBox="1"/>
          <p:nvPr/>
        </p:nvSpPr>
        <p:spPr>
          <a:xfrm>
            <a:off x="4405219" y="2931664"/>
            <a:ext cx="1871153"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Gateway</a:t>
            </a:r>
          </a:p>
        </p:txBody>
      </p:sp>
      <p:sp>
        <p:nvSpPr>
          <p:cNvPr id="64" name="ZoneTexte 44">
            <a:extLst>
              <a:ext uri="{FF2B5EF4-FFF2-40B4-BE49-F238E27FC236}">
                <a16:creationId xmlns:a16="http://schemas.microsoft.com/office/drawing/2014/main" id="{74EFA13B-1912-AE4F-B562-B598E182B599}"/>
              </a:ext>
            </a:extLst>
          </p:cNvPr>
          <p:cNvSpPr txBox="1"/>
          <p:nvPr/>
        </p:nvSpPr>
        <p:spPr>
          <a:xfrm>
            <a:off x="81020" y="2996216"/>
            <a:ext cx="1662186"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Device</a:t>
            </a:r>
          </a:p>
        </p:txBody>
      </p:sp>
      <p:sp>
        <p:nvSpPr>
          <p:cNvPr id="65" name="TextBox 64">
            <a:extLst>
              <a:ext uri="{FF2B5EF4-FFF2-40B4-BE49-F238E27FC236}">
                <a16:creationId xmlns:a16="http://schemas.microsoft.com/office/drawing/2014/main" id="{137583BE-3A42-F345-A165-4DB4BA102620}"/>
              </a:ext>
            </a:extLst>
          </p:cNvPr>
          <p:cNvSpPr txBox="1"/>
          <p:nvPr/>
        </p:nvSpPr>
        <p:spPr>
          <a:xfrm>
            <a:off x="2534449" y="1061878"/>
            <a:ext cx="1018227"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00000"/>
                </a:solidFill>
                <a:effectLst/>
                <a:uLnTx/>
                <a:uFillTx/>
                <a:latin typeface="Gill Sans MT"/>
                <a:ea typeface="+mn-ea"/>
                <a:cs typeface="+mn-cs"/>
              </a:rPr>
              <a:t>CORECONF</a:t>
            </a:r>
          </a:p>
        </p:txBody>
      </p:sp>
      <p:sp>
        <p:nvSpPr>
          <p:cNvPr id="30" name="Rectangle 29">
            <a:extLst>
              <a:ext uri="{FF2B5EF4-FFF2-40B4-BE49-F238E27FC236}">
                <a16:creationId xmlns:a16="http://schemas.microsoft.com/office/drawing/2014/main" id="{66598F3E-5093-2642-8491-EE107D5A8C8B}"/>
              </a:ext>
            </a:extLst>
          </p:cNvPr>
          <p:cNvSpPr/>
          <p:nvPr/>
        </p:nvSpPr>
        <p:spPr>
          <a:xfrm>
            <a:off x="4622913" y="907998"/>
            <a:ext cx="1440138" cy="2056356"/>
          </a:xfrm>
          <a:prstGeom prst="rect">
            <a:avLst/>
          </a:prstGeom>
          <a:solidFill>
            <a:srgbClr val="BB1E26"/>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31" name="Rectangle 30">
            <a:extLst>
              <a:ext uri="{FF2B5EF4-FFF2-40B4-BE49-F238E27FC236}">
                <a16:creationId xmlns:a16="http://schemas.microsoft.com/office/drawing/2014/main" id="{24AE8D63-53E2-4D41-B4FD-CB908D95933B}"/>
              </a:ext>
            </a:extLst>
          </p:cNvPr>
          <p:cNvSpPr/>
          <p:nvPr/>
        </p:nvSpPr>
        <p:spPr>
          <a:xfrm>
            <a:off x="4687765" y="975224"/>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37" name="Rectangle 36">
            <a:extLst>
              <a:ext uri="{FF2B5EF4-FFF2-40B4-BE49-F238E27FC236}">
                <a16:creationId xmlns:a16="http://schemas.microsoft.com/office/drawing/2014/main" id="{F4DD6BCE-63D7-884C-A592-FB7967700190}"/>
              </a:ext>
            </a:extLst>
          </p:cNvPr>
          <p:cNvSpPr/>
          <p:nvPr/>
        </p:nvSpPr>
        <p:spPr>
          <a:xfrm>
            <a:off x="4679989" y="1640357"/>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38" name="Rectangle 37">
            <a:extLst>
              <a:ext uri="{FF2B5EF4-FFF2-40B4-BE49-F238E27FC236}">
                <a16:creationId xmlns:a16="http://schemas.microsoft.com/office/drawing/2014/main" id="{B9D35B29-E3E7-EE43-85BD-0BC63D07DEEB}"/>
              </a:ext>
            </a:extLst>
          </p:cNvPr>
          <p:cNvSpPr/>
          <p:nvPr/>
        </p:nvSpPr>
        <p:spPr>
          <a:xfrm>
            <a:off x="4678330" y="2294943"/>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 </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sp>
        <p:nvSpPr>
          <p:cNvPr id="6" name="Ellipse 5"/>
          <p:cNvSpPr/>
          <p:nvPr/>
        </p:nvSpPr>
        <p:spPr>
          <a:xfrm>
            <a:off x="1336315" y="1710246"/>
            <a:ext cx="286169" cy="268357"/>
          </a:xfrm>
          <a:prstGeom prst="ellipse">
            <a:avLst/>
          </a:prstGeom>
          <a:solidFill>
            <a:srgbClr val="BB1E26"/>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53" name="Rectangle 52">
            <a:extLst>
              <a:ext uri="{FF2B5EF4-FFF2-40B4-BE49-F238E27FC236}">
                <a16:creationId xmlns:a16="http://schemas.microsoft.com/office/drawing/2014/main" id="{917826EE-DB86-194F-BBD1-959A35679B3D}"/>
              </a:ext>
            </a:extLst>
          </p:cNvPr>
          <p:cNvSpPr/>
          <p:nvPr/>
        </p:nvSpPr>
        <p:spPr>
          <a:xfrm>
            <a:off x="203665" y="967789"/>
            <a:ext cx="1440138" cy="2056356"/>
          </a:xfrm>
          <a:prstGeom prst="rect">
            <a:avLst/>
          </a:prstGeom>
          <a:solidFill>
            <a:srgbClr val="BB1E26"/>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4" name="Rectangle 53">
            <a:extLst>
              <a:ext uri="{FF2B5EF4-FFF2-40B4-BE49-F238E27FC236}">
                <a16:creationId xmlns:a16="http://schemas.microsoft.com/office/drawing/2014/main" id="{01C9DD2F-FB94-BF41-BC93-AAAB46947A42}"/>
              </a:ext>
            </a:extLst>
          </p:cNvPr>
          <p:cNvSpPr/>
          <p:nvPr/>
        </p:nvSpPr>
        <p:spPr>
          <a:xfrm>
            <a:off x="268517" y="1035015"/>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62" name="Rectangle 61">
            <a:extLst>
              <a:ext uri="{FF2B5EF4-FFF2-40B4-BE49-F238E27FC236}">
                <a16:creationId xmlns:a16="http://schemas.microsoft.com/office/drawing/2014/main" id="{D332C680-D265-6B47-8D3D-EDA605E0C20C}"/>
              </a:ext>
            </a:extLst>
          </p:cNvPr>
          <p:cNvSpPr/>
          <p:nvPr/>
        </p:nvSpPr>
        <p:spPr>
          <a:xfrm>
            <a:off x="260741" y="1700148"/>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63" name="Rectangle 62">
            <a:extLst>
              <a:ext uri="{FF2B5EF4-FFF2-40B4-BE49-F238E27FC236}">
                <a16:creationId xmlns:a16="http://schemas.microsoft.com/office/drawing/2014/main" id="{B10A4E28-B701-7C42-9B5F-6E04064154F1}"/>
              </a:ext>
            </a:extLst>
          </p:cNvPr>
          <p:cNvSpPr/>
          <p:nvPr/>
        </p:nvSpPr>
        <p:spPr>
          <a:xfrm>
            <a:off x="259082" y="2354734"/>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 </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cxnSp>
        <p:nvCxnSpPr>
          <p:cNvPr id="20" name="Straight Arrow Connector 19">
            <a:extLst>
              <a:ext uri="{FF2B5EF4-FFF2-40B4-BE49-F238E27FC236}">
                <a16:creationId xmlns:a16="http://schemas.microsoft.com/office/drawing/2014/main" id="{0D0447BB-817B-0746-83C9-D36C523B33C8}"/>
              </a:ext>
            </a:extLst>
          </p:cNvPr>
          <p:cNvCxnSpPr>
            <a:cxnSpLocks/>
            <a:stCxn id="54" idx="3"/>
          </p:cNvCxnSpPr>
          <p:nvPr/>
        </p:nvCxnSpPr>
        <p:spPr>
          <a:xfrm>
            <a:off x="1574579" y="1330208"/>
            <a:ext cx="3121711" cy="0"/>
          </a:xfrm>
          <a:prstGeom prst="straightConnector1">
            <a:avLst/>
          </a:prstGeom>
          <a:ln w="38100">
            <a:solidFill>
              <a:srgbClr val="C0000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55" name="Straight Arrow Connector 54">
            <a:extLst>
              <a:ext uri="{FF2B5EF4-FFF2-40B4-BE49-F238E27FC236}">
                <a16:creationId xmlns:a16="http://schemas.microsoft.com/office/drawing/2014/main" id="{F402EBC3-6197-0142-9DAF-0E805CEE52CE}"/>
              </a:ext>
            </a:extLst>
          </p:cNvPr>
          <p:cNvCxnSpPr>
            <a:cxnSpLocks/>
          </p:cNvCxnSpPr>
          <p:nvPr/>
        </p:nvCxnSpPr>
        <p:spPr>
          <a:xfrm>
            <a:off x="1558278" y="2610646"/>
            <a:ext cx="3064635" cy="626"/>
          </a:xfrm>
          <a:prstGeom prst="straightConnector1">
            <a:avLst/>
          </a:prstGeom>
          <a:ln w="38100">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56" name="Straight Arrow Connector 55">
            <a:extLst>
              <a:ext uri="{FF2B5EF4-FFF2-40B4-BE49-F238E27FC236}">
                <a16:creationId xmlns:a16="http://schemas.microsoft.com/office/drawing/2014/main" id="{9E3293FC-A5D2-BD48-811F-EB519C82E0CF}"/>
              </a:ext>
            </a:extLst>
          </p:cNvPr>
          <p:cNvCxnSpPr>
            <a:cxnSpLocks/>
            <a:stCxn id="38" idx="3"/>
          </p:cNvCxnSpPr>
          <p:nvPr/>
        </p:nvCxnSpPr>
        <p:spPr>
          <a:xfrm flipV="1">
            <a:off x="5984392" y="1336218"/>
            <a:ext cx="1233479" cy="1253918"/>
          </a:xfrm>
          <a:prstGeom prst="straightConnector1">
            <a:avLst/>
          </a:prstGeom>
          <a:ln w="38100">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50900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Connecteur droit 26"/>
          <p:cNvCxnSpPr>
            <a:cxnSpLocks/>
          </p:cNvCxnSpPr>
          <p:nvPr/>
        </p:nvCxnSpPr>
        <p:spPr>
          <a:xfrm flipH="1">
            <a:off x="6765772" y="2379760"/>
            <a:ext cx="68432" cy="0"/>
          </a:xfrm>
          <a:prstGeom prst="line">
            <a:avLst/>
          </a:prstGeom>
        </p:spPr>
        <p:style>
          <a:lnRef idx="2">
            <a:schemeClr val="accent5"/>
          </a:lnRef>
          <a:fillRef idx="0">
            <a:schemeClr val="accent5"/>
          </a:fillRef>
          <a:effectRef idx="1">
            <a:schemeClr val="accent5"/>
          </a:effectRef>
          <a:fontRef idx="minor">
            <a:schemeClr val="tx1"/>
          </a:fontRef>
        </p:style>
      </p:cxnSp>
      <p:sp>
        <p:nvSpPr>
          <p:cNvPr id="2" name="Titre 1"/>
          <p:cNvSpPr>
            <a:spLocks noGrp="1"/>
          </p:cNvSpPr>
          <p:nvPr>
            <p:ph type="title"/>
          </p:nvPr>
        </p:nvSpPr>
        <p:spPr/>
        <p:txBody>
          <a:bodyPr>
            <a:normAutofit fontScale="90000"/>
          </a:bodyPr>
          <a:lstStyle/>
          <a:p>
            <a:r>
              <a:rPr lang="en-US" dirty="0"/>
              <a:t>SCHC Architecture</a:t>
            </a:r>
          </a:p>
        </p:txBody>
      </p:sp>
      <p:sp>
        <p:nvSpPr>
          <p:cNvPr id="5" name="Espace réservé du numéro de diapositive 4"/>
          <p:cNvSpPr>
            <a:spLocks noGrp="1"/>
          </p:cNvSpPr>
          <p:nvPr>
            <p:ph type="sldNum" sz="quarter" idx="4294967295"/>
          </p:nvPr>
        </p:nvSpPr>
        <p:spPr>
          <a:xfrm>
            <a:off x="8279981" y="4824409"/>
            <a:ext cx="489445" cy="273844"/>
          </a:xfrm>
          <a:prstGeom prst="rect">
            <a:avLst/>
          </a:prstGeo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27</a:t>
            </a:fld>
            <a:endParaRPr kumimoji="0" lang="fr-FR" sz="12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Ellipse 5"/>
          <p:cNvSpPr/>
          <p:nvPr/>
        </p:nvSpPr>
        <p:spPr>
          <a:xfrm>
            <a:off x="2858714" y="2286029"/>
            <a:ext cx="286169" cy="268357"/>
          </a:xfrm>
          <a:prstGeom prst="ellipse">
            <a:avLst/>
          </a:prstGeom>
          <a:solidFill>
            <a:srgbClr val="BB1E26"/>
          </a:solidFill>
        </p:spPr>
        <p:style>
          <a:lnRef idx="1">
            <a:schemeClr val="dk1"/>
          </a:lnRef>
          <a:fillRef idx="3">
            <a:schemeClr val="dk1"/>
          </a:fillRef>
          <a:effectRef idx="2">
            <a:schemeClr val="dk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5" name="ZoneTexte 44"/>
          <p:cNvSpPr txBox="1"/>
          <p:nvPr/>
        </p:nvSpPr>
        <p:spPr>
          <a:xfrm>
            <a:off x="8117320" y="3060082"/>
            <a:ext cx="996427"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9BBB59"/>
                </a:solidFill>
                <a:effectLst/>
                <a:uLnTx/>
                <a:uFillTx/>
                <a:latin typeface="Gill Sans MT"/>
                <a:ea typeface="+mn-ea"/>
                <a:cs typeface="+mn-cs"/>
              </a:rPr>
              <a:t>Protocol</a:t>
            </a:r>
          </a:p>
        </p:txBody>
      </p:sp>
      <p:sp>
        <p:nvSpPr>
          <p:cNvPr id="57" name="Rectangle 56">
            <a:extLst>
              <a:ext uri="{FF2B5EF4-FFF2-40B4-BE49-F238E27FC236}">
                <a16:creationId xmlns:a16="http://schemas.microsoft.com/office/drawing/2014/main" id="{7F5C66B4-EDB0-A64C-B89F-7AED89CE8843}"/>
              </a:ext>
            </a:extLst>
          </p:cNvPr>
          <p:cNvSpPr/>
          <p:nvPr/>
        </p:nvSpPr>
        <p:spPr>
          <a:xfrm>
            <a:off x="6153837" y="1543572"/>
            <a:ext cx="1440138" cy="2056356"/>
          </a:xfrm>
          <a:prstGeom prst="rect">
            <a:avLst/>
          </a:prstGeom>
          <a:solidFill>
            <a:srgbClr val="BB1E26"/>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9" name="Rectangle 58">
            <a:extLst>
              <a:ext uri="{FF2B5EF4-FFF2-40B4-BE49-F238E27FC236}">
                <a16:creationId xmlns:a16="http://schemas.microsoft.com/office/drawing/2014/main" id="{BBE5E528-9847-9C45-879D-312D03A50D8C}"/>
              </a:ext>
            </a:extLst>
          </p:cNvPr>
          <p:cNvSpPr/>
          <p:nvPr/>
        </p:nvSpPr>
        <p:spPr>
          <a:xfrm>
            <a:off x="6218689" y="1610798"/>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60" name="Rectangle 59">
            <a:extLst>
              <a:ext uri="{FF2B5EF4-FFF2-40B4-BE49-F238E27FC236}">
                <a16:creationId xmlns:a16="http://schemas.microsoft.com/office/drawing/2014/main" id="{82097FF3-8B7E-A542-B896-D307B726BF79}"/>
              </a:ext>
            </a:extLst>
          </p:cNvPr>
          <p:cNvSpPr/>
          <p:nvPr/>
        </p:nvSpPr>
        <p:spPr>
          <a:xfrm>
            <a:off x="6210913" y="2275931"/>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61" name="Rectangle 60">
            <a:extLst>
              <a:ext uri="{FF2B5EF4-FFF2-40B4-BE49-F238E27FC236}">
                <a16:creationId xmlns:a16="http://schemas.microsoft.com/office/drawing/2014/main" id="{4FB99798-C259-7F4F-9C2C-CACB9630BF81}"/>
              </a:ext>
            </a:extLst>
          </p:cNvPr>
          <p:cNvSpPr/>
          <p:nvPr/>
        </p:nvSpPr>
        <p:spPr>
          <a:xfrm>
            <a:off x="6209254" y="2930517"/>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 </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cxnSp>
        <p:nvCxnSpPr>
          <p:cNvPr id="56" name="Straight Arrow Connector 55">
            <a:extLst>
              <a:ext uri="{FF2B5EF4-FFF2-40B4-BE49-F238E27FC236}">
                <a16:creationId xmlns:a16="http://schemas.microsoft.com/office/drawing/2014/main" id="{9E3293FC-A5D2-BD48-811F-EB519C82E0CF}"/>
              </a:ext>
            </a:extLst>
          </p:cNvPr>
          <p:cNvCxnSpPr>
            <a:cxnSpLocks/>
          </p:cNvCxnSpPr>
          <p:nvPr/>
        </p:nvCxnSpPr>
        <p:spPr>
          <a:xfrm flipV="1">
            <a:off x="7499283" y="3244748"/>
            <a:ext cx="634064" cy="1919"/>
          </a:xfrm>
          <a:prstGeom prst="straightConnector1">
            <a:avLst/>
          </a:prstGeom>
          <a:ln w="38100">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53" name="Rectangle 52">
            <a:extLst>
              <a:ext uri="{FF2B5EF4-FFF2-40B4-BE49-F238E27FC236}">
                <a16:creationId xmlns:a16="http://schemas.microsoft.com/office/drawing/2014/main" id="{917826EE-DB86-194F-BBD1-959A35679B3D}"/>
              </a:ext>
            </a:extLst>
          </p:cNvPr>
          <p:cNvSpPr/>
          <p:nvPr/>
        </p:nvSpPr>
        <p:spPr>
          <a:xfrm>
            <a:off x="1726064" y="1543572"/>
            <a:ext cx="1440138" cy="2056356"/>
          </a:xfrm>
          <a:prstGeom prst="rect">
            <a:avLst/>
          </a:prstGeom>
          <a:solidFill>
            <a:srgbClr val="BB1E26"/>
          </a:solidFill>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Gill Sans MT"/>
              <a:ea typeface="+mn-ea"/>
              <a:cs typeface="+mn-cs"/>
            </a:endParaRPr>
          </a:p>
        </p:txBody>
      </p:sp>
      <p:sp>
        <p:nvSpPr>
          <p:cNvPr id="54" name="Rectangle 53">
            <a:extLst>
              <a:ext uri="{FF2B5EF4-FFF2-40B4-BE49-F238E27FC236}">
                <a16:creationId xmlns:a16="http://schemas.microsoft.com/office/drawing/2014/main" id="{01C9DD2F-FB94-BF41-BC93-AAAB46947A42}"/>
              </a:ext>
            </a:extLst>
          </p:cNvPr>
          <p:cNvSpPr/>
          <p:nvPr/>
        </p:nvSpPr>
        <p:spPr>
          <a:xfrm>
            <a:off x="1790916" y="1610798"/>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62" name="Rectangle 61">
            <a:extLst>
              <a:ext uri="{FF2B5EF4-FFF2-40B4-BE49-F238E27FC236}">
                <a16:creationId xmlns:a16="http://schemas.microsoft.com/office/drawing/2014/main" id="{D332C680-D265-6B47-8D3D-EDA605E0C20C}"/>
              </a:ext>
            </a:extLst>
          </p:cNvPr>
          <p:cNvSpPr/>
          <p:nvPr/>
        </p:nvSpPr>
        <p:spPr>
          <a:xfrm>
            <a:off x="1783140" y="2275931"/>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63" name="Rectangle 62">
            <a:extLst>
              <a:ext uri="{FF2B5EF4-FFF2-40B4-BE49-F238E27FC236}">
                <a16:creationId xmlns:a16="http://schemas.microsoft.com/office/drawing/2014/main" id="{B10A4E28-B701-7C42-9B5F-6E04064154F1}"/>
              </a:ext>
            </a:extLst>
          </p:cNvPr>
          <p:cNvSpPr/>
          <p:nvPr/>
        </p:nvSpPr>
        <p:spPr>
          <a:xfrm>
            <a:off x="1781481" y="2930517"/>
            <a:ext cx="1306062" cy="590386"/>
          </a:xfrm>
          <a:prstGeom prst="rect">
            <a:avLst/>
          </a:prstGeom>
          <a:effectLst/>
        </p:spPr>
        <p:style>
          <a:lnRef idx="1">
            <a:schemeClr val="accent5"/>
          </a:lnRef>
          <a:fillRef idx="3">
            <a:schemeClr val="accent5"/>
          </a:fillRef>
          <a:effectRef idx="2">
            <a:schemeClr val="accent5"/>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 </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cxnSp>
        <p:nvCxnSpPr>
          <p:cNvPr id="20" name="Straight Arrow Connector 19">
            <a:extLst>
              <a:ext uri="{FF2B5EF4-FFF2-40B4-BE49-F238E27FC236}">
                <a16:creationId xmlns:a16="http://schemas.microsoft.com/office/drawing/2014/main" id="{0D0447BB-817B-0746-83C9-D36C523B33C8}"/>
              </a:ext>
            </a:extLst>
          </p:cNvPr>
          <p:cNvCxnSpPr>
            <a:cxnSpLocks/>
            <a:stCxn id="54" idx="3"/>
            <a:endCxn id="59" idx="1"/>
          </p:cNvCxnSpPr>
          <p:nvPr/>
        </p:nvCxnSpPr>
        <p:spPr>
          <a:xfrm>
            <a:off x="3096978" y="1905991"/>
            <a:ext cx="3121711" cy="0"/>
          </a:xfrm>
          <a:prstGeom prst="straightConnector1">
            <a:avLst/>
          </a:prstGeom>
          <a:ln w="38100">
            <a:solidFill>
              <a:srgbClr val="C00000"/>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55" name="Straight Arrow Connector 54">
            <a:extLst>
              <a:ext uri="{FF2B5EF4-FFF2-40B4-BE49-F238E27FC236}">
                <a16:creationId xmlns:a16="http://schemas.microsoft.com/office/drawing/2014/main" id="{F402EBC3-6197-0142-9DAF-0E805CEE52CE}"/>
              </a:ext>
            </a:extLst>
          </p:cNvPr>
          <p:cNvCxnSpPr>
            <a:cxnSpLocks/>
          </p:cNvCxnSpPr>
          <p:nvPr/>
        </p:nvCxnSpPr>
        <p:spPr>
          <a:xfrm>
            <a:off x="3089202" y="3235630"/>
            <a:ext cx="3064635" cy="626"/>
          </a:xfrm>
          <a:prstGeom prst="straightConnector1">
            <a:avLst/>
          </a:prstGeom>
          <a:ln w="38100">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65" name="TextBox 64">
            <a:extLst>
              <a:ext uri="{FF2B5EF4-FFF2-40B4-BE49-F238E27FC236}">
                <a16:creationId xmlns:a16="http://schemas.microsoft.com/office/drawing/2014/main" id="{137583BE-3A42-F345-A165-4DB4BA102620}"/>
              </a:ext>
            </a:extLst>
          </p:cNvPr>
          <p:cNvSpPr txBox="1"/>
          <p:nvPr/>
        </p:nvSpPr>
        <p:spPr>
          <a:xfrm>
            <a:off x="4112405" y="1647096"/>
            <a:ext cx="1018227"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C00000"/>
                </a:solidFill>
                <a:effectLst/>
                <a:uLnTx/>
                <a:uFillTx/>
                <a:latin typeface="Gill Sans MT"/>
                <a:ea typeface="+mn-ea"/>
                <a:cs typeface="+mn-cs"/>
              </a:rPr>
              <a:t>CORECONF</a:t>
            </a:r>
          </a:p>
        </p:txBody>
      </p:sp>
      <p:sp>
        <p:nvSpPr>
          <p:cNvPr id="66" name="ZoneTexte 44">
            <a:extLst>
              <a:ext uri="{FF2B5EF4-FFF2-40B4-BE49-F238E27FC236}">
                <a16:creationId xmlns:a16="http://schemas.microsoft.com/office/drawing/2014/main" id="{DDE13C2F-7DCB-4340-A49B-A851E6870059}"/>
              </a:ext>
            </a:extLst>
          </p:cNvPr>
          <p:cNvSpPr txBox="1"/>
          <p:nvPr/>
        </p:nvSpPr>
        <p:spPr>
          <a:xfrm>
            <a:off x="203715" y="3041044"/>
            <a:ext cx="996427"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9BBB59"/>
                </a:solidFill>
                <a:effectLst/>
                <a:uLnTx/>
                <a:uFillTx/>
                <a:latin typeface="Gill Sans MT"/>
                <a:ea typeface="+mn-ea"/>
                <a:cs typeface="+mn-cs"/>
              </a:rPr>
              <a:t>Protocol</a:t>
            </a:r>
          </a:p>
        </p:txBody>
      </p:sp>
      <p:cxnSp>
        <p:nvCxnSpPr>
          <p:cNvPr id="67" name="Straight Arrow Connector 66">
            <a:extLst>
              <a:ext uri="{FF2B5EF4-FFF2-40B4-BE49-F238E27FC236}">
                <a16:creationId xmlns:a16="http://schemas.microsoft.com/office/drawing/2014/main" id="{F621A7B8-8E78-8243-8B17-058063B0C025}"/>
              </a:ext>
            </a:extLst>
          </p:cNvPr>
          <p:cNvCxnSpPr>
            <a:cxnSpLocks/>
          </p:cNvCxnSpPr>
          <p:nvPr/>
        </p:nvCxnSpPr>
        <p:spPr>
          <a:xfrm flipV="1">
            <a:off x="1156852" y="3233711"/>
            <a:ext cx="634064" cy="1919"/>
          </a:xfrm>
          <a:prstGeom prst="straightConnector1">
            <a:avLst/>
          </a:prstGeom>
          <a:ln w="38100">
            <a:solidFill>
              <a:srgbClr val="00B050"/>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68" name="ZoneTexte 44">
            <a:extLst>
              <a:ext uri="{FF2B5EF4-FFF2-40B4-BE49-F238E27FC236}">
                <a16:creationId xmlns:a16="http://schemas.microsoft.com/office/drawing/2014/main" id="{6C87F49B-264A-E945-961E-604E34C4AB99}"/>
              </a:ext>
            </a:extLst>
          </p:cNvPr>
          <p:cNvSpPr txBox="1"/>
          <p:nvPr/>
        </p:nvSpPr>
        <p:spPr>
          <a:xfrm>
            <a:off x="1726064" y="3623209"/>
            <a:ext cx="1427250"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Peer</a:t>
            </a:r>
          </a:p>
        </p:txBody>
      </p:sp>
      <p:sp>
        <p:nvSpPr>
          <p:cNvPr id="69" name="ZoneTexte 44">
            <a:extLst>
              <a:ext uri="{FF2B5EF4-FFF2-40B4-BE49-F238E27FC236}">
                <a16:creationId xmlns:a16="http://schemas.microsoft.com/office/drawing/2014/main" id="{6091B9C9-47B2-0C40-886A-500A34A96893}"/>
              </a:ext>
            </a:extLst>
          </p:cNvPr>
          <p:cNvSpPr txBox="1"/>
          <p:nvPr/>
        </p:nvSpPr>
        <p:spPr>
          <a:xfrm>
            <a:off x="6183897" y="3620993"/>
            <a:ext cx="1427250"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Peer</a:t>
            </a:r>
          </a:p>
        </p:txBody>
      </p:sp>
    </p:spTree>
    <p:extLst>
      <p:ext uri="{BB962C8B-B14F-4D97-AF65-F5344CB8AC3E}">
        <p14:creationId xmlns:p14="http://schemas.microsoft.com/office/powerpoint/2010/main" val="143118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404F95-315E-5241-924D-E7DFCD7ED092}"/>
              </a:ext>
            </a:extLst>
          </p:cNvPr>
          <p:cNvSpPr>
            <a:spLocks noGrp="1"/>
          </p:cNvSpPr>
          <p:nvPr>
            <p:ph type="title"/>
          </p:nvPr>
        </p:nvSpPr>
        <p:spPr/>
        <p:txBody>
          <a:bodyPr>
            <a:normAutofit fontScale="90000"/>
          </a:bodyPr>
          <a:lstStyle/>
          <a:p>
            <a:r>
              <a:rPr lang="fr-FR" dirty="0" err="1"/>
              <a:t>Example</a:t>
            </a:r>
            <a:r>
              <a:rPr lang="fr-FR" dirty="0"/>
              <a:t> of Network-</a:t>
            </a:r>
            <a:r>
              <a:rPr lang="fr-FR" dirty="0" err="1"/>
              <a:t>level</a:t>
            </a:r>
            <a:r>
              <a:rPr lang="fr-FR" dirty="0"/>
              <a:t> SCHC</a:t>
            </a:r>
          </a:p>
        </p:txBody>
      </p:sp>
      <p:sp>
        <p:nvSpPr>
          <p:cNvPr id="3" name="Rectangle 2">
            <a:extLst>
              <a:ext uri="{FF2B5EF4-FFF2-40B4-BE49-F238E27FC236}">
                <a16:creationId xmlns:a16="http://schemas.microsoft.com/office/drawing/2014/main" id="{F91B1A41-3C6B-5244-B34D-FEA771BA6C0E}"/>
              </a:ext>
            </a:extLst>
          </p:cNvPr>
          <p:cNvSpPr/>
          <p:nvPr/>
        </p:nvSpPr>
        <p:spPr>
          <a:xfrm>
            <a:off x="1819176" y="1358967"/>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8" name="Rectangle 7">
            <a:extLst>
              <a:ext uri="{FF2B5EF4-FFF2-40B4-BE49-F238E27FC236}">
                <a16:creationId xmlns:a16="http://schemas.microsoft.com/office/drawing/2014/main" id="{90FA0BAC-2ABA-0F48-BC62-C4A550197C23}"/>
              </a:ext>
            </a:extLst>
          </p:cNvPr>
          <p:cNvSpPr/>
          <p:nvPr/>
        </p:nvSpPr>
        <p:spPr>
          <a:xfrm>
            <a:off x="1819176" y="2453981"/>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10" name="Rectangle 9">
            <a:extLst>
              <a:ext uri="{FF2B5EF4-FFF2-40B4-BE49-F238E27FC236}">
                <a16:creationId xmlns:a16="http://schemas.microsoft.com/office/drawing/2014/main" id="{AB51832C-C191-FA4E-9D89-EF5876533C01}"/>
              </a:ext>
            </a:extLst>
          </p:cNvPr>
          <p:cNvSpPr/>
          <p:nvPr/>
        </p:nvSpPr>
        <p:spPr>
          <a:xfrm>
            <a:off x="1819176" y="3451801"/>
            <a:ext cx="1251284" cy="9758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sp>
        <p:nvSpPr>
          <p:cNvPr id="11" name="Rectangle 10">
            <a:extLst>
              <a:ext uri="{FF2B5EF4-FFF2-40B4-BE49-F238E27FC236}">
                <a16:creationId xmlns:a16="http://schemas.microsoft.com/office/drawing/2014/main" id="{7B92CF26-219B-E049-8292-C4976DABC033}"/>
              </a:ext>
            </a:extLst>
          </p:cNvPr>
          <p:cNvSpPr/>
          <p:nvPr/>
        </p:nvSpPr>
        <p:spPr>
          <a:xfrm>
            <a:off x="129941" y="1358967"/>
            <a:ext cx="1251284" cy="306865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IP Stack</a:t>
            </a:r>
          </a:p>
        </p:txBody>
      </p:sp>
      <p:cxnSp>
        <p:nvCxnSpPr>
          <p:cNvPr id="12" name="Straight Arrow Connector 11">
            <a:extLst>
              <a:ext uri="{FF2B5EF4-FFF2-40B4-BE49-F238E27FC236}">
                <a16:creationId xmlns:a16="http://schemas.microsoft.com/office/drawing/2014/main" id="{3BE2D0A7-6E8C-3444-936E-FE80785B89CE}"/>
              </a:ext>
            </a:extLst>
          </p:cNvPr>
          <p:cNvCxnSpPr>
            <a:cxnSpLocks/>
            <a:endCxn id="3" idx="1"/>
          </p:cNvCxnSpPr>
          <p:nvPr/>
        </p:nvCxnSpPr>
        <p:spPr>
          <a:xfrm>
            <a:off x="1381225" y="1666976"/>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C348FEFD-2FAD-1B41-8B42-ACE5DD1EE955}"/>
              </a:ext>
            </a:extLst>
          </p:cNvPr>
          <p:cNvCxnSpPr>
            <a:cxnSpLocks/>
            <a:endCxn id="10" idx="1"/>
          </p:cNvCxnSpPr>
          <p:nvPr/>
        </p:nvCxnSpPr>
        <p:spPr>
          <a:xfrm>
            <a:off x="1381225" y="3939712"/>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50EFC595-565E-3846-9DFD-EC8C70FEC72C}"/>
              </a:ext>
            </a:extLst>
          </p:cNvPr>
          <p:cNvCxnSpPr>
            <a:cxnSpLocks/>
            <a:stCxn id="3" idx="2"/>
            <a:endCxn id="8" idx="0"/>
          </p:cNvCxnSpPr>
          <p:nvPr/>
        </p:nvCxnSpPr>
        <p:spPr>
          <a:xfrm>
            <a:off x="2444818" y="1974984"/>
            <a:ext cx="0" cy="478997"/>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58BCAF93-998E-3A45-B7E9-9A7ED9072971}"/>
              </a:ext>
            </a:extLst>
          </p:cNvPr>
          <p:cNvSpPr txBox="1"/>
          <p:nvPr/>
        </p:nvSpPr>
        <p:spPr>
          <a:xfrm>
            <a:off x="2471969" y="2079788"/>
            <a:ext cx="606513"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ill Sans MT"/>
                <a:ea typeface="+mn-ea"/>
                <a:cs typeface="+mn-cs"/>
              </a:rPr>
              <a:t>CRUD</a:t>
            </a:r>
          </a:p>
        </p:txBody>
      </p:sp>
      <p:cxnSp>
        <p:nvCxnSpPr>
          <p:cNvPr id="19" name="Straight Arrow Connector 18">
            <a:extLst>
              <a:ext uri="{FF2B5EF4-FFF2-40B4-BE49-F238E27FC236}">
                <a16:creationId xmlns:a16="http://schemas.microsoft.com/office/drawing/2014/main" id="{AF22C119-7E35-6149-8139-00AD04A131B2}"/>
              </a:ext>
            </a:extLst>
          </p:cNvPr>
          <p:cNvCxnSpPr>
            <a:stCxn id="8" idx="2"/>
            <a:endCxn id="10" idx="0"/>
          </p:cNvCxnSpPr>
          <p:nvPr/>
        </p:nvCxnSpPr>
        <p:spPr>
          <a:xfrm>
            <a:off x="2444818" y="3069998"/>
            <a:ext cx="0" cy="3818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Rectangle 26">
            <a:extLst>
              <a:ext uri="{FF2B5EF4-FFF2-40B4-BE49-F238E27FC236}">
                <a16:creationId xmlns:a16="http://schemas.microsoft.com/office/drawing/2014/main" id="{19BA6143-D798-0545-8DBE-00D5C618BF2C}"/>
              </a:ext>
            </a:extLst>
          </p:cNvPr>
          <p:cNvSpPr/>
          <p:nvPr/>
        </p:nvSpPr>
        <p:spPr>
          <a:xfrm>
            <a:off x="5967664" y="1358966"/>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28" name="Rectangle 27">
            <a:extLst>
              <a:ext uri="{FF2B5EF4-FFF2-40B4-BE49-F238E27FC236}">
                <a16:creationId xmlns:a16="http://schemas.microsoft.com/office/drawing/2014/main" id="{3F0F9010-F476-374A-A8BA-95EE6C1AA2BF}"/>
              </a:ext>
            </a:extLst>
          </p:cNvPr>
          <p:cNvSpPr/>
          <p:nvPr/>
        </p:nvSpPr>
        <p:spPr>
          <a:xfrm>
            <a:off x="5967664" y="2453980"/>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29" name="Rectangle 28">
            <a:extLst>
              <a:ext uri="{FF2B5EF4-FFF2-40B4-BE49-F238E27FC236}">
                <a16:creationId xmlns:a16="http://schemas.microsoft.com/office/drawing/2014/main" id="{C447CACB-5790-2C49-BF50-4EA9B518D1B9}"/>
              </a:ext>
            </a:extLst>
          </p:cNvPr>
          <p:cNvSpPr/>
          <p:nvPr/>
        </p:nvSpPr>
        <p:spPr>
          <a:xfrm>
            <a:off x="5967664" y="3451800"/>
            <a:ext cx="1251284" cy="9758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sp>
        <p:nvSpPr>
          <p:cNvPr id="30" name="Rectangle 29">
            <a:extLst>
              <a:ext uri="{FF2B5EF4-FFF2-40B4-BE49-F238E27FC236}">
                <a16:creationId xmlns:a16="http://schemas.microsoft.com/office/drawing/2014/main" id="{31025182-176D-1C40-8F3A-EF3945C83BF5}"/>
              </a:ext>
            </a:extLst>
          </p:cNvPr>
          <p:cNvSpPr/>
          <p:nvPr/>
        </p:nvSpPr>
        <p:spPr>
          <a:xfrm>
            <a:off x="7656897" y="1358967"/>
            <a:ext cx="1251284" cy="306865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IP Stack</a:t>
            </a:r>
          </a:p>
        </p:txBody>
      </p:sp>
      <p:cxnSp>
        <p:nvCxnSpPr>
          <p:cNvPr id="31" name="Straight Arrow Connector 30">
            <a:extLst>
              <a:ext uri="{FF2B5EF4-FFF2-40B4-BE49-F238E27FC236}">
                <a16:creationId xmlns:a16="http://schemas.microsoft.com/office/drawing/2014/main" id="{5EE2C064-1357-314B-A4A8-8D1145577ACF}"/>
              </a:ext>
            </a:extLst>
          </p:cNvPr>
          <p:cNvCxnSpPr>
            <a:cxnSpLocks/>
          </p:cNvCxnSpPr>
          <p:nvPr/>
        </p:nvCxnSpPr>
        <p:spPr>
          <a:xfrm>
            <a:off x="6601327" y="1974983"/>
            <a:ext cx="0" cy="478997"/>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0C1CA7E8-8935-094E-A242-584FEB1BDD34}"/>
              </a:ext>
            </a:extLst>
          </p:cNvPr>
          <p:cNvCxnSpPr/>
          <p:nvPr/>
        </p:nvCxnSpPr>
        <p:spPr>
          <a:xfrm>
            <a:off x="6601327" y="3069997"/>
            <a:ext cx="0" cy="3818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CA133F12-AFEC-604A-A7F5-D96026284F1F}"/>
              </a:ext>
            </a:extLst>
          </p:cNvPr>
          <p:cNvCxnSpPr>
            <a:cxnSpLocks/>
          </p:cNvCxnSpPr>
          <p:nvPr/>
        </p:nvCxnSpPr>
        <p:spPr>
          <a:xfrm>
            <a:off x="7218948" y="1666976"/>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DCC1AEC0-4370-124F-9019-51399773117F}"/>
              </a:ext>
            </a:extLst>
          </p:cNvPr>
          <p:cNvCxnSpPr>
            <a:cxnSpLocks/>
          </p:cNvCxnSpPr>
          <p:nvPr/>
        </p:nvCxnSpPr>
        <p:spPr>
          <a:xfrm>
            <a:off x="7218948" y="3939712"/>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2D97516F-8651-1B47-8F33-0F77F74E5DC9}"/>
              </a:ext>
            </a:extLst>
          </p:cNvPr>
          <p:cNvCxnSpPr>
            <a:cxnSpLocks/>
          </p:cNvCxnSpPr>
          <p:nvPr/>
        </p:nvCxnSpPr>
        <p:spPr>
          <a:xfrm>
            <a:off x="3099338" y="3939710"/>
            <a:ext cx="2810576" cy="0"/>
          </a:xfrm>
          <a:prstGeom prst="straightConnector1">
            <a:avLst/>
          </a:prstGeom>
          <a:ln>
            <a:prstDash val="dash"/>
            <a:headEnd type="triangle"/>
            <a:tailEnd type="triangle"/>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6BDBE918-067A-834F-9F2C-D384D385A886}"/>
              </a:ext>
            </a:extLst>
          </p:cNvPr>
          <p:cNvSpPr txBox="1"/>
          <p:nvPr/>
        </p:nvSpPr>
        <p:spPr>
          <a:xfrm>
            <a:off x="3454635" y="3593542"/>
            <a:ext cx="212885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Compressed Packets</a:t>
            </a:r>
          </a:p>
        </p:txBody>
      </p:sp>
      <p:sp>
        <p:nvSpPr>
          <p:cNvPr id="39" name="TextBox 38">
            <a:extLst>
              <a:ext uri="{FF2B5EF4-FFF2-40B4-BE49-F238E27FC236}">
                <a16:creationId xmlns:a16="http://schemas.microsoft.com/office/drawing/2014/main" id="{CBC4437A-14D8-254D-8375-46D5EF68A264}"/>
              </a:ext>
            </a:extLst>
          </p:cNvPr>
          <p:cNvSpPr txBox="1"/>
          <p:nvPr/>
        </p:nvSpPr>
        <p:spPr>
          <a:xfrm>
            <a:off x="5975686" y="2075981"/>
            <a:ext cx="606513"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ill Sans MT"/>
                <a:ea typeface="+mn-ea"/>
                <a:cs typeface="+mn-cs"/>
              </a:rPr>
              <a:t>CRUD</a:t>
            </a:r>
          </a:p>
        </p:txBody>
      </p:sp>
      <p:sp>
        <p:nvSpPr>
          <p:cNvPr id="41" name="Rectangle 40">
            <a:extLst>
              <a:ext uri="{FF2B5EF4-FFF2-40B4-BE49-F238E27FC236}">
                <a16:creationId xmlns:a16="http://schemas.microsoft.com/office/drawing/2014/main" id="{6B18DA82-9226-394F-A177-814D1F633D95}"/>
              </a:ext>
            </a:extLst>
          </p:cNvPr>
          <p:cNvSpPr/>
          <p:nvPr/>
        </p:nvSpPr>
        <p:spPr>
          <a:xfrm>
            <a:off x="129941" y="843033"/>
            <a:ext cx="1251284" cy="3102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Application</a:t>
            </a:r>
          </a:p>
        </p:txBody>
      </p:sp>
      <p:cxnSp>
        <p:nvCxnSpPr>
          <p:cNvPr id="42" name="Straight Arrow Connector 41">
            <a:extLst>
              <a:ext uri="{FF2B5EF4-FFF2-40B4-BE49-F238E27FC236}">
                <a16:creationId xmlns:a16="http://schemas.microsoft.com/office/drawing/2014/main" id="{A564CC83-4037-7F45-A45C-460A4B72505C}"/>
              </a:ext>
            </a:extLst>
          </p:cNvPr>
          <p:cNvCxnSpPr>
            <a:cxnSpLocks/>
            <a:stCxn id="41" idx="2"/>
            <a:endCxn id="11" idx="0"/>
          </p:cNvCxnSpPr>
          <p:nvPr/>
        </p:nvCxnSpPr>
        <p:spPr>
          <a:xfrm>
            <a:off x="755583" y="1153327"/>
            <a:ext cx="0" cy="20564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45" name="Rectangle 44">
            <a:extLst>
              <a:ext uri="{FF2B5EF4-FFF2-40B4-BE49-F238E27FC236}">
                <a16:creationId xmlns:a16="http://schemas.microsoft.com/office/drawing/2014/main" id="{16B62224-AF03-E34B-85DE-BEA8F5460082}"/>
              </a:ext>
            </a:extLst>
          </p:cNvPr>
          <p:cNvSpPr/>
          <p:nvPr/>
        </p:nvSpPr>
        <p:spPr>
          <a:xfrm>
            <a:off x="7656897" y="837438"/>
            <a:ext cx="1251284" cy="3102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Application</a:t>
            </a:r>
          </a:p>
        </p:txBody>
      </p:sp>
      <p:cxnSp>
        <p:nvCxnSpPr>
          <p:cNvPr id="46" name="Straight Arrow Connector 45">
            <a:extLst>
              <a:ext uri="{FF2B5EF4-FFF2-40B4-BE49-F238E27FC236}">
                <a16:creationId xmlns:a16="http://schemas.microsoft.com/office/drawing/2014/main" id="{86A8168F-E11D-5B4C-B1AF-CA9718681DF5}"/>
              </a:ext>
            </a:extLst>
          </p:cNvPr>
          <p:cNvCxnSpPr>
            <a:cxnSpLocks/>
            <a:stCxn id="45" idx="2"/>
          </p:cNvCxnSpPr>
          <p:nvPr/>
        </p:nvCxnSpPr>
        <p:spPr>
          <a:xfrm>
            <a:off x="8282539" y="1147732"/>
            <a:ext cx="0" cy="20564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36" name="ZoneTexte 44">
            <a:extLst>
              <a:ext uri="{FF2B5EF4-FFF2-40B4-BE49-F238E27FC236}">
                <a16:creationId xmlns:a16="http://schemas.microsoft.com/office/drawing/2014/main" id="{A8B2316E-71EA-D944-8B92-D7161E0BDA2E}"/>
              </a:ext>
            </a:extLst>
          </p:cNvPr>
          <p:cNvSpPr txBox="1"/>
          <p:nvPr/>
        </p:nvSpPr>
        <p:spPr>
          <a:xfrm>
            <a:off x="51634" y="4486909"/>
            <a:ext cx="3097131"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Peer / SCHC Device</a:t>
            </a:r>
          </a:p>
        </p:txBody>
      </p:sp>
      <p:sp>
        <p:nvSpPr>
          <p:cNvPr id="37" name="ZoneTexte 44">
            <a:extLst>
              <a:ext uri="{FF2B5EF4-FFF2-40B4-BE49-F238E27FC236}">
                <a16:creationId xmlns:a16="http://schemas.microsoft.com/office/drawing/2014/main" id="{4B91569B-E864-6849-AB3B-E7376C240324}"/>
              </a:ext>
            </a:extLst>
          </p:cNvPr>
          <p:cNvSpPr txBox="1"/>
          <p:nvPr/>
        </p:nvSpPr>
        <p:spPr>
          <a:xfrm>
            <a:off x="5784874" y="4486909"/>
            <a:ext cx="3306098"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Peer / SCHC Gateway</a:t>
            </a:r>
          </a:p>
        </p:txBody>
      </p:sp>
    </p:spTree>
    <p:extLst>
      <p:ext uri="{BB962C8B-B14F-4D97-AF65-F5344CB8AC3E}">
        <p14:creationId xmlns:p14="http://schemas.microsoft.com/office/powerpoint/2010/main" val="22979493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404F95-315E-5241-924D-E7DFCD7ED092}"/>
              </a:ext>
            </a:extLst>
          </p:cNvPr>
          <p:cNvSpPr>
            <a:spLocks noGrp="1"/>
          </p:cNvSpPr>
          <p:nvPr>
            <p:ph type="title"/>
          </p:nvPr>
        </p:nvSpPr>
        <p:spPr/>
        <p:txBody>
          <a:bodyPr>
            <a:normAutofit fontScale="90000"/>
          </a:bodyPr>
          <a:lstStyle/>
          <a:p>
            <a:r>
              <a:rPr lang="fr-FR" dirty="0" err="1"/>
              <a:t>Example</a:t>
            </a:r>
            <a:r>
              <a:rPr lang="fr-FR" dirty="0"/>
              <a:t> of Network-</a:t>
            </a:r>
            <a:r>
              <a:rPr lang="fr-FR" dirty="0" err="1"/>
              <a:t>level</a:t>
            </a:r>
            <a:r>
              <a:rPr lang="fr-FR" dirty="0"/>
              <a:t> SCHC</a:t>
            </a:r>
          </a:p>
        </p:txBody>
      </p:sp>
      <p:sp>
        <p:nvSpPr>
          <p:cNvPr id="3" name="Rectangle 2">
            <a:extLst>
              <a:ext uri="{FF2B5EF4-FFF2-40B4-BE49-F238E27FC236}">
                <a16:creationId xmlns:a16="http://schemas.microsoft.com/office/drawing/2014/main" id="{F91B1A41-3C6B-5244-B34D-FEA771BA6C0E}"/>
              </a:ext>
            </a:extLst>
          </p:cNvPr>
          <p:cNvSpPr/>
          <p:nvPr/>
        </p:nvSpPr>
        <p:spPr>
          <a:xfrm>
            <a:off x="1819176" y="1358967"/>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8" name="Rectangle 7">
            <a:extLst>
              <a:ext uri="{FF2B5EF4-FFF2-40B4-BE49-F238E27FC236}">
                <a16:creationId xmlns:a16="http://schemas.microsoft.com/office/drawing/2014/main" id="{90FA0BAC-2ABA-0F48-BC62-C4A550197C23}"/>
              </a:ext>
            </a:extLst>
          </p:cNvPr>
          <p:cNvSpPr/>
          <p:nvPr/>
        </p:nvSpPr>
        <p:spPr>
          <a:xfrm>
            <a:off x="1819176" y="2453981"/>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10" name="Rectangle 9">
            <a:extLst>
              <a:ext uri="{FF2B5EF4-FFF2-40B4-BE49-F238E27FC236}">
                <a16:creationId xmlns:a16="http://schemas.microsoft.com/office/drawing/2014/main" id="{AB51832C-C191-FA4E-9D89-EF5876533C01}"/>
              </a:ext>
            </a:extLst>
          </p:cNvPr>
          <p:cNvSpPr/>
          <p:nvPr/>
        </p:nvSpPr>
        <p:spPr>
          <a:xfrm>
            <a:off x="1819176" y="3451801"/>
            <a:ext cx="1251284" cy="9758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sp>
        <p:nvSpPr>
          <p:cNvPr id="11" name="Rectangle 10">
            <a:extLst>
              <a:ext uri="{FF2B5EF4-FFF2-40B4-BE49-F238E27FC236}">
                <a16:creationId xmlns:a16="http://schemas.microsoft.com/office/drawing/2014/main" id="{7B92CF26-219B-E049-8292-C4976DABC033}"/>
              </a:ext>
            </a:extLst>
          </p:cNvPr>
          <p:cNvSpPr/>
          <p:nvPr/>
        </p:nvSpPr>
        <p:spPr>
          <a:xfrm>
            <a:off x="129941" y="1358967"/>
            <a:ext cx="1251284" cy="306865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IP Stack</a:t>
            </a:r>
          </a:p>
        </p:txBody>
      </p:sp>
      <p:cxnSp>
        <p:nvCxnSpPr>
          <p:cNvPr id="12" name="Straight Arrow Connector 11">
            <a:extLst>
              <a:ext uri="{FF2B5EF4-FFF2-40B4-BE49-F238E27FC236}">
                <a16:creationId xmlns:a16="http://schemas.microsoft.com/office/drawing/2014/main" id="{3BE2D0A7-6E8C-3444-936E-FE80785B89CE}"/>
              </a:ext>
            </a:extLst>
          </p:cNvPr>
          <p:cNvCxnSpPr>
            <a:cxnSpLocks/>
            <a:endCxn id="3" idx="1"/>
          </p:cNvCxnSpPr>
          <p:nvPr/>
        </p:nvCxnSpPr>
        <p:spPr>
          <a:xfrm>
            <a:off x="1381225" y="1666976"/>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C348FEFD-2FAD-1B41-8B42-ACE5DD1EE955}"/>
              </a:ext>
            </a:extLst>
          </p:cNvPr>
          <p:cNvCxnSpPr>
            <a:cxnSpLocks/>
            <a:endCxn id="10" idx="1"/>
          </p:cNvCxnSpPr>
          <p:nvPr/>
        </p:nvCxnSpPr>
        <p:spPr>
          <a:xfrm>
            <a:off x="1381225" y="3939712"/>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50EFC595-565E-3846-9DFD-EC8C70FEC72C}"/>
              </a:ext>
            </a:extLst>
          </p:cNvPr>
          <p:cNvCxnSpPr>
            <a:cxnSpLocks/>
            <a:stCxn id="3" idx="2"/>
            <a:endCxn id="8" idx="0"/>
          </p:cNvCxnSpPr>
          <p:nvPr/>
        </p:nvCxnSpPr>
        <p:spPr>
          <a:xfrm>
            <a:off x="2444818" y="1974984"/>
            <a:ext cx="0" cy="478997"/>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AF22C119-7E35-6149-8139-00AD04A131B2}"/>
              </a:ext>
            </a:extLst>
          </p:cNvPr>
          <p:cNvCxnSpPr>
            <a:stCxn id="8" idx="2"/>
            <a:endCxn id="10" idx="0"/>
          </p:cNvCxnSpPr>
          <p:nvPr/>
        </p:nvCxnSpPr>
        <p:spPr>
          <a:xfrm>
            <a:off x="2444818" y="3069998"/>
            <a:ext cx="0" cy="3818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Rectangle 26">
            <a:extLst>
              <a:ext uri="{FF2B5EF4-FFF2-40B4-BE49-F238E27FC236}">
                <a16:creationId xmlns:a16="http://schemas.microsoft.com/office/drawing/2014/main" id="{19BA6143-D798-0545-8DBE-00D5C618BF2C}"/>
              </a:ext>
            </a:extLst>
          </p:cNvPr>
          <p:cNvSpPr/>
          <p:nvPr/>
        </p:nvSpPr>
        <p:spPr>
          <a:xfrm>
            <a:off x="5967664" y="1358966"/>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28" name="Rectangle 27">
            <a:extLst>
              <a:ext uri="{FF2B5EF4-FFF2-40B4-BE49-F238E27FC236}">
                <a16:creationId xmlns:a16="http://schemas.microsoft.com/office/drawing/2014/main" id="{3F0F9010-F476-374A-A8BA-95EE6C1AA2BF}"/>
              </a:ext>
            </a:extLst>
          </p:cNvPr>
          <p:cNvSpPr/>
          <p:nvPr/>
        </p:nvSpPr>
        <p:spPr>
          <a:xfrm>
            <a:off x="5967664" y="2453980"/>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29" name="Rectangle 28">
            <a:extLst>
              <a:ext uri="{FF2B5EF4-FFF2-40B4-BE49-F238E27FC236}">
                <a16:creationId xmlns:a16="http://schemas.microsoft.com/office/drawing/2014/main" id="{C447CACB-5790-2C49-BF50-4EA9B518D1B9}"/>
              </a:ext>
            </a:extLst>
          </p:cNvPr>
          <p:cNvSpPr/>
          <p:nvPr/>
        </p:nvSpPr>
        <p:spPr>
          <a:xfrm>
            <a:off x="5967664" y="3451800"/>
            <a:ext cx="1251284" cy="9758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sp>
        <p:nvSpPr>
          <p:cNvPr id="30" name="Rectangle 29">
            <a:extLst>
              <a:ext uri="{FF2B5EF4-FFF2-40B4-BE49-F238E27FC236}">
                <a16:creationId xmlns:a16="http://schemas.microsoft.com/office/drawing/2014/main" id="{31025182-176D-1C40-8F3A-EF3945C83BF5}"/>
              </a:ext>
            </a:extLst>
          </p:cNvPr>
          <p:cNvSpPr/>
          <p:nvPr/>
        </p:nvSpPr>
        <p:spPr>
          <a:xfrm>
            <a:off x="7656897" y="1358967"/>
            <a:ext cx="1251284" cy="306865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IP Stack</a:t>
            </a:r>
          </a:p>
        </p:txBody>
      </p:sp>
      <p:cxnSp>
        <p:nvCxnSpPr>
          <p:cNvPr id="31" name="Straight Arrow Connector 30">
            <a:extLst>
              <a:ext uri="{FF2B5EF4-FFF2-40B4-BE49-F238E27FC236}">
                <a16:creationId xmlns:a16="http://schemas.microsoft.com/office/drawing/2014/main" id="{5EE2C064-1357-314B-A4A8-8D1145577ACF}"/>
              </a:ext>
            </a:extLst>
          </p:cNvPr>
          <p:cNvCxnSpPr>
            <a:cxnSpLocks/>
          </p:cNvCxnSpPr>
          <p:nvPr/>
        </p:nvCxnSpPr>
        <p:spPr>
          <a:xfrm>
            <a:off x="6601327" y="1974983"/>
            <a:ext cx="0" cy="478997"/>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0C1CA7E8-8935-094E-A242-584FEB1BDD34}"/>
              </a:ext>
            </a:extLst>
          </p:cNvPr>
          <p:cNvCxnSpPr/>
          <p:nvPr/>
        </p:nvCxnSpPr>
        <p:spPr>
          <a:xfrm>
            <a:off x="6601327" y="3069997"/>
            <a:ext cx="0" cy="3818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CA133F12-AFEC-604A-A7F5-D96026284F1F}"/>
              </a:ext>
            </a:extLst>
          </p:cNvPr>
          <p:cNvCxnSpPr>
            <a:cxnSpLocks/>
          </p:cNvCxnSpPr>
          <p:nvPr/>
        </p:nvCxnSpPr>
        <p:spPr>
          <a:xfrm>
            <a:off x="7218948" y="1666976"/>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DCC1AEC0-4370-124F-9019-51399773117F}"/>
              </a:ext>
            </a:extLst>
          </p:cNvPr>
          <p:cNvCxnSpPr>
            <a:cxnSpLocks/>
          </p:cNvCxnSpPr>
          <p:nvPr/>
        </p:nvCxnSpPr>
        <p:spPr>
          <a:xfrm>
            <a:off x="7218948" y="3939712"/>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2D97516F-8651-1B47-8F33-0F77F74E5DC9}"/>
              </a:ext>
            </a:extLst>
          </p:cNvPr>
          <p:cNvCxnSpPr>
            <a:cxnSpLocks/>
          </p:cNvCxnSpPr>
          <p:nvPr/>
        </p:nvCxnSpPr>
        <p:spPr>
          <a:xfrm>
            <a:off x="3099338" y="3939710"/>
            <a:ext cx="2810576" cy="0"/>
          </a:xfrm>
          <a:prstGeom prst="straightConnector1">
            <a:avLst/>
          </a:prstGeom>
          <a:ln>
            <a:prstDash val="dash"/>
            <a:headEnd type="triangle"/>
            <a:tailEnd type="triangle"/>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6BDBE918-067A-834F-9F2C-D384D385A886}"/>
              </a:ext>
            </a:extLst>
          </p:cNvPr>
          <p:cNvSpPr txBox="1"/>
          <p:nvPr/>
        </p:nvSpPr>
        <p:spPr>
          <a:xfrm>
            <a:off x="3454635" y="3593542"/>
            <a:ext cx="212885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Compressed Packets</a:t>
            </a:r>
          </a:p>
        </p:txBody>
      </p:sp>
      <p:cxnSp>
        <p:nvCxnSpPr>
          <p:cNvPr id="25" name="Straight Arrow Connector 24">
            <a:extLst>
              <a:ext uri="{FF2B5EF4-FFF2-40B4-BE49-F238E27FC236}">
                <a16:creationId xmlns:a16="http://schemas.microsoft.com/office/drawing/2014/main" id="{61FF2B0B-A45F-E247-9152-41E3271C4EAE}"/>
              </a:ext>
            </a:extLst>
          </p:cNvPr>
          <p:cNvCxnSpPr>
            <a:cxnSpLocks/>
          </p:cNvCxnSpPr>
          <p:nvPr/>
        </p:nvCxnSpPr>
        <p:spPr>
          <a:xfrm>
            <a:off x="3099338" y="1687600"/>
            <a:ext cx="2810576" cy="0"/>
          </a:xfrm>
          <a:prstGeom prst="straightConnector1">
            <a:avLst/>
          </a:prstGeom>
          <a:ln>
            <a:solidFill>
              <a:schemeClr val="accent6"/>
            </a:solidFill>
            <a:prstDash val="dash"/>
            <a:headEnd type="triangle"/>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F612F434-A950-1641-8294-9850A753B658}"/>
              </a:ext>
            </a:extLst>
          </p:cNvPr>
          <p:cNvSpPr txBox="1"/>
          <p:nvPr/>
        </p:nvSpPr>
        <p:spPr>
          <a:xfrm>
            <a:off x="3243713" y="1329596"/>
            <a:ext cx="2406428"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CORECONF/OSCORE</a:t>
            </a:r>
          </a:p>
        </p:txBody>
      </p:sp>
      <p:sp>
        <p:nvSpPr>
          <p:cNvPr id="42" name="Rectangle 41">
            <a:extLst>
              <a:ext uri="{FF2B5EF4-FFF2-40B4-BE49-F238E27FC236}">
                <a16:creationId xmlns:a16="http://schemas.microsoft.com/office/drawing/2014/main" id="{EF0D1625-C884-F843-B08B-EC4A10E95BCE}"/>
              </a:ext>
            </a:extLst>
          </p:cNvPr>
          <p:cNvSpPr/>
          <p:nvPr/>
        </p:nvSpPr>
        <p:spPr>
          <a:xfrm>
            <a:off x="129941" y="843033"/>
            <a:ext cx="1251284" cy="3102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Application</a:t>
            </a:r>
          </a:p>
        </p:txBody>
      </p:sp>
      <p:cxnSp>
        <p:nvCxnSpPr>
          <p:cNvPr id="43" name="Straight Arrow Connector 42">
            <a:extLst>
              <a:ext uri="{FF2B5EF4-FFF2-40B4-BE49-F238E27FC236}">
                <a16:creationId xmlns:a16="http://schemas.microsoft.com/office/drawing/2014/main" id="{6A1B83F6-6F3A-D44C-9FEF-FB5F0032F89E}"/>
              </a:ext>
            </a:extLst>
          </p:cNvPr>
          <p:cNvCxnSpPr>
            <a:cxnSpLocks/>
            <a:stCxn id="42" idx="2"/>
          </p:cNvCxnSpPr>
          <p:nvPr/>
        </p:nvCxnSpPr>
        <p:spPr>
          <a:xfrm>
            <a:off x="755583" y="1153327"/>
            <a:ext cx="0" cy="20564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44" name="Rectangle 43">
            <a:extLst>
              <a:ext uri="{FF2B5EF4-FFF2-40B4-BE49-F238E27FC236}">
                <a16:creationId xmlns:a16="http://schemas.microsoft.com/office/drawing/2014/main" id="{5F7990A9-1F06-5D4C-BD05-F3B4AAD69E26}"/>
              </a:ext>
            </a:extLst>
          </p:cNvPr>
          <p:cNvSpPr/>
          <p:nvPr/>
        </p:nvSpPr>
        <p:spPr>
          <a:xfrm>
            <a:off x="7656897" y="837438"/>
            <a:ext cx="1251284" cy="3102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Application</a:t>
            </a:r>
          </a:p>
        </p:txBody>
      </p:sp>
      <p:cxnSp>
        <p:nvCxnSpPr>
          <p:cNvPr id="45" name="Straight Arrow Connector 44">
            <a:extLst>
              <a:ext uri="{FF2B5EF4-FFF2-40B4-BE49-F238E27FC236}">
                <a16:creationId xmlns:a16="http://schemas.microsoft.com/office/drawing/2014/main" id="{4E732C2D-3797-7B4A-8454-8078832792BC}"/>
              </a:ext>
            </a:extLst>
          </p:cNvPr>
          <p:cNvCxnSpPr>
            <a:cxnSpLocks/>
            <a:stCxn id="44" idx="2"/>
          </p:cNvCxnSpPr>
          <p:nvPr/>
        </p:nvCxnSpPr>
        <p:spPr>
          <a:xfrm>
            <a:off x="8282539" y="1147732"/>
            <a:ext cx="0" cy="20564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46" name="TextBox 45">
            <a:extLst>
              <a:ext uri="{FF2B5EF4-FFF2-40B4-BE49-F238E27FC236}">
                <a16:creationId xmlns:a16="http://schemas.microsoft.com/office/drawing/2014/main" id="{28E39628-123A-064D-856B-44B798211C74}"/>
              </a:ext>
            </a:extLst>
          </p:cNvPr>
          <p:cNvSpPr txBox="1"/>
          <p:nvPr/>
        </p:nvSpPr>
        <p:spPr>
          <a:xfrm>
            <a:off x="2471969" y="2079788"/>
            <a:ext cx="606513"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ill Sans MT"/>
                <a:ea typeface="+mn-ea"/>
                <a:cs typeface="+mn-cs"/>
              </a:rPr>
              <a:t>CRUD</a:t>
            </a:r>
          </a:p>
        </p:txBody>
      </p:sp>
      <p:sp>
        <p:nvSpPr>
          <p:cNvPr id="47" name="TextBox 46">
            <a:extLst>
              <a:ext uri="{FF2B5EF4-FFF2-40B4-BE49-F238E27FC236}">
                <a16:creationId xmlns:a16="http://schemas.microsoft.com/office/drawing/2014/main" id="{E2A25C5A-B6B8-2E47-9BBF-81426DAFC549}"/>
              </a:ext>
            </a:extLst>
          </p:cNvPr>
          <p:cNvSpPr txBox="1"/>
          <p:nvPr/>
        </p:nvSpPr>
        <p:spPr>
          <a:xfrm>
            <a:off x="5975686" y="2075981"/>
            <a:ext cx="606513"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ill Sans MT"/>
                <a:ea typeface="+mn-ea"/>
                <a:cs typeface="+mn-cs"/>
              </a:rPr>
              <a:t>CRUD</a:t>
            </a:r>
          </a:p>
        </p:txBody>
      </p:sp>
      <p:sp>
        <p:nvSpPr>
          <p:cNvPr id="39" name="ZoneTexte 44">
            <a:extLst>
              <a:ext uri="{FF2B5EF4-FFF2-40B4-BE49-F238E27FC236}">
                <a16:creationId xmlns:a16="http://schemas.microsoft.com/office/drawing/2014/main" id="{E3319361-7687-D043-A478-72FA44A5A1C7}"/>
              </a:ext>
            </a:extLst>
          </p:cNvPr>
          <p:cNvSpPr txBox="1"/>
          <p:nvPr/>
        </p:nvSpPr>
        <p:spPr>
          <a:xfrm>
            <a:off x="51634" y="4486909"/>
            <a:ext cx="3097131"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Peer / SCHC Device</a:t>
            </a:r>
          </a:p>
        </p:txBody>
      </p:sp>
      <p:sp>
        <p:nvSpPr>
          <p:cNvPr id="40" name="ZoneTexte 44">
            <a:extLst>
              <a:ext uri="{FF2B5EF4-FFF2-40B4-BE49-F238E27FC236}">
                <a16:creationId xmlns:a16="http://schemas.microsoft.com/office/drawing/2014/main" id="{2CBF582D-D555-B94C-9993-6DAD73AB323A}"/>
              </a:ext>
            </a:extLst>
          </p:cNvPr>
          <p:cNvSpPr txBox="1"/>
          <p:nvPr/>
        </p:nvSpPr>
        <p:spPr>
          <a:xfrm>
            <a:off x="5784874" y="4486909"/>
            <a:ext cx="3306098"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Peer / SCHC Gateway</a:t>
            </a:r>
          </a:p>
        </p:txBody>
      </p:sp>
    </p:spTree>
    <p:extLst>
      <p:ext uri="{BB962C8B-B14F-4D97-AF65-F5344CB8AC3E}">
        <p14:creationId xmlns:p14="http://schemas.microsoft.com/office/powerpoint/2010/main" val="1860731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1"/>
          <p:cNvSpPr txBox="1">
            <a:spLocks noChangeArrowheads="1"/>
          </p:cNvSpPr>
          <p:nvPr/>
        </p:nvSpPr>
        <p:spPr bwMode="auto">
          <a:xfrm>
            <a:off x="7202569" y="4786312"/>
            <a:ext cx="1600200" cy="35718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3465A4"/>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67487" tIns="35093" rIns="67487" bIns="35093"/>
          <a:lstStyle>
            <a:lvl1pPr>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r" eaLnBrk="1" hangingPunct="1">
              <a:spcBef>
                <a:spcPct val="0"/>
              </a:spcBef>
              <a:buFontTx/>
              <a:buNone/>
            </a:pPr>
            <a:fld id="{1035BE04-0AC6-40AD-A4CA-6FC22B338A79}" type="slidenum">
              <a:rPr lang="en-US" altLang="en-US" sz="1050">
                <a:solidFill>
                  <a:srgbClr val="000000"/>
                </a:solidFill>
                <a:cs typeface="Droid Sans Fallback" charset="0"/>
              </a:rPr>
              <a:pPr algn="r" eaLnBrk="1" hangingPunct="1">
                <a:spcBef>
                  <a:spcPct val="0"/>
                </a:spcBef>
                <a:buFontTx/>
                <a:buNone/>
              </a:pPr>
              <a:t>3</a:t>
            </a:fld>
            <a:endParaRPr lang="en-US" altLang="en-US" sz="1050" dirty="0">
              <a:solidFill>
                <a:srgbClr val="000000"/>
              </a:solidFill>
              <a:cs typeface="Droid Sans Fallback" charset="0"/>
            </a:endParaRPr>
          </a:p>
        </p:txBody>
      </p:sp>
      <p:sp>
        <p:nvSpPr>
          <p:cNvPr id="9222" name="Text Box 5"/>
          <p:cNvSpPr txBox="1">
            <a:spLocks noChangeArrowheads="1"/>
          </p:cNvSpPr>
          <p:nvPr/>
        </p:nvSpPr>
        <p:spPr bwMode="auto">
          <a:xfrm>
            <a:off x="1360885" y="400050"/>
            <a:ext cx="6343650" cy="28575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3465A4"/>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68565" tIns="34283" rIns="68565" bIns="34283" anchor="ctr"/>
          <a:lstStyle>
            <a:lvl1pPr>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lgn="ctr" eaLnBrk="1" hangingPunct="1">
              <a:spcBef>
                <a:spcPct val="0"/>
              </a:spcBef>
              <a:buFontTx/>
              <a:buNone/>
            </a:pPr>
            <a:r>
              <a:rPr lang="en-US" altLang="en-US" sz="3000" dirty="0">
                <a:solidFill>
                  <a:srgbClr val="262626"/>
                </a:solidFill>
                <a:cs typeface="Droid Sans Fallback" charset="0"/>
              </a:rPr>
              <a:t>Reminder:</a:t>
            </a:r>
            <a:br>
              <a:rPr lang="en-US" altLang="en-US" sz="3000" dirty="0">
                <a:solidFill>
                  <a:srgbClr val="262626"/>
                </a:solidFill>
                <a:cs typeface="Droid Sans Fallback" charset="0"/>
              </a:rPr>
            </a:br>
            <a:br>
              <a:rPr lang="en-US" altLang="en-US" sz="3000" dirty="0">
                <a:solidFill>
                  <a:srgbClr val="262626"/>
                </a:solidFill>
                <a:cs typeface="Droid Sans Fallback" charset="0"/>
              </a:rPr>
            </a:br>
            <a:r>
              <a:rPr lang="en-US" altLang="en-US" sz="3000" dirty="0">
                <a:solidFill>
                  <a:srgbClr val="262626"/>
                </a:solidFill>
                <a:cs typeface="Droid Sans Fallback" charset="0"/>
              </a:rPr>
              <a:t>Minutes are taken *</a:t>
            </a:r>
            <a:br>
              <a:rPr lang="en-US" altLang="en-US" sz="3000" dirty="0">
                <a:solidFill>
                  <a:srgbClr val="262626"/>
                </a:solidFill>
                <a:cs typeface="Droid Sans Fallback" charset="0"/>
              </a:rPr>
            </a:br>
            <a:r>
              <a:rPr lang="en-US" altLang="en-US" sz="3000" dirty="0">
                <a:solidFill>
                  <a:srgbClr val="262626"/>
                </a:solidFill>
                <a:cs typeface="Droid Sans Fallback" charset="0"/>
              </a:rPr>
              <a:t>This meeting is recorded ** </a:t>
            </a:r>
            <a:br>
              <a:rPr lang="en-US" altLang="en-US" sz="3000" dirty="0">
                <a:solidFill>
                  <a:srgbClr val="262626"/>
                </a:solidFill>
                <a:cs typeface="Droid Sans Fallback" charset="0"/>
              </a:rPr>
            </a:br>
            <a:r>
              <a:rPr lang="en-US" altLang="en-US" sz="3000" dirty="0">
                <a:solidFill>
                  <a:srgbClr val="262626"/>
                </a:solidFill>
                <a:cs typeface="Droid Sans Fallback" charset="0"/>
              </a:rPr>
              <a:t>Presence is logged ***</a:t>
            </a:r>
          </a:p>
        </p:txBody>
      </p:sp>
      <p:sp>
        <p:nvSpPr>
          <p:cNvPr id="9223" name="Rectangle 6"/>
          <p:cNvSpPr>
            <a:spLocks noChangeArrowheads="1"/>
          </p:cNvSpPr>
          <p:nvPr/>
        </p:nvSpPr>
        <p:spPr bwMode="auto">
          <a:xfrm>
            <a:off x="166943" y="3813572"/>
            <a:ext cx="8832878" cy="717202"/>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3465A4"/>
                </a:solidFill>
                <a:round/>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square" lIns="67487" tIns="35093" rIns="67487" bIns="35093">
            <a:spAutoFit/>
          </a:bodyPr>
          <a:lstStyle>
            <a:lvl1pPr>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200">
                <a:solidFill>
                  <a:schemeClr val="tx1"/>
                </a:solidFill>
                <a:latin typeface="Arial" panose="020B0604020202020204" pitchFamily="34" charset="0"/>
              </a:defRPr>
            </a:lvl1pPr>
            <a:lvl2pPr marL="742950" indent="-28575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a:solidFill>
                  <a:schemeClr val="tx1"/>
                </a:solidFill>
                <a:latin typeface="Arial" panose="020B0604020202020204" pitchFamily="34" charset="0"/>
              </a:defRPr>
            </a:lvl2pPr>
            <a:lvl3pPr marL="1143000" indent="-2286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400">
                <a:solidFill>
                  <a:schemeClr val="tx1"/>
                </a:solidFill>
                <a:latin typeface="Arial" panose="020B0604020202020204" pitchFamily="34" charset="0"/>
              </a:defRPr>
            </a:lvl3pPr>
            <a:lvl4pPr marL="1600200" indent="-2286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4pPr>
            <a:lvl5pPr marL="2057400" indent="-228600">
              <a:spcBef>
                <a:spcPct val="20000"/>
              </a:spcBef>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000">
                <a:solidFill>
                  <a:schemeClr val="tx1"/>
                </a:solidFill>
                <a:latin typeface="Arial" panose="020B0604020202020204" pitchFamily="34" charset="0"/>
              </a:defRPr>
            </a:lvl9pPr>
          </a:lstStyle>
          <a:p>
            <a:pPr>
              <a:spcBef>
                <a:spcPct val="0"/>
              </a:spcBef>
              <a:buNone/>
            </a:pPr>
            <a:r>
              <a:rPr lang="en-US" altLang="en-US" sz="1400" dirty="0">
                <a:solidFill>
                  <a:srgbClr val="000000"/>
                </a:solidFill>
                <a:cs typeface="Droid Sans Fallback" charset="0"/>
              </a:rPr>
              <a:t>* 	All: Please contribute online to the minutes at: </a:t>
            </a:r>
            <a:r>
              <a:rPr lang="en-US" altLang="en-US" sz="1400" dirty="0">
                <a:solidFill>
                  <a:srgbClr val="000000"/>
                </a:solidFill>
                <a:cs typeface="Droid Sans Fallback" charset="0"/>
                <a:hlinkClick r:id="rId3"/>
              </a:rPr>
              <a:t>https://codimd.ietf.org/notes-ietf-110-lpwan</a:t>
            </a:r>
            <a:endParaRPr lang="en-US" altLang="en-US" sz="1400" dirty="0">
              <a:solidFill>
                <a:srgbClr val="000000"/>
              </a:solidFill>
              <a:cs typeface="Droid Sans Fallback" charset="0"/>
            </a:endParaRPr>
          </a:p>
          <a:p>
            <a:pPr>
              <a:spcBef>
                <a:spcPct val="0"/>
              </a:spcBef>
              <a:buNone/>
            </a:pPr>
            <a:r>
              <a:rPr lang="en-US" altLang="en-US" sz="1400" dirty="0">
                <a:solidFill>
                  <a:srgbClr val="000000"/>
                </a:solidFill>
                <a:cs typeface="Droid Sans Fallback" charset="0"/>
              </a:rPr>
              <a:t>**   	Recordings and Minutes are public and may be subject to discovery in the event of litigation</a:t>
            </a:r>
          </a:p>
          <a:p>
            <a:pPr>
              <a:spcBef>
                <a:spcPct val="0"/>
              </a:spcBef>
              <a:buNone/>
            </a:pPr>
            <a:r>
              <a:rPr lang="en-US" altLang="en-US" sz="1400" dirty="0">
                <a:solidFill>
                  <a:srgbClr val="000000"/>
                </a:solidFill>
                <a:cs typeface="Droid Sans Fallback" charset="0"/>
              </a:rPr>
              <a:t>***	Based on </a:t>
            </a:r>
            <a:r>
              <a:rPr lang="en-US" altLang="en-US" sz="1400" dirty="0" err="1">
                <a:solidFill>
                  <a:srgbClr val="000000"/>
                </a:solidFill>
                <a:cs typeface="Droid Sans Fallback" charset="0"/>
              </a:rPr>
              <a:t>Meetecho</a:t>
            </a:r>
            <a:r>
              <a:rPr lang="en-US" altLang="en-US" sz="1400" dirty="0">
                <a:solidFill>
                  <a:srgbClr val="000000"/>
                </a:solidFill>
                <a:cs typeface="Droid Sans Fallback" charset="0"/>
              </a:rPr>
              <a:t> Attendance Record. You can log once and only once to each session. </a:t>
            </a:r>
          </a:p>
        </p:txBody>
      </p:sp>
    </p:spTree>
    <p:extLst>
      <p:ext uri="{BB962C8B-B14F-4D97-AF65-F5344CB8AC3E}">
        <p14:creationId xmlns:p14="http://schemas.microsoft.com/office/powerpoint/2010/main" val="4003898377"/>
      </p:ext>
    </p:extLst>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1404F95-315E-5241-924D-E7DFCD7ED092}"/>
              </a:ext>
            </a:extLst>
          </p:cNvPr>
          <p:cNvSpPr>
            <a:spLocks noGrp="1"/>
          </p:cNvSpPr>
          <p:nvPr>
            <p:ph type="title"/>
          </p:nvPr>
        </p:nvSpPr>
        <p:spPr/>
        <p:txBody>
          <a:bodyPr>
            <a:normAutofit fontScale="90000"/>
          </a:bodyPr>
          <a:lstStyle/>
          <a:p>
            <a:r>
              <a:rPr lang="fr-FR" dirty="0" err="1"/>
              <a:t>Example</a:t>
            </a:r>
            <a:r>
              <a:rPr lang="fr-FR" dirty="0"/>
              <a:t> of Network-</a:t>
            </a:r>
            <a:r>
              <a:rPr lang="fr-FR" dirty="0" err="1"/>
              <a:t>level</a:t>
            </a:r>
            <a:r>
              <a:rPr lang="fr-FR" dirty="0"/>
              <a:t> SCHC</a:t>
            </a:r>
          </a:p>
        </p:txBody>
      </p:sp>
      <p:sp>
        <p:nvSpPr>
          <p:cNvPr id="3" name="Rectangle 2">
            <a:extLst>
              <a:ext uri="{FF2B5EF4-FFF2-40B4-BE49-F238E27FC236}">
                <a16:creationId xmlns:a16="http://schemas.microsoft.com/office/drawing/2014/main" id="{F91B1A41-3C6B-5244-B34D-FEA771BA6C0E}"/>
              </a:ext>
            </a:extLst>
          </p:cNvPr>
          <p:cNvSpPr/>
          <p:nvPr/>
        </p:nvSpPr>
        <p:spPr>
          <a:xfrm>
            <a:off x="1819176" y="1358967"/>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8" name="Rectangle 7">
            <a:extLst>
              <a:ext uri="{FF2B5EF4-FFF2-40B4-BE49-F238E27FC236}">
                <a16:creationId xmlns:a16="http://schemas.microsoft.com/office/drawing/2014/main" id="{90FA0BAC-2ABA-0F48-BC62-C4A550197C23}"/>
              </a:ext>
            </a:extLst>
          </p:cNvPr>
          <p:cNvSpPr/>
          <p:nvPr/>
        </p:nvSpPr>
        <p:spPr>
          <a:xfrm>
            <a:off x="1819176" y="2453981"/>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10" name="Rectangle 9">
            <a:extLst>
              <a:ext uri="{FF2B5EF4-FFF2-40B4-BE49-F238E27FC236}">
                <a16:creationId xmlns:a16="http://schemas.microsoft.com/office/drawing/2014/main" id="{AB51832C-C191-FA4E-9D89-EF5876533C01}"/>
              </a:ext>
            </a:extLst>
          </p:cNvPr>
          <p:cNvSpPr/>
          <p:nvPr/>
        </p:nvSpPr>
        <p:spPr>
          <a:xfrm>
            <a:off x="1819176" y="3451801"/>
            <a:ext cx="1251284" cy="9758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sp>
        <p:nvSpPr>
          <p:cNvPr id="11" name="Rectangle 10">
            <a:extLst>
              <a:ext uri="{FF2B5EF4-FFF2-40B4-BE49-F238E27FC236}">
                <a16:creationId xmlns:a16="http://schemas.microsoft.com/office/drawing/2014/main" id="{7B92CF26-219B-E049-8292-C4976DABC033}"/>
              </a:ext>
            </a:extLst>
          </p:cNvPr>
          <p:cNvSpPr/>
          <p:nvPr/>
        </p:nvSpPr>
        <p:spPr>
          <a:xfrm>
            <a:off x="129941" y="1358967"/>
            <a:ext cx="1251284" cy="306865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IP Stack</a:t>
            </a:r>
          </a:p>
        </p:txBody>
      </p:sp>
      <p:cxnSp>
        <p:nvCxnSpPr>
          <p:cNvPr id="12" name="Straight Arrow Connector 11">
            <a:extLst>
              <a:ext uri="{FF2B5EF4-FFF2-40B4-BE49-F238E27FC236}">
                <a16:creationId xmlns:a16="http://schemas.microsoft.com/office/drawing/2014/main" id="{3BE2D0A7-6E8C-3444-936E-FE80785B89CE}"/>
              </a:ext>
            </a:extLst>
          </p:cNvPr>
          <p:cNvCxnSpPr>
            <a:cxnSpLocks/>
            <a:endCxn id="3" idx="1"/>
          </p:cNvCxnSpPr>
          <p:nvPr/>
        </p:nvCxnSpPr>
        <p:spPr>
          <a:xfrm>
            <a:off x="1381225" y="1666976"/>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C348FEFD-2FAD-1B41-8B42-ACE5DD1EE955}"/>
              </a:ext>
            </a:extLst>
          </p:cNvPr>
          <p:cNvCxnSpPr>
            <a:cxnSpLocks/>
            <a:endCxn id="10" idx="1"/>
          </p:cNvCxnSpPr>
          <p:nvPr/>
        </p:nvCxnSpPr>
        <p:spPr>
          <a:xfrm>
            <a:off x="1381225" y="3939712"/>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50EFC595-565E-3846-9DFD-EC8C70FEC72C}"/>
              </a:ext>
            </a:extLst>
          </p:cNvPr>
          <p:cNvCxnSpPr>
            <a:cxnSpLocks/>
            <a:stCxn id="3" idx="2"/>
            <a:endCxn id="8" idx="0"/>
          </p:cNvCxnSpPr>
          <p:nvPr/>
        </p:nvCxnSpPr>
        <p:spPr>
          <a:xfrm>
            <a:off x="2444818" y="1974984"/>
            <a:ext cx="0" cy="478997"/>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9" name="Straight Arrow Connector 18">
            <a:extLst>
              <a:ext uri="{FF2B5EF4-FFF2-40B4-BE49-F238E27FC236}">
                <a16:creationId xmlns:a16="http://schemas.microsoft.com/office/drawing/2014/main" id="{AF22C119-7E35-6149-8139-00AD04A131B2}"/>
              </a:ext>
            </a:extLst>
          </p:cNvPr>
          <p:cNvCxnSpPr>
            <a:stCxn id="8" idx="2"/>
            <a:endCxn id="10" idx="0"/>
          </p:cNvCxnSpPr>
          <p:nvPr/>
        </p:nvCxnSpPr>
        <p:spPr>
          <a:xfrm>
            <a:off x="2444818" y="3069998"/>
            <a:ext cx="0" cy="3818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27" name="Rectangle 26">
            <a:extLst>
              <a:ext uri="{FF2B5EF4-FFF2-40B4-BE49-F238E27FC236}">
                <a16:creationId xmlns:a16="http://schemas.microsoft.com/office/drawing/2014/main" id="{19BA6143-D798-0545-8DBE-00D5C618BF2C}"/>
              </a:ext>
            </a:extLst>
          </p:cNvPr>
          <p:cNvSpPr/>
          <p:nvPr/>
        </p:nvSpPr>
        <p:spPr>
          <a:xfrm>
            <a:off x="5967664" y="1358966"/>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 Manager</a:t>
            </a:r>
          </a:p>
        </p:txBody>
      </p:sp>
      <p:sp>
        <p:nvSpPr>
          <p:cNvPr id="28" name="Rectangle 27">
            <a:extLst>
              <a:ext uri="{FF2B5EF4-FFF2-40B4-BE49-F238E27FC236}">
                <a16:creationId xmlns:a16="http://schemas.microsoft.com/office/drawing/2014/main" id="{3F0F9010-F476-374A-A8BA-95EE6C1AA2BF}"/>
              </a:ext>
            </a:extLst>
          </p:cNvPr>
          <p:cNvSpPr/>
          <p:nvPr/>
        </p:nvSpPr>
        <p:spPr>
          <a:xfrm>
            <a:off x="5967664" y="2453980"/>
            <a:ext cx="1251284" cy="6160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Rules</a:t>
            </a:r>
          </a:p>
        </p:txBody>
      </p:sp>
      <p:sp>
        <p:nvSpPr>
          <p:cNvPr id="29" name="Rectangle 28">
            <a:extLst>
              <a:ext uri="{FF2B5EF4-FFF2-40B4-BE49-F238E27FC236}">
                <a16:creationId xmlns:a16="http://schemas.microsoft.com/office/drawing/2014/main" id="{C447CACB-5790-2C49-BF50-4EA9B518D1B9}"/>
              </a:ext>
            </a:extLst>
          </p:cNvPr>
          <p:cNvSpPr/>
          <p:nvPr/>
        </p:nvSpPr>
        <p:spPr>
          <a:xfrm>
            <a:off x="5967664" y="3451800"/>
            <a:ext cx="1251284" cy="97582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SCHC</a:t>
            </a:r>
          </a:p>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CD-FR</a:t>
            </a:r>
          </a:p>
        </p:txBody>
      </p:sp>
      <p:sp>
        <p:nvSpPr>
          <p:cNvPr id="30" name="Rectangle 29">
            <a:extLst>
              <a:ext uri="{FF2B5EF4-FFF2-40B4-BE49-F238E27FC236}">
                <a16:creationId xmlns:a16="http://schemas.microsoft.com/office/drawing/2014/main" id="{31025182-176D-1C40-8F3A-EF3945C83BF5}"/>
              </a:ext>
            </a:extLst>
          </p:cNvPr>
          <p:cNvSpPr/>
          <p:nvPr/>
        </p:nvSpPr>
        <p:spPr>
          <a:xfrm>
            <a:off x="7656897" y="1358967"/>
            <a:ext cx="1251284" cy="306865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IP Stack</a:t>
            </a:r>
          </a:p>
        </p:txBody>
      </p:sp>
      <p:cxnSp>
        <p:nvCxnSpPr>
          <p:cNvPr id="31" name="Straight Arrow Connector 30">
            <a:extLst>
              <a:ext uri="{FF2B5EF4-FFF2-40B4-BE49-F238E27FC236}">
                <a16:creationId xmlns:a16="http://schemas.microsoft.com/office/drawing/2014/main" id="{5EE2C064-1357-314B-A4A8-8D1145577ACF}"/>
              </a:ext>
            </a:extLst>
          </p:cNvPr>
          <p:cNvCxnSpPr>
            <a:cxnSpLocks/>
          </p:cNvCxnSpPr>
          <p:nvPr/>
        </p:nvCxnSpPr>
        <p:spPr>
          <a:xfrm>
            <a:off x="6601327" y="1974983"/>
            <a:ext cx="0" cy="478997"/>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0C1CA7E8-8935-094E-A242-584FEB1BDD34}"/>
              </a:ext>
            </a:extLst>
          </p:cNvPr>
          <p:cNvCxnSpPr/>
          <p:nvPr/>
        </p:nvCxnSpPr>
        <p:spPr>
          <a:xfrm>
            <a:off x="6601327" y="3069997"/>
            <a:ext cx="0" cy="381803"/>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CA133F12-AFEC-604A-A7F5-D96026284F1F}"/>
              </a:ext>
            </a:extLst>
          </p:cNvPr>
          <p:cNvCxnSpPr>
            <a:cxnSpLocks/>
          </p:cNvCxnSpPr>
          <p:nvPr/>
        </p:nvCxnSpPr>
        <p:spPr>
          <a:xfrm>
            <a:off x="7218948" y="1666976"/>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DCC1AEC0-4370-124F-9019-51399773117F}"/>
              </a:ext>
            </a:extLst>
          </p:cNvPr>
          <p:cNvCxnSpPr>
            <a:cxnSpLocks/>
          </p:cNvCxnSpPr>
          <p:nvPr/>
        </p:nvCxnSpPr>
        <p:spPr>
          <a:xfrm>
            <a:off x="7218948" y="3939712"/>
            <a:ext cx="43795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35" name="Straight Arrow Connector 34">
            <a:extLst>
              <a:ext uri="{FF2B5EF4-FFF2-40B4-BE49-F238E27FC236}">
                <a16:creationId xmlns:a16="http://schemas.microsoft.com/office/drawing/2014/main" id="{2D97516F-8651-1B47-8F33-0F77F74E5DC9}"/>
              </a:ext>
            </a:extLst>
          </p:cNvPr>
          <p:cNvCxnSpPr>
            <a:cxnSpLocks/>
          </p:cNvCxnSpPr>
          <p:nvPr/>
        </p:nvCxnSpPr>
        <p:spPr>
          <a:xfrm>
            <a:off x="3099338" y="3939710"/>
            <a:ext cx="2810576" cy="0"/>
          </a:xfrm>
          <a:prstGeom prst="straightConnector1">
            <a:avLst/>
          </a:prstGeom>
          <a:ln>
            <a:prstDash val="dash"/>
            <a:headEnd type="triangle"/>
            <a:tailEnd type="triangle"/>
          </a:ln>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6BDBE918-067A-834F-9F2C-D384D385A886}"/>
              </a:ext>
            </a:extLst>
          </p:cNvPr>
          <p:cNvSpPr txBox="1"/>
          <p:nvPr/>
        </p:nvSpPr>
        <p:spPr>
          <a:xfrm>
            <a:off x="3454635" y="3593542"/>
            <a:ext cx="2128853"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Compressed Packets</a:t>
            </a:r>
          </a:p>
        </p:txBody>
      </p:sp>
      <p:cxnSp>
        <p:nvCxnSpPr>
          <p:cNvPr id="25" name="Straight Arrow Connector 24">
            <a:extLst>
              <a:ext uri="{FF2B5EF4-FFF2-40B4-BE49-F238E27FC236}">
                <a16:creationId xmlns:a16="http://schemas.microsoft.com/office/drawing/2014/main" id="{61FF2B0B-A45F-E247-9152-41E3271C4EAE}"/>
              </a:ext>
            </a:extLst>
          </p:cNvPr>
          <p:cNvCxnSpPr>
            <a:cxnSpLocks/>
          </p:cNvCxnSpPr>
          <p:nvPr/>
        </p:nvCxnSpPr>
        <p:spPr>
          <a:xfrm>
            <a:off x="3099338" y="1687600"/>
            <a:ext cx="2810576" cy="0"/>
          </a:xfrm>
          <a:prstGeom prst="straightConnector1">
            <a:avLst/>
          </a:prstGeom>
          <a:ln>
            <a:solidFill>
              <a:schemeClr val="accent6"/>
            </a:solidFill>
            <a:prstDash val="dash"/>
            <a:headEnd type="triangle"/>
            <a:tailEnd type="triangle"/>
          </a:ln>
        </p:spPr>
        <p:style>
          <a:lnRef idx="2">
            <a:schemeClr val="accent1"/>
          </a:lnRef>
          <a:fillRef idx="0">
            <a:schemeClr val="accent1"/>
          </a:fillRef>
          <a:effectRef idx="1">
            <a:schemeClr val="accent1"/>
          </a:effectRef>
          <a:fontRef idx="minor">
            <a:schemeClr val="tx1"/>
          </a:fontRef>
        </p:style>
      </p:cxnSp>
      <p:sp>
        <p:nvSpPr>
          <p:cNvPr id="26" name="TextBox 25">
            <a:extLst>
              <a:ext uri="{FF2B5EF4-FFF2-40B4-BE49-F238E27FC236}">
                <a16:creationId xmlns:a16="http://schemas.microsoft.com/office/drawing/2014/main" id="{F612F434-A950-1641-8294-9850A753B658}"/>
              </a:ext>
            </a:extLst>
          </p:cNvPr>
          <p:cNvSpPr txBox="1"/>
          <p:nvPr/>
        </p:nvSpPr>
        <p:spPr>
          <a:xfrm>
            <a:off x="3243713" y="1329596"/>
            <a:ext cx="2406428"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mn-cs"/>
              </a:rPr>
              <a:t>CORECONF/OSCORE</a:t>
            </a:r>
          </a:p>
        </p:txBody>
      </p:sp>
      <p:cxnSp>
        <p:nvCxnSpPr>
          <p:cNvPr id="5" name="Straight Arrow Connector 4">
            <a:extLst>
              <a:ext uri="{FF2B5EF4-FFF2-40B4-BE49-F238E27FC236}">
                <a16:creationId xmlns:a16="http://schemas.microsoft.com/office/drawing/2014/main" id="{98C6DCE3-DE72-FC44-AD7D-9CF39E608901}"/>
              </a:ext>
            </a:extLst>
          </p:cNvPr>
          <p:cNvCxnSpPr/>
          <p:nvPr/>
        </p:nvCxnSpPr>
        <p:spPr>
          <a:xfrm flipH="1">
            <a:off x="755583" y="1666974"/>
            <a:ext cx="1236846" cy="0"/>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cxnSp>
        <p:nvCxnSpPr>
          <p:cNvPr id="36" name="Straight Arrow Connector 35">
            <a:extLst>
              <a:ext uri="{FF2B5EF4-FFF2-40B4-BE49-F238E27FC236}">
                <a16:creationId xmlns:a16="http://schemas.microsoft.com/office/drawing/2014/main" id="{2677632C-4157-4D46-BDF9-C55A79C517F0}"/>
              </a:ext>
            </a:extLst>
          </p:cNvPr>
          <p:cNvCxnSpPr>
            <a:cxnSpLocks/>
          </p:cNvCxnSpPr>
          <p:nvPr/>
        </p:nvCxnSpPr>
        <p:spPr>
          <a:xfrm>
            <a:off x="755583" y="1698928"/>
            <a:ext cx="8024" cy="2263946"/>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cxnSp>
        <p:nvCxnSpPr>
          <p:cNvPr id="39" name="Straight Arrow Connector 38">
            <a:extLst>
              <a:ext uri="{FF2B5EF4-FFF2-40B4-BE49-F238E27FC236}">
                <a16:creationId xmlns:a16="http://schemas.microsoft.com/office/drawing/2014/main" id="{DFA866D1-EA61-2D48-B1F8-C6062DE5597D}"/>
              </a:ext>
            </a:extLst>
          </p:cNvPr>
          <p:cNvCxnSpPr>
            <a:cxnSpLocks/>
          </p:cNvCxnSpPr>
          <p:nvPr/>
        </p:nvCxnSpPr>
        <p:spPr>
          <a:xfrm>
            <a:off x="751571" y="3939710"/>
            <a:ext cx="7636846" cy="23164"/>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cxnSp>
        <p:nvCxnSpPr>
          <p:cNvPr id="40" name="Straight Arrow Connector 39">
            <a:extLst>
              <a:ext uri="{FF2B5EF4-FFF2-40B4-BE49-F238E27FC236}">
                <a16:creationId xmlns:a16="http://schemas.microsoft.com/office/drawing/2014/main" id="{01AE07BB-20E6-074F-8FC6-76F1CB47333F}"/>
              </a:ext>
            </a:extLst>
          </p:cNvPr>
          <p:cNvCxnSpPr>
            <a:cxnSpLocks/>
          </p:cNvCxnSpPr>
          <p:nvPr/>
        </p:nvCxnSpPr>
        <p:spPr>
          <a:xfrm flipV="1">
            <a:off x="8367411" y="1666974"/>
            <a:ext cx="21006" cy="2272736"/>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cxnSp>
        <p:nvCxnSpPr>
          <p:cNvPr id="41" name="Straight Arrow Connector 40">
            <a:extLst>
              <a:ext uri="{FF2B5EF4-FFF2-40B4-BE49-F238E27FC236}">
                <a16:creationId xmlns:a16="http://schemas.microsoft.com/office/drawing/2014/main" id="{662F8343-9FEA-2E4E-B5EC-99114AD3B486}"/>
              </a:ext>
            </a:extLst>
          </p:cNvPr>
          <p:cNvCxnSpPr/>
          <p:nvPr/>
        </p:nvCxnSpPr>
        <p:spPr>
          <a:xfrm flipH="1">
            <a:off x="7130565" y="1698928"/>
            <a:ext cx="1236846" cy="0"/>
          </a:xfrm>
          <a:prstGeom prst="straightConnector1">
            <a:avLst/>
          </a:prstGeom>
          <a:ln w="38100">
            <a:tailEnd type="triangle"/>
          </a:ln>
        </p:spPr>
        <p:style>
          <a:lnRef idx="1">
            <a:schemeClr val="accent6"/>
          </a:lnRef>
          <a:fillRef idx="0">
            <a:schemeClr val="accent6"/>
          </a:fillRef>
          <a:effectRef idx="0">
            <a:schemeClr val="accent6"/>
          </a:effectRef>
          <a:fontRef idx="minor">
            <a:schemeClr val="tx1"/>
          </a:fontRef>
        </p:style>
      </p:cxnSp>
      <p:sp>
        <p:nvSpPr>
          <p:cNvPr id="42" name="Rectangle 41">
            <a:extLst>
              <a:ext uri="{FF2B5EF4-FFF2-40B4-BE49-F238E27FC236}">
                <a16:creationId xmlns:a16="http://schemas.microsoft.com/office/drawing/2014/main" id="{5FC65A48-746F-6D4B-9F52-2B71C10C5093}"/>
              </a:ext>
            </a:extLst>
          </p:cNvPr>
          <p:cNvSpPr/>
          <p:nvPr/>
        </p:nvSpPr>
        <p:spPr>
          <a:xfrm>
            <a:off x="129941" y="843033"/>
            <a:ext cx="1251284" cy="3102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Application</a:t>
            </a:r>
          </a:p>
        </p:txBody>
      </p:sp>
      <p:cxnSp>
        <p:nvCxnSpPr>
          <p:cNvPr id="43" name="Straight Arrow Connector 42">
            <a:extLst>
              <a:ext uri="{FF2B5EF4-FFF2-40B4-BE49-F238E27FC236}">
                <a16:creationId xmlns:a16="http://schemas.microsoft.com/office/drawing/2014/main" id="{5209B8AA-5DBA-564F-B89C-EB9BDB4C0DD6}"/>
              </a:ext>
            </a:extLst>
          </p:cNvPr>
          <p:cNvCxnSpPr>
            <a:cxnSpLocks/>
            <a:stCxn id="42" idx="2"/>
          </p:cNvCxnSpPr>
          <p:nvPr/>
        </p:nvCxnSpPr>
        <p:spPr>
          <a:xfrm>
            <a:off x="755583" y="1153327"/>
            <a:ext cx="0" cy="20564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44" name="Rectangle 43">
            <a:extLst>
              <a:ext uri="{FF2B5EF4-FFF2-40B4-BE49-F238E27FC236}">
                <a16:creationId xmlns:a16="http://schemas.microsoft.com/office/drawing/2014/main" id="{4DD702D6-6E5D-A443-B2C9-B6C8F1326100}"/>
              </a:ext>
            </a:extLst>
          </p:cNvPr>
          <p:cNvSpPr/>
          <p:nvPr/>
        </p:nvSpPr>
        <p:spPr>
          <a:xfrm>
            <a:off x="7656897" y="837438"/>
            <a:ext cx="1251284" cy="3102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Gill Sans MT"/>
                <a:ea typeface="+mn-ea"/>
                <a:cs typeface="+mn-cs"/>
              </a:rPr>
              <a:t>Application</a:t>
            </a:r>
          </a:p>
        </p:txBody>
      </p:sp>
      <p:cxnSp>
        <p:nvCxnSpPr>
          <p:cNvPr id="45" name="Straight Arrow Connector 44">
            <a:extLst>
              <a:ext uri="{FF2B5EF4-FFF2-40B4-BE49-F238E27FC236}">
                <a16:creationId xmlns:a16="http://schemas.microsoft.com/office/drawing/2014/main" id="{7E0374F7-27F7-C042-BC73-CA1938CEF529}"/>
              </a:ext>
            </a:extLst>
          </p:cNvPr>
          <p:cNvCxnSpPr>
            <a:cxnSpLocks/>
            <a:stCxn id="44" idx="2"/>
          </p:cNvCxnSpPr>
          <p:nvPr/>
        </p:nvCxnSpPr>
        <p:spPr>
          <a:xfrm>
            <a:off x="8282539" y="1147732"/>
            <a:ext cx="0" cy="20564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sp>
        <p:nvSpPr>
          <p:cNvPr id="46" name="TextBox 45">
            <a:extLst>
              <a:ext uri="{FF2B5EF4-FFF2-40B4-BE49-F238E27FC236}">
                <a16:creationId xmlns:a16="http://schemas.microsoft.com/office/drawing/2014/main" id="{A27815D3-5E4F-9B43-BFB7-66185A8EDF1C}"/>
              </a:ext>
            </a:extLst>
          </p:cNvPr>
          <p:cNvSpPr txBox="1"/>
          <p:nvPr/>
        </p:nvSpPr>
        <p:spPr>
          <a:xfrm>
            <a:off x="2471969" y="2079788"/>
            <a:ext cx="606513"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ill Sans MT"/>
                <a:ea typeface="+mn-ea"/>
                <a:cs typeface="+mn-cs"/>
              </a:rPr>
              <a:t>CRUD</a:t>
            </a:r>
          </a:p>
        </p:txBody>
      </p:sp>
      <p:sp>
        <p:nvSpPr>
          <p:cNvPr id="47" name="TextBox 46">
            <a:extLst>
              <a:ext uri="{FF2B5EF4-FFF2-40B4-BE49-F238E27FC236}">
                <a16:creationId xmlns:a16="http://schemas.microsoft.com/office/drawing/2014/main" id="{03E2AC5E-0034-8541-B729-906C3EAF7BAF}"/>
              </a:ext>
            </a:extLst>
          </p:cNvPr>
          <p:cNvSpPr txBox="1"/>
          <p:nvPr/>
        </p:nvSpPr>
        <p:spPr>
          <a:xfrm>
            <a:off x="5975686" y="2075981"/>
            <a:ext cx="606513" cy="276999"/>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Gill Sans MT"/>
                <a:ea typeface="+mn-ea"/>
                <a:cs typeface="+mn-cs"/>
              </a:rPr>
              <a:t>CRUD</a:t>
            </a:r>
          </a:p>
        </p:txBody>
      </p:sp>
      <p:sp>
        <p:nvSpPr>
          <p:cNvPr id="49" name="ZoneTexte 44">
            <a:extLst>
              <a:ext uri="{FF2B5EF4-FFF2-40B4-BE49-F238E27FC236}">
                <a16:creationId xmlns:a16="http://schemas.microsoft.com/office/drawing/2014/main" id="{3579CC7B-614A-554C-9219-D172F8BEEB01}"/>
              </a:ext>
            </a:extLst>
          </p:cNvPr>
          <p:cNvSpPr txBox="1"/>
          <p:nvPr/>
        </p:nvSpPr>
        <p:spPr>
          <a:xfrm>
            <a:off x="51634" y="4486909"/>
            <a:ext cx="3097131"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Peer / SCHC Device</a:t>
            </a:r>
          </a:p>
        </p:txBody>
      </p:sp>
      <p:sp>
        <p:nvSpPr>
          <p:cNvPr id="50" name="ZoneTexte 44">
            <a:extLst>
              <a:ext uri="{FF2B5EF4-FFF2-40B4-BE49-F238E27FC236}">
                <a16:creationId xmlns:a16="http://schemas.microsoft.com/office/drawing/2014/main" id="{66675990-4B43-FB4B-8AFF-951B339D2EFE}"/>
              </a:ext>
            </a:extLst>
          </p:cNvPr>
          <p:cNvSpPr txBox="1"/>
          <p:nvPr/>
        </p:nvSpPr>
        <p:spPr>
          <a:xfrm>
            <a:off x="5784874" y="4486909"/>
            <a:ext cx="3306098" cy="369332"/>
          </a:xfrm>
          <a:prstGeom prst="rect">
            <a:avLst/>
          </a:prstGeom>
          <a:noFill/>
        </p:spPr>
        <p:txBody>
          <a:bodyPr wrap="none" rtlCol="0">
            <a:spAutoFit/>
          </a:bodyPr>
          <a:lstStyle/>
          <a:p>
            <a:pPr marL="0" marR="0" lvl="0" indent="0" algn="ctr" defTabSz="457061"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Gill Sans MT"/>
                <a:ea typeface="+mn-ea"/>
                <a:cs typeface="+mn-cs"/>
              </a:rPr>
              <a:t>SCHC Peer / SCHC Gateway</a:t>
            </a:r>
          </a:p>
        </p:txBody>
      </p:sp>
    </p:spTree>
    <p:extLst>
      <p:ext uri="{BB962C8B-B14F-4D97-AF65-F5344CB8AC3E}">
        <p14:creationId xmlns:p14="http://schemas.microsoft.com/office/powerpoint/2010/main" val="23376841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31</a:t>
            </a:fld>
            <a:endParaRPr kumimoji="0" lang="fr-FR" sz="12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4" name="Titre 1"/>
          <p:cNvSpPr txBox="1">
            <a:spLocks/>
          </p:cNvSpPr>
          <p:nvPr/>
        </p:nvSpPr>
        <p:spPr>
          <a:xfrm>
            <a:off x="0" y="1133922"/>
            <a:ext cx="9144000" cy="900112"/>
          </a:xfrm>
          <a:prstGeom prst="rect">
            <a:avLst/>
          </a:prstGeom>
        </p:spPr>
        <p:txBody>
          <a:bodyPr vert="horz" lIns="91411" tIns="45707" rIns="91411" bIns="45707" rtlCol="0" anchor="ctr">
            <a:normAutofit fontScale="92500"/>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Gill Sans MT"/>
                <a:ea typeface="+mj-ea"/>
                <a:cs typeface="+mj-cs"/>
              </a:rPr>
              <a:t>draft-ietf-lpwan-schc-yang-data-model-04</a:t>
            </a:r>
            <a:endParaRPr kumimoji="0" lang="en-US" sz="4400" b="1" i="0" u="none" strike="noStrike" kern="1200" cap="none" spc="0" normalizeH="0" baseline="0" noProof="0" dirty="0">
              <a:ln>
                <a:noFill/>
              </a:ln>
              <a:solidFill>
                <a:prstClr val="black"/>
              </a:solidFill>
              <a:effectLst/>
              <a:uLnTx/>
              <a:uFillTx/>
              <a:latin typeface="Gill Sans MT"/>
              <a:ea typeface="+mj-ea"/>
              <a:cs typeface="Trebuchet MS"/>
            </a:endParaRPr>
          </a:p>
        </p:txBody>
      </p:sp>
      <p:sp>
        <p:nvSpPr>
          <p:cNvPr id="5" name="Titre 1"/>
          <p:cNvSpPr txBox="1">
            <a:spLocks/>
          </p:cNvSpPr>
          <p:nvPr/>
        </p:nvSpPr>
        <p:spPr>
          <a:xfrm>
            <a:off x="0" y="2971799"/>
            <a:ext cx="9144000" cy="1586089"/>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Gill Sans MT"/>
                <a:ea typeface="+mj-ea"/>
                <a:cs typeface="Trebuchet MS"/>
              </a:rPr>
              <a:t>Authors:</a:t>
            </a:r>
          </a:p>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Gill Sans MT"/>
                <a:ea typeface="+mj-ea"/>
                <a:cs typeface="+mj-cs"/>
              </a:rPr>
              <a:t>Laurent Toutain (laurent.toutain@imt-atlantique.fr)</a:t>
            </a:r>
          </a:p>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Gill Sans MT"/>
                <a:ea typeface="+mj-ea"/>
                <a:cs typeface="+mj-cs"/>
              </a:rPr>
              <a:t>Ana </a:t>
            </a:r>
            <a:r>
              <a:rPr kumimoji="0" lang="en-US" sz="1400" b="0" i="0" u="none" strike="noStrike" kern="1200" cap="none" spc="0" normalizeH="0" baseline="0" noProof="0" dirty="0" err="1">
                <a:ln>
                  <a:noFill/>
                </a:ln>
                <a:solidFill>
                  <a:prstClr val="black"/>
                </a:solidFill>
                <a:effectLst/>
                <a:uLnTx/>
                <a:uFillTx/>
                <a:latin typeface="Gill Sans MT"/>
                <a:ea typeface="+mj-ea"/>
                <a:cs typeface="+mj-cs"/>
              </a:rPr>
              <a:t>Minaburo</a:t>
            </a:r>
            <a:r>
              <a:rPr kumimoji="0" lang="en-US" sz="1400" b="0" i="0" u="none" strike="noStrike" kern="1200" cap="none" spc="0" normalizeH="0" baseline="0" noProof="0" dirty="0">
                <a:ln>
                  <a:noFill/>
                </a:ln>
                <a:solidFill>
                  <a:prstClr val="black"/>
                </a:solidFill>
                <a:effectLst/>
                <a:uLnTx/>
                <a:uFillTx/>
                <a:latin typeface="Gill Sans MT"/>
                <a:ea typeface="+mj-ea"/>
                <a:cs typeface="+mj-cs"/>
              </a:rPr>
              <a:t> (ana@ackl.io)</a:t>
            </a:r>
          </a:p>
        </p:txBody>
      </p:sp>
      <p:sp>
        <p:nvSpPr>
          <p:cNvPr id="6" name="Titre 1"/>
          <p:cNvSpPr txBox="1">
            <a:spLocks/>
          </p:cNvSpPr>
          <p:nvPr/>
        </p:nvSpPr>
        <p:spPr>
          <a:xfrm>
            <a:off x="0" y="4154768"/>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rebuchet MS"/>
              <a:ea typeface="+mj-ea"/>
              <a:cs typeface="Trebuchet MS"/>
            </a:endParaRPr>
          </a:p>
        </p:txBody>
      </p:sp>
      <p:sp>
        <p:nvSpPr>
          <p:cNvPr id="7" name="ZoneTexte 6"/>
          <p:cNvSpPr txBox="1"/>
          <p:nvPr/>
        </p:nvSpPr>
        <p:spPr>
          <a:xfrm>
            <a:off x="6787444" y="4684889"/>
            <a:ext cx="184666"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8" name="ZoneTexte 1"/>
          <p:cNvSpPr txBox="1"/>
          <p:nvPr/>
        </p:nvSpPr>
        <p:spPr>
          <a:xfrm>
            <a:off x="2802442" y="4738501"/>
            <a:ext cx="3351367"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IETF 110, Virtual, March 10</a:t>
            </a:r>
            <a:r>
              <a:rPr kumimoji="0" lang="en-US" sz="1800" b="0" i="0" u="none" strike="noStrike" kern="1200" cap="none" spc="0" normalizeH="0" baseline="30000" noProof="0" dirty="0">
                <a:ln>
                  <a:noFill/>
                </a:ln>
                <a:solidFill>
                  <a:prstClr val="black"/>
                </a:solidFill>
                <a:effectLst/>
                <a:uLnTx/>
                <a:uFillTx/>
                <a:latin typeface="Gill Sans MT"/>
                <a:ea typeface="+mn-ea"/>
                <a:cs typeface="Trebuchet MS"/>
              </a:rPr>
              <a:t>th</a:t>
            </a: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 2021</a:t>
            </a:r>
          </a:p>
        </p:txBody>
      </p:sp>
    </p:spTree>
    <p:extLst>
      <p:ext uri="{BB962C8B-B14F-4D97-AF65-F5344CB8AC3E}">
        <p14:creationId xmlns:p14="http://schemas.microsoft.com/office/powerpoint/2010/main" val="983852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299F76-026D-CD43-AB30-E34A77533C4F}"/>
              </a:ext>
            </a:extLst>
          </p:cNvPr>
          <p:cNvSpPr>
            <a:spLocks noGrp="1"/>
          </p:cNvSpPr>
          <p:nvPr>
            <p:ph type="title"/>
          </p:nvPr>
        </p:nvSpPr>
        <p:spPr/>
        <p:txBody>
          <a:bodyPr>
            <a:normAutofit fontScale="90000"/>
          </a:bodyPr>
          <a:lstStyle/>
          <a:p>
            <a:r>
              <a:rPr lang="en-US" noProof="0" dirty="0"/>
              <a:t>What’s new from -03</a:t>
            </a:r>
          </a:p>
        </p:txBody>
      </p:sp>
      <p:sp>
        <p:nvSpPr>
          <p:cNvPr id="3" name="Espace réservé du contenu 2">
            <a:extLst>
              <a:ext uri="{FF2B5EF4-FFF2-40B4-BE49-F238E27FC236}">
                <a16:creationId xmlns:a16="http://schemas.microsoft.com/office/drawing/2014/main" id="{CEFBA5BB-644F-BF4F-B7ED-20A75E233D53}"/>
              </a:ext>
            </a:extLst>
          </p:cNvPr>
          <p:cNvSpPr>
            <a:spLocks noGrp="1"/>
          </p:cNvSpPr>
          <p:nvPr>
            <p:ph idx="1"/>
          </p:nvPr>
        </p:nvSpPr>
        <p:spPr/>
        <p:txBody>
          <a:bodyPr>
            <a:normAutofit fontScale="55000" lnSpcReduction="20000"/>
          </a:bodyPr>
          <a:lstStyle/>
          <a:p>
            <a:r>
              <a:rPr lang="en-US" dirty="0"/>
              <a:t>Clarifications</a:t>
            </a:r>
          </a:p>
          <a:p>
            <a:endParaRPr lang="en-US" dirty="0"/>
          </a:p>
          <a:p>
            <a:r>
              <a:rPr lang="en-US" noProof="0" dirty="0"/>
              <a:t>Goal :</a:t>
            </a:r>
          </a:p>
          <a:p>
            <a:pPr lvl="1"/>
            <a:r>
              <a:rPr lang="en-US" dirty="0"/>
              <a:t>Define a way to uniquely refers to an ID</a:t>
            </a:r>
          </a:p>
          <a:p>
            <a:pPr lvl="2"/>
            <a:r>
              <a:rPr lang="en-US" noProof="0" dirty="0"/>
              <a:t>Field ID</a:t>
            </a:r>
          </a:p>
          <a:p>
            <a:pPr lvl="2"/>
            <a:r>
              <a:rPr lang="en-US" noProof="0" dirty="0"/>
              <a:t>MO, CDA</a:t>
            </a:r>
          </a:p>
          <a:p>
            <a:pPr lvl="2"/>
            <a:r>
              <a:rPr lang="en-US" dirty="0"/>
              <a:t>Fragmentation parameter</a:t>
            </a:r>
          </a:p>
          <a:p>
            <a:pPr lvl="2"/>
            <a:endParaRPr lang="en-US" noProof="0" dirty="0"/>
          </a:p>
          <a:p>
            <a:pPr lvl="1"/>
            <a:r>
              <a:rPr lang="en-US" dirty="0"/>
              <a:t>Define a structure for rules</a:t>
            </a:r>
          </a:p>
          <a:p>
            <a:pPr lvl="2"/>
            <a:r>
              <a:rPr lang="en-US" noProof="0" dirty="0"/>
              <a:t>Inter exchange (see architecture draft)</a:t>
            </a:r>
          </a:p>
          <a:p>
            <a:pPr lvl="2"/>
            <a:r>
              <a:rPr lang="en-US" dirty="0"/>
              <a:t>Not internal representation</a:t>
            </a:r>
          </a:p>
          <a:p>
            <a:r>
              <a:rPr lang="en-US" noProof="0" dirty="0"/>
              <a:t>Don’t focus on size, this is an abstract representation:</a:t>
            </a:r>
          </a:p>
          <a:p>
            <a:pPr lvl="1"/>
            <a:r>
              <a:rPr lang="en-US" dirty="0"/>
              <a:t>CORECONF will help to reduce this size</a:t>
            </a:r>
            <a:endParaRPr lang="en-US" noProof="0" dirty="0"/>
          </a:p>
        </p:txBody>
      </p:sp>
    </p:spTree>
    <p:extLst>
      <p:ext uri="{BB962C8B-B14F-4D97-AF65-F5344CB8AC3E}">
        <p14:creationId xmlns:p14="http://schemas.microsoft.com/office/powerpoint/2010/main" val="36621320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32E29D-F984-6C4D-9CB5-11B528C0CD8C}"/>
              </a:ext>
            </a:extLst>
          </p:cNvPr>
          <p:cNvSpPr>
            <a:spLocks noGrp="1"/>
          </p:cNvSpPr>
          <p:nvPr>
            <p:ph type="title"/>
          </p:nvPr>
        </p:nvSpPr>
        <p:spPr/>
        <p:txBody>
          <a:bodyPr/>
          <a:lstStyle/>
          <a:p>
            <a:r>
              <a:rPr lang="fr-FR" dirty="0" err="1"/>
              <a:t>Identifiers</a:t>
            </a:r>
            <a:endParaRPr lang="fr-FR" dirty="0"/>
          </a:p>
        </p:txBody>
      </p:sp>
      <p:sp>
        <p:nvSpPr>
          <p:cNvPr id="3" name="Espace réservé du texte 2">
            <a:extLst>
              <a:ext uri="{FF2B5EF4-FFF2-40B4-BE49-F238E27FC236}">
                <a16:creationId xmlns:a16="http://schemas.microsoft.com/office/drawing/2014/main" id="{A5FBA469-F5EE-D64A-9577-22BCF0C2B3F5}"/>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30671163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DD2FF68-3727-E140-AFAB-A31B87F80516}"/>
              </a:ext>
            </a:extLst>
          </p:cNvPr>
          <p:cNvSpPr>
            <a:spLocks noGrp="1"/>
          </p:cNvSpPr>
          <p:nvPr>
            <p:ph type="title"/>
          </p:nvPr>
        </p:nvSpPr>
        <p:spPr/>
        <p:txBody>
          <a:bodyPr>
            <a:normAutofit fontScale="90000"/>
          </a:bodyPr>
          <a:lstStyle/>
          <a:p>
            <a:r>
              <a:rPr lang="en-US" noProof="0" dirty="0"/>
              <a:t>Identifier definition logic</a:t>
            </a:r>
          </a:p>
        </p:txBody>
      </p:sp>
      <p:pic>
        <p:nvPicPr>
          <p:cNvPr id="5" name="Image 4" descr="Une image contenant oiseau&#10;&#10;Description générée automatiquement">
            <a:extLst>
              <a:ext uri="{FF2B5EF4-FFF2-40B4-BE49-F238E27FC236}">
                <a16:creationId xmlns:a16="http://schemas.microsoft.com/office/drawing/2014/main" id="{33AD966E-12D6-1948-AF0C-7059104D8144}"/>
              </a:ext>
            </a:extLst>
          </p:cNvPr>
          <p:cNvPicPr>
            <a:picLocks noChangeAspect="1"/>
          </p:cNvPicPr>
          <p:nvPr/>
        </p:nvPicPr>
        <p:blipFill>
          <a:blip r:embed="rId2"/>
          <a:stretch>
            <a:fillRect/>
          </a:stretch>
        </p:blipFill>
        <p:spPr>
          <a:xfrm>
            <a:off x="628650" y="1202222"/>
            <a:ext cx="7156622" cy="3483692"/>
          </a:xfrm>
          <a:prstGeom prst="rect">
            <a:avLst/>
          </a:prstGeom>
        </p:spPr>
      </p:pic>
      <p:sp>
        <p:nvSpPr>
          <p:cNvPr id="4" name="Forme libre 3">
            <a:extLst>
              <a:ext uri="{FF2B5EF4-FFF2-40B4-BE49-F238E27FC236}">
                <a16:creationId xmlns:a16="http://schemas.microsoft.com/office/drawing/2014/main" id="{86BE2944-CBCA-EA40-92B9-473C2A0C7C84}"/>
              </a:ext>
            </a:extLst>
          </p:cNvPr>
          <p:cNvSpPr/>
          <p:nvPr/>
        </p:nvSpPr>
        <p:spPr>
          <a:xfrm>
            <a:off x="4296937" y="1799063"/>
            <a:ext cx="792644" cy="1367883"/>
          </a:xfrm>
          <a:custGeom>
            <a:avLst/>
            <a:gdLst>
              <a:gd name="connsiteX0" fmla="*/ 44604 w 792644"/>
              <a:gd name="connsiteY0" fmla="*/ 1367883 h 1367883"/>
              <a:gd name="connsiteX1" fmla="*/ 721112 w 792644"/>
              <a:gd name="connsiteY1" fmla="*/ 1003610 h 1367883"/>
              <a:gd name="connsiteX2" fmla="*/ 691375 w 792644"/>
              <a:gd name="connsiteY2" fmla="*/ 349405 h 1367883"/>
              <a:gd name="connsiteX3" fmla="*/ 0 w 792644"/>
              <a:gd name="connsiteY3" fmla="*/ 0 h 1367883"/>
            </a:gdLst>
            <a:ahLst/>
            <a:cxnLst>
              <a:cxn ang="0">
                <a:pos x="connsiteX0" y="connsiteY0"/>
              </a:cxn>
              <a:cxn ang="0">
                <a:pos x="connsiteX1" y="connsiteY1"/>
              </a:cxn>
              <a:cxn ang="0">
                <a:pos x="connsiteX2" y="connsiteY2"/>
              </a:cxn>
              <a:cxn ang="0">
                <a:pos x="connsiteX3" y="connsiteY3"/>
              </a:cxn>
            </a:cxnLst>
            <a:rect l="l" t="t" r="r" b="b"/>
            <a:pathLst>
              <a:path w="792644" h="1367883">
                <a:moveTo>
                  <a:pt x="44604" y="1367883"/>
                </a:moveTo>
                <a:cubicBezTo>
                  <a:pt x="328960" y="1270619"/>
                  <a:pt x="613317" y="1173356"/>
                  <a:pt x="721112" y="1003610"/>
                </a:cubicBezTo>
                <a:cubicBezTo>
                  <a:pt x="828907" y="833864"/>
                  <a:pt x="811560" y="516673"/>
                  <a:pt x="691375" y="349405"/>
                </a:cubicBezTo>
                <a:cubicBezTo>
                  <a:pt x="571190" y="182137"/>
                  <a:pt x="285595" y="91068"/>
                  <a:pt x="0" y="0"/>
                </a:cubicBezTo>
              </a:path>
            </a:pathLst>
          </a:custGeom>
          <a:ln w="57150">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Gill Sans MT"/>
              <a:ea typeface="+mn-ea"/>
              <a:cs typeface="+mn-cs"/>
            </a:endParaRPr>
          </a:p>
        </p:txBody>
      </p:sp>
      <p:sp>
        <p:nvSpPr>
          <p:cNvPr id="6" name="Forme libre 5">
            <a:extLst>
              <a:ext uri="{FF2B5EF4-FFF2-40B4-BE49-F238E27FC236}">
                <a16:creationId xmlns:a16="http://schemas.microsoft.com/office/drawing/2014/main" id="{0216E6E5-DD1E-8D42-AC6D-BD74877665C9}"/>
              </a:ext>
            </a:extLst>
          </p:cNvPr>
          <p:cNvSpPr/>
          <p:nvPr/>
        </p:nvSpPr>
        <p:spPr>
          <a:xfrm rot="10800000">
            <a:off x="293649" y="1799062"/>
            <a:ext cx="792644" cy="1932878"/>
          </a:xfrm>
          <a:custGeom>
            <a:avLst/>
            <a:gdLst>
              <a:gd name="connsiteX0" fmla="*/ 44604 w 792644"/>
              <a:gd name="connsiteY0" fmla="*/ 1367883 h 1367883"/>
              <a:gd name="connsiteX1" fmla="*/ 721112 w 792644"/>
              <a:gd name="connsiteY1" fmla="*/ 1003610 h 1367883"/>
              <a:gd name="connsiteX2" fmla="*/ 691375 w 792644"/>
              <a:gd name="connsiteY2" fmla="*/ 349405 h 1367883"/>
              <a:gd name="connsiteX3" fmla="*/ 0 w 792644"/>
              <a:gd name="connsiteY3" fmla="*/ 0 h 1367883"/>
            </a:gdLst>
            <a:ahLst/>
            <a:cxnLst>
              <a:cxn ang="0">
                <a:pos x="connsiteX0" y="connsiteY0"/>
              </a:cxn>
              <a:cxn ang="0">
                <a:pos x="connsiteX1" y="connsiteY1"/>
              </a:cxn>
              <a:cxn ang="0">
                <a:pos x="connsiteX2" y="connsiteY2"/>
              </a:cxn>
              <a:cxn ang="0">
                <a:pos x="connsiteX3" y="connsiteY3"/>
              </a:cxn>
            </a:cxnLst>
            <a:rect l="l" t="t" r="r" b="b"/>
            <a:pathLst>
              <a:path w="792644" h="1367883">
                <a:moveTo>
                  <a:pt x="44604" y="1367883"/>
                </a:moveTo>
                <a:cubicBezTo>
                  <a:pt x="328960" y="1270619"/>
                  <a:pt x="613317" y="1173356"/>
                  <a:pt x="721112" y="1003610"/>
                </a:cubicBezTo>
                <a:cubicBezTo>
                  <a:pt x="828907" y="833864"/>
                  <a:pt x="811560" y="516673"/>
                  <a:pt x="691375" y="349405"/>
                </a:cubicBezTo>
                <a:cubicBezTo>
                  <a:pt x="571190" y="182137"/>
                  <a:pt x="285595" y="91068"/>
                  <a:pt x="0" y="0"/>
                </a:cubicBezTo>
              </a:path>
            </a:pathLst>
          </a:custGeom>
          <a:ln w="57150">
            <a:headEnd type="none" w="med" len="med"/>
            <a:tailEnd type="arrow" w="med" len="med"/>
          </a:ln>
        </p:spPr>
        <p:style>
          <a:lnRef idx="1">
            <a:schemeClr val="accent2"/>
          </a:lnRef>
          <a:fillRef idx="0">
            <a:schemeClr val="accent2"/>
          </a:fillRef>
          <a:effectRef idx="0">
            <a:schemeClr val="accent2"/>
          </a:effectRef>
          <a:fontRef idx="minor">
            <a:schemeClr val="tx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Gill Sans MT"/>
              <a:ea typeface="+mn-ea"/>
              <a:cs typeface="+mn-cs"/>
            </a:endParaRPr>
          </a:p>
        </p:txBody>
      </p:sp>
    </p:spTree>
    <p:extLst>
      <p:ext uri="{BB962C8B-B14F-4D97-AF65-F5344CB8AC3E}">
        <p14:creationId xmlns:p14="http://schemas.microsoft.com/office/powerpoint/2010/main" val="36558747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B888C68-36F2-8A4F-9FC1-C1D3D96F80E3}"/>
              </a:ext>
            </a:extLst>
          </p:cNvPr>
          <p:cNvSpPr>
            <a:spLocks noGrp="1"/>
          </p:cNvSpPr>
          <p:nvPr>
            <p:ph type="title"/>
          </p:nvPr>
        </p:nvSpPr>
        <p:spPr/>
        <p:txBody>
          <a:bodyPr>
            <a:normAutofit fontScale="90000"/>
          </a:bodyPr>
          <a:lstStyle/>
          <a:p>
            <a:r>
              <a:rPr lang="en-US" noProof="0" dirty="0"/>
              <a:t>Id types:</a:t>
            </a:r>
          </a:p>
        </p:txBody>
      </p:sp>
      <p:sp>
        <p:nvSpPr>
          <p:cNvPr id="3" name="Espace réservé du contenu 2">
            <a:extLst>
              <a:ext uri="{FF2B5EF4-FFF2-40B4-BE49-F238E27FC236}">
                <a16:creationId xmlns:a16="http://schemas.microsoft.com/office/drawing/2014/main" id="{99F364C8-32F2-7342-97E1-CD80CA4A80FF}"/>
              </a:ext>
            </a:extLst>
          </p:cNvPr>
          <p:cNvSpPr>
            <a:spLocks noGrp="1"/>
          </p:cNvSpPr>
          <p:nvPr>
            <p:ph idx="1"/>
          </p:nvPr>
        </p:nvSpPr>
        <p:spPr/>
        <p:txBody>
          <a:bodyPr>
            <a:normAutofit fontScale="70000" lnSpcReduction="20000"/>
          </a:bodyPr>
          <a:lstStyle/>
          <a:p>
            <a:r>
              <a:rPr lang="en-US" b="1" noProof="0" dirty="0"/>
              <a:t>field-id-type</a:t>
            </a:r>
            <a:r>
              <a:rPr lang="en-US" noProof="0" dirty="0"/>
              <a:t>: IPv6, UDP, </a:t>
            </a:r>
            <a:r>
              <a:rPr lang="en-US" noProof="0" dirty="0" err="1"/>
              <a:t>CoAP</a:t>
            </a:r>
            <a:r>
              <a:rPr lang="en-US" noProof="0" dirty="0"/>
              <a:t>, OSCORE, ICMPv6 (56 values)</a:t>
            </a:r>
          </a:p>
          <a:p>
            <a:r>
              <a:rPr lang="en-US" b="1" noProof="0" dirty="0"/>
              <a:t>field-length-type</a:t>
            </a:r>
            <a:r>
              <a:rPr lang="en-US" noProof="0" dirty="0"/>
              <a:t>: union int64 and </a:t>
            </a:r>
            <a:r>
              <a:rPr lang="en-US" noProof="0" dirty="0" err="1"/>
              <a:t>identityref</a:t>
            </a:r>
            <a:r>
              <a:rPr lang="en-US" noProof="0" dirty="0"/>
              <a:t> (2 values)</a:t>
            </a:r>
          </a:p>
          <a:p>
            <a:r>
              <a:rPr lang="en-US" b="1" noProof="0" dirty="0"/>
              <a:t>direction-indicator-type</a:t>
            </a:r>
            <a:r>
              <a:rPr lang="en-US" noProof="0" dirty="0"/>
              <a:t>: 3 values </a:t>
            </a:r>
          </a:p>
          <a:p>
            <a:r>
              <a:rPr lang="en-US" b="1" noProof="0" dirty="0"/>
              <a:t>matching-operator-type</a:t>
            </a:r>
            <a:r>
              <a:rPr lang="en-US" noProof="0" dirty="0"/>
              <a:t>: 4 values</a:t>
            </a:r>
          </a:p>
          <a:p>
            <a:r>
              <a:rPr lang="en-US" b="1" noProof="0" dirty="0"/>
              <a:t>comp-decomp-action-type</a:t>
            </a:r>
            <a:r>
              <a:rPr lang="en-US" noProof="0" dirty="0"/>
              <a:t>: 8 values</a:t>
            </a:r>
          </a:p>
          <a:p>
            <a:r>
              <a:rPr lang="en-US" b="1" noProof="0" dirty="0"/>
              <a:t>RCS-algorithm-type</a:t>
            </a:r>
            <a:r>
              <a:rPr lang="en-US" noProof="0" dirty="0"/>
              <a:t>: 1 value</a:t>
            </a:r>
          </a:p>
          <a:p>
            <a:r>
              <a:rPr lang="en-US" b="1" noProof="0" dirty="0"/>
              <a:t>fragmentation-mode-type</a:t>
            </a:r>
            <a:r>
              <a:rPr lang="en-US" noProof="0" dirty="0"/>
              <a:t>: 3 values</a:t>
            </a:r>
          </a:p>
          <a:p>
            <a:r>
              <a:rPr lang="en-US" b="1" noProof="0" dirty="0"/>
              <a:t>ack-behavior-type</a:t>
            </a:r>
            <a:r>
              <a:rPr lang="en-US" noProof="0" dirty="0"/>
              <a:t>: 3 values</a:t>
            </a:r>
          </a:p>
          <a:p>
            <a:r>
              <a:rPr lang="en-US" b="1" noProof="0" dirty="0"/>
              <a:t>all1-data-type</a:t>
            </a:r>
            <a:r>
              <a:rPr lang="en-US" noProof="0" dirty="0"/>
              <a:t>: 3 values</a:t>
            </a:r>
          </a:p>
        </p:txBody>
      </p:sp>
    </p:spTree>
    <p:extLst>
      <p:ext uri="{BB962C8B-B14F-4D97-AF65-F5344CB8AC3E}">
        <p14:creationId xmlns:p14="http://schemas.microsoft.com/office/powerpoint/2010/main" val="37327509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1038A1-582A-CD4D-8B72-C81ADBBD8423}"/>
              </a:ext>
            </a:extLst>
          </p:cNvPr>
          <p:cNvSpPr>
            <a:spLocks noGrp="1"/>
          </p:cNvSpPr>
          <p:nvPr>
            <p:ph type="title"/>
          </p:nvPr>
        </p:nvSpPr>
        <p:spPr/>
        <p:txBody>
          <a:bodyPr>
            <a:normAutofit fontScale="90000"/>
          </a:bodyPr>
          <a:lstStyle/>
          <a:p>
            <a:r>
              <a:rPr lang="en-US" noProof="0" dirty="0"/>
              <a:t>Field id</a:t>
            </a:r>
          </a:p>
        </p:txBody>
      </p:sp>
      <p:pic>
        <p:nvPicPr>
          <p:cNvPr id="5" name="Image 4" descr="Une image contenant texte, avant&#10;&#10;Description générée automatiquement">
            <a:extLst>
              <a:ext uri="{FF2B5EF4-FFF2-40B4-BE49-F238E27FC236}">
                <a16:creationId xmlns:a16="http://schemas.microsoft.com/office/drawing/2014/main" id="{D2EBEBD1-ECB8-8D4C-92BE-2D3881BA743D}"/>
              </a:ext>
            </a:extLst>
          </p:cNvPr>
          <p:cNvPicPr>
            <a:picLocks noChangeAspect="1"/>
          </p:cNvPicPr>
          <p:nvPr/>
        </p:nvPicPr>
        <p:blipFill>
          <a:blip r:embed="rId2"/>
          <a:stretch>
            <a:fillRect/>
          </a:stretch>
        </p:blipFill>
        <p:spPr>
          <a:xfrm>
            <a:off x="628650" y="1077355"/>
            <a:ext cx="4962525" cy="3600450"/>
          </a:xfrm>
          <a:prstGeom prst="rect">
            <a:avLst/>
          </a:prstGeom>
        </p:spPr>
      </p:pic>
    </p:spTree>
    <p:extLst>
      <p:ext uri="{BB962C8B-B14F-4D97-AF65-F5344CB8AC3E}">
        <p14:creationId xmlns:p14="http://schemas.microsoft.com/office/powerpoint/2010/main" val="34591884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C55F156-18EA-3C47-B89F-FE2AF50A8A26}"/>
              </a:ext>
            </a:extLst>
          </p:cNvPr>
          <p:cNvSpPr>
            <a:spLocks noGrp="1"/>
          </p:cNvSpPr>
          <p:nvPr>
            <p:ph type="title"/>
          </p:nvPr>
        </p:nvSpPr>
        <p:spPr/>
        <p:txBody>
          <a:bodyPr>
            <a:normAutofit fontScale="90000"/>
          </a:bodyPr>
          <a:lstStyle/>
          <a:p>
            <a:r>
              <a:rPr lang="en-US" noProof="0" dirty="0"/>
              <a:t>Field id: </a:t>
            </a:r>
            <a:r>
              <a:rPr lang="en-US" noProof="0" dirty="0" err="1"/>
              <a:t>coap</a:t>
            </a:r>
            <a:endParaRPr lang="en-US" noProof="0" dirty="0"/>
          </a:p>
        </p:txBody>
      </p:sp>
      <p:pic>
        <p:nvPicPr>
          <p:cNvPr id="5" name="Image 4" descr="Une image contenant texte&#10;&#10;Description générée automatiquement">
            <a:extLst>
              <a:ext uri="{FF2B5EF4-FFF2-40B4-BE49-F238E27FC236}">
                <a16:creationId xmlns:a16="http://schemas.microsoft.com/office/drawing/2014/main" id="{E5C59D1C-E72A-2C49-8483-98DAB937BA57}"/>
              </a:ext>
            </a:extLst>
          </p:cNvPr>
          <p:cNvPicPr>
            <a:picLocks noChangeAspect="1"/>
          </p:cNvPicPr>
          <p:nvPr/>
        </p:nvPicPr>
        <p:blipFill>
          <a:blip r:embed="rId2"/>
          <a:stretch>
            <a:fillRect/>
          </a:stretch>
        </p:blipFill>
        <p:spPr>
          <a:xfrm>
            <a:off x="628650" y="1028699"/>
            <a:ext cx="4244049" cy="3975787"/>
          </a:xfrm>
          <a:prstGeom prst="rect">
            <a:avLst/>
          </a:prstGeom>
        </p:spPr>
      </p:pic>
      <p:sp>
        <p:nvSpPr>
          <p:cNvPr id="7" name="Espace réservé du contenu 2">
            <a:extLst>
              <a:ext uri="{FF2B5EF4-FFF2-40B4-BE49-F238E27FC236}">
                <a16:creationId xmlns:a16="http://schemas.microsoft.com/office/drawing/2014/main" id="{DC75A988-A3F7-2642-B64D-72D908FEE6D6}"/>
              </a:ext>
            </a:extLst>
          </p:cNvPr>
          <p:cNvSpPr>
            <a:spLocks noGrp="1"/>
          </p:cNvSpPr>
          <p:nvPr>
            <p:ph idx="1"/>
          </p:nvPr>
        </p:nvSpPr>
        <p:spPr>
          <a:xfrm>
            <a:off x="5115697" y="1369219"/>
            <a:ext cx="3558746" cy="3263504"/>
          </a:xfrm>
        </p:spPr>
        <p:txBody>
          <a:bodyPr>
            <a:normAutofit/>
          </a:bodyPr>
          <a:lstStyle/>
          <a:p>
            <a:r>
              <a:rPr lang="en-US" noProof="0" dirty="0"/>
              <a:t>Removed « payload marker »</a:t>
            </a:r>
          </a:p>
          <a:p>
            <a:r>
              <a:rPr lang="en-US" noProof="0" dirty="0"/>
              <a:t>Added OSCORE</a:t>
            </a:r>
          </a:p>
          <a:p>
            <a:r>
              <a:rPr lang="en-US" dirty="0"/>
              <a:t>Added ICMPv6</a:t>
            </a:r>
            <a:endParaRPr lang="en-US" noProof="0" dirty="0"/>
          </a:p>
          <a:p>
            <a:pPr lvl="1"/>
            <a:endParaRPr lang="en-US" noProof="0" dirty="0"/>
          </a:p>
          <a:p>
            <a:pPr lvl="1"/>
            <a:endParaRPr lang="en-US" noProof="0" dirty="0"/>
          </a:p>
          <a:p>
            <a:endParaRPr lang="en-US" noProof="0" dirty="0"/>
          </a:p>
        </p:txBody>
      </p:sp>
    </p:spTree>
    <p:extLst>
      <p:ext uri="{BB962C8B-B14F-4D97-AF65-F5344CB8AC3E}">
        <p14:creationId xmlns:p14="http://schemas.microsoft.com/office/powerpoint/2010/main" val="366691463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B32E29D-F984-6C4D-9CB5-11B528C0CD8C}"/>
              </a:ext>
            </a:extLst>
          </p:cNvPr>
          <p:cNvSpPr>
            <a:spLocks noGrp="1"/>
          </p:cNvSpPr>
          <p:nvPr>
            <p:ph type="title"/>
          </p:nvPr>
        </p:nvSpPr>
        <p:spPr/>
        <p:txBody>
          <a:bodyPr/>
          <a:lstStyle/>
          <a:p>
            <a:r>
              <a:rPr lang="fr-FR" dirty="0"/>
              <a:t>Structures</a:t>
            </a:r>
          </a:p>
        </p:txBody>
      </p:sp>
      <p:sp>
        <p:nvSpPr>
          <p:cNvPr id="3" name="Espace réservé du texte 2">
            <a:extLst>
              <a:ext uri="{FF2B5EF4-FFF2-40B4-BE49-F238E27FC236}">
                <a16:creationId xmlns:a16="http://schemas.microsoft.com/office/drawing/2014/main" id="{A5FBA469-F5EE-D64A-9577-22BCF0C2B3F5}"/>
              </a:ext>
            </a:extLst>
          </p:cNvPr>
          <p:cNvSpPr>
            <a:spLocks noGrp="1"/>
          </p:cNvSpPr>
          <p:nvPr>
            <p:ph type="body" idx="1"/>
          </p:nvPr>
        </p:nvSpPr>
        <p:spPr/>
        <p:txBody>
          <a:bodyPr/>
          <a:lstStyle/>
          <a:p>
            <a:endParaRPr lang="fr-FR"/>
          </a:p>
        </p:txBody>
      </p:sp>
    </p:spTree>
    <p:extLst>
      <p:ext uri="{BB962C8B-B14F-4D97-AF65-F5344CB8AC3E}">
        <p14:creationId xmlns:p14="http://schemas.microsoft.com/office/powerpoint/2010/main" val="32462598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3C798C0-18C2-424C-BF2E-5F23F61186A7}"/>
              </a:ext>
            </a:extLst>
          </p:cNvPr>
          <p:cNvSpPr>
            <a:spLocks noGrp="1"/>
          </p:cNvSpPr>
          <p:nvPr>
            <p:ph type="title"/>
          </p:nvPr>
        </p:nvSpPr>
        <p:spPr/>
        <p:txBody>
          <a:bodyPr>
            <a:normAutofit fontScale="90000"/>
          </a:bodyPr>
          <a:lstStyle/>
          <a:p>
            <a:r>
              <a:rPr lang="en-US" noProof="0" dirty="0"/>
              <a:t>SCHC Data Model - Frag</a:t>
            </a:r>
          </a:p>
        </p:txBody>
      </p:sp>
      <p:pic>
        <p:nvPicPr>
          <p:cNvPr id="5" name="Image 4" descr="Une image contenant texte&#10;&#10;Description générée automatiquement">
            <a:extLst>
              <a:ext uri="{FF2B5EF4-FFF2-40B4-BE49-F238E27FC236}">
                <a16:creationId xmlns:a16="http://schemas.microsoft.com/office/drawing/2014/main" id="{52DFFDAE-B54B-524A-9528-DAA9B19F1EEB}"/>
              </a:ext>
            </a:extLst>
          </p:cNvPr>
          <p:cNvPicPr>
            <a:picLocks noChangeAspect="1"/>
          </p:cNvPicPr>
          <p:nvPr/>
        </p:nvPicPr>
        <p:blipFill>
          <a:blip r:embed="rId2"/>
          <a:stretch>
            <a:fillRect/>
          </a:stretch>
        </p:blipFill>
        <p:spPr>
          <a:xfrm>
            <a:off x="724286" y="1010165"/>
            <a:ext cx="6105183" cy="3786960"/>
          </a:xfrm>
          <a:prstGeom prst="rect">
            <a:avLst/>
          </a:prstGeom>
        </p:spPr>
      </p:pic>
      <p:sp>
        <p:nvSpPr>
          <p:cNvPr id="6" name="Rectangle 5">
            <a:extLst>
              <a:ext uri="{FF2B5EF4-FFF2-40B4-BE49-F238E27FC236}">
                <a16:creationId xmlns:a16="http://schemas.microsoft.com/office/drawing/2014/main" id="{6564A380-DF1B-6146-87C3-B059ED0C1343}"/>
              </a:ext>
            </a:extLst>
          </p:cNvPr>
          <p:cNvSpPr/>
          <p:nvPr/>
        </p:nvSpPr>
        <p:spPr>
          <a:xfrm>
            <a:off x="945292" y="1268017"/>
            <a:ext cx="7570058" cy="140654"/>
          </a:xfrm>
          <a:prstGeom prst="rect">
            <a:avLst/>
          </a:prstGeom>
          <a:solidFill>
            <a:schemeClr val="accent1">
              <a:alpha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fr-FR" sz="1050" b="0" i="0" u="none" strike="noStrike" kern="1200" cap="none" spc="0" normalizeH="0" baseline="0" noProof="0">
              <a:ln>
                <a:noFill/>
              </a:ln>
              <a:solidFill>
                <a:prstClr val="white"/>
              </a:solidFill>
              <a:effectLst/>
              <a:uLnTx/>
              <a:uFillTx/>
              <a:latin typeface="Gill Sans MT"/>
              <a:ea typeface="+mn-ea"/>
              <a:cs typeface="+mn-cs"/>
            </a:endParaRPr>
          </a:p>
        </p:txBody>
      </p:sp>
      <p:sp>
        <p:nvSpPr>
          <p:cNvPr id="7" name="ZoneTexte 6">
            <a:extLst>
              <a:ext uri="{FF2B5EF4-FFF2-40B4-BE49-F238E27FC236}">
                <a16:creationId xmlns:a16="http://schemas.microsoft.com/office/drawing/2014/main" id="{417C3C3D-2FA3-1949-8012-F86ABDCA8D6A}"/>
              </a:ext>
            </a:extLst>
          </p:cNvPr>
          <p:cNvSpPr txBox="1"/>
          <p:nvPr/>
        </p:nvSpPr>
        <p:spPr>
          <a:xfrm>
            <a:off x="7028803" y="1010165"/>
            <a:ext cx="1124026" cy="253916"/>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Gill Sans MT"/>
                <a:ea typeface="+mn-ea"/>
                <a:cs typeface="+mn-cs"/>
              </a:rPr>
              <a:t>Not in RFC 8724  </a:t>
            </a:r>
          </a:p>
        </p:txBody>
      </p:sp>
      <p:sp>
        <p:nvSpPr>
          <p:cNvPr id="8" name="Rectangle 7">
            <a:extLst>
              <a:ext uri="{FF2B5EF4-FFF2-40B4-BE49-F238E27FC236}">
                <a16:creationId xmlns:a16="http://schemas.microsoft.com/office/drawing/2014/main" id="{49562FF3-653F-784F-A692-B8652C90F838}"/>
              </a:ext>
            </a:extLst>
          </p:cNvPr>
          <p:cNvSpPr/>
          <p:nvPr/>
        </p:nvSpPr>
        <p:spPr>
          <a:xfrm>
            <a:off x="1705232" y="2118704"/>
            <a:ext cx="6810118" cy="162633"/>
          </a:xfrm>
          <a:prstGeom prst="rect">
            <a:avLst/>
          </a:prstGeom>
          <a:solidFill>
            <a:schemeClr val="accent1">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fr-FR" sz="1050" b="0" i="0" u="none" strike="noStrike" kern="1200" cap="none" spc="0" normalizeH="0" baseline="0" noProof="0">
              <a:ln>
                <a:noFill/>
              </a:ln>
              <a:solidFill>
                <a:prstClr val="white"/>
              </a:solidFill>
              <a:effectLst/>
              <a:uLnTx/>
              <a:uFillTx/>
              <a:latin typeface="Gill Sans MT"/>
              <a:ea typeface="+mn-ea"/>
              <a:cs typeface="+mn-cs"/>
            </a:endParaRPr>
          </a:p>
        </p:txBody>
      </p:sp>
      <p:sp>
        <p:nvSpPr>
          <p:cNvPr id="9" name="ZoneTexte 8">
            <a:extLst>
              <a:ext uri="{FF2B5EF4-FFF2-40B4-BE49-F238E27FC236}">
                <a16:creationId xmlns:a16="http://schemas.microsoft.com/office/drawing/2014/main" id="{7C384CA0-BA9C-5A4C-BC80-34B620FDD50E}"/>
              </a:ext>
            </a:extLst>
          </p:cNvPr>
          <p:cNvSpPr txBox="1"/>
          <p:nvPr/>
        </p:nvSpPr>
        <p:spPr>
          <a:xfrm>
            <a:off x="6706985" y="1865837"/>
            <a:ext cx="1491114" cy="253916"/>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prstClr val="black"/>
                </a:solidFill>
                <a:effectLst/>
                <a:uLnTx/>
                <a:uFillTx/>
                <a:latin typeface="Gill Sans MT"/>
                <a:ea typeface="+mn-ea"/>
                <a:cs typeface="+mn-cs"/>
              </a:rPr>
              <a:t>Up or down, bi </a:t>
            </a:r>
            <a:r>
              <a:rPr kumimoji="0" lang="fr-FR" sz="1050" b="0" i="0" u="none" strike="noStrike" kern="1200" cap="none" spc="0" normalizeH="0" baseline="0" noProof="0" dirty="0" err="1">
                <a:ln>
                  <a:noFill/>
                </a:ln>
                <a:solidFill>
                  <a:prstClr val="black"/>
                </a:solidFill>
                <a:effectLst/>
                <a:uLnTx/>
                <a:uFillTx/>
                <a:latin typeface="Gill Sans MT"/>
                <a:ea typeface="+mn-ea"/>
                <a:cs typeface="+mn-cs"/>
              </a:rPr>
              <a:t>forbiden</a:t>
            </a:r>
            <a:endParaRPr kumimoji="0" lang="fr-FR" sz="105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10" name="Rectangle 9">
            <a:extLst>
              <a:ext uri="{FF2B5EF4-FFF2-40B4-BE49-F238E27FC236}">
                <a16:creationId xmlns:a16="http://schemas.microsoft.com/office/drawing/2014/main" id="{31D1E740-C7D0-8441-A1C3-E325BE154A1D}"/>
              </a:ext>
            </a:extLst>
          </p:cNvPr>
          <p:cNvSpPr/>
          <p:nvPr/>
        </p:nvSpPr>
        <p:spPr>
          <a:xfrm>
            <a:off x="1705232" y="2281337"/>
            <a:ext cx="6810118" cy="424793"/>
          </a:xfrm>
          <a:prstGeom prst="rect">
            <a:avLst/>
          </a:prstGeom>
          <a:solidFill>
            <a:schemeClr val="accent4">
              <a:alpha val="32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marL="0" marR="0" lvl="0" indent="0" algn="r" defTabSz="457061"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err="1">
                <a:ln>
                  <a:noFill/>
                </a:ln>
                <a:solidFill>
                  <a:srgbClr val="002060"/>
                </a:solidFill>
                <a:effectLst/>
                <a:uLnTx/>
                <a:uFillTx/>
                <a:latin typeface="Gill Sans MT"/>
                <a:ea typeface="+mn-ea"/>
                <a:cs typeface="+mn-cs"/>
              </a:rPr>
              <a:t>Frag</a:t>
            </a:r>
            <a:r>
              <a:rPr kumimoji="0" lang="fr-FR" sz="1050" b="0" i="0" u="none" strike="noStrike" kern="1200" cap="none" spc="0" normalizeH="0" baseline="0" noProof="0" dirty="0">
                <a:ln>
                  <a:noFill/>
                </a:ln>
                <a:solidFill>
                  <a:srgbClr val="002060"/>
                </a:solidFill>
                <a:effectLst/>
                <a:uLnTx/>
                <a:uFillTx/>
                <a:latin typeface="Gill Sans MT"/>
                <a:ea typeface="+mn-ea"/>
                <a:cs typeface="+mn-cs"/>
              </a:rPr>
              <a:t> header, </a:t>
            </a:r>
            <a:r>
              <a:rPr kumimoji="0" lang="fr-FR" sz="1050" b="0" i="0" u="none" strike="noStrike" kern="1200" cap="none" spc="0" normalizeH="0" baseline="0" noProof="0" dirty="0" err="1">
                <a:ln>
                  <a:noFill/>
                </a:ln>
                <a:solidFill>
                  <a:srgbClr val="002060"/>
                </a:solidFill>
                <a:effectLst/>
                <a:uLnTx/>
                <a:uFillTx/>
                <a:latin typeface="Gill Sans MT"/>
                <a:ea typeface="+mn-ea"/>
                <a:cs typeface="+mn-cs"/>
              </a:rPr>
              <a:t>only</a:t>
            </a:r>
            <a:r>
              <a:rPr kumimoji="0" lang="fr-FR" sz="1050" b="0" i="0" u="none" strike="noStrike" kern="1200" cap="none" spc="0" normalizeH="0" baseline="0" noProof="0" dirty="0">
                <a:ln>
                  <a:noFill/>
                </a:ln>
                <a:solidFill>
                  <a:srgbClr val="002060"/>
                </a:solidFill>
                <a:effectLst/>
                <a:uLnTx/>
                <a:uFillTx/>
                <a:latin typeface="Gill Sans MT"/>
                <a:ea typeface="+mn-ea"/>
                <a:cs typeface="+mn-cs"/>
              </a:rPr>
              <a:t> FCN </a:t>
            </a:r>
            <a:r>
              <a:rPr kumimoji="0" lang="fr-FR" sz="1050" b="0" i="0" u="none" strike="noStrike" kern="1200" cap="none" spc="0" normalizeH="0" baseline="0" noProof="0" dirty="0" err="1">
                <a:ln>
                  <a:noFill/>
                </a:ln>
                <a:solidFill>
                  <a:srgbClr val="002060"/>
                </a:solidFill>
                <a:effectLst/>
                <a:uLnTx/>
                <a:uFillTx/>
                <a:latin typeface="Gill Sans MT"/>
                <a:ea typeface="+mn-ea"/>
                <a:cs typeface="+mn-cs"/>
              </a:rPr>
              <a:t>is</a:t>
            </a:r>
            <a:r>
              <a:rPr kumimoji="0" lang="fr-FR" sz="1050" b="0" i="0" u="none" strike="noStrike" kern="1200" cap="none" spc="0" normalizeH="0" baseline="0" noProof="0" dirty="0">
                <a:ln>
                  <a:noFill/>
                </a:ln>
                <a:solidFill>
                  <a:srgbClr val="002060"/>
                </a:solidFill>
                <a:effectLst/>
                <a:uLnTx/>
                <a:uFillTx/>
                <a:latin typeface="Gill Sans MT"/>
                <a:ea typeface="+mn-ea"/>
                <a:cs typeface="+mn-cs"/>
              </a:rPr>
              <a:t> </a:t>
            </a:r>
            <a:r>
              <a:rPr kumimoji="0" lang="fr-FR" sz="1050" b="0" i="0" u="none" strike="noStrike" kern="1200" cap="none" spc="0" normalizeH="0" baseline="0" noProof="0" dirty="0" err="1">
                <a:ln>
                  <a:noFill/>
                </a:ln>
                <a:solidFill>
                  <a:srgbClr val="002060"/>
                </a:solidFill>
                <a:effectLst/>
                <a:uLnTx/>
                <a:uFillTx/>
                <a:latin typeface="Gill Sans MT"/>
                <a:ea typeface="+mn-ea"/>
                <a:cs typeface="+mn-cs"/>
              </a:rPr>
              <a:t>mandatory</a:t>
            </a:r>
            <a:endParaRPr kumimoji="0" lang="fr-FR" sz="1050" b="0" i="0" u="none" strike="noStrike" kern="1200" cap="none" spc="0" normalizeH="0" baseline="0" noProof="0" dirty="0">
              <a:ln>
                <a:noFill/>
              </a:ln>
              <a:solidFill>
                <a:srgbClr val="002060"/>
              </a:solidFill>
              <a:effectLst/>
              <a:uLnTx/>
              <a:uFillTx/>
              <a:latin typeface="Gill Sans MT"/>
              <a:ea typeface="+mn-ea"/>
              <a:cs typeface="+mn-cs"/>
            </a:endParaRPr>
          </a:p>
        </p:txBody>
      </p:sp>
      <p:sp>
        <p:nvSpPr>
          <p:cNvPr id="11" name="Rectangle 10">
            <a:extLst>
              <a:ext uri="{FF2B5EF4-FFF2-40B4-BE49-F238E27FC236}">
                <a16:creationId xmlns:a16="http://schemas.microsoft.com/office/drawing/2014/main" id="{933BDE9C-5472-3246-BC15-7CE5020883A2}"/>
              </a:ext>
            </a:extLst>
          </p:cNvPr>
          <p:cNvSpPr/>
          <p:nvPr/>
        </p:nvSpPr>
        <p:spPr>
          <a:xfrm>
            <a:off x="1720204" y="2835848"/>
            <a:ext cx="6810118" cy="162633"/>
          </a:xfrm>
          <a:prstGeom prst="rect">
            <a:avLst/>
          </a:prstGeom>
          <a:solidFill>
            <a:schemeClr val="accent6">
              <a:lumMod val="40000"/>
              <a:lumOff val="60000"/>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fr-FR" sz="1050" b="0" i="0" u="none" strike="noStrike" kern="1200" cap="none" spc="0" normalizeH="0" baseline="0" noProof="0" dirty="0">
              <a:ln>
                <a:noFill/>
              </a:ln>
              <a:solidFill>
                <a:srgbClr val="002060"/>
              </a:solidFill>
              <a:effectLst/>
              <a:uLnTx/>
              <a:uFillTx/>
              <a:latin typeface="Gill Sans MT"/>
              <a:ea typeface="+mn-ea"/>
              <a:cs typeface="+mn-cs"/>
            </a:endParaRPr>
          </a:p>
        </p:txBody>
      </p:sp>
      <p:sp>
        <p:nvSpPr>
          <p:cNvPr id="12" name="Rectangle 11">
            <a:extLst>
              <a:ext uri="{FF2B5EF4-FFF2-40B4-BE49-F238E27FC236}">
                <a16:creationId xmlns:a16="http://schemas.microsoft.com/office/drawing/2014/main" id="{18095FC6-6DC4-AD42-8356-D0C8399FBD4C}"/>
              </a:ext>
            </a:extLst>
          </p:cNvPr>
          <p:cNvSpPr/>
          <p:nvPr/>
        </p:nvSpPr>
        <p:spPr>
          <a:xfrm>
            <a:off x="1720204" y="2999489"/>
            <a:ext cx="6810118" cy="162633"/>
          </a:xfrm>
          <a:prstGeom prst="rect">
            <a:avLst/>
          </a:prstGeom>
          <a:solidFill>
            <a:schemeClr val="accent2">
              <a:lumMod val="60000"/>
              <a:lumOff val="40000"/>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061"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2060"/>
                </a:solidFill>
                <a:effectLst/>
                <a:uLnTx/>
                <a:uFillTx/>
                <a:latin typeface="Gill Sans MT"/>
                <a:ea typeface="+mn-ea"/>
                <a:cs typeface="+mn-cs"/>
              </a:rPr>
              <a:t>Mandatory</a:t>
            </a:r>
            <a:r>
              <a:rPr kumimoji="0" lang="fr-FR" sz="1050" b="0" i="0" u="none" strike="noStrike" kern="1200" cap="none" spc="0" normalizeH="0" baseline="0" noProof="0" dirty="0">
                <a:ln>
                  <a:noFill/>
                </a:ln>
                <a:solidFill>
                  <a:srgbClr val="002060"/>
                </a:solidFill>
                <a:effectLst/>
                <a:uLnTx/>
                <a:uFillTx/>
                <a:latin typeface="Gill Sans MT"/>
                <a:ea typeface="+mn-ea"/>
                <a:cs typeface="+mn-cs"/>
              </a:rPr>
              <a:t>: 1..max</a:t>
            </a:r>
          </a:p>
        </p:txBody>
      </p:sp>
      <p:sp>
        <p:nvSpPr>
          <p:cNvPr id="13" name="Rectangle 12">
            <a:extLst>
              <a:ext uri="{FF2B5EF4-FFF2-40B4-BE49-F238E27FC236}">
                <a16:creationId xmlns:a16="http://schemas.microsoft.com/office/drawing/2014/main" id="{EA902CE2-FE34-A64D-B048-0362ACAF4DD1}"/>
              </a:ext>
            </a:extLst>
          </p:cNvPr>
          <p:cNvSpPr/>
          <p:nvPr/>
        </p:nvSpPr>
        <p:spPr>
          <a:xfrm>
            <a:off x="1720204" y="3148604"/>
            <a:ext cx="6810118" cy="162633"/>
          </a:xfrm>
          <a:prstGeom prst="rect">
            <a:avLst/>
          </a:prstGeom>
          <a:solidFill>
            <a:schemeClr val="accent2">
              <a:lumMod val="60000"/>
              <a:lumOff val="40000"/>
              <a:alpha val="32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061"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2060"/>
                </a:solidFill>
                <a:effectLst/>
                <a:uLnTx/>
                <a:uFillTx/>
                <a:latin typeface="Gill Sans MT"/>
                <a:ea typeface="+mn-ea"/>
                <a:cs typeface="+mn-cs"/>
              </a:rPr>
              <a:t>Optional</a:t>
            </a:r>
            <a:r>
              <a:rPr kumimoji="0" lang="fr-FR" sz="1050" b="0" i="0" u="none" strike="noStrike" kern="1200" cap="none" spc="0" normalizeH="0" baseline="0" noProof="0" dirty="0">
                <a:ln>
                  <a:noFill/>
                </a:ln>
                <a:solidFill>
                  <a:srgbClr val="002060"/>
                </a:solidFill>
                <a:effectLst/>
                <a:uLnTx/>
                <a:uFillTx/>
                <a:latin typeface="Gill Sans MT"/>
                <a:ea typeface="+mn-ea"/>
                <a:cs typeface="+mn-cs"/>
              </a:rPr>
              <a:t> : 0..max</a:t>
            </a:r>
          </a:p>
        </p:txBody>
      </p:sp>
      <p:sp>
        <p:nvSpPr>
          <p:cNvPr id="14" name="Rectangle 13">
            <a:extLst>
              <a:ext uri="{FF2B5EF4-FFF2-40B4-BE49-F238E27FC236}">
                <a16:creationId xmlns:a16="http://schemas.microsoft.com/office/drawing/2014/main" id="{F0D7B17E-16F7-8141-BC61-736E2AC668F6}"/>
              </a:ext>
            </a:extLst>
          </p:cNvPr>
          <p:cNvSpPr/>
          <p:nvPr/>
        </p:nvSpPr>
        <p:spPr>
          <a:xfrm>
            <a:off x="1720204" y="3552993"/>
            <a:ext cx="6810118" cy="1626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061"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err="1">
                <a:ln>
                  <a:noFill/>
                </a:ln>
                <a:solidFill>
                  <a:srgbClr val="002060"/>
                </a:solidFill>
                <a:effectLst/>
                <a:uLnTx/>
                <a:uFillTx/>
                <a:latin typeface="Gill Sans MT"/>
                <a:ea typeface="+mn-ea"/>
                <a:cs typeface="+mn-cs"/>
              </a:rPr>
              <a:t>noAck</a:t>
            </a:r>
            <a:r>
              <a:rPr kumimoji="0" lang="fr-FR" sz="1050" b="0" i="0" u="none" strike="noStrike" kern="1200" cap="none" spc="0" normalizeH="0" baseline="0" noProof="0" dirty="0">
                <a:ln>
                  <a:noFill/>
                </a:ln>
                <a:solidFill>
                  <a:srgbClr val="002060"/>
                </a:solidFill>
                <a:effectLst/>
                <a:uLnTx/>
                <a:uFillTx/>
                <a:latin typeface="Gill Sans MT"/>
                <a:ea typeface="+mn-ea"/>
                <a:cs typeface="+mn-cs"/>
              </a:rPr>
              <a:t>, AA, </a:t>
            </a:r>
            <a:r>
              <a:rPr kumimoji="0" lang="fr-FR" sz="1050" b="0" i="0" u="none" strike="noStrike" kern="1200" cap="none" spc="0" normalizeH="0" baseline="0" noProof="0" dirty="0" err="1">
                <a:ln>
                  <a:noFill/>
                </a:ln>
                <a:solidFill>
                  <a:srgbClr val="002060"/>
                </a:solidFill>
                <a:effectLst/>
                <a:uLnTx/>
                <a:uFillTx/>
                <a:latin typeface="Gill Sans MT"/>
                <a:ea typeface="+mn-ea"/>
                <a:cs typeface="+mn-cs"/>
              </a:rPr>
              <a:t>AoE</a:t>
            </a:r>
            <a:endParaRPr kumimoji="0" lang="fr-FR" sz="1050" b="0" i="0" u="none" strike="noStrike" kern="1200" cap="none" spc="0" normalizeH="0" baseline="0" noProof="0" dirty="0">
              <a:ln>
                <a:noFill/>
              </a:ln>
              <a:solidFill>
                <a:srgbClr val="002060"/>
              </a:solidFill>
              <a:effectLst/>
              <a:uLnTx/>
              <a:uFillTx/>
              <a:latin typeface="Gill Sans MT"/>
              <a:ea typeface="+mn-ea"/>
              <a:cs typeface="+mn-cs"/>
            </a:endParaRPr>
          </a:p>
        </p:txBody>
      </p:sp>
      <p:sp>
        <p:nvSpPr>
          <p:cNvPr id="15" name="Rectangle 14">
            <a:extLst>
              <a:ext uri="{FF2B5EF4-FFF2-40B4-BE49-F238E27FC236}">
                <a16:creationId xmlns:a16="http://schemas.microsoft.com/office/drawing/2014/main" id="{EF3C333D-F876-DF47-BC29-430A714F21E1}"/>
              </a:ext>
            </a:extLst>
          </p:cNvPr>
          <p:cNvSpPr/>
          <p:nvPr/>
        </p:nvSpPr>
        <p:spPr>
          <a:xfrm>
            <a:off x="2029598" y="4422913"/>
            <a:ext cx="6485751" cy="1626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061"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002060"/>
                </a:solidFill>
                <a:effectLst/>
                <a:uLnTx/>
                <a:uFillTx/>
                <a:latin typeface="Gill Sans MT"/>
                <a:ea typeface="+mn-ea"/>
                <a:cs typeface="+mn-cs"/>
              </a:rPr>
              <a:t>No, </a:t>
            </a:r>
            <a:r>
              <a:rPr kumimoji="0" lang="fr-FR" sz="1050" b="0" i="0" u="none" strike="noStrike" kern="1200" cap="none" spc="0" normalizeH="0" baseline="0" noProof="0" dirty="0" err="1">
                <a:ln>
                  <a:noFill/>
                </a:ln>
                <a:solidFill>
                  <a:srgbClr val="002060"/>
                </a:solidFill>
                <a:effectLst/>
                <a:uLnTx/>
                <a:uFillTx/>
                <a:latin typeface="Gill Sans MT"/>
                <a:ea typeface="+mn-ea"/>
                <a:cs typeface="+mn-cs"/>
              </a:rPr>
              <a:t>Yes</a:t>
            </a:r>
            <a:r>
              <a:rPr kumimoji="0" lang="fr-FR" sz="1050" b="0" i="0" u="none" strike="noStrike" kern="1200" cap="none" spc="0" normalizeH="0" baseline="0" noProof="0" dirty="0">
                <a:ln>
                  <a:noFill/>
                </a:ln>
                <a:solidFill>
                  <a:srgbClr val="002060"/>
                </a:solidFill>
                <a:effectLst/>
                <a:uLnTx/>
                <a:uFillTx/>
                <a:latin typeface="Gill Sans MT"/>
                <a:ea typeface="+mn-ea"/>
                <a:cs typeface="+mn-cs"/>
              </a:rPr>
              <a:t>, Sender </a:t>
            </a:r>
            <a:r>
              <a:rPr kumimoji="0" lang="fr-FR" sz="1050" b="0" i="0" u="none" strike="noStrike" kern="1200" cap="none" spc="0" normalizeH="0" baseline="0" noProof="0" dirty="0" err="1">
                <a:ln>
                  <a:noFill/>
                </a:ln>
                <a:solidFill>
                  <a:srgbClr val="002060"/>
                </a:solidFill>
                <a:effectLst/>
                <a:uLnTx/>
                <a:uFillTx/>
                <a:latin typeface="Gill Sans MT"/>
                <a:ea typeface="+mn-ea"/>
                <a:cs typeface="+mn-cs"/>
              </a:rPr>
              <a:t>Choice</a:t>
            </a:r>
            <a:endParaRPr kumimoji="0" lang="fr-FR" sz="1050" b="0" i="0" u="none" strike="noStrike" kern="1200" cap="none" spc="0" normalizeH="0" baseline="0" noProof="0" dirty="0">
              <a:ln>
                <a:noFill/>
              </a:ln>
              <a:solidFill>
                <a:srgbClr val="002060"/>
              </a:solidFill>
              <a:effectLst/>
              <a:uLnTx/>
              <a:uFillTx/>
              <a:latin typeface="Gill Sans MT"/>
              <a:ea typeface="+mn-ea"/>
              <a:cs typeface="+mn-cs"/>
            </a:endParaRPr>
          </a:p>
        </p:txBody>
      </p:sp>
      <p:sp>
        <p:nvSpPr>
          <p:cNvPr id="16" name="Rectangle 15">
            <a:extLst>
              <a:ext uri="{FF2B5EF4-FFF2-40B4-BE49-F238E27FC236}">
                <a16:creationId xmlns:a16="http://schemas.microsoft.com/office/drawing/2014/main" id="{7590EBC4-ACD0-7E42-8820-6A83D44339A5}"/>
              </a:ext>
            </a:extLst>
          </p:cNvPr>
          <p:cNvSpPr/>
          <p:nvPr/>
        </p:nvSpPr>
        <p:spPr>
          <a:xfrm>
            <a:off x="2032685" y="4583552"/>
            <a:ext cx="6485751" cy="16263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457061" rtl="0" eaLnBrk="1" fontAlgn="auto" latinLnBrk="0" hangingPunct="1">
              <a:lnSpc>
                <a:spcPct val="100000"/>
              </a:lnSpc>
              <a:spcBef>
                <a:spcPts val="0"/>
              </a:spcBef>
              <a:spcAft>
                <a:spcPts val="0"/>
              </a:spcAft>
              <a:buClrTx/>
              <a:buSzTx/>
              <a:buFontTx/>
              <a:buNone/>
              <a:tabLst/>
              <a:defRPr/>
            </a:pPr>
            <a:r>
              <a:rPr kumimoji="0" lang="fr-FR" sz="1050" b="0" i="0" u="none" strike="noStrike" kern="1200" cap="none" spc="0" normalizeH="0" baseline="0" noProof="0" dirty="0">
                <a:ln>
                  <a:noFill/>
                </a:ln>
                <a:solidFill>
                  <a:srgbClr val="002060"/>
                </a:solidFill>
                <a:effectLst/>
                <a:uLnTx/>
                <a:uFillTx/>
                <a:latin typeface="Gill Sans MT"/>
                <a:ea typeface="+mn-ea"/>
                <a:cs typeface="+mn-cs"/>
              </a:rPr>
              <a:t>All0, All1, </a:t>
            </a:r>
            <a:r>
              <a:rPr kumimoji="0" lang="fr-FR" sz="1050" b="0" i="0" u="none" strike="noStrike" kern="1200" cap="none" spc="0" normalizeH="0" baseline="0" noProof="0" dirty="0" err="1">
                <a:ln>
                  <a:noFill/>
                </a:ln>
                <a:solidFill>
                  <a:srgbClr val="002060"/>
                </a:solidFill>
                <a:effectLst/>
                <a:uLnTx/>
                <a:uFillTx/>
                <a:latin typeface="Gill Sans MT"/>
                <a:ea typeface="+mn-ea"/>
                <a:cs typeface="+mn-cs"/>
              </a:rPr>
              <a:t>Always</a:t>
            </a:r>
            <a:endParaRPr kumimoji="0" lang="fr-FR" sz="1050" b="0" i="0" u="none" strike="noStrike" kern="1200" cap="none" spc="0" normalizeH="0" baseline="0" noProof="0" dirty="0">
              <a:ln>
                <a:noFill/>
              </a:ln>
              <a:solidFill>
                <a:srgbClr val="002060"/>
              </a:solidFill>
              <a:effectLst/>
              <a:uLnTx/>
              <a:uFillTx/>
              <a:latin typeface="Gill Sans MT"/>
              <a:ea typeface="+mn-ea"/>
              <a:cs typeface="+mn-cs"/>
            </a:endParaRPr>
          </a:p>
        </p:txBody>
      </p:sp>
    </p:spTree>
    <p:extLst>
      <p:ext uri="{BB962C8B-B14F-4D97-AF65-F5344CB8AC3E}">
        <p14:creationId xmlns:p14="http://schemas.microsoft.com/office/powerpoint/2010/main" val="31416545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en-US" dirty="0"/>
              <a:t>Minute takers, jabber scribes</a:t>
            </a:r>
          </a:p>
        </p:txBody>
      </p:sp>
      <p:sp>
        <p:nvSpPr>
          <p:cNvPr id="3" name="Espace réservé du contenu 2"/>
          <p:cNvSpPr>
            <a:spLocks noGrp="1"/>
          </p:cNvSpPr>
          <p:nvPr>
            <p:ph idx="1"/>
          </p:nvPr>
        </p:nvSpPr>
        <p:spPr/>
        <p:txBody>
          <a:bodyPr>
            <a:normAutofit fontScale="55000" lnSpcReduction="20000"/>
          </a:bodyPr>
          <a:lstStyle/>
          <a:p>
            <a:r>
              <a:rPr lang="en-US" dirty="0"/>
              <a:t>Minutes</a:t>
            </a:r>
          </a:p>
          <a:p>
            <a:pPr lvl="1"/>
            <a:r>
              <a:rPr lang="en-US" dirty="0" err="1"/>
              <a:t>CodiMD</a:t>
            </a:r>
            <a:r>
              <a:rPr lang="en-US" dirty="0"/>
              <a:t>: </a:t>
            </a:r>
            <a:r>
              <a:rPr lang="en-US" altLang="en-US" dirty="0">
                <a:solidFill>
                  <a:srgbClr val="000000"/>
                </a:solidFill>
                <a:cs typeface="Droid Sans Fallback" charset="0"/>
                <a:hlinkClick r:id="rId2"/>
              </a:rPr>
              <a:t>https://codimd.ietf.org/notes-ietf-110-lpwan</a:t>
            </a:r>
            <a:endParaRPr lang="en-US" altLang="en-US" dirty="0">
              <a:solidFill>
                <a:srgbClr val="000000"/>
              </a:solidFill>
              <a:cs typeface="Droid Sans Fallback" charset="0"/>
            </a:endParaRPr>
          </a:p>
          <a:p>
            <a:pPr lvl="1"/>
            <a:r>
              <a:rPr lang="en-US" dirty="0"/>
              <a:t>Minute takers volunteers?</a:t>
            </a:r>
          </a:p>
          <a:p>
            <a:pPr lvl="1"/>
            <a:endParaRPr lang="en-US" dirty="0"/>
          </a:p>
          <a:p>
            <a:r>
              <a:rPr lang="en-US" dirty="0"/>
              <a:t>Remote participation</a:t>
            </a:r>
          </a:p>
          <a:p>
            <a:pPr lvl="1"/>
            <a:r>
              <a:rPr lang="en-US" dirty="0" err="1"/>
              <a:t>Meetecho</a:t>
            </a:r>
            <a:r>
              <a:rPr lang="en-US" dirty="0"/>
              <a:t>: </a:t>
            </a:r>
            <a:r>
              <a:rPr lang="en-US" dirty="0">
                <a:hlinkClick r:id="rId3"/>
              </a:rPr>
              <a:t>https://meetings.conf.meetecho.com/ietf110/?group=lpwan&amp;short=&amp;item=1</a:t>
            </a:r>
            <a:endParaRPr lang="en-US" dirty="0"/>
          </a:p>
          <a:p>
            <a:pPr lvl="1"/>
            <a:r>
              <a:rPr lang="en-US" dirty="0"/>
              <a:t>Jabber: </a:t>
            </a:r>
            <a:r>
              <a:rPr lang="en-US" dirty="0">
                <a:hlinkClick r:id="rId4"/>
              </a:rPr>
              <a:t>lpwan@jabber.ietf.org</a:t>
            </a:r>
            <a:endParaRPr lang="en-US" dirty="0"/>
          </a:p>
          <a:p>
            <a:pPr lvl="2"/>
            <a:r>
              <a:rPr lang="en-US" dirty="0"/>
              <a:t>Jabber scribe volunteers?</a:t>
            </a:r>
          </a:p>
          <a:p>
            <a:pPr lvl="2"/>
            <a:endParaRPr lang="en-US" dirty="0"/>
          </a:p>
          <a:p>
            <a:r>
              <a:rPr lang="en-US" dirty="0"/>
              <a:t>Mailing list: </a:t>
            </a:r>
            <a:r>
              <a:rPr lang="en-US" dirty="0">
                <a:hlinkClick r:id="rId5"/>
              </a:rPr>
              <a:t>lp-wan@ietf.org</a:t>
            </a:r>
            <a:endParaRPr lang="en-US" dirty="0"/>
          </a:p>
          <a:p>
            <a:pPr lvl="1"/>
            <a:r>
              <a:rPr lang="en-US" dirty="0"/>
              <a:t>To subscribe: </a:t>
            </a:r>
            <a:r>
              <a:rPr lang="en-US" dirty="0">
                <a:hlinkClick r:id="rId6"/>
              </a:rPr>
              <a:t>https://www.ietf.org/mailman/listinfo/lp-wan</a:t>
            </a:r>
            <a:endParaRPr lang="en-US" dirty="0"/>
          </a:p>
          <a:p>
            <a:pPr lvl="2"/>
            <a:endParaRPr lang="en-US" dirty="0"/>
          </a:p>
          <a:p>
            <a:r>
              <a:rPr lang="en-US" dirty="0"/>
              <a:t>Meeting materials: </a:t>
            </a:r>
            <a:r>
              <a:rPr lang="en-US" dirty="0">
                <a:hlinkClick r:id="rId7"/>
              </a:rPr>
              <a:t>https://datatracker.ietf.org/meeting/110/session/lpwan</a:t>
            </a:r>
            <a:r>
              <a:rPr lang="en-US" dirty="0"/>
              <a:t> </a:t>
            </a:r>
          </a:p>
        </p:txBody>
      </p:sp>
      <p:sp>
        <p:nvSpPr>
          <p:cNvPr id="4" name="Espace réservé du numéro de diapositive 3"/>
          <p:cNvSpPr>
            <a:spLocks noGrp="1"/>
          </p:cNvSpPr>
          <p:nvPr>
            <p:ph type="sldNum" sz="quarter" idx="12"/>
          </p:nvPr>
        </p:nvSpPr>
        <p:spPr/>
        <p:txBody>
          <a:bodyPr/>
          <a:lstStyle/>
          <a:p>
            <a:fld id="{22D2E28D-3C84-FA4F-AA95-DF0FC25EB245}" type="slidenum">
              <a:rPr lang="fr-FR" smtClean="0"/>
              <a:t>4</a:t>
            </a:fld>
            <a:endParaRPr lang="fr-FR"/>
          </a:p>
        </p:txBody>
      </p:sp>
    </p:spTree>
    <p:extLst>
      <p:ext uri="{BB962C8B-B14F-4D97-AF65-F5344CB8AC3E}">
        <p14:creationId xmlns:p14="http://schemas.microsoft.com/office/powerpoint/2010/main" val="39856660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9C8E71D-B81A-374F-983B-3EAD1DFD79DE}"/>
              </a:ext>
            </a:extLst>
          </p:cNvPr>
          <p:cNvSpPr>
            <a:spLocks noGrp="1"/>
          </p:cNvSpPr>
          <p:nvPr>
            <p:ph type="title"/>
          </p:nvPr>
        </p:nvSpPr>
        <p:spPr/>
        <p:txBody>
          <a:bodyPr>
            <a:normAutofit fontScale="90000"/>
          </a:bodyPr>
          <a:lstStyle/>
          <a:p>
            <a:r>
              <a:rPr lang="en-US" noProof="0" dirty="0"/>
              <a:t>SCHC Data Model - Compression</a:t>
            </a:r>
          </a:p>
        </p:txBody>
      </p:sp>
      <p:pic>
        <p:nvPicPr>
          <p:cNvPr id="5" name="Image 4" descr="Une image contenant texte, capture d’écran&#10;&#10;Description générée automatiquement">
            <a:extLst>
              <a:ext uri="{FF2B5EF4-FFF2-40B4-BE49-F238E27FC236}">
                <a16:creationId xmlns:a16="http://schemas.microsoft.com/office/drawing/2014/main" id="{4DB00669-CCE3-6649-A51D-3CC8936943C3}"/>
              </a:ext>
            </a:extLst>
          </p:cNvPr>
          <p:cNvPicPr>
            <a:picLocks noChangeAspect="1"/>
          </p:cNvPicPr>
          <p:nvPr/>
        </p:nvPicPr>
        <p:blipFill>
          <a:blip r:embed="rId2"/>
          <a:stretch>
            <a:fillRect/>
          </a:stretch>
        </p:blipFill>
        <p:spPr>
          <a:xfrm>
            <a:off x="73111" y="1268016"/>
            <a:ext cx="7162800" cy="3057525"/>
          </a:xfrm>
          <a:prstGeom prst="rect">
            <a:avLst/>
          </a:prstGeom>
        </p:spPr>
      </p:pic>
      <p:sp>
        <p:nvSpPr>
          <p:cNvPr id="3" name="Rectangle 2">
            <a:extLst>
              <a:ext uri="{FF2B5EF4-FFF2-40B4-BE49-F238E27FC236}">
                <a16:creationId xmlns:a16="http://schemas.microsoft.com/office/drawing/2014/main" id="{97F6F4BF-BA40-8142-82A5-CAAA83B8D6A8}"/>
              </a:ext>
            </a:extLst>
          </p:cNvPr>
          <p:cNvSpPr/>
          <p:nvPr/>
        </p:nvSpPr>
        <p:spPr>
          <a:xfrm>
            <a:off x="1636776" y="1856232"/>
            <a:ext cx="4846320" cy="146304"/>
          </a:xfrm>
          <a:prstGeom prst="rect">
            <a:avLst/>
          </a:prstGeom>
          <a:solidFill>
            <a:schemeClr val="accent1">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4" name="ZoneTexte 3">
            <a:extLst>
              <a:ext uri="{FF2B5EF4-FFF2-40B4-BE49-F238E27FC236}">
                <a16:creationId xmlns:a16="http://schemas.microsoft.com/office/drawing/2014/main" id="{19CA5048-8A26-374F-BE00-AAB51222928D}"/>
              </a:ext>
            </a:extLst>
          </p:cNvPr>
          <p:cNvSpPr txBox="1"/>
          <p:nvPr/>
        </p:nvSpPr>
        <p:spPr>
          <a:xfrm>
            <a:off x="6935116" y="1731335"/>
            <a:ext cx="940514" cy="307777"/>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err="1">
                <a:ln>
                  <a:noFill/>
                </a:ln>
                <a:solidFill>
                  <a:prstClr val="black"/>
                </a:solidFill>
                <a:effectLst/>
                <a:uLnTx/>
                <a:uFillTx/>
                <a:latin typeface="Gill Sans MT"/>
                <a:ea typeface="+mn-ea"/>
                <a:cs typeface="+mn-cs"/>
              </a:rPr>
              <a:t>Optional</a:t>
            </a:r>
            <a:r>
              <a:rPr kumimoji="0" lang="fr-FR" sz="1800" b="0" i="0" u="none" strike="noStrike" kern="1200" cap="none" spc="0" normalizeH="0" baseline="0" noProof="0" dirty="0">
                <a:ln>
                  <a:noFill/>
                </a:ln>
                <a:solidFill>
                  <a:prstClr val="black"/>
                </a:solidFill>
                <a:effectLst/>
                <a:uLnTx/>
                <a:uFillTx/>
                <a:latin typeface="Gill Sans MT"/>
                <a:ea typeface="+mn-ea"/>
                <a:cs typeface="+mn-cs"/>
              </a:rPr>
              <a:t> ?</a:t>
            </a:r>
          </a:p>
        </p:txBody>
      </p:sp>
      <p:sp>
        <p:nvSpPr>
          <p:cNvPr id="6" name="Rectangle 5">
            <a:extLst>
              <a:ext uri="{FF2B5EF4-FFF2-40B4-BE49-F238E27FC236}">
                <a16:creationId xmlns:a16="http://schemas.microsoft.com/office/drawing/2014/main" id="{159CCA20-1417-1848-9B1A-757CC9B3EDD8}"/>
              </a:ext>
            </a:extLst>
          </p:cNvPr>
          <p:cNvSpPr/>
          <p:nvPr/>
        </p:nvSpPr>
        <p:spPr>
          <a:xfrm>
            <a:off x="1648567" y="2356366"/>
            <a:ext cx="4846320" cy="487418"/>
          </a:xfrm>
          <a:prstGeom prst="rect">
            <a:avLst/>
          </a:prstGeom>
          <a:solidFill>
            <a:schemeClr val="accent2">
              <a:alpha val="5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Gill Sans MT"/>
              <a:ea typeface="+mn-ea"/>
              <a:cs typeface="+mn-cs"/>
            </a:endParaRPr>
          </a:p>
        </p:txBody>
      </p:sp>
    </p:spTree>
    <p:extLst>
      <p:ext uri="{BB962C8B-B14F-4D97-AF65-F5344CB8AC3E}">
        <p14:creationId xmlns:p14="http://schemas.microsoft.com/office/powerpoint/2010/main" val="17336236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D6227E4-6A55-E544-A0B9-C860434F2D4B}"/>
              </a:ext>
            </a:extLst>
          </p:cNvPr>
          <p:cNvSpPr>
            <a:spLocks noGrp="1"/>
          </p:cNvSpPr>
          <p:nvPr>
            <p:ph type="title"/>
          </p:nvPr>
        </p:nvSpPr>
        <p:spPr/>
        <p:txBody>
          <a:bodyPr>
            <a:normAutofit fontScale="90000"/>
          </a:bodyPr>
          <a:lstStyle/>
          <a:p>
            <a:r>
              <a:rPr lang="en-US" noProof="0" dirty="0"/>
              <a:t>What’s next</a:t>
            </a:r>
          </a:p>
        </p:txBody>
      </p:sp>
      <p:sp>
        <p:nvSpPr>
          <p:cNvPr id="3" name="Espace réservé du contenu 2">
            <a:extLst>
              <a:ext uri="{FF2B5EF4-FFF2-40B4-BE49-F238E27FC236}">
                <a16:creationId xmlns:a16="http://schemas.microsoft.com/office/drawing/2014/main" id="{49AE1247-2500-9A48-BCAA-F0AA97433DA7}"/>
              </a:ext>
            </a:extLst>
          </p:cNvPr>
          <p:cNvSpPr>
            <a:spLocks noGrp="1"/>
          </p:cNvSpPr>
          <p:nvPr>
            <p:ph idx="1"/>
          </p:nvPr>
        </p:nvSpPr>
        <p:spPr/>
        <p:txBody>
          <a:bodyPr/>
          <a:lstStyle/>
          <a:p>
            <a:r>
              <a:rPr lang="en-US" noProof="0" dirty="0" err="1"/>
              <a:t>Draf</a:t>
            </a:r>
            <a:r>
              <a:rPr lang="en-US" dirty="0"/>
              <a:t>t is stable and has been discussed in interim meetings.</a:t>
            </a:r>
            <a:endParaRPr lang="en-US" noProof="0" dirty="0"/>
          </a:p>
          <a:p>
            <a:endParaRPr lang="en-US" noProof="0" dirty="0"/>
          </a:p>
          <a:p>
            <a:r>
              <a:rPr lang="en-US" noProof="0"/>
              <a:t>Ready for Working </a:t>
            </a:r>
            <a:r>
              <a:rPr lang="en-US" noProof="0" dirty="0"/>
              <a:t>Group </a:t>
            </a:r>
            <a:r>
              <a:rPr lang="en-US" dirty="0"/>
              <a:t>L</a:t>
            </a:r>
            <a:r>
              <a:rPr lang="en-US" noProof="0" dirty="0" err="1"/>
              <a:t>ast</a:t>
            </a:r>
            <a:r>
              <a:rPr lang="en-US" noProof="0" dirty="0"/>
              <a:t> Call </a:t>
            </a:r>
          </a:p>
        </p:txBody>
      </p:sp>
    </p:spTree>
    <p:extLst>
      <p:ext uri="{BB962C8B-B14F-4D97-AF65-F5344CB8AC3E}">
        <p14:creationId xmlns:p14="http://schemas.microsoft.com/office/powerpoint/2010/main" val="30101676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FE55F-568D-7545-BC7D-59B37313AC07}"/>
              </a:ext>
            </a:extLst>
          </p:cNvPr>
          <p:cNvSpPr>
            <a:spLocks noGrp="1"/>
          </p:cNvSpPr>
          <p:nvPr>
            <p:ph type="ctrTitle"/>
          </p:nvPr>
        </p:nvSpPr>
        <p:spPr/>
        <p:txBody>
          <a:bodyPr>
            <a:normAutofit/>
          </a:bodyPr>
          <a:lstStyle/>
          <a:p>
            <a:r>
              <a:rPr lang="fr-FR" sz="3000" b="1" dirty="0"/>
              <a:t>draft-ietf-lpwan-schc-over-sigfox-05</a:t>
            </a:r>
            <a:br>
              <a:rPr lang="fr-FR" sz="3000" b="1" dirty="0"/>
            </a:br>
            <a:r>
              <a:rPr lang="fr-FR" sz="3000" b="1" dirty="0"/>
              <a:t>&amp;</a:t>
            </a:r>
            <a:br>
              <a:rPr lang="fr-FR" sz="3000" b="1" dirty="0"/>
            </a:br>
            <a:r>
              <a:rPr lang="fr-FR" sz="3000" b="1" dirty="0" err="1"/>
              <a:t>PySCHC</a:t>
            </a:r>
            <a:r>
              <a:rPr lang="fr-FR" sz="3000" b="1" dirty="0"/>
              <a:t> </a:t>
            </a:r>
            <a:r>
              <a:rPr lang="fr-FR" sz="3000" b="1" dirty="0" err="1"/>
              <a:t>Implementation</a:t>
            </a:r>
            <a:endParaRPr lang="fr-FR" sz="3000" b="1" dirty="0"/>
          </a:p>
        </p:txBody>
      </p:sp>
      <p:sp>
        <p:nvSpPr>
          <p:cNvPr id="3" name="Subtitle 2">
            <a:extLst>
              <a:ext uri="{FF2B5EF4-FFF2-40B4-BE49-F238E27FC236}">
                <a16:creationId xmlns:a16="http://schemas.microsoft.com/office/drawing/2014/main" id="{9A38F938-8B01-EE4E-BCD8-45175678EC37}"/>
              </a:ext>
            </a:extLst>
          </p:cNvPr>
          <p:cNvSpPr>
            <a:spLocks noGrp="1"/>
          </p:cNvSpPr>
          <p:nvPr>
            <p:ph type="subTitle" idx="1"/>
          </p:nvPr>
        </p:nvSpPr>
        <p:spPr/>
        <p:txBody>
          <a:bodyPr>
            <a:normAutofit/>
          </a:bodyPr>
          <a:lstStyle/>
          <a:p>
            <a:r>
              <a:rPr lang="en-US" u="sng" dirty="0"/>
              <a:t>Juan Carlos </a:t>
            </a:r>
            <a:r>
              <a:rPr lang="es-MX" u="sng" dirty="0"/>
              <a:t>Zúñiga (Sigfox), </a:t>
            </a:r>
            <a:r>
              <a:rPr lang="en-US" dirty="0"/>
              <a:t>Carles Gómez</a:t>
            </a:r>
            <a:r>
              <a:rPr lang="es-MX" dirty="0"/>
              <a:t>, </a:t>
            </a:r>
            <a:r>
              <a:rPr lang="es-MX" u="sng" dirty="0"/>
              <a:t>Sergio Aguilar </a:t>
            </a:r>
            <a:r>
              <a:rPr lang="en-US" u="sng" dirty="0"/>
              <a:t> (UPC)</a:t>
            </a:r>
            <a:r>
              <a:rPr lang="en-US" dirty="0"/>
              <a:t>, </a:t>
            </a:r>
          </a:p>
          <a:p>
            <a:r>
              <a:rPr lang="en-US" dirty="0"/>
              <a:t>Laurent Toutain (IMT-</a:t>
            </a:r>
            <a:r>
              <a:rPr lang="en-US" dirty="0" err="1"/>
              <a:t>Atlantique</a:t>
            </a:r>
            <a:r>
              <a:rPr lang="en-US" dirty="0"/>
              <a:t>), </a:t>
            </a:r>
          </a:p>
          <a:p>
            <a:r>
              <a:rPr lang="en-US" dirty="0"/>
              <a:t>Sandra C</a:t>
            </a:r>
            <a:r>
              <a:rPr lang="es-MX" dirty="0" err="1"/>
              <a:t>éspedes</a:t>
            </a:r>
            <a:r>
              <a:rPr lang="es-MX" dirty="0"/>
              <a:t>, </a:t>
            </a:r>
            <a:r>
              <a:rPr lang="en-US" dirty="0"/>
              <a:t>Diego Wistuba (U Chile)</a:t>
            </a:r>
          </a:p>
        </p:txBody>
      </p:sp>
    </p:spTree>
    <p:extLst>
      <p:ext uri="{BB962C8B-B14F-4D97-AF65-F5344CB8AC3E}">
        <p14:creationId xmlns:p14="http://schemas.microsoft.com/office/powerpoint/2010/main" val="264290364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C7AB2-E7C2-8647-8876-6AE95AD05612}"/>
              </a:ext>
            </a:extLst>
          </p:cNvPr>
          <p:cNvSpPr>
            <a:spLocks noGrp="1"/>
          </p:cNvSpPr>
          <p:nvPr>
            <p:ph type="title"/>
          </p:nvPr>
        </p:nvSpPr>
        <p:spPr/>
        <p:txBody>
          <a:bodyPr/>
          <a:lstStyle/>
          <a:p>
            <a:r>
              <a:rPr lang="en-CA" dirty="0"/>
              <a:t>Updates</a:t>
            </a:r>
            <a:endParaRPr lang="en-US" dirty="0"/>
          </a:p>
        </p:txBody>
      </p:sp>
      <p:sp>
        <p:nvSpPr>
          <p:cNvPr id="3" name="Content Placeholder 2">
            <a:extLst>
              <a:ext uri="{FF2B5EF4-FFF2-40B4-BE49-F238E27FC236}">
                <a16:creationId xmlns:a16="http://schemas.microsoft.com/office/drawing/2014/main" id="{5BC7D9CB-4204-5642-9492-A3D9CD0EBBAB}"/>
              </a:ext>
            </a:extLst>
          </p:cNvPr>
          <p:cNvSpPr>
            <a:spLocks noGrp="1"/>
          </p:cNvSpPr>
          <p:nvPr>
            <p:ph idx="1"/>
          </p:nvPr>
        </p:nvSpPr>
        <p:spPr>
          <a:xfrm>
            <a:off x="628649" y="1251744"/>
            <a:ext cx="7943851" cy="3263504"/>
          </a:xfrm>
        </p:spPr>
        <p:txBody>
          <a:bodyPr>
            <a:normAutofit fontScale="92500" lnSpcReduction="20000"/>
          </a:bodyPr>
          <a:lstStyle/>
          <a:p>
            <a:pPr>
              <a:lnSpc>
                <a:spcPct val="100000"/>
              </a:lnSpc>
              <a:spcBef>
                <a:spcPts val="600"/>
              </a:spcBef>
            </a:pPr>
            <a:r>
              <a:rPr lang="en-US" sz="2400" dirty="0"/>
              <a:t>Hackathon: Off-line coding between </a:t>
            </a:r>
            <a:r>
              <a:rPr lang="en-US" sz="2400" dirty="0" err="1"/>
              <a:t>UChile</a:t>
            </a:r>
            <a:r>
              <a:rPr lang="en-US" sz="2400" dirty="0"/>
              <a:t> and UPC</a:t>
            </a:r>
          </a:p>
          <a:p>
            <a:pPr lvl="1">
              <a:lnSpc>
                <a:spcPct val="100000"/>
              </a:lnSpc>
              <a:spcBef>
                <a:spcPts val="600"/>
              </a:spcBef>
            </a:pPr>
            <a:r>
              <a:rPr lang="en-US" sz="2000" dirty="0"/>
              <a:t>ACK-on-Error and No-ACK SCHC/Sigfox parameter optimizations</a:t>
            </a:r>
          </a:p>
          <a:p>
            <a:pPr lvl="1">
              <a:lnSpc>
                <a:spcPct val="100000"/>
              </a:lnSpc>
              <a:spcBef>
                <a:spcPts val="600"/>
              </a:spcBef>
            </a:pPr>
            <a:r>
              <a:rPr lang="en-US" sz="2000" dirty="0"/>
              <a:t>Error conditions tested</a:t>
            </a:r>
          </a:p>
          <a:p>
            <a:pPr lvl="1">
              <a:lnSpc>
                <a:spcPct val="100000"/>
              </a:lnSpc>
              <a:spcBef>
                <a:spcPts val="600"/>
              </a:spcBef>
            </a:pPr>
            <a:endParaRPr lang="en-US" sz="2000" dirty="0"/>
          </a:p>
          <a:p>
            <a:pPr>
              <a:lnSpc>
                <a:spcPct val="100000"/>
              </a:lnSpc>
              <a:spcBef>
                <a:spcPts val="600"/>
              </a:spcBef>
            </a:pPr>
            <a:r>
              <a:rPr lang="en-US" sz="2400" dirty="0"/>
              <a:t>Last draft updates (rev 05)</a:t>
            </a:r>
          </a:p>
          <a:p>
            <a:pPr lvl="1">
              <a:lnSpc>
                <a:spcPct val="100000"/>
              </a:lnSpc>
              <a:spcBef>
                <a:spcPts val="600"/>
              </a:spcBef>
            </a:pPr>
            <a:r>
              <a:rPr lang="en-US" sz="2000" dirty="0"/>
              <a:t>Added message sequence examples to explain different ACK-on-Error and No-ACK SCHC/Sigfox scenarios</a:t>
            </a:r>
          </a:p>
          <a:p>
            <a:pPr lvl="1">
              <a:lnSpc>
                <a:spcPct val="100000"/>
              </a:lnSpc>
              <a:spcBef>
                <a:spcPts val="600"/>
              </a:spcBef>
            </a:pPr>
            <a:r>
              <a:rPr lang="en-US" sz="2000" dirty="0"/>
              <a:t>Update co-authors’ list</a:t>
            </a:r>
          </a:p>
          <a:p>
            <a:pPr lvl="1">
              <a:lnSpc>
                <a:spcPct val="100000"/>
              </a:lnSpc>
              <a:spcBef>
                <a:spcPts val="600"/>
              </a:spcBef>
            </a:pPr>
            <a:endParaRPr lang="en-US" sz="2000" dirty="0"/>
          </a:p>
          <a:p>
            <a:pPr>
              <a:lnSpc>
                <a:spcPct val="100000"/>
              </a:lnSpc>
              <a:spcBef>
                <a:spcPts val="600"/>
              </a:spcBef>
            </a:pPr>
            <a:r>
              <a:rPr lang="en-US" sz="2300" dirty="0"/>
              <a:t>Compound SCHC ACK message proposal (see next slides)</a:t>
            </a:r>
          </a:p>
        </p:txBody>
      </p:sp>
      <p:sp>
        <p:nvSpPr>
          <p:cNvPr id="5" name="Rectangle 4">
            <a:extLst>
              <a:ext uri="{FF2B5EF4-FFF2-40B4-BE49-F238E27FC236}">
                <a16:creationId xmlns:a16="http://schemas.microsoft.com/office/drawing/2014/main" id="{007A576D-4E7A-4931-B980-0C54168CC867}"/>
              </a:ext>
            </a:extLst>
          </p:cNvPr>
          <p:cNvSpPr/>
          <p:nvPr/>
        </p:nvSpPr>
        <p:spPr>
          <a:xfrm>
            <a:off x="3563579" y="4836957"/>
            <a:ext cx="2537041"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a:ea typeface="+mn-ea"/>
                <a:cs typeface="+mn-cs"/>
              </a:rPr>
              <a:t>draft-</a:t>
            </a:r>
            <a:r>
              <a:rPr kumimoji="0" lang="fr-FR" sz="1400" b="0" i="0" u="none" strike="noStrike" kern="1200" cap="none" spc="0" normalizeH="0" baseline="0" noProof="0" dirty="0" err="1">
                <a:ln>
                  <a:noFill/>
                </a:ln>
                <a:solidFill>
                  <a:prstClr val="black"/>
                </a:solidFill>
                <a:effectLst/>
                <a:uLnTx/>
                <a:uFillTx/>
                <a:latin typeface="Calibri"/>
                <a:ea typeface="+mn-ea"/>
                <a:cs typeface="+mn-cs"/>
              </a:rPr>
              <a:t>ietf</a:t>
            </a:r>
            <a:r>
              <a:rPr kumimoji="0" lang="fr-FR" sz="1400" b="0" i="0" u="none" strike="noStrike" kern="1200" cap="none" spc="0" normalizeH="0" baseline="0" noProof="0" dirty="0">
                <a:ln>
                  <a:noFill/>
                </a:ln>
                <a:solidFill>
                  <a:prstClr val="black"/>
                </a:solidFill>
                <a:effectLst/>
                <a:uLnTx/>
                <a:uFillTx/>
                <a:latin typeface="Calibri"/>
                <a:ea typeface="+mn-ea"/>
                <a:cs typeface="+mn-cs"/>
              </a:rPr>
              <a:t>-</a:t>
            </a:r>
            <a:r>
              <a:rPr kumimoji="0" lang="fr-FR" sz="1400" b="0" i="0" u="none" strike="noStrike" kern="1200" cap="none" spc="0" normalizeH="0" baseline="0" noProof="0" dirty="0" err="1">
                <a:ln>
                  <a:noFill/>
                </a:ln>
                <a:solidFill>
                  <a:prstClr val="black"/>
                </a:solidFill>
                <a:effectLst/>
                <a:uLnTx/>
                <a:uFillTx/>
                <a:latin typeface="Calibri"/>
                <a:ea typeface="+mn-ea"/>
                <a:cs typeface="+mn-cs"/>
              </a:rPr>
              <a:t>lpwan</a:t>
            </a:r>
            <a:r>
              <a:rPr kumimoji="0" lang="fr-FR" sz="1400" b="0" i="0" u="none" strike="noStrike" kern="1200" cap="none" spc="0" normalizeH="0" baseline="0" noProof="0" dirty="0">
                <a:ln>
                  <a:noFill/>
                </a:ln>
                <a:solidFill>
                  <a:prstClr val="black"/>
                </a:solidFill>
                <a:effectLst/>
                <a:uLnTx/>
                <a:uFillTx/>
                <a:latin typeface="Calibri"/>
                <a:ea typeface="+mn-ea"/>
                <a:cs typeface="+mn-cs"/>
              </a:rPr>
              <a:t>-</a:t>
            </a:r>
            <a:r>
              <a:rPr kumimoji="0" lang="fr-FR" sz="1400" b="0" i="0" u="none" strike="noStrike" kern="1200" cap="none" spc="0" normalizeH="0" baseline="0" noProof="0" dirty="0" err="1">
                <a:ln>
                  <a:noFill/>
                </a:ln>
                <a:solidFill>
                  <a:prstClr val="black"/>
                </a:solidFill>
                <a:effectLst/>
                <a:uLnTx/>
                <a:uFillTx/>
                <a:latin typeface="Calibri"/>
                <a:ea typeface="+mn-ea"/>
                <a:cs typeface="+mn-cs"/>
              </a:rPr>
              <a:t>schc</a:t>
            </a:r>
            <a:r>
              <a:rPr kumimoji="0" lang="fr-FR" sz="1400" b="0" i="0" u="none" strike="noStrike" kern="1200" cap="none" spc="0" normalizeH="0" baseline="0" noProof="0" dirty="0">
                <a:ln>
                  <a:noFill/>
                </a:ln>
                <a:solidFill>
                  <a:prstClr val="black"/>
                </a:solidFill>
                <a:effectLst/>
                <a:uLnTx/>
                <a:uFillTx/>
                <a:latin typeface="Calibri"/>
                <a:ea typeface="+mn-ea"/>
                <a:cs typeface="+mn-cs"/>
              </a:rPr>
              <a:t>-over-</a:t>
            </a:r>
            <a:r>
              <a:rPr kumimoji="0" lang="fr-FR" sz="1400" b="0" i="0" u="none" strike="noStrike" kern="1200" cap="none" spc="0" normalizeH="0" baseline="0" noProof="0" dirty="0" err="1">
                <a:ln>
                  <a:noFill/>
                </a:ln>
                <a:solidFill>
                  <a:prstClr val="black"/>
                </a:solidFill>
                <a:effectLst/>
                <a:uLnTx/>
                <a:uFillTx/>
                <a:latin typeface="Calibri"/>
                <a:ea typeface="+mn-ea"/>
                <a:cs typeface="+mn-cs"/>
              </a:rPr>
              <a:t>sigfox</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878FF71D-4EB3-4C3D-9F31-80F8E9358335}"/>
              </a:ext>
            </a:extLst>
          </p:cNvPr>
          <p:cNvSpPr txBox="1">
            <a:spLocks/>
          </p:cNvSpPr>
          <p:nvPr/>
        </p:nvSpPr>
        <p:spPr>
          <a:xfrm>
            <a:off x="6863586" y="4836957"/>
            <a:ext cx="2057400" cy="273844"/>
          </a:xfrm>
          <a:prstGeom prst="rect">
            <a:avLst/>
          </a:prstGeom>
        </p:spPr>
        <p:txBody>
          <a:bodyPr vert="horz" lIns="68580" tIns="34290" rIns="68580" bIns="34290" rtlCol="0" anchor="ctr"/>
          <a:lstStyle>
            <a:defPPr>
              <a:defRPr lang="fr-FR"/>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43D7CE35-1867-2742-9862-5460C4103144}" type="slidenum">
              <a:rPr kumimoji="0" lang="en-US"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43</a:t>
            </a:fld>
            <a:endParaRPr kumimoji="0" lang="en-US"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8383640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E92CB-2FE0-BC40-A703-E9EAD27F34BC}"/>
              </a:ext>
            </a:extLst>
          </p:cNvPr>
          <p:cNvSpPr>
            <a:spLocks noGrp="1"/>
          </p:cNvSpPr>
          <p:nvPr>
            <p:ph type="title"/>
          </p:nvPr>
        </p:nvSpPr>
        <p:spPr/>
        <p:txBody>
          <a:bodyPr>
            <a:normAutofit/>
          </a:bodyPr>
          <a:lstStyle/>
          <a:p>
            <a:r>
              <a:rPr lang="en-US" sz="3000" dirty="0"/>
              <a:t>Compound SCHC ACK - Introduction</a:t>
            </a:r>
          </a:p>
        </p:txBody>
      </p:sp>
      <p:sp>
        <p:nvSpPr>
          <p:cNvPr id="3" name="Content Placeholder 2">
            <a:extLst>
              <a:ext uri="{FF2B5EF4-FFF2-40B4-BE49-F238E27FC236}">
                <a16:creationId xmlns:a16="http://schemas.microsoft.com/office/drawing/2014/main" id="{A999BBC7-301B-4147-A808-3DD0C8626E54}"/>
              </a:ext>
            </a:extLst>
          </p:cNvPr>
          <p:cNvSpPr>
            <a:spLocks noGrp="1"/>
          </p:cNvSpPr>
          <p:nvPr>
            <p:ph sz="half" idx="1"/>
          </p:nvPr>
        </p:nvSpPr>
        <p:spPr/>
        <p:txBody>
          <a:bodyPr>
            <a:normAutofit/>
          </a:bodyPr>
          <a:lstStyle/>
          <a:p>
            <a:pPr marL="214143" indent="-171398" defTabSz="342796">
              <a:spcBef>
                <a:spcPct val="20000"/>
              </a:spcBef>
              <a:buFont typeface="Arial"/>
              <a:buChar char="•"/>
            </a:pPr>
            <a:r>
              <a:rPr lang="en-US" dirty="0"/>
              <a:t>ACK-on-Error over Sigfox:</a:t>
            </a:r>
          </a:p>
          <a:p>
            <a:pPr marL="728441" lvl="1" indent="-171398" defTabSz="342796">
              <a:lnSpc>
                <a:spcPct val="100000"/>
              </a:lnSpc>
              <a:spcBef>
                <a:spcPct val="20000"/>
              </a:spcBef>
              <a:buFont typeface="Arial"/>
              <a:buChar char="•"/>
              <a:defRPr/>
            </a:pPr>
            <a:r>
              <a:rPr lang="en-US" sz="1500" dirty="0"/>
              <a:t>Errors in intermediate windows “may” generate at least one ACK</a:t>
            </a:r>
          </a:p>
          <a:p>
            <a:pPr marL="728441" lvl="1" indent="-171398" defTabSz="342796">
              <a:lnSpc>
                <a:spcPct val="100000"/>
              </a:lnSpc>
              <a:spcBef>
                <a:spcPct val="20000"/>
              </a:spcBef>
              <a:buFont typeface="Arial"/>
              <a:buChar char="•"/>
              <a:defRPr/>
            </a:pPr>
            <a:r>
              <a:rPr lang="en-US" sz="1500" dirty="0"/>
              <a:t>Errors in the last window generate at least 2 ACKs</a:t>
            </a:r>
          </a:p>
          <a:p>
            <a:pPr marL="728441" lvl="1" indent="-171398" defTabSz="342796">
              <a:lnSpc>
                <a:spcPct val="100000"/>
              </a:lnSpc>
              <a:spcBef>
                <a:spcPct val="20000"/>
              </a:spcBef>
              <a:buFont typeface="Arial"/>
              <a:buChar char="•"/>
              <a:defRPr/>
            </a:pPr>
            <a:r>
              <a:rPr lang="en-US" sz="1500" dirty="0"/>
              <a:t>Sigfox DL payload is fixed to 64 bits</a:t>
            </a:r>
          </a:p>
          <a:p>
            <a:r>
              <a:rPr lang="en-US" dirty="0"/>
              <a:t>When errors occur over multiple windows, the number of ACKs can be reduced by reporting losses from several windows with a single ACK</a:t>
            </a:r>
          </a:p>
          <a:p>
            <a:pPr marL="0" indent="0">
              <a:buNone/>
            </a:pPr>
            <a:endParaRPr lang="en-US" dirty="0"/>
          </a:p>
          <a:p>
            <a:endParaRPr lang="en-US" dirty="0"/>
          </a:p>
        </p:txBody>
      </p:sp>
      <p:pic>
        <p:nvPicPr>
          <p:cNvPr id="17" name="Content Placeholder 16">
            <a:extLst>
              <a:ext uri="{FF2B5EF4-FFF2-40B4-BE49-F238E27FC236}">
                <a16:creationId xmlns:a16="http://schemas.microsoft.com/office/drawing/2014/main" id="{C7F7A2A3-B1F8-B149-AC36-27BFBAAA9638}"/>
              </a:ext>
            </a:extLst>
          </p:cNvPr>
          <p:cNvPicPr>
            <a:picLocks noGrp="1" noChangeAspect="1"/>
          </p:cNvPicPr>
          <p:nvPr>
            <p:ph sz="half" idx="2"/>
          </p:nvPr>
        </p:nvPicPr>
        <p:blipFill>
          <a:blip r:embed="rId2"/>
          <a:srcRect/>
          <a:stretch/>
        </p:blipFill>
        <p:spPr>
          <a:xfrm>
            <a:off x="4826977" y="1369218"/>
            <a:ext cx="3544023" cy="3740494"/>
          </a:xfrm>
        </p:spPr>
      </p:pic>
      <p:sp>
        <p:nvSpPr>
          <p:cNvPr id="6" name="Rectangle 5">
            <a:extLst>
              <a:ext uri="{FF2B5EF4-FFF2-40B4-BE49-F238E27FC236}">
                <a16:creationId xmlns:a16="http://schemas.microsoft.com/office/drawing/2014/main" id="{663FCF4F-9D0E-8846-B381-F42CB04380C7}"/>
              </a:ext>
            </a:extLst>
          </p:cNvPr>
          <p:cNvSpPr/>
          <p:nvPr/>
        </p:nvSpPr>
        <p:spPr>
          <a:xfrm>
            <a:off x="7380652" y="938945"/>
            <a:ext cx="1600199" cy="646331"/>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SCHC Packet: 14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Window size: 7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a:ea typeface="+mn-ea"/>
                <a:cs typeface="+mn-cs"/>
              </a:rPr>
              <a:t>3 SCHC ACK Messages</a:t>
            </a:r>
          </a:p>
        </p:txBody>
      </p:sp>
      <p:sp>
        <p:nvSpPr>
          <p:cNvPr id="21" name="Frame 20">
            <a:extLst>
              <a:ext uri="{FF2B5EF4-FFF2-40B4-BE49-F238E27FC236}">
                <a16:creationId xmlns:a16="http://schemas.microsoft.com/office/drawing/2014/main" id="{82F0C977-D6E8-3E46-916E-9A10319BEEB4}"/>
              </a:ext>
            </a:extLst>
          </p:cNvPr>
          <p:cNvSpPr/>
          <p:nvPr/>
        </p:nvSpPr>
        <p:spPr>
          <a:xfrm>
            <a:off x="5551099" y="2692587"/>
            <a:ext cx="2542316" cy="185057"/>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2" name="Frame 21">
            <a:extLst>
              <a:ext uri="{FF2B5EF4-FFF2-40B4-BE49-F238E27FC236}">
                <a16:creationId xmlns:a16="http://schemas.microsoft.com/office/drawing/2014/main" id="{DB177BCD-F859-FA45-9360-40A3FBCD79D1}"/>
              </a:ext>
            </a:extLst>
          </p:cNvPr>
          <p:cNvSpPr/>
          <p:nvPr/>
        </p:nvSpPr>
        <p:spPr>
          <a:xfrm>
            <a:off x="5551099" y="4190221"/>
            <a:ext cx="2542316" cy="179441"/>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3" name="Frame 22">
            <a:extLst>
              <a:ext uri="{FF2B5EF4-FFF2-40B4-BE49-F238E27FC236}">
                <a16:creationId xmlns:a16="http://schemas.microsoft.com/office/drawing/2014/main" id="{D4C0F231-0CF3-5A4B-9972-5897CBC43321}"/>
              </a:ext>
            </a:extLst>
          </p:cNvPr>
          <p:cNvSpPr/>
          <p:nvPr/>
        </p:nvSpPr>
        <p:spPr>
          <a:xfrm>
            <a:off x="5551098" y="4663838"/>
            <a:ext cx="1388545" cy="179441"/>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4" name="Rectangle 23">
            <a:extLst>
              <a:ext uri="{FF2B5EF4-FFF2-40B4-BE49-F238E27FC236}">
                <a16:creationId xmlns:a16="http://schemas.microsoft.com/office/drawing/2014/main" id="{58EA863F-20BE-F74E-AB0B-7D515E333F7E}"/>
              </a:ext>
            </a:extLst>
          </p:cNvPr>
          <p:cNvSpPr/>
          <p:nvPr/>
        </p:nvSpPr>
        <p:spPr>
          <a:xfrm>
            <a:off x="4826977" y="1123612"/>
            <a:ext cx="724121" cy="276999"/>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a:ea typeface="+mn-ea"/>
                <a:cs typeface="+mn-cs"/>
              </a:rPr>
              <a:t>Example</a:t>
            </a:r>
          </a:p>
        </p:txBody>
      </p:sp>
    </p:spTree>
    <p:extLst>
      <p:ext uri="{BB962C8B-B14F-4D97-AF65-F5344CB8AC3E}">
        <p14:creationId xmlns:p14="http://schemas.microsoft.com/office/powerpoint/2010/main" val="6994242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E92CB-2FE0-BC40-A703-E9EAD27F34BC}"/>
              </a:ext>
            </a:extLst>
          </p:cNvPr>
          <p:cNvSpPr>
            <a:spLocks noGrp="1"/>
          </p:cNvSpPr>
          <p:nvPr>
            <p:ph type="title"/>
          </p:nvPr>
        </p:nvSpPr>
        <p:spPr>
          <a:xfrm>
            <a:off x="447675" y="183854"/>
            <a:ext cx="7886700" cy="994172"/>
          </a:xfrm>
        </p:spPr>
        <p:txBody>
          <a:bodyPr>
            <a:normAutofit/>
          </a:bodyPr>
          <a:lstStyle/>
          <a:p>
            <a:r>
              <a:rPr lang="en-US" sz="3000" dirty="0"/>
              <a:t>Compound SCHC ACK – Principles and Advantages</a:t>
            </a:r>
          </a:p>
        </p:txBody>
      </p:sp>
      <p:sp>
        <p:nvSpPr>
          <p:cNvPr id="3" name="Content Placeholder 2">
            <a:extLst>
              <a:ext uri="{FF2B5EF4-FFF2-40B4-BE49-F238E27FC236}">
                <a16:creationId xmlns:a16="http://schemas.microsoft.com/office/drawing/2014/main" id="{A999BBC7-301B-4147-A808-3DD0C8626E54}"/>
              </a:ext>
            </a:extLst>
          </p:cNvPr>
          <p:cNvSpPr>
            <a:spLocks noGrp="1"/>
          </p:cNvSpPr>
          <p:nvPr>
            <p:ph sz="half" idx="1"/>
          </p:nvPr>
        </p:nvSpPr>
        <p:spPr>
          <a:xfrm>
            <a:off x="628650" y="1369219"/>
            <a:ext cx="3886200" cy="3626493"/>
          </a:xfrm>
        </p:spPr>
        <p:txBody>
          <a:bodyPr>
            <a:normAutofit fontScale="92500" lnSpcReduction="20000"/>
          </a:bodyPr>
          <a:lstStyle/>
          <a:p>
            <a:pPr>
              <a:spcBef>
                <a:spcPts val="0"/>
              </a:spcBef>
              <a:spcAft>
                <a:spcPts val="600"/>
              </a:spcAft>
            </a:pPr>
            <a:r>
              <a:rPr lang="en-US" dirty="0"/>
              <a:t>The Compound ACK:</a:t>
            </a:r>
          </a:p>
          <a:p>
            <a:pPr lvl="1">
              <a:spcBef>
                <a:spcPts val="0"/>
              </a:spcBef>
              <a:spcAft>
                <a:spcPts val="600"/>
              </a:spcAft>
            </a:pPr>
            <a:r>
              <a:rPr lang="en-US" dirty="0"/>
              <a:t>Only reports windows with fragment losses</a:t>
            </a:r>
          </a:p>
          <a:p>
            <a:pPr lvl="1">
              <a:spcBef>
                <a:spcPts val="0"/>
              </a:spcBef>
              <a:spcAft>
                <a:spcPts val="600"/>
              </a:spcAft>
            </a:pPr>
            <a:r>
              <a:rPr lang="en-US" dirty="0"/>
              <a:t>Includes W field for each bitmap</a:t>
            </a:r>
          </a:p>
          <a:p>
            <a:pPr lvl="1">
              <a:spcBef>
                <a:spcPts val="0"/>
              </a:spcBef>
              <a:spcAft>
                <a:spcPts val="600"/>
              </a:spcAft>
            </a:pPr>
            <a:r>
              <a:rPr lang="en-US" dirty="0"/>
              <a:t>May not fit all bitmaps of all windows for a SCHC packet</a:t>
            </a:r>
          </a:p>
          <a:p>
            <a:pPr lvl="1">
              <a:spcBef>
                <a:spcPts val="0"/>
              </a:spcBef>
              <a:spcAft>
                <a:spcPts val="600"/>
              </a:spcAft>
            </a:pPr>
            <a:r>
              <a:rPr lang="en-US" dirty="0"/>
              <a:t>Has variable size</a:t>
            </a:r>
          </a:p>
          <a:p>
            <a:pPr lvl="1">
              <a:spcBef>
                <a:spcPts val="0"/>
              </a:spcBef>
              <a:spcAft>
                <a:spcPts val="600"/>
              </a:spcAft>
            </a:pPr>
            <a:r>
              <a:rPr lang="en-US" dirty="0"/>
              <a:t>Compatible with SCHC Receiver Abort message format and ACK Failure message format (RFC8724)</a:t>
            </a:r>
          </a:p>
          <a:p>
            <a:pPr lvl="1">
              <a:spcBef>
                <a:spcPts val="0"/>
              </a:spcBef>
              <a:spcAft>
                <a:spcPts val="600"/>
              </a:spcAft>
            </a:pPr>
            <a:endParaRPr lang="en-US" dirty="0"/>
          </a:p>
          <a:p>
            <a:pPr>
              <a:spcBef>
                <a:spcPts val="0"/>
              </a:spcBef>
              <a:spcAft>
                <a:spcPts val="600"/>
              </a:spcAft>
            </a:pPr>
            <a:r>
              <a:rPr lang="en-US" dirty="0"/>
              <a:t>ACK Reduction when using Compound ACK:</a:t>
            </a:r>
          </a:p>
          <a:p>
            <a:pPr lvl="1">
              <a:spcBef>
                <a:spcPts val="0"/>
              </a:spcBef>
              <a:spcAft>
                <a:spcPts val="600"/>
              </a:spcAft>
            </a:pPr>
            <a:r>
              <a:rPr lang="en-US" dirty="0"/>
              <a:t>Compound ACK messages = Regular SCHC ACKs - (# of windows – 1)</a:t>
            </a:r>
          </a:p>
          <a:p>
            <a:pPr lvl="1">
              <a:spcBef>
                <a:spcPts val="300"/>
              </a:spcBef>
            </a:pPr>
            <a:endParaRPr lang="en-US" dirty="0"/>
          </a:p>
        </p:txBody>
      </p:sp>
      <p:pic>
        <p:nvPicPr>
          <p:cNvPr id="8" name="Content Placeholder 7">
            <a:extLst>
              <a:ext uri="{FF2B5EF4-FFF2-40B4-BE49-F238E27FC236}">
                <a16:creationId xmlns:a16="http://schemas.microsoft.com/office/drawing/2014/main" id="{32E06DD5-7697-AC4E-87E8-04DAE6DA8697}"/>
              </a:ext>
            </a:extLst>
          </p:cNvPr>
          <p:cNvPicPr>
            <a:picLocks noGrp="1" noChangeAspect="1"/>
          </p:cNvPicPr>
          <p:nvPr>
            <p:ph sz="half" idx="2"/>
          </p:nvPr>
        </p:nvPicPr>
        <p:blipFill>
          <a:blip r:embed="rId2"/>
          <a:srcRect/>
          <a:stretch/>
        </p:blipFill>
        <p:spPr>
          <a:xfrm>
            <a:off x="4651986" y="1389621"/>
            <a:ext cx="3863365" cy="3635182"/>
          </a:xfrm>
        </p:spPr>
      </p:pic>
      <p:sp>
        <p:nvSpPr>
          <p:cNvPr id="11" name="Rectangle 10">
            <a:extLst>
              <a:ext uri="{FF2B5EF4-FFF2-40B4-BE49-F238E27FC236}">
                <a16:creationId xmlns:a16="http://schemas.microsoft.com/office/drawing/2014/main" id="{A7F356BB-41E2-2D43-90D7-08F8B66BC705}"/>
              </a:ext>
            </a:extLst>
          </p:cNvPr>
          <p:cNvSpPr/>
          <p:nvPr/>
        </p:nvSpPr>
        <p:spPr>
          <a:xfrm>
            <a:off x="7345476" y="960658"/>
            <a:ext cx="1600199" cy="646331"/>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SCHC Packet: 14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Window size: 7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a:ea typeface="+mn-ea"/>
                <a:cs typeface="+mn-cs"/>
              </a:rPr>
              <a:t>2 SCHC ACK Messages</a:t>
            </a:r>
          </a:p>
        </p:txBody>
      </p:sp>
      <p:sp>
        <p:nvSpPr>
          <p:cNvPr id="16" name="Frame 15">
            <a:extLst>
              <a:ext uri="{FF2B5EF4-FFF2-40B4-BE49-F238E27FC236}">
                <a16:creationId xmlns:a16="http://schemas.microsoft.com/office/drawing/2014/main" id="{7AB0EB35-CB60-7547-9BF7-E5CDB15B2AB0}"/>
              </a:ext>
            </a:extLst>
          </p:cNvPr>
          <p:cNvSpPr/>
          <p:nvPr/>
        </p:nvSpPr>
        <p:spPr>
          <a:xfrm>
            <a:off x="5374846" y="4019375"/>
            <a:ext cx="3166384" cy="179441"/>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7" name="Frame 16">
            <a:extLst>
              <a:ext uri="{FF2B5EF4-FFF2-40B4-BE49-F238E27FC236}">
                <a16:creationId xmlns:a16="http://schemas.microsoft.com/office/drawing/2014/main" id="{866EC636-3EE7-4247-86AD-EF4643E75D1F}"/>
              </a:ext>
            </a:extLst>
          </p:cNvPr>
          <p:cNvSpPr/>
          <p:nvPr/>
        </p:nvSpPr>
        <p:spPr>
          <a:xfrm>
            <a:off x="5378440" y="4641488"/>
            <a:ext cx="1491457" cy="179441"/>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8" name="Rectangle 17">
            <a:extLst>
              <a:ext uri="{FF2B5EF4-FFF2-40B4-BE49-F238E27FC236}">
                <a16:creationId xmlns:a16="http://schemas.microsoft.com/office/drawing/2014/main" id="{057D8E80-A55C-534B-A6CC-AF35B2E7ED1F}"/>
              </a:ext>
            </a:extLst>
          </p:cNvPr>
          <p:cNvSpPr/>
          <p:nvPr/>
        </p:nvSpPr>
        <p:spPr>
          <a:xfrm>
            <a:off x="4658761" y="1123612"/>
            <a:ext cx="724121" cy="276999"/>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Example</a:t>
            </a:r>
          </a:p>
        </p:txBody>
      </p:sp>
    </p:spTree>
    <p:extLst>
      <p:ext uri="{BB962C8B-B14F-4D97-AF65-F5344CB8AC3E}">
        <p14:creationId xmlns:p14="http://schemas.microsoft.com/office/powerpoint/2010/main" val="32420911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D70A4-A1C9-3C44-B18B-4DE8023B33CD}"/>
              </a:ext>
            </a:extLst>
          </p:cNvPr>
          <p:cNvSpPr>
            <a:spLocks noGrp="1"/>
          </p:cNvSpPr>
          <p:nvPr>
            <p:ph type="title"/>
          </p:nvPr>
        </p:nvSpPr>
        <p:spPr/>
        <p:txBody>
          <a:bodyPr>
            <a:normAutofit/>
          </a:bodyPr>
          <a:lstStyle/>
          <a:p>
            <a:r>
              <a:rPr lang="en-US" sz="3000" dirty="0"/>
              <a:t>Compound SCHC ACK – Message Format</a:t>
            </a:r>
          </a:p>
        </p:txBody>
      </p:sp>
      <p:sp>
        <p:nvSpPr>
          <p:cNvPr id="3" name="Content Placeholder 2">
            <a:extLst>
              <a:ext uri="{FF2B5EF4-FFF2-40B4-BE49-F238E27FC236}">
                <a16:creationId xmlns:a16="http://schemas.microsoft.com/office/drawing/2014/main" id="{32A0B84F-3988-4746-B2E1-6ACCBBDF42A1}"/>
              </a:ext>
            </a:extLst>
          </p:cNvPr>
          <p:cNvSpPr>
            <a:spLocks noGrp="1"/>
          </p:cNvSpPr>
          <p:nvPr>
            <p:ph idx="1"/>
          </p:nvPr>
        </p:nvSpPr>
        <p:spPr>
          <a:xfrm>
            <a:off x="628650" y="1420977"/>
            <a:ext cx="7886700" cy="3263504"/>
          </a:xfrm>
        </p:spPr>
        <p:txBody>
          <a:bodyPr/>
          <a:lstStyle/>
          <a:p>
            <a:r>
              <a:rPr lang="en-US" dirty="0"/>
              <a:t>Compound ACK message format (only for ACK Failure messages) with SCHC Fragment losses in all windows:</a:t>
            </a:r>
          </a:p>
          <a:p>
            <a:endParaRPr lang="en-US" dirty="0"/>
          </a:p>
          <a:p>
            <a:endParaRPr lang="en-US" dirty="0"/>
          </a:p>
          <a:p>
            <a:endParaRPr lang="en-US" dirty="0"/>
          </a:p>
          <a:p>
            <a:endParaRPr lang="en-US" dirty="0"/>
          </a:p>
          <a:p>
            <a:endParaRPr lang="en-US" dirty="0"/>
          </a:p>
        </p:txBody>
      </p:sp>
      <p:sp>
        <p:nvSpPr>
          <p:cNvPr id="14" name="TextBox 13">
            <a:extLst>
              <a:ext uri="{FF2B5EF4-FFF2-40B4-BE49-F238E27FC236}">
                <a16:creationId xmlns:a16="http://schemas.microsoft.com/office/drawing/2014/main" id="{1D4CCBEB-84B5-7942-93F6-8E45258FBBF5}"/>
              </a:ext>
            </a:extLst>
          </p:cNvPr>
          <p:cNvSpPr txBox="1"/>
          <p:nvPr/>
        </p:nvSpPr>
        <p:spPr>
          <a:xfrm>
            <a:off x="1909395" y="3635438"/>
            <a:ext cx="2421043" cy="369332"/>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Fixed, same as RFC8724</a:t>
            </a:r>
          </a:p>
        </p:txBody>
      </p:sp>
      <p:sp>
        <p:nvSpPr>
          <p:cNvPr id="15" name="TextBox 14">
            <a:extLst>
              <a:ext uri="{FF2B5EF4-FFF2-40B4-BE49-F238E27FC236}">
                <a16:creationId xmlns:a16="http://schemas.microsoft.com/office/drawing/2014/main" id="{160EEABD-F745-6E40-8538-940EC44EBBE4}"/>
              </a:ext>
            </a:extLst>
          </p:cNvPr>
          <p:cNvSpPr txBox="1"/>
          <p:nvPr/>
        </p:nvSpPr>
        <p:spPr>
          <a:xfrm>
            <a:off x="4522701" y="3639035"/>
            <a:ext cx="3906980" cy="646331"/>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W + bitmap groups as windows with losses (that can be fitted)</a:t>
            </a:r>
          </a:p>
        </p:txBody>
      </p:sp>
      <p:sp>
        <p:nvSpPr>
          <p:cNvPr id="16" name="TextBox 15">
            <a:extLst>
              <a:ext uri="{FF2B5EF4-FFF2-40B4-BE49-F238E27FC236}">
                <a16:creationId xmlns:a16="http://schemas.microsoft.com/office/drawing/2014/main" id="{CEBBD39D-E659-3C41-943F-CD49D3C65A1A}"/>
              </a:ext>
            </a:extLst>
          </p:cNvPr>
          <p:cNvSpPr txBox="1"/>
          <p:nvPr/>
        </p:nvSpPr>
        <p:spPr>
          <a:xfrm>
            <a:off x="4735797" y="2111843"/>
            <a:ext cx="840910" cy="369332"/>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W = 1</a:t>
            </a:r>
          </a:p>
        </p:txBody>
      </p:sp>
      <p:sp>
        <p:nvSpPr>
          <p:cNvPr id="20" name="Left Brace 19">
            <a:extLst>
              <a:ext uri="{FF2B5EF4-FFF2-40B4-BE49-F238E27FC236}">
                <a16:creationId xmlns:a16="http://schemas.microsoft.com/office/drawing/2014/main" id="{59B13635-F020-234F-878B-DA57B43DAE53}"/>
              </a:ext>
            </a:extLst>
          </p:cNvPr>
          <p:cNvSpPr/>
          <p:nvPr/>
        </p:nvSpPr>
        <p:spPr>
          <a:xfrm rot="5400000">
            <a:off x="5062170" y="1977202"/>
            <a:ext cx="188164" cy="1288360"/>
          </a:xfrm>
          <a:prstGeom prst="leftBrace">
            <a:avLst>
              <a:gd name="adj1" fmla="val 8333"/>
              <a:gd name="adj2" fmla="val 48521"/>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pic>
        <p:nvPicPr>
          <p:cNvPr id="25" name="Picture 24">
            <a:extLst>
              <a:ext uri="{FF2B5EF4-FFF2-40B4-BE49-F238E27FC236}">
                <a16:creationId xmlns:a16="http://schemas.microsoft.com/office/drawing/2014/main" id="{70D70627-FA7E-B94C-9456-759F6C3E73DA}"/>
              </a:ext>
            </a:extLst>
          </p:cNvPr>
          <p:cNvPicPr>
            <a:picLocks noChangeAspect="1"/>
          </p:cNvPicPr>
          <p:nvPr/>
        </p:nvPicPr>
        <p:blipFill>
          <a:blip r:embed="rId2"/>
          <a:stretch>
            <a:fillRect/>
          </a:stretch>
        </p:blipFill>
        <p:spPr>
          <a:xfrm>
            <a:off x="1635821" y="2664624"/>
            <a:ext cx="5872358" cy="822587"/>
          </a:xfrm>
          <a:prstGeom prst="rect">
            <a:avLst/>
          </a:prstGeom>
        </p:spPr>
      </p:pic>
      <p:sp>
        <p:nvSpPr>
          <p:cNvPr id="13" name="Left Brace 12">
            <a:extLst>
              <a:ext uri="{FF2B5EF4-FFF2-40B4-BE49-F238E27FC236}">
                <a16:creationId xmlns:a16="http://schemas.microsoft.com/office/drawing/2014/main" id="{0D11C7EC-CA35-2246-BE48-4B20FA5CE396}"/>
              </a:ext>
            </a:extLst>
          </p:cNvPr>
          <p:cNvSpPr/>
          <p:nvPr/>
        </p:nvSpPr>
        <p:spPr>
          <a:xfrm rot="16200000">
            <a:off x="5088821" y="2802914"/>
            <a:ext cx="228483" cy="1334839"/>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Left Brace 11">
            <a:extLst>
              <a:ext uri="{FF2B5EF4-FFF2-40B4-BE49-F238E27FC236}">
                <a16:creationId xmlns:a16="http://schemas.microsoft.com/office/drawing/2014/main" id="{49A4B71C-9424-9841-B572-464A404A4456}"/>
              </a:ext>
            </a:extLst>
          </p:cNvPr>
          <p:cNvSpPr/>
          <p:nvPr/>
        </p:nvSpPr>
        <p:spPr>
          <a:xfrm rot="16200000">
            <a:off x="2992736" y="2068611"/>
            <a:ext cx="228484" cy="2805572"/>
          </a:xfrm>
          <a:prstGeom prst="leftBrace">
            <a:avLst>
              <a:gd name="adj1" fmla="val 8333"/>
              <a:gd name="adj2" fmla="val 50113"/>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2F8A82C8-B6C3-6841-B6BF-949C17ACB5EE}"/>
              </a:ext>
            </a:extLst>
          </p:cNvPr>
          <p:cNvSpPr/>
          <p:nvPr/>
        </p:nvSpPr>
        <p:spPr>
          <a:xfrm>
            <a:off x="6769100" y="2016443"/>
            <a:ext cx="1947228" cy="461665"/>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SCHC Packet 14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Window size: 7 tiles</a:t>
            </a:r>
          </a:p>
        </p:txBody>
      </p:sp>
    </p:spTree>
    <p:extLst>
      <p:ext uri="{BB962C8B-B14F-4D97-AF65-F5344CB8AC3E}">
        <p14:creationId xmlns:p14="http://schemas.microsoft.com/office/powerpoint/2010/main" val="164958037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D70A4-A1C9-3C44-B18B-4DE8023B33CD}"/>
              </a:ext>
            </a:extLst>
          </p:cNvPr>
          <p:cNvSpPr>
            <a:spLocks noGrp="1"/>
          </p:cNvSpPr>
          <p:nvPr>
            <p:ph type="title"/>
          </p:nvPr>
        </p:nvSpPr>
        <p:spPr/>
        <p:txBody>
          <a:bodyPr/>
          <a:lstStyle/>
          <a:p>
            <a:r>
              <a:rPr lang="en-US" dirty="0"/>
              <a:t>Compound ACK – Message Format</a:t>
            </a:r>
          </a:p>
        </p:txBody>
      </p:sp>
      <p:sp>
        <p:nvSpPr>
          <p:cNvPr id="3" name="Content Placeholder 2">
            <a:extLst>
              <a:ext uri="{FF2B5EF4-FFF2-40B4-BE49-F238E27FC236}">
                <a16:creationId xmlns:a16="http://schemas.microsoft.com/office/drawing/2014/main" id="{32A0B84F-3988-4746-B2E1-6ACCBBDF42A1}"/>
              </a:ext>
            </a:extLst>
          </p:cNvPr>
          <p:cNvSpPr>
            <a:spLocks noGrp="1"/>
          </p:cNvSpPr>
          <p:nvPr>
            <p:ph idx="1"/>
          </p:nvPr>
        </p:nvSpPr>
        <p:spPr>
          <a:xfrm>
            <a:off x="628650" y="1470421"/>
            <a:ext cx="7886700" cy="3263504"/>
          </a:xfrm>
        </p:spPr>
        <p:txBody>
          <a:bodyPr/>
          <a:lstStyle/>
          <a:p>
            <a:endParaRPr lang="en-US" dirty="0"/>
          </a:p>
          <a:p>
            <a:endParaRPr lang="en-US" dirty="0"/>
          </a:p>
          <a:p>
            <a:endParaRPr lang="en-US" dirty="0"/>
          </a:p>
          <a:p>
            <a:r>
              <a:rPr lang="en-US" dirty="0"/>
              <a:t>W + Bitmap groups are ordered from the smallest window number to the largest</a:t>
            </a:r>
          </a:p>
          <a:p>
            <a:r>
              <a:rPr lang="en-US" dirty="0"/>
              <a:t>The window numbered 00 (if present) must always be between the Rule ID and C bit to avoid confusion with padding bits</a:t>
            </a:r>
          </a:p>
          <a:p>
            <a:endParaRPr lang="en-US" dirty="0"/>
          </a:p>
          <a:p>
            <a:endParaRPr lang="en-US" dirty="0"/>
          </a:p>
        </p:txBody>
      </p:sp>
      <p:grpSp>
        <p:nvGrpSpPr>
          <p:cNvPr id="4" name="Group 3">
            <a:extLst>
              <a:ext uri="{FF2B5EF4-FFF2-40B4-BE49-F238E27FC236}">
                <a16:creationId xmlns:a16="http://schemas.microsoft.com/office/drawing/2014/main" id="{77B09737-3E88-BF4B-9CC2-7F326AF9B2A6}"/>
              </a:ext>
            </a:extLst>
          </p:cNvPr>
          <p:cNvGrpSpPr/>
          <p:nvPr/>
        </p:nvGrpSpPr>
        <p:grpSpPr>
          <a:xfrm>
            <a:off x="1519618" y="1224196"/>
            <a:ext cx="7297811" cy="1398177"/>
            <a:chOff x="2292903" y="3121978"/>
            <a:chExt cx="9730414" cy="1864235"/>
          </a:xfrm>
        </p:grpSpPr>
        <p:sp>
          <p:nvSpPr>
            <p:cNvPr id="16" name="TextBox 15">
              <a:extLst>
                <a:ext uri="{FF2B5EF4-FFF2-40B4-BE49-F238E27FC236}">
                  <a16:creationId xmlns:a16="http://schemas.microsoft.com/office/drawing/2014/main" id="{CEBBD39D-E659-3C41-943F-CD49D3C65A1A}"/>
                </a:ext>
              </a:extLst>
            </p:cNvPr>
            <p:cNvSpPr txBox="1"/>
            <p:nvPr/>
          </p:nvSpPr>
          <p:spPr>
            <a:xfrm>
              <a:off x="6533209" y="4493771"/>
              <a:ext cx="1097528" cy="492442"/>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W = 1</a:t>
              </a:r>
            </a:p>
          </p:txBody>
        </p:sp>
        <p:pic>
          <p:nvPicPr>
            <p:cNvPr id="25" name="Picture 24">
              <a:extLst>
                <a:ext uri="{FF2B5EF4-FFF2-40B4-BE49-F238E27FC236}">
                  <a16:creationId xmlns:a16="http://schemas.microsoft.com/office/drawing/2014/main" id="{70D70627-FA7E-B94C-9456-759F6C3E73DA}"/>
                </a:ext>
              </a:extLst>
            </p:cNvPr>
            <p:cNvPicPr>
              <a:picLocks noChangeAspect="1"/>
            </p:cNvPicPr>
            <p:nvPr/>
          </p:nvPicPr>
          <p:blipFill>
            <a:blip r:embed="rId2"/>
            <a:stretch>
              <a:fillRect/>
            </a:stretch>
          </p:blipFill>
          <p:spPr>
            <a:xfrm>
              <a:off x="2292903" y="3127114"/>
              <a:ext cx="7829810" cy="1096783"/>
            </a:xfrm>
            <a:prstGeom prst="rect">
              <a:avLst/>
            </a:prstGeom>
          </p:spPr>
        </p:pic>
        <p:sp>
          <p:nvSpPr>
            <p:cNvPr id="13" name="Left Brace 12">
              <a:extLst>
                <a:ext uri="{FF2B5EF4-FFF2-40B4-BE49-F238E27FC236}">
                  <a16:creationId xmlns:a16="http://schemas.microsoft.com/office/drawing/2014/main" id="{0D11C7EC-CA35-2246-BE48-4B20FA5CE396}"/>
                </a:ext>
              </a:extLst>
            </p:cNvPr>
            <p:cNvSpPr/>
            <p:nvPr/>
          </p:nvSpPr>
          <p:spPr>
            <a:xfrm rot="16200000">
              <a:off x="6940819" y="3334000"/>
              <a:ext cx="212821" cy="1779785"/>
            </a:xfrm>
            <a:prstGeom prst="leftBrace">
              <a:avLst>
                <a:gd name="adj1" fmla="val 8333"/>
                <a:gd name="adj2" fmla="val 52616"/>
              </a:avLst>
            </a:prstGeom>
            <a:ln w="1905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2F8A82C8-B6C3-6841-B6BF-949C17ACB5EE}"/>
                </a:ext>
              </a:extLst>
            </p:cNvPr>
            <p:cNvSpPr/>
            <p:nvPr/>
          </p:nvSpPr>
          <p:spPr>
            <a:xfrm>
              <a:off x="10021113" y="3121978"/>
              <a:ext cx="2002204" cy="615553"/>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SCHC Packet: 14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Window size: 7 tiles</a:t>
              </a:r>
            </a:p>
          </p:txBody>
        </p:sp>
      </p:grpSp>
      <p:sp>
        <p:nvSpPr>
          <p:cNvPr id="18" name="Freeform 17">
            <a:extLst>
              <a:ext uri="{FF2B5EF4-FFF2-40B4-BE49-F238E27FC236}">
                <a16:creationId xmlns:a16="http://schemas.microsoft.com/office/drawing/2014/main" id="{81D5AE28-51A0-5942-B422-434F094A9717}"/>
              </a:ext>
            </a:extLst>
          </p:cNvPr>
          <p:cNvSpPr/>
          <p:nvPr/>
        </p:nvSpPr>
        <p:spPr>
          <a:xfrm>
            <a:off x="2763957" y="1970826"/>
            <a:ext cx="1212112" cy="159615"/>
          </a:xfrm>
          <a:custGeom>
            <a:avLst/>
            <a:gdLst>
              <a:gd name="connsiteX0" fmla="*/ 1212112 w 1212112"/>
              <a:gd name="connsiteY0" fmla="*/ 21265 h 159615"/>
              <a:gd name="connsiteX1" fmla="*/ 542261 w 1212112"/>
              <a:gd name="connsiteY1" fmla="*/ 159488 h 159615"/>
              <a:gd name="connsiteX2" fmla="*/ 0 w 1212112"/>
              <a:gd name="connsiteY2" fmla="*/ 0 h 159615"/>
            </a:gdLst>
            <a:ahLst/>
            <a:cxnLst>
              <a:cxn ang="0">
                <a:pos x="connsiteX0" y="connsiteY0"/>
              </a:cxn>
              <a:cxn ang="0">
                <a:pos x="connsiteX1" y="connsiteY1"/>
              </a:cxn>
              <a:cxn ang="0">
                <a:pos x="connsiteX2" y="connsiteY2"/>
              </a:cxn>
            </a:cxnLst>
            <a:rect l="l" t="t" r="r" b="b"/>
            <a:pathLst>
              <a:path w="1212112" h="159615">
                <a:moveTo>
                  <a:pt x="1212112" y="21265"/>
                </a:moveTo>
                <a:cubicBezTo>
                  <a:pt x="978196" y="92148"/>
                  <a:pt x="744280" y="163032"/>
                  <a:pt x="542261" y="159488"/>
                </a:cubicBezTo>
                <a:cubicBezTo>
                  <a:pt x="340242" y="155944"/>
                  <a:pt x="170121" y="77972"/>
                  <a:pt x="0" y="0"/>
                </a:cubicBezTo>
              </a:path>
            </a:pathLst>
          </a:custGeom>
          <a:noFill/>
          <a:ln w="19050">
            <a:solidFill>
              <a:schemeClr val="accent1"/>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10B02504-0E53-7B44-844B-0BD9CFB3A8D5}"/>
              </a:ext>
            </a:extLst>
          </p:cNvPr>
          <p:cNvSpPr txBox="1"/>
          <p:nvPr/>
        </p:nvSpPr>
        <p:spPr>
          <a:xfrm>
            <a:off x="2892425" y="2196755"/>
            <a:ext cx="823146" cy="369332"/>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W = 0</a:t>
            </a:r>
          </a:p>
        </p:txBody>
      </p:sp>
    </p:spTree>
    <p:extLst>
      <p:ext uri="{BB962C8B-B14F-4D97-AF65-F5344CB8AC3E}">
        <p14:creationId xmlns:p14="http://schemas.microsoft.com/office/powerpoint/2010/main" val="1811120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E7797-2999-B249-8945-C7A7A51AF516}"/>
              </a:ext>
            </a:extLst>
          </p:cNvPr>
          <p:cNvSpPr>
            <a:spLocks noGrp="1"/>
          </p:cNvSpPr>
          <p:nvPr>
            <p:ph type="ctrTitle"/>
          </p:nvPr>
        </p:nvSpPr>
        <p:spPr/>
        <p:txBody>
          <a:bodyPr/>
          <a:lstStyle/>
          <a:p>
            <a:r>
              <a:rPr lang="en-US" dirty="0"/>
              <a:t>Thanks!</a:t>
            </a:r>
            <a:br>
              <a:rPr lang="en-US" dirty="0"/>
            </a:br>
            <a:r>
              <a:rPr lang="en-US" dirty="0"/>
              <a:t>Questions? Comments?</a:t>
            </a:r>
          </a:p>
        </p:txBody>
      </p:sp>
    </p:spTree>
    <p:extLst>
      <p:ext uri="{BB962C8B-B14F-4D97-AF65-F5344CB8AC3E}">
        <p14:creationId xmlns:p14="http://schemas.microsoft.com/office/powerpoint/2010/main" val="38776751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E7797-2999-B249-8945-C7A7A51AF516}"/>
              </a:ext>
            </a:extLst>
          </p:cNvPr>
          <p:cNvSpPr>
            <a:spLocks noGrp="1"/>
          </p:cNvSpPr>
          <p:nvPr>
            <p:ph type="ctrTitle"/>
          </p:nvPr>
        </p:nvSpPr>
        <p:spPr/>
        <p:txBody>
          <a:bodyPr/>
          <a:lstStyle/>
          <a:p>
            <a:r>
              <a:rPr lang="en-US" dirty="0"/>
              <a:t>Backup slides</a:t>
            </a:r>
          </a:p>
        </p:txBody>
      </p:sp>
    </p:spTree>
    <p:extLst>
      <p:ext uri="{BB962C8B-B14F-4D97-AF65-F5344CB8AC3E}">
        <p14:creationId xmlns:p14="http://schemas.microsoft.com/office/powerpoint/2010/main" val="27115227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a:t>Agenda bashing</a:t>
            </a:r>
          </a:p>
        </p:txBody>
      </p:sp>
      <p:sp>
        <p:nvSpPr>
          <p:cNvPr id="2" name="Espace réservé du numéro de diapositive 1"/>
          <p:cNvSpPr>
            <a:spLocks noGrp="1"/>
          </p:cNvSpPr>
          <p:nvPr>
            <p:ph type="sldNum" sz="quarter" idx="12"/>
          </p:nvPr>
        </p:nvSpPr>
        <p:spPr/>
        <p:txBody>
          <a:bodyPr/>
          <a:lstStyle/>
          <a:p>
            <a:fld id="{22D2E28D-3C84-FA4F-AA95-DF0FC25EB245}" type="slidenum">
              <a:rPr lang="fr-FR" smtClean="0"/>
              <a:t>5</a:t>
            </a:fld>
            <a:endParaRPr lang="fr-FR"/>
          </a:p>
        </p:txBody>
      </p:sp>
      <p:graphicFrame>
        <p:nvGraphicFramePr>
          <p:cNvPr id="5" name="Table 4"/>
          <p:cNvGraphicFramePr>
            <a:graphicFrameLocks noGrp="1"/>
          </p:cNvGraphicFramePr>
          <p:nvPr>
            <p:extLst>
              <p:ext uri="{D42A27DB-BD31-4B8C-83A1-F6EECF244321}">
                <p14:modId xmlns:p14="http://schemas.microsoft.com/office/powerpoint/2010/main" val="3173823963"/>
              </p:ext>
            </p:extLst>
          </p:nvPr>
        </p:nvGraphicFramePr>
        <p:xfrm>
          <a:off x="820653" y="1047512"/>
          <a:ext cx="7948773" cy="3442364"/>
        </p:xfrm>
        <a:graphic>
          <a:graphicData uri="http://schemas.openxmlformats.org/drawingml/2006/table">
            <a:tbl>
              <a:tblPr firstRow="1" bandRow="1">
                <a:tableStyleId>{5C22544A-7EE6-4342-B048-85BDC9FD1C3A}</a:tableStyleId>
              </a:tblPr>
              <a:tblGrid>
                <a:gridCol w="827382">
                  <a:extLst>
                    <a:ext uri="{9D8B030D-6E8A-4147-A177-3AD203B41FA5}">
                      <a16:colId xmlns:a16="http://schemas.microsoft.com/office/drawing/2014/main" val="1188353627"/>
                    </a:ext>
                  </a:extLst>
                </a:gridCol>
                <a:gridCol w="6304021">
                  <a:extLst>
                    <a:ext uri="{9D8B030D-6E8A-4147-A177-3AD203B41FA5}">
                      <a16:colId xmlns:a16="http://schemas.microsoft.com/office/drawing/2014/main" val="2384022481"/>
                    </a:ext>
                  </a:extLst>
                </a:gridCol>
                <a:gridCol w="817370">
                  <a:extLst>
                    <a:ext uri="{9D8B030D-6E8A-4147-A177-3AD203B41FA5}">
                      <a16:colId xmlns:a16="http://schemas.microsoft.com/office/drawing/2014/main" val="4011079028"/>
                    </a:ext>
                  </a:extLst>
                </a:gridCol>
              </a:tblGrid>
              <a:tr h="1030165">
                <a:tc>
                  <a:txBody>
                    <a:bodyPr/>
                    <a:lstStyle/>
                    <a:p>
                      <a:r>
                        <a:rPr lang="en-US" sz="1400" b="0" dirty="0">
                          <a:solidFill>
                            <a:schemeClr val="tx1"/>
                          </a:solidFill>
                        </a:rPr>
                        <a:t>15:30</a:t>
                      </a:r>
                    </a:p>
                    <a:p>
                      <a:r>
                        <a:rPr lang="en-US" sz="1400" b="0" dirty="0">
                          <a:solidFill>
                            <a:schemeClr val="tx1"/>
                          </a:solidFill>
                        </a:rPr>
                        <a:t>(UTC)</a:t>
                      </a:r>
                    </a:p>
                  </a:txBody>
                  <a:tcPr>
                    <a:solidFill>
                      <a:schemeClr val="bg1"/>
                    </a:solidFill>
                  </a:tcPr>
                </a:tc>
                <a:tc>
                  <a:txBody>
                    <a:bodyPr/>
                    <a:lstStyle/>
                    <a:p>
                      <a:pPr marL="0" indent="0">
                        <a:spcBef>
                          <a:spcPts val="600"/>
                        </a:spcBef>
                        <a:buClr>
                          <a:srgbClr val="000000"/>
                        </a:buClr>
                        <a:buNone/>
                      </a:pPr>
                      <a:r>
                        <a:rPr lang="en-US" sz="1400" b="0" dirty="0">
                          <a:solidFill>
                            <a:schemeClr val="tx1"/>
                          </a:solidFill>
                        </a:rPr>
                        <a:t>Opening, agenda bashing </a:t>
                      </a:r>
                      <a:r>
                        <a:rPr lang="en-US" altLang="en-US" sz="1400" b="0" dirty="0">
                          <a:solidFill>
                            <a:schemeClr val="tx1"/>
                          </a:solidFill>
                          <a:cs typeface="Droid Sans Fallback" charset="0"/>
                        </a:rPr>
                        <a:t>(Chairs) 		</a:t>
                      </a:r>
                    </a:p>
                    <a:p>
                      <a:pPr marL="228600" indent="-228600">
                        <a:spcBef>
                          <a:spcPts val="0"/>
                        </a:spcBef>
                        <a:buClr>
                          <a:srgbClr val="000000"/>
                        </a:buClr>
                        <a:buFont typeface="Arial" panose="020B0604020202020204" pitchFamily="34" charset="0"/>
                        <a:buChar char="•"/>
                      </a:pPr>
                      <a:r>
                        <a:rPr lang="en-US" altLang="en-US" sz="1400" b="0" dirty="0">
                          <a:solidFill>
                            <a:schemeClr val="tx1"/>
                          </a:solidFill>
                          <a:cs typeface="Droid Sans Fallback" charset="0"/>
                        </a:rPr>
                        <a:t>Note-Well, Scribes,  Agenda Bashing</a:t>
                      </a:r>
                    </a:p>
                    <a:p>
                      <a:pPr marL="228600" indent="-228600">
                        <a:spcBef>
                          <a:spcPts val="0"/>
                        </a:spcBef>
                        <a:buClr>
                          <a:srgbClr val="000000"/>
                        </a:buClr>
                        <a:buFont typeface="Arial" panose="020B0604020202020204" pitchFamily="34" charset="0"/>
                        <a:buChar char="•"/>
                      </a:pPr>
                      <a:r>
                        <a:rPr lang="en-US" sz="1400" b="0" dirty="0">
                          <a:solidFill>
                            <a:schemeClr val="tx1"/>
                          </a:solidFill>
                        </a:rPr>
                        <a:t>Status of drafts </a:t>
                      </a:r>
                    </a:p>
                    <a:p>
                      <a:pPr marL="228600" indent="-228600">
                        <a:spcBef>
                          <a:spcPts val="0"/>
                        </a:spcBef>
                        <a:buClr>
                          <a:srgbClr val="000000"/>
                        </a:buClr>
                        <a:buFont typeface="Arial" panose="020B0604020202020204" pitchFamily="34" charset="0"/>
                        <a:buChar char="•"/>
                      </a:pPr>
                      <a:r>
                        <a:rPr lang="en-US" sz="1400" b="0" dirty="0">
                          <a:solidFill>
                            <a:schemeClr val="tx1"/>
                          </a:solidFill>
                        </a:rPr>
                        <a:t>Presenters: The Chairs</a:t>
                      </a:r>
                    </a:p>
                  </a:txBody>
                  <a:tcPr>
                    <a:solidFill>
                      <a:schemeClr val="bg1"/>
                    </a:solidFill>
                  </a:tcPr>
                </a:tc>
                <a:tc>
                  <a:txBody>
                    <a:bodyPr/>
                    <a:lstStyle/>
                    <a:p>
                      <a:r>
                        <a:rPr lang="en-US" sz="1400" b="0" dirty="0">
                          <a:solidFill>
                            <a:schemeClr val="tx1"/>
                          </a:solidFill>
                        </a:rPr>
                        <a:t> 5mn</a:t>
                      </a:r>
                    </a:p>
                  </a:txBody>
                  <a:tcPr>
                    <a:solidFill>
                      <a:schemeClr val="bg1"/>
                    </a:solidFill>
                  </a:tcPr>
                </a:tc>
                <a:extLst>
                  <a:ext uri="{0D108BD9-81ED-4DB2-BD59-A6C34878D82A}">
                    <a16:rowId xmlns:a16="http://schemas.microsoft.com/office/drawing/2014/main" val="430590605"/>
                  </a:ext>
                </a:extLst>
              </a:tr>
              <a:tr h="871833">
                <a:tc>
                  <a:txBody>
                    <a:bodyPr/>
                    <a:lstStyle/>
                    <a:p>
                      <a:r>
                        <a:rPr lang="en-US" sz="1400" b="0" dirty="0">
                          <a:solidFill>
                            <a:schemeClr val="tx1"/>
                          </a:solidFill>
                        </a:rPr>
                        <a:t>15:35</a:t>
                      </a:r>
                    </a:p>
                  </a:txBody>
                  <a:tcPr>
                    <a:solidFill>
                      <a:schemeClr val="bg1"/>
                    </a:solidFill>
                  </a:tcPr>
                </a:tc>
                <a:tc>
                  <a:txBody>
                    <a:bodyPr/>
                    <a:lstStyle/>
                    <a:p>
                      <a:pPr marL="0" marR="0" lvl="0" indent="0" algn="l" defTabSz="457061" rtl="0" eaLnBrk="1" fontAlgn="auto" latinLnBrk="0" hangingPunct="1">
                        <a:lnSpc>
                          <a:spcPct val="100000"/>
                        </a:lnSpc>
                        <a:spcBef>
                          <a:spcPts val="600"/>
                        </a:spcBef>
                        <a:spcAft>
                          <a:spcPts val="0"/>
                        </a:spcAft>
                        <a:buClr>
                          <a:srgbClr val="000000"/>
                        </a:buClr>
                        <a:buSzTx/>
                        <a:buFontTx/>
                        <a:buNone/>
                        <a:tabLst/>
                        <a:defRPr/>
                      </a:pPr>
                      <a:r>
                        <a:rPr kumimoji="0" lang="en-US" altLang="en-US" sz="1400" b="0" i="0" u="none" strike="noStrike" kern="1200" cap="none" spc="0" normalizeH="0" baseline="0" noProof="0" dirty="0">
                          <a:ln>
                            <a:noFill/>
                          </a:ln>
                          <a:solidFill>
                            <a:schemeClr val="tx1"/>
                          </a:solidFill>
                          <a:effectLst/>
                          <a:uLnTx/>
                          <a:uFillTx/>
                          <a:latin typeface="+mn-lt"/>
                          <a:ea typeface="+mn-ea"/>
                          <a:cs typeface="Droid Sans Fallback" charset="0"/>
                        </a:rPr>
                        <a:t>LPWAN Architecture and general newcomer presentation</a:t>
                      </a:r>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altLang="en-US" sz="1400" b="0" i="0" u="none" strike="noStrike" kern="1200" cap="none" spc="0" normalizeH="0" baseline="0" noProof="0" dirty="0">
                          <a:ln>
                            <a:noFill/>
                          </a:ln>
                          <a:solidFill>
                            <a:schemeClr val="tx1"/>
                          </a:solidFill>
                          <a:effectLst/>
                          <a:uLnTx/>
                          <a:uFillTx/>
                          <a:latin typeface="+mn-lt"/>
                          <a:ea typeface="+mn-ea"/>
                          <a:cs typeface="Droid Sans Fallback" charset="0"/>
                        </a:rPr>
                        <a:t>Presenter: </a:t>
                      </a:r>
                      <a:r>
                        <a:rPr lang="en-US" sz="1400" dirty="0"/>
                        <a:t>Alexander Pelov</a:t>
                      </a:r>
                      <a:endParaRPr kumimoji="0" lang="en-US" altLang="en-US" sz="1400" b="0" i="0" u="none" strike="noStrike" kern="1200" cap="none" spc="0" normalizeH="0" baseline="0" noProof="0" dirty="0">
                        <a:ln>
                          <a:noFill/>
                        </a:ln>
                        <a:solidFill>
                          <a:schemeClr val="tx1"/>
                        </a:solidFill>
                        <a:effectLst/>
                        <a:uLnTx/>
                        <a:uFillTx/>
                        <a:latin typeface="+mn-lt"/>
                        <a:ea typeface="+mn-ea"/>
                        <a:cs typeface="Droid Sans Fallback" charset="0"/>
                      </a:endParaRPr>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Droid Sans Fallback" charset="0"/>
                        </a:rPr>
                        <a:t>Associated drafts: draft-</a:t>
                      </a:r>
                      <a:r>
                        <a:rPr kumimoji="0" lang="en-US" sz="1400" b="0" i="0" u="none" strike="noStrike" kern="1200" cap="none" spc="0" normalizeH="0" baseline="0" noProof="0" dirty="0" err="1">
                          <a:ln>
                            <a:noFill/>
                          </a:ln>
                          <a:solidFill>
                            <a:schemeClr val="tx1"/>
                          </a:solidFill>
                          <a:effectLst/>
                          <a:uLnTx/>
                          <a:uFillTx/>
                          <a:latin typeface="+mn-lt"/>
                          <a:ea typeface="+mn-ea"/>
                          <a:cs typeface="Droid Sans Fallback" charset="0"/>
                        </a:rPr>
                        <a:t>pelov</a:t>
                      </a:r>
                      <a:r>
                        <a:rPr kumimoji="0" lang="en-US" sz="1400" b="0" i="0" u="none" strike="noStrike" kern="1200" cap="none" spc="0" normalizeH="0" baseline="0" noProof="0" dirty="0">
                          <a:ln>
                            <a:noFill/>
                          </a:ln>
                          <a:solidFill>
                            <a:schemeClr val="tx1"/>
                          </a:solidFill>
                          <a:effectLst/>
                          <a:uLnTx/>
                          <a:uFillTx/>
                          <a:latin typeface="+mn-lt"/>
                          <a:ea typeface="+mn-ea"/>
                          <a:cs typeface="Droid Sans Fallback" charset="0"/>
                        </a:rPr>
                        <a:t>-</a:t>
                      </a:r>
                      <a:r>
                        <a:rPr kumimoji="0" lang="en-US" sz="1400" b="0" i="0" u="none" strike="noStrike" kern="1200" cap="none" spc="0" normalizeH="0" baseline="0" noProof="0" dirty="0" err="1">
                          <a:ln>
                            <a:noFill/>
                          </a:ln>
                          <a:solidFill>
                            <a:schemeClr val="tx1"/>
                          </a:solidFill>
                          <a:effectLst/>
                          <a:uLnTx/>
                          <a:uFillTx/>
                          <a:latin typeface="+mn-lt"/>
                          <a:ea typeface="+mn-ea"/>
                          <a:cs typeface="Droid Sans Fallback" charset="0"/>
                        </a:rPr>
                        <a:t>lpwan</a:t>
                      </a:r>
                      <a:r>
                        <a:rPr kumimoji="0" lang="en-US" sz="1400" b="0" i="0" u="none" strike="noStrike" kern="1200" cap="none" spc="0" normalizeH="0" baseline="0" noProof="0" dirty="0">
                          <a:ln>
                            <a:noFill/>
                          </a:ln>
                          <a:solidFill>
                            <a:schemeClr val="tx1"/>
                          </a:solidFill>
                          <a:effectLst/>
                          <a:uLnTx/>
                          <a:uFillTx/>
                          <a:latin typeface="+mn-lt"/>
                          <a:ea typeface="+mn-ea"/>
                          <a:cs typeface="Droid Sans Fallback" charset="0"/>
                        </a:rPr>
                        <a:t>-architecture</a:t>
                      </a:r>
                      <a:endParaRPr lang="en-US" sz="1400" b="0" dirty="0">
                        <a:solidFill>
                          <a:schemeClr val="tx1"/>
                        </a:solidFill>
                      </a:endParaRPr>
                    </a:p>
                  </a:txBody>
                  <a:tcPr>
                    <a:solidFill>
                      <a:schemeClr val="bg1"/>
                    </a:solidFill>
                  </a:tcPr>
                </a:tc>
                <a:tc>
                  <a:txBody>
                    <a:bodyPr/>
                    <a:lstStyle/>
                    <a:p>
                      <a:r>
                        <a:rPr lang="en-US" sz="1400" b="0" dirty="0">
                          <a:solidFill>
                            <a:schemeClr val="tx1"/>
                          </a:solidFill>
                        </a:rPr>
                        <a:t>15mn</a:t>
                      </a:r>
                    </a:p>
                  </a:txBody>
                  <a:tcPr>
                    <a:solidFill>
                      <a:schemeClr val="bg1"/>
                    </a:solidFill>
                  </a:tcPr>
                </a:tc>
                <a:extLst>
                  <a:ext uri="{0D108BD9-81ED-4DB2-BD59-A6C34878D82A}">
                    <a16:rowId xmlns:a16="http://schemas.microsoft.com/office/drawing/2014/main" val="10001"/>
                  </a:ext>
                </a:extLst>
              </a:tr>
              <a:tr h="808846">
                <a:tc>
                  <a:txBody>
                    <a:bodyPr/>
                    <a:lstStyle/>
                    <a:p>
                      <a:r>
                        <a:rPr lang="en-US" sz="1400" b="0" dirty="0">
                          <a:solidFill>
                            <a:schemeClr val="tx1"/>
                          </a:solidFill>
                        </a:rPr>
                        <a:t>15:50</a:t>
                      </a:r>
                    </a:p>
                  </a:txBody>
                  <a:tcPr>
                    <a:solidFill>
                      <a:schemeClr val="bg1"/>
                    </a:solidFill>
                  </a:tcPr>
                </a:tc>
                <a:tc>
                  <a:txBody>
                    <a:bodyPr/>
                    <a:lstStyle/>
                    <a:p>
                      <a:pPr marL="0" marR="0" lvl="0" indent="0" algn="l" defTabSz="457061" rtl="0" eaLnBrk="1" fontAlgn="auto" latinLnBrk="0" hangingPunct="1">
                        <a:lnSpc>
                          <a:spcPct val="100000"/>
                        </a:lnSpc>
                        <a:spcBef>
                          <a:spcPts val="600"/>
                        </a:spcBef>
                        <a:spcAft>
                          <a:spcPts val="0"/>
                        </a:spcAft>
                        <a:buClr>
                          <a:srgbClr val="000000"/>
                        </a:buClr>
                        <a:buSzTx/>
                        <a:buFontTx/>
                        <a:buNone/>
                        <a:tabLst/>
                        <a:defRPr/>
                      </a:pPr>
                      <a:r>
                        <a:rPr kumimoji="0" lang="en-US" altLang="en-US" sz="1400" b="0" i="0" u="none" strike="noStrike" kern="1200" cap="none" spc="0" normalizeH="0" baseline="0" noProof="0" dirty="0">
                          <a:ln>
                            <a:noFill/>
                          </a:ln>
                          <a:solidFill>
                            <a:prstClr val="black"/>
                          </a:solidFill>
                          <a:effectLst/>
                          <a:uLnTx/>
                          <a:uFillTx/>
                          <a:latin typeface="+mn-lt"/>
                          <a:ea typeface="+mn-ea"/>
                          <a:cs typeface="Droid Sans Fallback" charset="0"/>
                        </a:rPr>
                        <a:t>Yang Data Model for SCHC	</a:t>
                      </a:r>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400" dirty="0"/>
                        <a:t>Presenter: </a:t>
                      </a:r>
                      <a:r>
                        <a:rPr kumimoji="0" lang="en-US" altLang="en-US" sz="1400" b="0" i="0" u="none" strike="noStrike" kern="1200" cap="none" spc="0" normalizeH="0" baseline="0" noProof="0" dirty="0">
                          <a:ln>
                            <a:noFill/>
                          </a:ln>
                          <a:solidFill>
                            <a:prstClr val="black"/>
                          </a:solidFill>
                          <a:effectLst/>
                          <a:uLnTx/>
                          <a:uFillTx/>
                          <a:latin typeface="+mn-lt"/>
                          <a:ea typeface="+mn-ea"/>
                          <a:cs typeface="Droid Sans Fallback" charset="0"/>
                        </a:rPr>
                        <a:t>L</a:t>
                      </a:r>
                      <a:r>
                        <a:rPr kumimoji="0" lang="fr-FR" altLang="en-US" sz="1400" b="0" i="0" u="none" strike="noStrike" kern="1200" cap="none" spc="0" normalizeH="0" baseline="0" noProof="0" dirty="0" err="1">
                          <a:ln>
                            <a:noFill/>
                          </a:ln>
                          <a:solidFill>
                            <a:prstClr val="black"/>
                          </a:solidFill>
                          <a:effectLst/>
                          <a:uLnTx/>
                          <a:uFillTx/>
                          <a:latin typeface="+mn-lt"/>
                          <a:ea typeface="+mn-ea"/>
                          <a:cs typeface="Droid Sans Fallback" charset="0"/>
                        </a:rPr>
                        <a:t>aurent</a:t>
                      </a:r>
                      <a:r>
                        <a:rPr kumimoji="0" lang="fr-FR" altLang="en-US" sz="1400" b="0" i="0" u="none" strike="noStrike" kern="1200" cap="none" spc="0" normalizeH="0" baseline="0" noProof="0" dirty="0">
                          <a:ln>
                            <a:noFill/>
                          </a:ln>
                          <a:solidFill>
                            <a:prstClr val="black"/>
                          </a:solidFill>
                          <a:effectLst/>
                          <a:uLnTx/>
                          <a:uFillTx/>
                          <a:latin typeface="+mn-lt"/>
                          <a:ea typeface="+mn-ea"/>
                          <a:cs typeface="Droid Sans Fallback" charset="0"/>
                        </a:rPr>
                        <a:t> </a:t>
                      </a:r>
                      <a:r>
                        <a:rPr kumimoji="0" lang="fr-FR" altLang="en-US" sz="1400" b="0" i="0" u="none" strike="noStrike" kern="1200" cap="none" spc="0" normalizeH="0" baseline="0" noProof="0" dirty="0" err="1">
                          <a:ln>
                            <a:noFill/>
                          </a:ln>
                          <a:solidFill>
                            <a:prstClr val="black"/>
                          </a:solidFill>
                          <a:effectLst/>
                          <a:uLnTx/>
                          <a:uFillTx/>
                          <a:latin typeface="+mn-lt"/>
                          <a:ea typeface="+mn-ea"/>
                          <a:cs typeface="Droid Sans Fallback" charset="0"/>
                        </a:rPr>
                        <a:t>Toutain</a:t>
                      </a:r>
                      <a:endParaRPr kumimoji="0" lang="en-US" altLang="en-US" sz="1400" b="0" i="0" u="none" strike="noStrike" kern="1200" cap="none" spc="0" normalizeH="0" baseline="0" noProof="0" dirty="0">
                        <a:ln>
                          <a:noFill/>
                        </a:ln>
                        <a:solidFill>
                          <a:prstClr val="black"/>
                        </a:solidFill>
                        <a:effectLst/>
                        <a:uLnTx/>
                        <a:uFillTx/>
                        <a:latin typeface="+mn-lt"/>
                        <a:ea typeface="+mn-ea"/>
                        <a:cs typeface="Droid Sans Fallback" charset="0"/>
                      </a:endParaRPr>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400" b="0" i="0" u="none" strike="noStrike" kern="1200" cap="none" spc="0" normalizeH="0" baseline="0" noProof="0" dirty="0">
                          <a:ln>
                            <a:noFill/>
                          </a:ln>
                          <a:solidFill>
                            <a:prstClr val="black"/>
                          </a:solidFill>
                          <a:effectLst/>
                          <a:uLnTx/>
                          <a:uFillTx/>
                          <a:latin typeface="+mn-lt"/>
                          <a:ea typeface="+mn-ea"/>
                          <a:cs typeface="+mn-cs"/>
                        </a:rPr>
                        <a:t>Associated drafts: draft-</a:t>
                      </a:r>
                      <a:r>
                        <a:rPr kumimoji="0" lang="en-US" sz="1400" b="0" i="0" u="none" strike="noStrike" kern="1200" cap="none" spc="0" normalizeH="0" baseline="0" noProof="0" dirty="0" err="1">
                          <a:ln>
                            <a:noFill/>
                          </a:ln>
                          <a:solidFill>
                            <a:prstClr val="black"/>
                          </a:solidFill>
                          <a:effectLst/>
                          <a:uLnTx/>
                          <a:uFillTx/>
                          <a:latin typeface="+mn-lt"/>
                          <a:ea typeface="+mn-ea"/>
                          <a:cs typeface="+mn-cs"/>
                        </a:rPr>
                        <a:t>ietf</a:t>
                      </a:r>
                      <a:r>
                        <a:rPr kumimoji="0" lang="en-US" sz="1400" b="0" i="0" u="none" strike="noStrike" kern="1200" cap="none" spc="0" normalizeH="0" baseline="0" noProof="0" dirty="0">
                          <a:ln>
                            <a:noFill/>
                          </a:ln>
                          <a:solidFill>
                            <a:prstClr val="black"/>
                          </a:solidFill>
                          <a:effectLst/>
                          <a:uLnTx/>
                          <a:uFillTx/>
                          <a:latin typeface="+mn-lt"/>
                          <a:ea typeface="+mn-ea"/>
                          <a:cs typeface="+mn-cs"/>
                        </a:rPr>
                        <a:t>-</a:t>
                      </a:r>
                      <a:r>
                        <a:rPr kumimoji="0" lang="en-US" sz="1400" b="0" i="0" u="none" strike="noStrike" kern="1200" cap="none" spc="0" normalizeH="0" baseline="0" noProof="0" dirty="0" err="1">
                          <a:ln>
                            <a:noFill/>
                          </a:ln>
                          <a:solidFill>
                            <a:prstClr val="black"/>
                          </a:solidFill>
                          <a:effectLst/>
                          <a:uLnTx/>
                          <a:uFillTx/>
                          <a:latin typeface="+mn-lt"/>
                          <a:ea typeface="+mn-ea"/>
                          <a:cs typeface="+mn-cs"/>
                        </a:rPr>
                        <a:t>lpwan</a:t>
                      </a:r>
                      <a:r>
                        <a:rPr kumimoji="0" lang="en-US" sz="1400" b="0" i="0" u="none" strike="noStrike" kern="1200" cap="none" spc="0" normalizeH="0" baseline="0" noProof="0" dirty="0">
                          <a:ln>
                            <a:noFill/>
                          </a:ln>
                          <a:solidFill>
                            <a:prstClr val="black"/>
                          </a:solidFill>
                          <a:effectLst/>
                          <a:uLnTx/>
                          <a:uFillTx/>
                          <a:latin typeface="+mn-lt"/>
                          <a:ea typeface="+mn-ea"/>
                          <a:cs typeface="+mn-cs"/>
                        </a:rPr>
                        <a:t>-</a:t>
                      </a:r>
                      <a:r>
                        <a:rPr kumimoji="0" lang="en-US" sz="1400" b="0" i="0" u="none" strike="noStrike" kern="1200" cap="none" spc="0" normalizeH="0" baseline="0" noProof="0" dirty="0" err="1">
                          <a:ln>
                            <a:noFill/>
                          </a:ln>
                          <a:solidFill>
                            <a:prstClr val="black"/>
                          </a:solidFill>
                          <a:effectLst/>
                          <a:uLnTx/>
                          <a:uFillTx/>
                          <a:latin typeface="+mn-lt"/>
                          <a:ea typeface="+mn-ea"/>
                          <a:cs typeface="+mn-cs"/>
                        </a:rPr>
                        <a:t>schc</a:t>
                      </a:r>
                      <a:r>
                        <a:rPr kumimoji="0" lang="en-US" sz="1400" b="0" i="0" u="none" strike="noStrike" kern="1200" cap="none" spc="0" normalizeH="0" baseline="0" noProof="0" dirty="0">
                          <a:ln>
                            <a:noFill/>
                          </a:ln>
                          <a:solidFill>
                            <a:prstClr val="black"/>
                          </a:solidFill>
                          <a:effectLst/>
                          <a:uLnTx/>
                          <a:uFillTx/>
                          <a:latin typeface="+mn-lt"/>
                          <a:ea typeface="+mn-ea"/>
                          <a:cs typeface="+mn-cs"/>
                        </a:rPr>
                        <a:t>-yang-data-model</a:t>
                      </a:r>
                    </a:p>
                  </a:txBody>
                  <a:tcPr>
                    <a:solidFill>
                      <a:schemeClr val="bg1"/>
                    </a:solidFill>
                  </a:tcPr>
                </a:tc>
                <a:tc>
                  <a:txBody>
                    <a:bodyPr/>
                    <a:lstStyle/>
                    <a:p>
                      <a:r>
                        <a:rPr lang="en-US" sz="1400" b="0" dirty="0">
                          <a:solidFill>
                            <a:schemeClr val="tx1"/>
                          </a:solidFill>
                        </a:rPr>
                        <a:t>10mn</a:t>
                      </a:r>
                    </a:p>
                  </a:txBody>
                  <a:tcPr>
                    <a:solidFill>
                      <a:schemeClr val="bg1"/>
                    </a:solidFill>
                  </a:tcPr>
                </a:tc>
                <a:extLst>
                  <a:ext uri="{0D108BD9-81ED-4DB2-BD59-A6C34878D82A}">
                    <a16:rowId xmlns:a16="http://schemas.microsoft.com/office/drawing/2014/main" val="2789503901"/>
                  </a:ext>
                </a:extLst>
              </a:tr>
              <a:tr h="443851">
                <a:tc>
                  <a:txBody>
                    <a:bodyPr/>
                    <a:lstStyle/>
                    <a:p>
                      <a:r>
                        <a:rPr lang="en-US" sz="1400" b="0" dirty="0">
                          <a:solidFill>
                            <a:schemeClr val="tx1"/>
                          </a:solidFill>
                        </a:rPr>
                        <a:t>16:00</a:t>
                      </a:r>
                    </a:p>
                  </a:txBody>
                  <a:tcPr>
                    <a:solidFill>
                      <a:schemeClr val="bg1"/>
                    </a:solidFill>
                  </a:tcPr>
                </a:tc>
                <a:tc>
                  <a:txBody>
                    <a:bodyPr/>
                    <a:lstStyle/>
                    <a:p>
                      <a:pPr marL="0" marR="0" lvl="0" indent="0" algn="l" defTabSz="457061" rtl="0" eaLnBrk="1" fontAlgn="auto" latinLnBrk="0" hangingPunct="1">
                        <a:lnSpc>
                          <a:spcPct val="100000"/>
                        </a:lnSpc>
                        <a:spcBef>
                          <a:spcPts val="600"/>
                        </a:spcBef>
                        <a:spcAft>
                          <a:spcPts val="0"/>
                        </a:spcAft>
                        <a:buClr>
                          <a:srgbClr val="000000"/>
                        </a:buClr>
                        <a:buSzTx/>
                        <a:buFontTx/>
                        <a:buNone/>
                        <a:tabLst/>
                        <a:defRPr/>
                      </a:pPr>
                      <a:r>
                        <a:rPr kumimoji="0" lang="en-US" altLang="en-US" sz="1400" b="0" i="0" u="none" strike="noStrike" kern="1200" cap="none" spc="0" normalizeH="0" baseline="0" noProof="0" dirty="0">
                          <a:ln>
                            <a:noFill/>
                          </a:ln>
                          <a:solidFill>
                            <a:schemeClr val="tx1"/>
                          </a:solidFill>
                          <a:effectLst/>
                          <a:uLnTx/>
                          <a:uFillTx/>
                          <a:latin typeface="+mn-lt"/>
                          <a:ea typeface="+mn-ea"/>
                          <a:cs typeface="Droid Sans Fallback" charset="0"/>
                        </a:rPr>
                        <a:t>New ideas for SCHC-over-</a:t>
                      </a:r>
                      <a:r>
                        <a:rPr kumimoji="0" lang="en-US" altLang="en-US" sz="1400" b="0" i="0" u="none" strike="noStrike" kern="1200" cap="none" spc="0" normalizeH="0" baseline="0" noProof="0" dirty="0" err="1">
                          <a:ln>
                            <a:noFill/>
                          </a:ln>
                          <a:solidFill>
                            <a:schemeClr val="tx1"/>
                          </a:solidFill>
                          <a:effectLst/>
                          <a:uLnTx/>
                          <a:uFillTx/>
                          <a:latin typeface="+mn-lt"/>
                          <a:ea typeface="+mn-ea"/>
                          <a:cs typeface="Droid Sans Fallback" charset="0"/>
                        </a:rPr>
                        <a:t>SigFox</a:t>
                      </a:r>
                      <a:r>
                        <a:rPr kumimoji="0" lang="en-US" altLang="en-US" sz="1400" b="0" i="0" u="none" strike="noStrike" kern="1200" cap="none" spc="0" normalizeH="0" baseline="0" noProof="0" dirty="0">
                          <a:ln>
                            <a:noFill/>
                          </a:ln>
                          <a:solidFill>
                            <a:schemeClr val="tx1"/>
                          </a:solidFill>
                          <a:effectLst/>
                          <a:uLnTx/>
                          <a:uFillTx/>
                          <a:latin typeface="+mn-lt"/>
                          <a:ea typeface="+mn-ea"/>
                          <a:cs typeface="Droid Sans Fallback" charset="0"/>
                        </a:rPr>
                        <a:t>	</a:t>
                      </a:r>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altLang="en-US" sz="1400" b="0" i="0" u="none" strike="noStrike" kern="1200" cap="none" spc="0" normalizeH="0" baseline="0" noProof="0" dirty="0">
                          <a:ln>
                            <a:noFill/>
                          </a:ln>
                          <a:solidFill>
                            <a:schemeClr val="tx1"/>
                          </a:solidFill>
                          <a:effectLst/>
                          <a:uLnTx/>
                          <a:uFillTx/>
                          <a:latin typeface="+mn-lt"/>
                          <a:ea typeface="+mn-ea"/>
                          <a:cs typeface="Droid Sans Fallback" charset="0"/>
                        </a:rPr>
                        <a:t>Presenters: Juan Carlos Zuniga / Sergio Aguilar</a:t>
                      </a:r>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1400" b="0" i="0" u="none" strike="noStrike" kern="1200" cap="none" spc="0" normalizeH="0" baseline="0" noProof="0" dirty="0">
                          <a:ln>
                            <a:noFill/>
                          </a:ln>
                          <a:solidFill>
                            <a:schemeClr val="tx1"/>
                          </a:solidFill>
                          <a:effectLst/>
                          <a:uLnTx/>
                          <a:uFillTx/>
                          <a:latin typeface="+mn-lt"/>
                          <a:ea typeface="+mn-ea"/>
                          <a:cs typeface="Droid Sans Fallback" charset="0"/>
                        </a:rPr>
                        <a:t>Associated drafts: draft-</a:t>
                      </a:r>
                      <a:r>
                        <a:rPr kumimoji="0" lang="en-US" sz="1400" b="0" i="0" u="none" strike="noStrike" kern="1200" cap="none" spc="0" normalizeH="0" baseline="0" noProof="0" dirty="0" err="1">
                          <a:ln>
                            <a:noFill/>
                          </a:ln>
                          <a:solidFill>
                            <a:schemeClr val="tx1"/>
                          </a:solidFill>
                          <a:effectLst/>
                          <a:uLnTx/>
                          <a:uFillTx/>
                          <a:latin typeface="+mn-lt"/>
                          <a:ea typeface="+mn-ea"/>
                          <a:cs typeface="Droid Sans Fallback" charset="0"/>
                        </a:rPr>
                        <a:t>ietf</a:t>
                      </a:r>
                      <a:r>
                        <a:rPr kumimoji="0" lang="en-US" sz="1400" b="0" i="0" u="none" strike="noStrike" kern="1200" cap="none" spc="0" normalizeH="0" baseline="0" noProof="0" dirty="0">
                          <a:ln>
                            <a:noFill/>
                          </a:ln>
                          <a:solidFill>
                            <a:schemeClr val="tx1"/>
                          </a:solidFill>
                          <a:effectLst/>
                          <a:uLnTx/>
                          <a:uFillTx/>
                          <a:latin typeface="+mn-lt"/>
                          <a:ea typeface="+mn-ea"/>
                          <a:cs typeface="Droid Sans Fallback" charset="0"/>
                        </a:rPr>
                        <a:t>-</a:t>
                      </a:r>
                      <a:r>
                        <a:rPr kumimoji="0" lang="en-US" sz="1400" b="0" i="0" u="none" strike="noStrike" kern="1200" cap="none" spc="0" normalizeH="0" baseline="0" noProof="0" dirty="0" err="1">
                          <a:ln>
                            <a:noFill/>
                          </a:ln>
                          <a:solidFill>
                            <a:schemeClr val="tx1"/>
                          </a:solidFill>
                          <a:effectLst/>
                          <a:uLnTx/>
                          <a:uFillTx/>
                          <a:latin typeface="+mn-lt"/>
                          <a:ea typeface="+mn-ea"/>
                          <a:cs typeface="Droid Sans Fallback" charset="0"/>
                        </a:rPr>
                        <a:t>lpwan</a:t>
                      </a:r>
                      <a:r>
                        <a:rPr kumimoji="0" lang="en-US" sz="1400" b="0" i="0" u="none" strike="noStrike" kern="1200" cap="none" spc="0" normalizeH="0" baseline="0" noProof="0" dirty="0">
                          <a:ln>
                            <a:noFill/>
                          </a:ln>
                          <a:solidFill>
                            <a:schemeClr val="tx1"/>
                          </a:solidFill>
                          <a:effectLst/>
                          <a:uLnTx/>
                          <a:uFillTx/>
                          <a:latin typeface="+mn-lt"/>
                          <a:ea typeface="+mn-ea"/>
                          <a:cs typeface="Droid Sans Fallback" charset="0"/>
                        </a:rPr>
                        <a:t>-</a:t>
                      </a:r>
                      <a:r>
                        <a:rPr kumimoji="0" lang="en-US" sz="1400" b="0" i="0" u="none" strike="noStrike" kern="1200" cap="none" spc="0" normalizeH="0" baseline="0" noProof="0" dirty="0" err="1">
                          <a:ln>
                            <a:noFill/>
                          </a:ln>
                          <a:solidFill>
                            <a:schemeClr val="tx1"/>
                          </a:solidFill>
                          <a:effectLst/>
                          <a:uLnTx/>
                          <a:uFillTx/>
                          <a:latin typeface="+mn-lt"/>
                          <a:ea typeface="+mn-ea"/>
                          <a:cs typeface="Droid Sans Fallback" charset="0"/>
                        </a:rPr>
                        <a:t>schc</a:t>
                      </a:r>
                      <a:r>
                        <a:rPr kumimoji="0" lang="en-US" sz="1400" b="0" i="0" u="none" strike="noStrike" kern="1200" cap="none" spc="0" normalizeH="0" baseline="0" noProof="0" dirty="0">
                          <a:ln>
                            <a:noFill/>
                          </a:ln>
                          <a:solidFill>
                            <a:schemeClr val="tx1"/>
                          </a:solidFill>
                          <a:effectLst/>
                          <a:uLnTx/>
                          <a:uFillTx/>
                          <a:latin typeface="+mn-lt"/>
                          <a:ea typeface="+mn-ea"/>
                          <a:cs typeface="Droid Sans Fallback" charset="0"/>
                        </a:rPr>
                        <a:t>-over-</a:t>
                      </a:r>
                      <a:r>
                        <a:rPr kumimoji="0" lang="en-US" sz="1400" b="0" i="0" u="none" strike="noStrike" kern="1200" cap="none" spc="0" normalizeH="0" baseline="0" noProof="0" dirty="0" err="1">
                          <a:ln>
                            <a:noFill/>
                          </a:ln>
                          <a:solidFill>
                            <a:schemeClr val="tx1"/>
                          </a:solidFill>
                          <a:effectLst/>
                          <a:uLnTx/>
                          <a:uFillTx/>
                          <a:latin typeface="+mn-lt"/>
                          <a:ea typeface="+mn-ea"/>
                          <a:cs typeface="Droid Sans Fallback" charset="0"/>
                        </a:rPr>
                        <a:t>sigfox</a:t>
                      </a:r>
                      <a:endParaRPr lang="en-US" sz="1400" b="0" dirty="0">
                        <a:solidFill>
                          <a:schemeClr val="tx1"/>
                        </a:solidFill>
                      </a:endParaRPr>
                    </a:p>
                  </a:txBody>
                  <a:tcPr>
                    <a:solidFill>
                      <a:schemeClr val="bg1"/>
                    </a:solidFill>
                  </a:tcPr>
                </a:tc>
                <a:tc>
                  <a:txBody>
                    <a:bodyPr/>
                    <a:lstStyle/>
                    <a:p>
                      <a:r>
                        <a:rPr lang="en-US" sz="1400" b="0" dirty="0">
                          <a:solidFill>
                            <a:schemeClr val="tx1"/>
                          </a:solidFill>
                        </a:rPr>
                        <a:t>15mn</a:t>
                      </a:r>
                    </a:p>
                  </a:txBody>
                  <a:tcPr>
                    <a:solidFill>
                      <a:schemeClr val="bg1"/>
                    </a:solidFill>
                  </a:tcPr>
                </a:tc>
                <a:extLst>
                  <a:ext uri="{0D108BD9-81ED-4DB2-BD59-A6C34878D82A}">
                    <a16:rowId xmlns:a16="http://schemas.microsoft.com/office/drawing/2014/main" val="4226036018"/>
                  </a:ext>
                </a:extLst>
              </a:tr>
            </a:tbl>
          </a:graphicData>
        </a:graphic>
      </p:graphicFrame>
    </p:spTree>
    <p:extLst>
      <p:ext uri="{BB962C8B-B14F-4D97-AF65-F5344CB8AC3E}">
        <p14:creationId xmlns:p14="http://schemas.microsoft.com/office/powerpoint/2010/main" val="134407972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9AC12-4388-9E4F-ABAA-14524EB85AC6}"/>
              </a:ext>
            </a:extLst>
          </p:cNvPr>
          <p:cNvSpPr>
            <a:spLocks noGrp="1"/>
          </p:cNvSpPr>
          <p:nvPr>
            <p:ph type="title"/>
          </p:nvPr>
        </p:nvSpPr>
        <p:spPr/>
        <p:txBody>
          <a:bodyPr/>
          <a:lstStyle/>
          <a:p>
            <a:r>
              <a:rPr lang="en-US" dirty="0"/>
              <a:t>Example – SCHC Packet 28 tiles</a:t>
            </a:r>
          </a:p>
        </p:txBody>
      </p:sp>
      <p:pic>
        <p:nvPicPr>
          <p:cNvPr id="6" name="Content Placeholder 5">
            <a:extLst>
              <a:ext uri="{FF2B5EF4-FFF2-40B4-BE49-F238E27FC236}">
                <a16:creationId xmlns:a16="http://schemas.microsoft.com/office/drawing/2014/main" id="{84D467AF-7D9B-1E46-83F2-3F03CADF1652}"/>
              </a:ext>
            </a:extLst>
          </p:cNvPr>
          <p:cNvPicPr>
            <a:picLocks noGrp="1" noChangeAspect="1"/>
          </p:cNvPicPr>
          <p:nvPr>
            <p:ph sz="half" idx="1"/>
          </p:nvPr>
        </p:nvPicPr>
        <p:blipFill>
          <a:blip r:embed="rId2"/>
          <a:srcRect/>
          <a:stretch/>
        </p:blipFill>
        <p:spPr>
          <a:xfrm>
            <a:off x="925401" y="1369218"/>
            <a:ext cx="3348165" cy="3526087"/>
          </a:xfrm>
        </p:spPr>
      </p:pic>
      <p:pic>
        <p:nvPicPr>
          <p:cNvPr id="8" name="Content Placeholder 7">
            <a:extLst>
              <a:ext uri="{FF2B5EF4-FFF2-40B4-BE49-F238E27FC236}">
                <a16:creationId xmlns:a16="http://schemas.microsoft.com/office/drawing/2014/main" id="{F37C7F79-AB03-9946-859C-7D9C343846D0}"/>
              </a:ext>
            </a:extLst>
          </p:cNvPr>
          <p:cNvPicPr>
            <a:picLocks noGrp="1" noChangeAspect="1"/>
          </p:cNvPicPr>
          <p:nvPr>
            <p:ph sz="half" idx="2"/>
          </p:nvPr>
        </p:nvPicPr>
        <p:blipFill>
          <a:blip r:embed="rId3"/>
          <a:stretch>
            <a:fillRect/>
          </a:stretch>
        </p:blipFill>
        <p:spPr>
          <a:xfrm>
            <a:off x="4919443" y="1369218"/>
            <a:ext cx="3595907" cy="3550099"/>
          </a:xfrm>
        </p:spPr>
      </p:pic>
      <p:sp>
        <p:nvSpPr>
          <p:cNvPr id="9" name="Rectangle 8">
            <a:extLst>
              <a:ext uri="{FF2B5EF4-FFF2-40B4-BE49-F238E27FC236}">
                <a16:creationId xmlns:a16="http://schemas.microsoft.com/office/drawing/2014/main" id="{0C423966-CF43-FC48-85F2-85E37E5287DC}"/>
              </a:ext>
            </a:extLst>
          </p:cNvPr>
          <p:cNvSpPr/>
          <p:nvPr/>
        </p:nvSpPr>
        <p:spPr>
          <a:xfrm>
            <a:off x="6889633" y="933051"/>
            <a:ext cx="1600199" cy="461665"/>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Window size: 7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a:ea typeface="+mn-ea"/>
                <a:cs typeface="+mn-cs"/>
              </a:rPr>
              <a:t>5 SCHC ACK Messages</a:t>
            </a:r>
          </a:p>
        </p:txBody>
      </p:sp>
      <p:sp>
        <p:nvSpPr>
          <p:cNvPr id="10" name="Frame 9">
            <a:extLst>
              <a:ext uri="{FF2B5EF4-FFF2-40B4-BE49-F238E27FC236}">
                <a16:creationId xmlns:a16="http://schemas.microsoft.com/office/drawing/2014/main" id="{C403B7A5-0050-9C43-A036-B65D0D9F3AD3}"/>
              </a:ext>
            </a:extLst>
          </p:cNvPr>
          <p:cNvSpPr/>
          <p:nvPr/>
        </p:nvSpPr>
        <p:spPr>
          <a:xfrm>
            <a:off x="1665516" y="2786743"/>
            <a:ext cx="2645228" cy="185057"/>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1" name="Frame 10">
            <a:extLst>
              <a:ext uri="{FF2B5EF4-FFF2-40B4-BE49-F238E27FC236}">
                <a16:creationId xmlns:a16="http://schemas.microsoft.com/office/drawing/2014/main" id="{5ED9D8E1-B748-B848-8488-36B32308D76E}"/>
              </a:ext>
            </a:extLst>
          </p:cNvPr>
          <p:cNvSpPr/>
          <p:nvPr/>
        </p:nvSpPr>
        <p:spPr>
          <a:xfrm>
            <a:off x="1668698" y="4397998"/>
            <a:ext cx="2645228" cy="185057"/>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2" name="Frame 11">
            <a:extLst>
              <a:ext uri="{FF2B5EF4-FFF2-40B4-BE49-F238E27FC236}">
                <a16:creationId xmlns:a16="http://schemas.microsoft.com/office/drawing/2014/main" id="{8D3F5368-703D-E747-8D1B-BD3C589A140A}"/>
              </a:ext>
            </a:extLst>
          </p:cNvPr>
          <p:cNvSpPr/>
          <p:nvPr/>
        </p:nvSpPr>
        <p:spPr>
          <a:xfrm>
            <a:off x="5638687" y="2590801"/>
            <a:ext cx="2645228" cy="185057"/>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3" name="Frame 12">
            <a:extLst>
              <a:ext uri="{FF2B5EF4-FFF2-40B4-BE49-F238E27FC236}">
                <a16:creationId xmlns:a16="http://schemas.microsoft.com/office/drawing/2014/main" id="{5E7BE252-74F4-6A44-B18A-C9AFDE2F357C}"/>
              </a:ext>
            </a:extLst>
          </p:cNvPr>
          <p:cNvSpPr/>
          <p:nvPr/>
        </p:nvSpPr>
        <p:spPr>
          <a:xfrm>
            <a:off x="5627800" y="4120243"/>
            <a:ext cx="2645228" cy="185057"/>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4" name="Frame 13">
            <a:extLst>
              <a:ext uri="{FF2B5EF4-FFF2-40B4-BE49-F238E27FC236}">
                <a16:creationId xmlns:a16="http://schemas.microsoft.com/office/drawing/2014/main" id="{321EEF9E-7B12-784C-8F7E-0F992B824304}"/>
              </a:ext>
            </a:extLst>
          </p:cNvPr>
          <p:cNvSpPr/>
          <p:nvPr/>
        </p:nvSpPr>
        <p:spPr>
          <a:xfrm>
            <a:off x="5638686" y="4583055"/>
            <a:ext cx="1491457" cy="179441"/>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599E6832-42F5-6D47-BFB8-FF4F6B4F0EC9}"/>
              </a:ext>
            </a:extLst>
          </p:cNvPr>
          <p:cNvSpPr txBox="1"/>
          <p:nvPr/>
        </p:nvSpPr>
        <p:spPr>
          <a:xfrm>
            <a:off x="3624943" y="2449286"/>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1</a:t>
            </a:r>
          </a:p>
        </p:txBody>
      </p:sp>
      <p:sp>
        <p:nvSpPr>
          <p:cNvPr id="16" name="TextBox 15">
            <a:extLst>
              <a:ext uri="{FF2B5EF4-FFF2-40B4-BE49-F238E27FC236}">
                <a16:creationId xmlns:a16="http://schemas.microsoft.com/office/drawing/2014/main" id="{28946752-003A-4E4E-8D3A-09BCA1835716}"/>
              </a:ext>
            </a:extLst>
          </p:cNvPr>
          <p:cNvSpPr txBox="1"/>
          <p:nvPr/>
        </p:nvSpPr>
        <p:spPr>
          <a:xfrm>
            <a:off x="3622683" y="4070398"/>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2</a:t>
            </a:r>
          </a:p>
        </p:txBody>
      </p:sp>
      <p:sp>
        <p:nvSpPr>
          <p:cNvPr id="17" name="TextBox 16">
            <a:extLst>
              <a:ext uri="{FF2B5EF4-FFF2-40B4-BE49-F238E27FC236}">
                <a16:creationId xmlns:a16="http://schemas.microsoft.com/office/drawing/2014/main" id="{AC46CD70-E823-AF4A-9FB9-08F82AA862EE}"/>
              </a:ext>
            </a:extLst>
          </p:cNvPr>
          <p:cNvSpPr txBox="1"/>
          <p:nvPr/>
        </p:nvSpPr>
        <p:spPr>
          <a:xfrm>
            <a:off x="7570900" y="2212599"/>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3</a:t>
            </a:r>
          </a:p>
        </p:txBody>
      </p:sp>
      <p:sp>
        <p:nvSpPr>
          <p:cNvPr id="18" name="TextBox 17">
            <a:extLst>
              <a:ext uri="{FF2B5EF4-FFF2-40B4-BE49-F238E27FC236}">
                <a16:creationId xmlns:a16="http://schemas.microsoft.com/office/drawing/2014/main" id="{2F3986D0-7AB9-B24C-946C-1127980448E3}"/>
              </a:ext>
            </a:extLst>
          </p:cNvPr>
          <p:cNvSpPr txBox="1"/>
          <p:nvPr/>
        </p:nvSpPr>
        <p:spPr>
          <a:xfrm>
            <a:off x="7568640" y="3792643"/>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4</a:t>
            </a:r>
          </a:p>
        </p:txBody>
      </p:sp>
      <p:sp>
        <p:nvSpPr>
          <p:cNvPr id="20" name="TextBox 19">
            <a:extLst>
              <a:ext uri="{FF2B5EF4-FFF2-40B4-BE49-F238E27FC236}">
                <a16:creationId xmlns:a16="http://schemas.microsoft.com/office/drawing/2014/main" id="{8B983DE6-D7CF-3947-92A2-774666E9961B}"/>
              </a:ext>
            </a:extLst>
          </p:cNvPr>
          <p:cNvSpPr txBox="1"/>
          <p:nvPr/>
        </p:nvSpPr>
        <p:spPr>
          <a:xfrm>
            <a:off x="7568640" y="4507518"/>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5</a:t>
            </a:r>
          </a:p>
        </p:txBody>
      </p:sp>
      <p:sp>
        <p:nvSpPr>
          <p:cNvPr id="21" name="Left Brace 20">
            <a:extLst>
              <a:ext uri="{FF2B5EF4-FFF2-40B4-BE49-F238E27FC236}">
                <a16:creationId xmlns:a16="http://schemas.microsoft.com/office/drawing/2014/main" id="{E61F1749-3969-6D43-A7ED-012BF7C92006}"/>
              </a:ext>
            </a:extLst>
          </p:cNvPr>
          <p:cNvSpPr/>
          <p:nvPr/>
        </p:nvSpPr>
        <p:spPr>
          <a:xfrm>
            <a:off x="784545" y="1632857"/>
            <a:ext cx="265724" cy="1621971"/>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66B576F9-FCF5-0E4E-817A-E6C3918CED54}"/>
              </a:ext>
            </a:extLst>
          </p:cNvPr>
          <p:cNvSpPr txBox="1"/>
          <p:nvPr/>
        </p:nvSpPr>
        <p:spPr>
          <a:xfrm>
            <a:off x="189210" y="2301995"/>
            <a:ext cx="570990" cy="253916"/>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00</a:t>
            </a:r>
          </a:p>
        </p:txBody>
      </p:sp>
      <p:sp>
        <p:nvSpPr>
          <p:cNvPr id="23" name="Left Brace 22">
            <a:extLst>
              <a:ext uri="{FF2B5EF4-FFF2-40B4-BE49-F238E27FC236}">
                <a16:creationId xmlns:a16="http://schemas.microsoft.com/office/drawing/2014/main" id="{F175ADC5-864F-7A4D-BB9F-62EF8344E74D}"/>
              </a:ext>
            </a:extLst>
          </p:cNvPr>
          <p:cNvSpPr/>
          <p:nvPr/>
        </p:nvSpPr>
        <p:spPr>
          <a:xfrm>
            <a:off x="778928" y="3251941"/>
            <a:ext cx="265724" cy="1621971"/>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5" name="Left Brace 24">
            <a:extLst>
              <a:ext uri="{FF2B5EF4-FFF2-40B4-BE49-F238E27FC236}">
                <a16:creationId xmlns:a16="http://schemas.microsoft.com/office/drawing/2014/main" id="{E6C66CCB-386A-F047-94F1-9C490A0378F3}"/>
              </a:ext>
            </a:extLst>
          </p:cNvPr>
          <p:cNvSpPr/>
          <p:nvPr/>
        </p:nvSpPr>
        <p:spPr>
          <a:xfrm>
            <a:off x="4801220" y="1628386"/>
            <a:ext cx="265724" cy="1343414"/>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7" name="Left Brace 26">
            <a:extLst>
              <a:ext uri="{FF2B5EF4-FFF2-40B4-BE49-F238E27FC236}">
                <a16:creationId xmlns:a16="http://schemas.microsoft.com/office/drawing/2014/main" id="{5A9253DB-2332-A34B-9A64-474B9DB7AF05}"/>
              </a:ext>
            </a:extLst>
          </p:cNvPr>
          <p:cNvSpPr/>
          <p:nvPr/>
        </p:nvSpPr>
        <p:spPr>
          <a:xfrm>
            <a:off x="4795852" y="3024046"/>
            <a:ext cx="265724" cy="1559009"/>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9" name="TextBox 28">
            <a:extLst>
              <a:ext uri="{FF2B5EF4-FFF2-40B4-BE49-F238E27FC236}">
                <a16:creationId xmlns:a16="http://schemas.microsoft.com/office/drawing/2014/main" id="{B1E0CBD5-F48C-2444-83F4-B324D92BBEB6}"/>
              </a:ext>
            </a:extLst>
          </p:cNvPr>
          <p:cNvSpPr txBox="1"/>
          <p:nvPr/>
        </p:nvSpPr>
        <p:spPr>
          <a:xfrm>
            <a:off x="184478" y="3931142"/>
            <a:ext cx="570990" cy="253916"/>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01</a:t>
            </a:r>
          </a:p>
        </p:txBody>
      </p:sp>
      <p:sp>
        <p:nvSpPr>
          <p:cNvPr id="30" name="TextBox 29">
            <a:extLst>
              <a:ext uri="{FF2B5EF4-FFF2-40B4-BE49-F238E27FC236}">
                <a16:creationId xmlns:a16="http://schemas.microsoft.com/office/drawing/2014/main" id="{D9BB8F4E-E28E-794F-9BDB-156CAA292C75}"/>
              </a:ext>
            </a:extLst>
          </p:cNvPr>
          <p:cNvSpPr txBox="1"/>
          <p:nvPr/>
        </p:nvSpPr>
        <p:spPr>
          <a:xfrm>
            <a:off x="4177168" y="2163495"/>
            <a:ext cx="570990" cy="253916"/>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10</a:t>
            </a:r>
          </a:p>
        </p:txBody>
      </p:sp>
      <p:sp>
        <p:nvSpPr>
          <p:cNvPr id="31" name="TextBox 30">
            <a:extLst>
              <a:ext uri="{FF2B5EF4-FFF2-40B4-BE49-F238E27FC236}">
                <a16:creationId xmlns:a16="http://schemas.microsoft.com/office/drawing/2014/main" id="{F8028355-8ED6-E648-968B-EA69DEADBCC3}"/>
              </a:ext>
            </a:extLst>
          </p:cNvPr>
          <p:cNvSpPr txBox="1"/>
          <p:nvPr/>
        </p:nvSpPr>
        <p:spPr>
          <a:xfrm>
            <a:off x="4175483" y="3665051"/>
            <a:ext cx="570990" cy="253916"/>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11</a:t>
            </a:r>
          </a:p>
        </p:txBody>
      </p:sp>
    </p:spTree>
    <p:extLst>
      <p:ext uri="{BB962C8B-B14F-4D97-AF65-F5344CB8AC3E}">
        <p14:creationId xmlns:p14="http://schemas.microsoft.com/office/powerpoint/2010/main" val="400370075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9AC12-4388-9E4F-ABAA-14524EB85AC6}"/>
              </a:ext>
            </a:extLst>
          </p:cNvPr>
          <p:cNvSpPr>
            <a:spLocks noGrp="1"/>
          </p:cNvSpPr>
          <p:nvPr>
            <p:ph type="title"/>
          </p:nvPr>
        </p:nvSpPr>
        <p:spPr/>
        <p:txBody>
          <a:bodyPr/>
          <a:lstStyle/>
          <a:p>
            <a:r>
              <a:rPr lang="en-US" dirty="0"/>
              <a:t>Example – SCHC Packet 28 tiles </a:t>
            </a:r>
          </a:p>
        </p:txBody>
      </p:sp>
      <p:pic>
        <p:nvPicPr>
          <p:cNvPr id="6" name="Content Placeholder 5">
            <a:extLst>
              <a:ext uri="{FF2B5EF4-FFF2-40B4-BE49-F238E27FC236}">
                <a16:creationId xmlns:a16="http://schemas.microsoft.com/office/drawing/2014/main" id="{84D467AF-7D9B-1E46-83F2-3F03CADF1652}"/>
              </a:ext>
            </a:extLst>
          </p:cNvPr>
          <p:cNvPicPr>
            <a:picLocks noGrp="1" noChangeAspect="1"/>
          </p:cNvPicPr>
          <p:nvPr>
            <p:ph sz="half" idx="1"/>
          </p:nvPr>
        </p:nvPicPr>
        <p:blipFill>
          <a:blip r:embed="rId2"/>
          <a:srcRect/>
          <a:stretch/>
        </p:blipFill>
        <p:spPr>
          <a:xfrm>
            <a:off x="741022" y="1354764"/>
            <a:ext cx="3717545" cy="3200476"/>
          </a:xfrm>
        </p:spPr>
      </p:pic>
      <p:pic>
        <p:nvPicPr>
          <p:cNvPr id="8" name="Content Placeholder 7">
            <a:extLst>
              <a:ext uri="{FF2B5EF4-FFF2-40B4-BE49-F238E27FC236}">
                <a16:creationId xmlns:a16="http://schemas.microsoft.com/office/drawing/2014/main" id="{F37C7F79-AB03-9946-859C-7D9C343846D0}"/>
              </a:ext>
            </a:extLst>
          </p:cNvPr>
          <p:cNvPicPr>
            <a:picLocks noGrp="1" noChangeAspect="1"/>
          </p:cNvPicPr>
          <p:nvPr>
            <p:ph sz="half" idx="2"/>
          </p:nvPr>
        </p:nvPicPr>
        <p:blipFill>
          <a:blip r:embed="rId3"/>
          <a:srcRect/>
          <a:stretch/>
        </p:blipFill>
        <p:spPr>
          <a:xfrm>
            <a:off x="5031816" y="1369218"/>
            <a:ext cx="3371162" cy="3550099"/>
          </a:xfrm>
        </p:spPr>
      </p:pic>
      <p:sp>
        <p:nvSpPr>
          <p:cNvPr id="9" name="Rectangle 8">
            <a:extLst>
              <a:ext uri="{FF2B5EF4-FFF2-40B4-BE49-F238E27FC236}">
                <a16:creationId xmlns:a16="http://schemas.microsoft.com/office/drawing/2014/main" id="{0C423966-CF43-FC48-85F2-85E37E5287DC}"/>
              </a:ext>
            </a:extLst>
          </p:cNvPr>
          <p:cNvSpPr/>
          <p:nvPr/>
        </p:nvSpPr>
        <p:spPr>
          <a:xfrm>
            <a:off x="6770801" y="770930"/>
            <a:ext cx="1600199" cy="646331"/>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SCHC Packet 28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Window size: 7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a:ea typeface="+mn-ea"/>
                <a:cs typeface="+mn-cs"/>
              </a:rPr>
              <a:t>2 SCHC ACK Messages</a:t>
            </a:r>
          </a:p>
        </p:txBody>
      </p:sp>
      <p:sp>
        <p:nvSpPr>
          <p:cNvPr id="13" name="Frame 12">
            <a:extLst>
              <a:ext uri="{FF2B5EF4-FFF2-40B4-BE49-F238E27FC236}">
                <a16:creationId xmlns:a16="http://schemas.microsoft.com/office/drawing/2014/main" id="{5E7BE252-74F4-6A44-B18A-C9AFDE2F357C}"/>
              </a:ext>
            </a:extLst>
          </p:cNvPr>
          <p:cNvSpPr/>
          <p:nvPr/>
        </p:nvSpPr>
        <p:spPr>
          <a:xfrm>
            <a:off x="5638687" y="3656795"/>
            <a:ext cx="2645228" cy="185057"/>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4" name="Frame 13">
            <a:extLst>
              <a:ext uri="{FF2B5EF4-FFF2-40B4-BE49-F238E27FC236}">
                <a16:creationId xmlns:a16="http://schemas.microsoft.com/office/drawing/2014/main" id="{321EEF9E-7B12-784C-8F7E-0F992B824304}"/>
              </a:ext>
            </a:extLst>
          </p:cNvPr>
          <p:cNvSpPr/>
          <p:nvPr/>
        </p:nvSpPr>
        <p:spPr>
          <a:xfrm>
            <a:off x="5638686" y="4517742"/>
            <a:ext cx="1491457" cy="179441"/>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8" name="TextBox 17">
            <a:extLst>
              <a:ext uri="{FF2B5EF4-FFF2-40B4-BE49-F238E27FC236}">
                <a16:creationId xmlns:a16="http://schemas.microsoft.com/office/drawing/2014/main" id="{2F3986D0-7AB9-B24C-946C-1127980448E3}"/>
              </a:ext>
            </a:extLst>
          </p:cNvPr>
          <p:cNvSpPr txBox="1"/>
          <p:nvPr/>
        </p:nvSpPr>
        <p:spPr>
          <a:xfrm>
            <a:off x="7579526" y="3329195"/>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1</a:t>
            </a:r>
          </a:p>
        </p:txBody>
      </p:sp>
      <p:sp>
        <p:nvSpPr>
          <p:cNvPr id="20" name="TextBox 19">
            <a:extLst>
              <a:ext uri="{FF2B5EF4-FFF2-40B4-BE49-F238E27FC236}">
                <a16:creationId xmlns:a16="http://schemas.microsoft.com/office/drawing/2014/main" id="{8B983DE6-D7CF-3947-92A2-774666E9961B}"/>
              </a:ext>
            </a:extLst>
          </p:cNvPr>
          <p:cNvSpPr txBox="1"/>
          <p:nvPr/>
        </p:nvSpPr>
        <p:spPr>
          <a:xfrm>
            <a:off x="7579526" y="4517742"/>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2</a:t>
            </a:r>
          </a:p>
        </p:txBody>
      </p:sp>
      <p:sp>
        <p:nvSpPr>
          <p:cNvPr id="19" name="TextBox 18">
            <a:extLst>
              <a:ext uri="{FF2B5EF4-FFF2-40B4-BE49-F238E27FC236}">
                <a16:creationId xmlns:a16="http://schemas.microsoft.com/office/drawing/2014/main" id="{F3277947-EA18-264A-AB03-296E69EEFB14}"/>
              </a:ext>
            </a:extLst>
          </p:cNvPr>
          <p:cNvSpPr txBox="1"/>
          <p:nvPr/>
        </p:nvSpPr>
        <p:spPr>
          <a:xfrm>
            <a:off x="716182" y="4627282"/>
            <a:ext cx="2794941" cy="415498"/>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ACK Reduction :</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 From 5 ACKs to 2 ACKs</a:t>
            </a:r>
          </a:p>
        </p:txBody>
      </p:sp>
      <p:sp>
        <p:nvSpPr>
          <p:cNvPr id="21" name="Left Brace 20">
            <a:extLst>
              <a:ext uri="{FF2B5EF4-FFF2-40B4-BE49-F238E27FC236}">
                <a16:creationId xmlns:a16="http://schemas.microsoft.com/office/drawing/2014/main" id="{0DB5BBF5-E1A4-C64E-8F3D-786457CFA14E}"/>
              </a:ext>
            </a:extLst>
          </p:cNvPr>
          <p:cNvSpPr/>
          <p:nvPr/>
        </p:nvSpPr>
        <p:spPr>
          <a:xfrm>
            <a:off x="693967" y="1632858"/>
            <a:ext cx="265724" cy="1391189"/>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5679095D-728B-BC40-92BA-EC1129D14380}"/>
              </a:ext>
            </a:extLst>
          </p:cNvPr>
          <p:cNvSpPr txBox="1"/>
          <p:nvPr/>
        </p:nvSpPr>
        <p:spPr>
          <a:xfrm>
            <a:off x="77221" y="2193390"/>
            <a:ext cx="570990" cy="253916"/>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00</a:t>
            </a:r>
          </a:p>
        </p:txBody>
      </p:sp>
      <p:sp>
        <p:nvSpPr>
          <p:cNvPr id="23" name="Left Brace 22">
            <a:extLst>
              <a:ext uri="{FF2B5EF4-FFF2-40B4-BE49-F238E27FC236}">
                <a16:creationId xmlns:a16="http://schemas.microsoft.com/office/drawing/2014/main" id="{0343D84C-8E38-5B4A-B4D6-DF7ECB836763}"/>
              </a:ext>
            </a:extLst>
          </p:cNvPr>
          <p:cNvSpPr/>
          <p:nvPr/>
        </p:nvSpPr>
        <p:spPr>
          <a:xfrm>
            <a:off x="701041" y="3079287"/>
            <a:ext cx="265724" cy="1406461"/>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4" name="Left Brace 23">
            <a:extLst>
              <a:ext uri="{FF2B5EF4-FFF2-40B4-BE49-F238E27FC236}">
                <a16:creationId xmlns:a16="http://schemas.microsoft.com/office/drawing/2014/main" id="{907EC6A4-CD20-7444-8B28-1163F9A22FAD}"/>
              </a:ext>
            </a:extLst>
          </p:cNvPr>
          <p:cNvSpPr/>
          <p:nvPr/>
        </p:nvSpPr>
        <p:spPr>
          <a:xfrm>
            <a:off x="4898953" y="1536877"/>
            <a:ext cx="265724" cy="1034874"/>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5" name="Left Brace 24">
            <a:extLst>
              <a:ext uri="{FF2B5EF4-FFF2-40B4-BE49-F238E27FC236}">
                <a16:creationId xmlns:a16="http://schemas.microsoft.com/office/drawing/2014/main" id="{69186A50-9C99-EE45-A7BC-6F095A2F96E8}"/>
              </a:ext>
            </a:extLst>
          </p:cNvPr>
          <p:cNvSpPr/>
          <p:nvPr/>
        </p:nvSpPr>
        <p:spPr>
          <a:xfrm>
            <a:off x="4898953" y="2604406"/>
            <a:ext cx="265724" cy="1123364"/>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BF627081-B98F-B947-84B5-D8DFC0CDAFD8}"/>
              </a:ext>
            </a:extLst>
          </p:cNvPr>
          <p:cNvSpPr txBox="1"/>
          <p:nvPr/>
        </p:nvSpPr>
        <p:spPr>
          <a:xfrm>
            <a:off x="91558" y="3654365"/>
            <a:ext cx="570990" cy="253916"/>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01</a:t>
            </a:r>
          </a:p>
        </p:txBody>
      </p:sp>
      <p:sp>
        <p:nvSpPr>
          <p:cNvPr id="27" name="TextBox 26">
            <a:extLst>
              <a:ext uri="{FF2B5EF4-FFF2-40B4-BE49-F238E27FC236}">
                <a16:creationId xmlns:a16="http://schemas.microsoft.com/office/drawing/2014/main" id="{0294B33A-E733-3E40-A1C8-83F022C8FEA5}"/>
              </a:ext>
            </a:extLst>
          </p:cNvPr>
          <p:cNvSpPr txBox="1"/>
          <p:nvPr/>
        </p:nvSpPr>
        <p:spPr>
          <a:xfrm>
            <a:off x="4285649" y="1915814"/>
            <a:ext cx="570990" cy="253916"/>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10</a:t>
            </a:r>
          </a:p>
        </p:txBody>
      </p:sp>
      <p:sp>
        <p:nvSpPr>
          <p:cNvPr id="28" name="TextBox 27">
            <a:extLst>
              <a:ext uri="{FF2B5EF4-FFF2-40B4-BE49-F238E27FC236}">
                <a16:creationId xmlns:a16="http://schemas.microsoft.com/office/drawing/2014/main" id="{16DE7D36-3C4F-C94D-BCFD-7F21C5F7282B}"/>
              </a:ext>
            </a:extLst>
          </p:cNvPr>
          <p:cNvSpPr txBox="1"/>
          <p:nvPr/>
        </p:nvSpPr>
        <p:spPr>
          <a:xfrm>
            <a:off x="4305934" y="3012150"/>
            <a:ext cx="570990" cy="253916"/>
          </a:xfrm>
          <a:prstGeom prst="rect">
            <a:avLst/>
          </a:prstGeom>
          <a:noFill/>
        </p:spPr>
        <p:txBody>
          <a:bodyPr wrap="non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11</a:t>
            </a:r>
          </a:p>
        </p:txBody>
      </p:sp>
      <p:sp>
        <p:nvSpPr>
          <p:cNvPr id="7" name="Right Brace 6">
            <a:extLst>
              <a:ext uri="{FF2B5EF4-FFF2-40B4-BE49-F238E27FC236}">
                <a16:creationId xmlns:a16="http://schemas.microsoft.com/office/drawing/2014/main" id="{268CA8A4-B9D9-B64F-9F2F-37A712A5DF72}"/>
              </a:ext>
            </a:extLst>
          </p:cNvPr>
          <p:cNvSpPr/>
          <p:nvPr/>
        </p:nvSpPr>
        <p:spPr>
          <a:xfrm>
            <a:off x="8327716" y="3841852"/>
            <a:ext cx="143426" cy="530719"/>
          </a:xfrm>
          <a:prstGeom prst="righ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30" name="TextBox 29">
            <a:extLst>
              <a:ext uri="{FF2B5EF4-FFF2-40B4-BE49-F238E27FC236}">
                <a16:creationId xmlns:a16="http://schemas.microsoft.com/office/drawing/2014/main" id="{2A40206E-C20F-B447-A4FF-FF9D435B4DAF}"/>
              </a:ext>
            </a:extLst>
          </p:cNvPr>
          <p:cNvSpPr txBox="1"/>
          <p:nvPr/>
        </p:nvSpPr>
        <p:spPr>
          <a:xfrm>
            <a:off x="8442961" y="3864836"/>
            <a:ext cx="668495" cy="415498"/>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Retransmission</a:t>
            </a:r>
          </a:p>
        </p:txBody>
      </p:sp>
    </p:spTree>
    <p:extLst>
      <p:ext uri="{BB962C8B-B14F-4D97-AF65-F5344CB8AC3E}">
        <p14:creationId xmlns:p14="http://schemas.microsoft.com/office/powerpoint/2010/main" val="460267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D70A4-A1C9-3C44-B18B-4DE8023B33CD}"/>
              </a:ext>
            </a:extLst>
          </p:cNvPr>
          <p:cNvSpPr>
            <a:spLocks noGrp="1"/>
          </p:cNvSpPr>
          <p:nvPr>
            <p:ph type="title"/>
          </p:nvPr>
        </p:nvSpPr>
        <p:spPr/>
        <p:txBody>
          <a:bodyPr/>
          <a:lstStyle/>
          <a:p>
            <a:r>
              <a:rPr lang="en-US" dirty="0"/>
              <a:t>Compound ACK – SCHC Packet 28 tiles</a:t>
            </a:r>
          </a:p>
        </p:txBody>
      </p:sp>
      <p:sp>
        <p:nvSpPr>
          <p:cNvPr id="3" name="Content Placeholder 2">
            <a:extLst>
              <a:ext uri="{FF2B5EF4-FFF2-40B4-BE49-F238E27FC236}">
                <a16:creationId xmlns:a16="http://schemas.microsoft.com/office/drawing/2014/main" id="{32A0B84F-3988-4746-B2E1-6ACCBBDF42A1}"/>
              </a:ext>
            </a:extLst>
          </p:cNvPr>
          <p:cNvSpPr>
            <a:spLocks noGrp="1"/>
          </p:cNvSpPr>
          <p:nvPr>
            <p:ph idx="1"/>
          </p:nvPr>
        </p:nvSpPr>
        <p:spPr>
          <a:xfrm>
            <a:off x="532960" y="2447926"/>
            <a:ext cx="7886700" cy="2421730"/>
          </a:xfrm>
        </p:spPr>
        <p:txBody>
          <a:bodyPr>
            <a:normAutofit/>
          </a:bodyPr>
          <a:lstStyle/>
          <a:p>
            <a:endParaRPr lang="en-US" dirty="0"/>
          </a:p>
          <a:p>
            <a:endParaRPr lang="en-US" dirty="0"/>
          </a:p>
          <a:p>
            <a:r>
              <a:rPr lang="en-US" dirty="0"/>
              <a:t>W + Bitmap groups for all windows with losses</a:t>
            </a:r>
          </a:p>
          <a:p>
            <a:r>
              <a:rPr lang="en-US" dirty="0"/>
              <a:t>ACK Reduction </a:t>
            </a:r>
          </a:p>
          <a:p>
            <a:pPr lvl="1"/>
            <a:r>
              <a:rPr lang="en-US" dirty="0"/>
              <a:t>Number of windows of the SCHC packet: 4</a:t>
            </a:r>
          </a:p>
          <a:p>
            <a:pPr lvl="1"/>
            <a:r>
              <a:rPr lang="en-US" dirty="0"/>
              <a:t>ACK reduction: 3 ACKs</a:t>
            </a:r>
          </a:p>
          <a:p>
            <a:endParaRPr lang="en-US" dirty="0"/>
          </a:p>
        </p:txBody>
      </p:sp>
      <p:grpSp>
        <p:nvGrpSpPr>
          <p:cNvPr id="4" name="Group 3">
            <a:extLst>
              <a:ext uri="{FF2B5EF4-FFF2-40B4-BE49-F238E27FC236}">
                <a16:creationId xmlns:a16="http://schemas.microsoft.com/office/drawing/2014/main" id="{59A0E250-538B-4045-978B-A47DDB5B1E80}"/>
              </a:ext>
            </a:extLst>
          </p:cNvPr>
          <p:cNvGrpSpPr/>
          <p:nvPr/>
        </p:nvGrpSpPr>
        <p:grpSpPr>
          <a:xfrm>
            <a:off x="311700" y="1541186"/>
            <a:ext cx="8520601" cy="1635645"/>
            <a:chOff x="415599" y="2888009"/>
            <a:chExt cx="11360801" cy="2180861"/>
          </a:xfrm>
        </p:grpSpPr>
        <p:pic>
          <p:nvPicPr>
            <p:cNvPr id="17" name="Picture 16">
              <a:extLst>
                <a:ext uri="{FF2B5EF4-FFF2-40B4-BE49-F238E27FC236}">
                  <a16:creationId xmlns:a16="http://schemas.microsoft.com/office/drawing/2014/main" id="{8D90BE27-9854-F447-BB87-EC376DEEFC8B}"/>
                </a:ext>
              </a:extLst>
            </p:cNvPr>
            <p:cNvPicPr>
              <a:picLocks noChangeAspect="1"/>
            </p:cNvPicPr>
            <p:nvPr/>
          </p:nvPicPr>
          <p:blipFill>
            <a:blip r:embed="rId2"/>
            <a:stretch>
              <a:fillRect/>
            </a:stretch>
          </p:blipFill>
          <p:spPr>
            <a:xfrm>
              <a:off x="415599" y="2888009"/>
              <a:ext cx="11360801" cy="1081981"/>
            </a:xfrm>
            <a:prstGeom prst="rect">
              <a:avLst/>
            </a:prstGeom>
          </p:spPr>
        </p:pic>
        <p:sp>
          <p:nvSpPr>
            <p:cNvPr id="18" name="Freeform 17">
              <a:extLst>
                <a:ext uri="{FF2B5EF4-FFF2-40B4-BE49-F238E27FC236}">
                  <a16:creationId xmlns:a16="http://schemas.microsoft.com/office/drawing/2014/main" id="{6EFCD9AF-8A7A-1A4A-9670-B2983C3D372D}"/>
                </a:ext>
              </a:extLst>
            </p:cNvPr>
            <p:cNvSpPr/>
            <p:nvPr/>
          </p:nvSpPr>
          <p:spPr>
            <a:xfrm>
              <a:off x="2083981" y="3748137"/>
              <a:ext cx="1616149" cy="212820"/>
            </a:xfrm>
            <a:custGeom>
              <a:avLst/>
              <a:gdLst>
                <a:gd name="connsiteX0" fmla="*/ 1212112 w 1212112"/>
                <a:gd name="connsiteY0" fmla="*/ 21265 h 159615"/>
                <a:gd name="connsiteX1" fmla="*/ 542261 w 1212112"/>
                <a:gd name="connsiteY1" fmla="*/ 159488 h 159615"/>
                <a:gd name="connsiteX2" fmla="*/ 0 w 1212112"/>
                <a:gd name="connsiteY2" fmla="*/ 0 h 159615"/>
              </a:gdLst>
              <a:ahLst/>
              <a:cxnLst>
                <a:cxn ang="0">
                  <a:pos x="connsiteX0" y="connsiteY0"/>
                </a:cxn>
                <a:cxn ang="0">
                  <a:pos x="connsiteX1" y="connsiteY1"/>
                </a:cxn>
                <a:cxn ang="0">
                  <a:pos x="connsiteX2" y="connsiteY2"/>
                </a:cxn>
              </a:cxnLst>
              <a:rect l="l" t="t" r="r" b="b"/>
              <a:pathLst>
                <a:path w="1212112" h="159615">
                  <a:moveTo>
                    <a:pt x="1212112" y="21265"/>
                  </a:moveTo>
                  <a:cubicBezTo>
                    <a:pt x="978196" y="92148"/>
                    <a:pt x="744280" y="163032"/>
                    <a:pt x="542261" y="159488"/>
                  </a:cubicBezTo>
                  <a:cubicBezTo>
                    <a:pt x="340242" y="155944"/>
                    <a:pt x="170121" y="77972"/>
                    <a:pt x="0" y="0"/>
                  </a:cubicBezTo>
                </a:path>
              </a:pathLst>
            </a:custGeom>
            <a:noFill/>
            <a:ln w="12700">
              <a:solidFill>
                <a:schemeClr val="accent1"/>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9" name="Left Brace 18">
              <a:extLst>
                <a:ext uri="{FF2B5EF4-FFF2-40B4-BE49-F238E27FC236}">
                  <a16:creationId xmlns:a16="http://schemas.microsoft.com/office/drawing/2014/main" id="{71378865-C904-2447-B5F3-7BD6255F37FD}"/>
                </a:ext>
              </a:extLst>
            </p:cNvPr>
            <p:cNvSpPr/>
            <p:nvPr/>
          </p:nvSpPr>
          <p:spPr>
            <a:xfrm rot="16200000">
              <a:off x="4920492" y="3111083"/>
              <a:ext cx="378029" cy="1717813"/>
            </a:xfrm>
            <a:prstGeom prst="lef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1" name="Left Brace 20">
              <a:extLst>
                <a:ext uri="{FF2B5EF4-FFF2-40B4-BE49-F238E27FC236}">
                  <a16:creationId xmlns:a16="http://schemas.microsoft.com/office/drawing/2014/main" id="{87934A91-8097-FC49-A376-89EAFBF10197}"/>
                </a:ext>
              </a:extLst>
            </p:cNvPr>
            <p:cNvSpPr/>
            <p:nvPr/>
          </p:nvSpPr>
          <p:spPr>
            <a:xfrm rot="16200000">
              <a:off x="6638305" y="3102050"/>
              <a:ext cx="378029" cy="1717813"/>
            </a:xfrm>
            <a:prstGeom prst="lef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2" name="Left Brace 21">
              <a:extLst>
                <a:ext uri="{FF2B5EF4-FFF2-40B4-BE49-F238E27FC236}">
                  <a16:creationId xmlns:a16="http://schemas.microsoft.com/office/drawing/2014/main" id="{77956F74-9061-044D-9F70-4DB6156508B2}"/>
                </a:ext>
              </a:extLst>
            </p:cNvPr>
            <p:cNvSpPr/>
            <p:nvPr/>
          </p:nvSpPr>
          <p:spPr>
            <a:xfrm rot="16200000">
              <a:off x="8356118" y="3095542"/>
              <a:ext cx="378029" cy="1717813"/>
            </a:xfrm>
            <a:prstGeom prst="leftBrace">
              <a:avLst/>
            </a:prstGeom>
            <a:ln w="12700"/>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3" name="TextBox 22">
              <a:extLst>
                <a:ext uri="{FF2B5EF4-FFF2-40B4-BE49-F238E27FC236}">
                  <a16:creationId xmlns:a16="http://schemas.microsoft.com/office/drawing/2014/main" id="{1505F9C1-EB13-0E47-AF72-A70934650E16}"/>
                </a:ext>
              </a:extLst>
            </p:cNvPr>
            <p:cNvSpPr txBox="1"/>
            <p:nvPr/>
          </p:nvSpPr>
          <p:spPr>
            <a:xfrm>
              <a:off x="2431311" y="4049375"/>
              <a:ext cx="921488" cy="861774"/>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W = 0</a:t>
              </a:r>
            </a:p>
          </p:txBody>
        </p:sp>
        <p:sp>
          <p:nvSpPr>
            <p:cNvPr id="26" name="TextBox 25">
              <a:extLst>
                <a:ext uri="{FF2B5EF4-FFF2-40B4-BE49-F238E27FC236}">
                  <a16:creationId xmlns:a16="http://schemas.microsoft.com/office/drawing/2014/main" id="{2E054912-E05F-E74A-849D-FF5F565472CB}"/>
                </a:ext>
              </a:extLst>
            </p:cNvPr>
            <p:cNvSpPr txBox="1"/>
            <p:nvPr/>
          </p:nvSpPr>
          <p:spPr>
            <a:xfrm>
              <a:off x="4648762" y="4198750"/>
              <a:ext cx="921488" cy="861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W = 1</a:t>
              </a:r>
            </a:p>
          </p:txBody>
        </p:sp>
        <p:sp>
          <p:nvSpPr>
            <p:cNvPr id="27" name="TextBox 26">
              <a:extLst>
                <a:ext uri="{FF2B5EF4-FFF2-40B4-BE49-F238E27FC236}">
                  <a16:creationId xmlns:a16="http://schemas.microsoft.com/office/drawing/2014/main" id="{A33E8E68-C9A8-744E-9B19-ABDF6B29D9ED}"/>
                </a:ext>
              </a:extLst>
            </p:cNvPr>
            <p:cNvSpPr txBox="1"/>
            <p:nvPr/>
          </p:nvSpPr>
          <p:spPr>
            <a:xfrm>
              <a:off x="6366575" y="4204029"/>
              <a:ext cx="921488" cy="861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W = 2</a:t>
              </a:r>
            </a:p>
          </p:txBody>
        </p:sp>
        <p:sp>
          <p:nvSpPr>
            <p:cNvPr id="29" name="TextBox 28">
              <a:extLst>
                <a:ext uri="{FF2B5EF4-FFF2-40B4-BE49-F238E27FC236}">
                  <a16:creationId xmlns:a16="http://schemas.microsoft.com/office/drawing/2014/main" id="{C69EC7FE-A594-1243-A620-1942B963ADA2}"/>
                </a:ext>
              </a:extLst>
            </p:cNvPr>
            <p:cNvSpPr txBox="1"/>
            <p:nvPr/>
          </p:nvSpPr>
          <p:spPr>
            <a:xfrm>
              <a:off x="8084389" y="4207095"/>
              <a:ext cx="921488" cy="861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W = 3</a:t>
              </a:r>
            </a:p>
          </p:txBody>
        </p:sp>
      </p:grpSp>
      <p:sp>
        <p:nvSpPr>
          <p:cNvPr id="16" name="Rectangle 15">
            <a:extLst>
              <a:ext uri="{FF2B5EF4-FFF2-40B4-BE49-F238E27FC236}">
                <a16:creationId xmlns:a16="http://schemas.microsoft.com/office/drawing/2014/main" id="{F3680155-7653-F547-BBDC-FFF86786D58B}"/>
              </a:ext>
            </a:extLst>
          </p:cNvPr>
          <p:cNvSpPr/>
          <p:nvPr/>
        </p:nvSpPr>
        <p:spPr>
          <a:xfrm>
            <a:off x="7232101" y="1130538"/>
            <a:ext cx="1600199" cy="461665"/>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SCHC Packet 28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Window size: 7 tiles</a:t>
            </a:r>
          </a:p>
        </p:txBody>
      </p:sp>
    </p:spTree>
    <p:extLst>
      <p:ext uri="{BB962C8B-B14F-4D97-AF65-F5344CB8AC3E}">
        <p14:creationId xmlns:p14="http://schemas.microsoft.com/office/powerpoint/2010/main" val="34296734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BB7F5-55E7-1A4E-AD9A-CF37DABCD99A}"/>
              </a:ext>
            </a:extLst>
          </p:cNvPr>
          <p:cNvSpPr>
            <a:spLocks noGrp="1"/>
          </p:cNvSpPr>
          <p:nvPr>
            <p:ph type="title"/>
          </p:nvPr>
        </p:nvSpPr>
        <p:spPr/>
        <p:txBody>
          <a:bodyPr/>
          <a:lstStyle/>
          <a:p>
            <a:r>
              <a:rPr lang="en-US" dirty="0"/>
              <a:t>Example – SCHC Packet: 14 tiles</a:t>
            </a:r>
          </a:p>
        </p:txBody>
      </p:sp>
      <p:pic>
        <p:nvPicPr>
          <p:cNvPr id="6" name="Content Placeholder 5">
            <a:extLst>
              <a:ext uri="{FF2B5EF4-FFF2-40B4-BE49-F238E27FC236}">
                <a16:creationId xmlns:a16="http://schemas.microsoft.com/office/drawing/2014/main" id="{C4AF8DF2-2BA5-5049-8CD7-9CDDACE8EF8B}"/>
              </a:ext>
            </a:extLst>
          </p:cNvPr>
          <p:cNvPicPr>
            <a:picLocks noGrp="1" noChangeAspect="1"/>
          </p:cNvPicPr>
          <p:nvPr>
            <p:ph sz="half" idx="1"/>
          </p:nvPr>
        </p:nvPicPr>
        <p:blipFill>
          <a:blip r:embed="rId2"/>
          <a:srcRect/>
          <a:stretch/>
        </p:blipFill>
        <p:spPr>
          <a:xfrm>
            <a:off x="806722" y="1291580"/>
            <a:ext cx="3454847" cy="3646373"/>
          </a:xfrm>
        </p:spPr>
      </p:pic>
      <p:pic>
        <p:nvPicPr>
          <p:cNvPr id="22" name="Content Placeholder 21">
            <a:extLst>
              <a:ext uri="{FF2B5EF4-FFF2-40B4-BE49-F238E27FC236}">
                <a16:creationId xmlns:a16="http://schemas.microsoft.com/office/drawing/2014/main" id="{48C2E25A-D816-A147-AAD5-8A8BB2BDE51B}"/>
              </a:ext>
            </a:extLst>
          </p:cNvPr>
          <p:cNvPicPr>
            <a:picLocks noGrp="1" noChangeAspect="1"/>
          </p:cNvPicPr>
          <p:nvPr>
            <p:ph sz="half" idx="2"/>
          </p:nvPr>
        </p:nvPicPr>
        <p:blipFill>
          <a:blip r:embed="rId3"/>
          <a:stretch>
            <a:fillRect/>
          </a:stretch>
        </p:blipFill>
        <p:spPr>
          <a:xfrm>
            <a:off x="4760434" y="1369218"/>
            <a:ext cx="3720161" cy="3500437"/>
          </a:xfrm>
        </p:spPr>
      </p:pic>
      <p:sp>
        <p:nvSpPr>
          <p:cNvPr id="7" name="Frame 6">
            <a:extLst>
              <a:ext uri="{FF2B5EF4-FFF2-40B4-BE49-F238E27FC236}">
                <a16:creationId xmlns:a16="http://schemas.microsoft.com/office/drawing/2014/main" id="{C809A58B-1FA3-CF45-A9C1-E28CE2379983}"/>
              </a:ext>
            </a:extLst>
          </p:cNvPr>
          <p:cNvSpPr/>
          <p:nvPr/>
        </p:nvSpPr>
        <p:spPr>
          <a:xfrm>
            <a:off x="1529979" y="2558811"/>
            <a:ext cx="2481305" cy="215162"/>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8" name="TextBox 7">
            <a:extLst>
              <a:ext uri="{FF2B5EF4-FFF2-40B4-BE49-F238E27FC236}">
                <a16:creationId xmlns:a16="http://schemas.microsoft.com/office/drawing/2014/main" id="{E9684634-39D1-BD4F-817E-8B5E169C657D}"/>
              </a:ext>
            </a:extLst>
          </p:cNvPr>
          <p:cNvSpPr txBox="1"/>
          <p:nvPr/>
        </p:nvSpPr>
        <p:spPr>
          <a:xfrm>
            <a:off x="3876955" y="2247109"/>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1</a:t>
            </a:r>
          </a:p>
        </p:txBody>
      </p:sp>
      <p:sp>
        <p:nvSpPr>
          <p:cNvPr id="9" name="Left Brace 8">
            <a:extLst>
              <a:ext uri="{FF2B5EF4-FFF2-40B4-BE49-F238E27FC236}">
                <a16:creationId xmlns:a16="http://schemas.microsoft.com/office/drawing/2014/main" id="{03FE0599-C7C1-1241-B0EE-FBF9978C818A}"/>
              </a:ext>
            </a:extLst>
          </p:cNvPr>
          <p:cNvSpPr/>
          <p:nvPr/>
        </p:nvSpPr>
        <p:spPr>
          <a:xfrm>
            <a:off x="628651" y="1604075"/>
            <a:ext cx="331040" cy="1367726"/>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0" name="TextBox 9">
            <a:extLst>
              <a:ext uri="{FF2B5EF4-FFF2-40B4-BE49-F238E27FC236}">
                <a16:creationId xmlns:a16="http://schemas.microsoft.com/office/drawing/2014/main" id="{A8E02565-C1D1-6348-BD5F-20376C6CAD06}"/>
              </a:ext>
            </a:extLst>
          </p:cNvPr>
          <p:cNvSpPr txBox="1"/>
          <p:nvPr/>
        </p:nvSpPr>
        <p:spPr>
          <a:xfrm>
            <a:off x="0" y="2146981"/>
            <a:ext cx="665126"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00</a:t>
            </a:r>
          </a:p>
        </p:txBody>
      </p:sp>
      <p:sp>
        <p:nvSpPr>
          <p:cNvPr id="15" name="Frame 14">
            <a:extLst>
              <a:ext uri="{FF2B5EF4-FFF2-40B4-BE49-F238E27FC236}">
                <a16:creationId xmlns:a16="http://schemas.microsoft.com/office/drawing/2014/main" id="{A4B40558-9C8D-194C-86CE-B45CBCDD1916}"/>
              </a:ext>
            </a:extLst>
          </p:cNvPr>
          <p:cNvSpPr/>
          <p:nvPr/>
        </p:nvSpPr>
        <p:spPr>
          <a:xfrm>
            <a:off x="1529979" y="4030566"/>
            <a:ext cx="2481305" cy="215162"/>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6" name="TextBox 15">
            <a:extLst>
              <a:ext uri="{FF2B5EF4-FFF2-40B4-BE49-F238E27FC236}">
                <a16:creationId xmlns:a16="http://schemas.microsoft.com/office/drawing/2014/main" id="{05FD11C2-C3E7-AC4B-B20F-A0A756A88DD6}"/>
              </a:ext>
            </a:extLst>
          </p:cNvPr>
          <p:cNvSpPr txBox="1"/>
          <p:nvPr/>
        </p:nvSpPr>
        <p:spPr>
          <a:xfrm>
            <a:off x="3891351" y="3732463"/>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2</a:t>
            </a:r>
          </a:p>
        </p:txBody>
      </p:sp>
      <p:sp>
        <p:nvSpPr>
          <p:cNvPr id="17" name="Left Brace 16">
            <a:extLst>
              <a:ext uri="{FF2B5EF4-FFF2-40B4-BE49-F238E27FC236}">
                <a16:creationId xmlns:a16="http://schemas.microsoft.com/office/drawing/2014/main" id="{B8BEDBE3-4883-9B4E-98F5-55AAC3B34862}"/>
              </a:ext>
            </a:extLst>
          </p:cNvPr>
          <p:cNvSpPr/>
          <p:nvPr/>
        </p:nvSpPr>
        <p:spPr>
          <a:xfrm>
            <a:off x="628651" y="3088521"/>
            <a:ext cx="331040" cy="1367726"/>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18" name="TextBox 17">
            <a:extLst>
              <a:ext uri="{FF2B5EF4-FFF2-40B4-BE49-F238E27FC236}">
                <a16:creationId xmlns:a16="http://schemas.microsoft.com/office/drawing/2014/main" id="{908515B9-B831-F048-A72E-8335AE76AFC4}"/>
              </a:ext>
            </a:extLst>
          </p:cNvPr>
          <p:cNvSpPr txBox="1"/>
          <p:nvPr/>
        </p:nvSpPr>
        <p:spPr>
          <a:xfrm>
            <a:off x="0" y="3631427"/>
            <a:ext cx="665126"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01</a:t>
            </a:r>
          </a:p>
        </p:txBody>
      </p:sp>
      <p:sp>
        <p:nvSpPr>
          <p:cNvPr id="19" name="Frame 18">
            <a:extLst>
              <a:ext uri="{FF2B5EF4-FFF2-40B4-BE49-F238E27FC236}">
                <a16:creationId xmlns:a16="http://schemas.microsoft.com/office/drawing/2014/main" id="{3BB0EE66-DFE0-B543-842E-488BEC18CB59}"/>
              </a:ext>
            </a:extLst>
          </p:cNvPr>
          <p:cNvSpPr/>
          <p:nvPr/>
        </p:nvSpPr>
        <p:spPr>
          <a:xfrm>
            <a:off x="1529979" y="4491243"/>
            <a:ext cx="1491457" cy="179441"/>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51C10E9D-90F0-CE43-B292-3F01470F86F0}"/>
              </a:ext>
            </a:extLst>
          </p:cNvPr>
          <p:cNvSpPr txBox="1"/>
          <p:nvPr/>
        </p:nvSpPr>
        <p:spPr>
          <a:xfrm>
            <a:off x="3896902" y="4465760"/>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3</a:t>
            </a:r>
          </a:p>
        </p:txBody>
      </p:sp>
      <p:sp>
        <p:nvSpPr>
          <p:cNvPr id="25" name="Frame 24">
            <a:extLst>
              <a:ext uri="{FF2B5EF4-FFF2-40B4-BE49-F238E27FC236}">
                <a16:creationId xmlns:a16="http://schemas.microsoft.com/office/drawing/2014/main" id="{6E01A1A4-CD11-3A45-8096-81B0E7AA965E}"/>
              </a:ext>
            </a:extLst>
          </p:cNvPr>
          <p:cNvSpPr/>
          <p:nvPr/>
        </p:nvSpPr>
        <p:spPr>
          <a:xfrm>
            <a:off x="5418497" y="3884553"/>
            <a:ext cx="3087977" cy="202255"/>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FB801601-E917-B34E-86F6-97DC0B445F91}"/>
              </a:ext>
            </a:extLst>
          </p:cNvPr>
          <p:cNvSpPr txBox="1"/>
          <p:nvPr/>
        </p:nvSpPr>
        <p:spPr>
          <a:xfrm>
            <a:off x="8238231" y="3616014"/>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1</a:t>
            </a:r>
          </a:p>
        </p:txBody>
      </p:sp>
      <p:sp>
        <p:nvSpPr>
          <p:cNvPr id="27" name="Frame 26">
            <a:extLst>
              <a:ext uri="{FF2B5EF4-FFF2-40B4-BE49-F238E27FC236}">
                <a16:creationId xmlns:a16="http://schemas.microsoft.com/office/drawing/2014/main" id="{23E27F7A-5002-0940-963C-10F87DA6AAE5}"/>
              </a:ext>
            </a:extLst>
          </p:cNvPr>
          <p:cNvSpPr/>
          <p:nvPr/>
        </p:nvSpPr>
        <p:spPr>
          <a:xfrm>
            <a:off x="5435031" y="4505919"/>
            <a:ext cx="1491457" cy="179441"/>
          </a:xfrm>
          <a:prstGeom prst="fram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28" name="TextBox 27">
            <a:extLst>
              <a:ext uri="{FF2B5EF4-FFF2-40B4-BE49-F238E27FC236}">
                <a16:creationId xmlns:a16="http://schemas.microsoft.com/office/drawing/2014/main" id="{62CA9A95-67D7-A349-909A-9E27B9095AF0}"/>
              </a:ext>
            </a:extLst>
          </p:cNvPr>
          <p:cNvSpPr txBox="1"/>
          <p:nvPr/>
        </p:nvSpPr>
        <p:spPr>
          <a:xfrm>
            <a:off x="8266313" y="4425060"/>
            <a:ext cx="446315" cy="253916"/>
          </a:xfrm>
          <a:prstGeom prst="rect">
            <a:avLst/>
          </a:prstGeom>
          <a:noFill/>
        </p:spPr>
        <p:txBody>
          <a:bodyPr wrap="squar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FF0000"/>
                </a:solidFill>
                <a:effectLst/>
                <a:uLnTx/>
                <a:uFillTx/>
                <a:latin typeface="Calibri"/>
                <a:ea typeface="+mn-ea"/>
                <a:cs typeface="+mn-cs"/>
              </a:rPr>
              <a:t>2</a:t>
            </a:r>
          </a:p>
        </p:txBody>
      </p:sp>
      <p:sp>
        <p:nvSpPr>
          <p:cNvPr id="29" name="Rectangle 28">
            <a:extLst>
              <a:ext uri="{FF2B5EF4-FFF2-40B4-BE49-F238E27FC236}">
                <a16:creationId xmlns:a16="http://schemas.microsoft.com/office/drawing/2014/main" id="{0961BB73-4067-B54E-9FA5-5F1F0A7A1FF2}"/>
              </a:ext>
            </a:extLst>
          </p:cNvPr>
          <p:cNvSpPr/>
          <p:nvPr/>
        </p:nvSpPr>
        <p:spPr>
          <a:xfrm>
            <a:off x="7075898" y="891173"/>
            <a:ext cx="1516572" cy="646331"/>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Window size: 7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a:ea typeface="+mn-ea"/>
                <a:cs typeface="+mn-cs"/>
              </a:rPr>
              <a:t>2 SCHC ACK Messages</a:t>
            </a:r>
          </a:p>
        </p:txBody>
      </p:sp>
      <p:sp>
        <p:nvSpPr>
          <p:cNvPr id="30" name="Rectangle 29">
            <a:extLst>
              <a:ext uri="{FF2B5EF4-FFF2-40B4-BE49-F238E27FC236}">
                <a16:creationId xmlns:a16="http://schemas.microsoft.com/office/drawing/2014/main" id="{9C178917-57A7-3E46-8625-FF8AA116350C}"/>
              </a:ext>
            </a:extLst>
          </p:cNvPr>
          <p:cNvSpPr/>
          <p:nvPr/>
        </p:nvSpPr>
        <p:spPr>
          <a:xfrm>
            <a:off x="2833632" y="942541"/>
            <a:ext cx="1516572" cy="646331"/>
          </a:xfrm>
          <a:prstGeom prst="rect">
            <a:avLst/>
          </a:prstGeom>
        </p:spPr>
        <p:txBody>
          <a:bodyPr wrap="squar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a:ea typeface="+mn-ea"/>
                <a:cs typeface="+mn-cs"/>
              </a:rPr>
              <a:t>Window size: 7 tiles</a:t>
            </a: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0000"/>
                </a:solidFill>
                <a:effectLst/>
                <a:uLnTx/>
                <a:uFillTx/>
                <a:latin typeface="Calibri"/>
                <a:ea typeface="+mn-ea"/>
                <a:cs typeface="+mn-cs"/>
              </a:rPr>
              <a:t>3 SCHC ACK Messages</a:t>
            </a:r>
          </a:p>
        </p:txBody>
      </p:sp>
      <p:sp>
        <p:nvSpPr>
          <p:cNvPr id="35" name="Left Brace 34">
            <a:extLst>
              <a:ext uri="{FF2B5EF4-FFF2-40B4-BE49-F238E27FC236}">
                <a16:creationId xmlns:a16="http://schemas.microsoft.com/office/drawing/2014/main" id="{E0C3BD26-BEC0-7945-83D6-A7FE0E8A9E33}"/>
              </a:ext>
            </a:extLst>
          </p:cNvPr>
          <p:cNvSpPr/>
          <p:nvPr/>
        </p:nvSpPr>
        <p:spPr>
          <a:xfrm>
            <a:off x="4608242" y="1699304"/>
            <a:ext cx="331040" cy="1074669"/>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36" name="TextBox 35">
            <a:extLst>
              <a:ext uri="{FF2B5EF4-FFF2-40B4-BE49-F238E27FC236}">
                <a16:creationId xmlns:a16="http://schemas.microsoft.com/office/drawing/2014/main" id="{BF177BC2-BD1C-1A45-AA31-4F563FDAB819}"/>
              </a:ext>
            </a:extLst>
          </p:cNvPr>
          <p:cNvSpPr txBox="1"/>
          <p:nvPr/>
        </p:nvSpPr>
        <p:spPr>
          <a:xfrm>
            <a:off x="3979591" y="2106266"/>
            <a:ext cx="665126"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00</a:t>
            </a:r>
          </a:p>
        </p:txBody>
      </p:sp>
      <p:sp>
        <p:nvSpPr>
          <p:cNvPr id="37" name="Left Brace 36">
            <a:extLst>
              <a:ext uri="{FF2B5EF4-FFF2-40B4-BE49-F238E27FC236}">
                <a16:creationId xmlns:a16="http://schemas.microsoft.com/office/drawing/2014/main" id="{63072B6B-06F8-3E4D-B854-D78802AD9F90}"/>
              </a:ext>
            </a:extLst>
          </p:cNvPr>
          <p:cNvSpPr/>
          <p:nvPr/>
        </p:nvSpPr>
        <p:spPr>
          <a:xfrm>
            <a:off x="4608242" y="2873196"/>
            <a:ext cx="331040" cy="1040146"/>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38" name="TextBox 37">
            <a:extLst>
              <a:ext uri="{FF2B5EF4-FFF2-40B4-BE49-F238E27FC236}">
                <a16:creationId xmlns:a16="http://schemas.microsoft.com/office/drawing/2014/main" id="{D4ADAC2E-99B6-4F47-B756-E6D1B018ED17}"/>
              </a:ext>
            </a:extLst>
          </p:cNvPr>
          <p:cNvSpPr txBox="1"/>
          <p:nvPr/>
        </p:nvSpPr>
        <p:spPr>
          <a:xfrm>
            <a:off x="3979591" y="3252311"/>
            <a:ext cx="665126"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W = 01</a:t>
            </a:r>
          </a:p>
        </p:txBody>
      </p:sp>
      <p:sp>
        <p:nvSpPr>
          <p:cNvPr id="41" name="Right Brace 40">
            <a:extLst>
              <a:ext uri="{FF2B5EF4-FFF2-40B4-BE49-F238E27FC236}">
                <a16:creationId xmlns:a16="http://schemas.microsoft.com/office/drawing/2014/main" id="{645959D7-00A7-244D-8BFB-CFE0EC090C8B}"/>
              </a:ext>
            </a:extLst>
          </p:cNvPr>
          <p:cNvSpPr/>
          <p:nvPr/>
        </p:nvSpPr>
        <p:spPr>
          <a:xfrm>
            <a:off x="7717152" y="4100762"/>
            <a:ext cx="178073" cy="276999"/>
          </a:xfrm>
          <a:prstGeom prst="righ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a:ln>
                <a:noFill/>
              </a:ln>
              <a:solidFill>
                <a:prstClr val="black"/>
              </a:solidFill>
              <a:effectLst/>
              <a:uLnTx/>
              <a:uFillTx/>
              <a:latin typeface="Calibri"/>
              <a:ea typeface="+mn-ea"/>
              <a:cs typeface="+mn-cs"/>
            </a:endParaRPr>
          </a:p>
        </p:txBody>
      </p:sp>
      <p:sp>
        <p:nvSpPr>
          <p:cNvPr id="42" name="TextBox 41">
            <a:extLst>
              <a:ext uri="{FF2B5EF4-FFF2-40B4-BE49-F238E27FC236}">
                <a16:creationId xmlns:a16="http://schemas.microsoft.com/office/drawing/2014/main" id="{79F6A12A-BB1F-7D4A-AC6F-02D33F6460D1}"/>
              </a:ext>
            </a:extLst>
          </p:cNvPr>
          <p:cNvSpPr txBox="1"/>
          <p:nvPr/>
        </p:nvSpPr>
        <p:spPr>
          <a:xfrm>
            <a:off x="7751686" y="4109652"/>
            <a:ext cx="1457817" cy="253916"/>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a:ea typeface="+mn-ea"/>
                <a:cs typeface="+mn-cs"/>
              </a:rPr>
              <a:t>Retransmission</a:t>
            </a:r>
          </a:p>
        </p:txBody>
      </p:sp>
    </p:spTree>
    <p:extLst>
      <p:ext uri="{BB962C8B-B14F-4D97-AF65-F5344CB8AC3E}">
        <p14:creationId xmlns:p14="http://schemas.microsoft.com/office/powerpoint/2010/main" val="182183874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C7AB2-E7C2-8647-8876-6AE95AD05612}"/>
              </a:ext>
            </a:extLst>
          </p:cNvPr>
          <p:cNvSpPr>
            <a:spLocks noGrp="1"/>
          </p:cNvSpPr>
          <p:nvPr>
            <p:ph type="title"/>
          </p:nvPr>
        </p:nvSpPr>
        <p:spPr/>
        <p:txBody>
          <a:bodyPr/>
          <a:lstStyle/>
          <a:p>
            <a:r>
              <a:rPr lang="en-CA" dirty="0"/>
              <a:t>Testing Network Architecture</a:t>
            </a:r>
            <a:endParaRPr lang="en-US" dirty="0"/>
          </a:p>
        </p:txBody>
      </p:sp>
      <p:sp>
        <p:nvSpPr>
          <p:cNvPr id="5" name="Rectangle 4">
            <a:extLst>
              <a:ext uri="{FF2B5EF4-FFF2-40B4-BE49-F238E27FC236}">
                <a16:creationId xmlns:a16="http://schemas.microsoft.com/office/drawing/2014/main" id="{007A576D-4E7A-4931-B980-0C54168CC867}"/>
              </a:ext>
            </a:extLst>
          </p:cNvPr>
          <p:cNvSpPr/>
          <p:nvPr/>
        </p:nvSpPr>
        <p:spPr>
          <a:xfrm>
            <a:off x="3563579" y="4836957"/>
            <a:ext cx="2537041"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a:ea typeface="+mn-ea"/>
                <a:cs typeface="+mn-cs"/>
              </a:rPr>
              <a:t>draft-</a:t>
            </a:r>
            <a:r>
              <a:rPr kumimoji="0" lang="fr-FR" sz="1400" b="0" i="0" u="none" strike="noStrike" kern="1200" cap="none" spc="0" normalizeH="0" baseline="0" noProof="0" dirty="0" err="1">
                <a:ln>
                  <a:noFill/>
                </a:ln>
                <a:solidFill>
                  <a:prstClr val="black"/>
                </a:solidFill>
                <a:effectLst/>
                <a:uLnTx/>
                <a:uFillTx/>
                <a:latin typeface="Calibri"/>
                <a:ea typeface="+mn-ea"/>
                <a:cs typeface="+mn-cs"/>
              </a:rPr>
              <a:t>ietf</a:t>
            </a:r>
            <a:r>
              <a:rPr kumimoji="0" lang="fr-FR" sz="1400" b="0" i="0" u="none" strike="noStrike" kern="1200" cap="none" spc="0" normalizeH="0" baseline="0" noProof="0" dirty="0">
                <a:ln>
                  <a:noFill/>
                </a:ln>
                <a:solidFill>
                  <a:prstClr val="black"/>
                </a:solidFill>
                <a:effectLst/>
                <a:uLnTx/>
                <a:uFillTx/>
                <a:latin typeface="Calibri"/>
                <a:ea typeface="+mn-ea"/>
                <a:cs typeface="+mn-cs"/>
              </a:rPr>
              <a:t>-</a:t>
            </a:r>
            <a:r>
              <a:rPr kumimoji="0" lang="fr-FR" sz="1400" b="0" i="0" u="none" strike="noStrike" kern="1200" cap="none" spc="0" normalizeH="0" baseline="0" noProof="0" dirty="0" err="1">
                <a:ln>
                  <a:noFill/>
                </a:ln>
                <a:solidFill>
                  <a:prstClr val="black"/>
                </a:solidFill>
                <a:effectLst/>
                <a:uLnTx/>
                <a:uFillTx/>
                <a:latin typeface="Calibri"/>
                <a:ea typeface="+mn-ea"/>
                <a:cs typeface="+mn-cs"/>
              </a:rPr>
              <a:t>lpwan</a:t>
            </a:r>
            <a:r>
              <a:rPr kumimoji="0" lang="fr-FR" sz="1400" b="0" i="0" u="none" strike="noStrike" kern="1200" cap="none" spc="0" normalizeH="0" baseline="0" noProof="0" dirty="0">
                <a:ln>
                  <a:noFill/>
                </a:ln>
                <a:solidFill>
                  <a:prstClr val="black"/>
                </a:solidFill>
                <a:effectLst/>
                <a:uLnTx/>
                <a:uFillTx/>
                <a:latin typeface="Calibri"/>
                <a:ea typeface="+mn-ea"/>
                <a:cs typeface="+mn-cs"/>
              </a:rPr>
              <a:t>-</a:t>
            </a:r>
            <a:r>
              <a:rPr kumimoji="0" lang="fr-FR" sz="1400" b="0" i="0" u="none" strike="noStrike" kern="1200" cap="none" spc="0" normalizeH="0" baseline="0" noProof="0" dirty="0" err="1">
                <a:ln>
                  <a:noFill/>
                </a:ln>
                <a:solidFill>
                  <a:prstClr val="black"/>
                </a:solidFill>
                <a:effectLst/>
                <a:uLnTx/>
                <a:uFillTx/>
                <a:latin typeface="Calibri"/>
                <a:ea typeface="+mn-ea"/>
                <a:cs typeface="+mn-cs"/>
              </a:rPr>
              <a:t>schc</a:t>
            </a:r>
            <a:r>
              <a:rPr kumimoji="0" lang="fr-FR" sz="1400" b="0" i="0" u="none" strike="noStrike" kern="1200" cap="none" spc="0" normalizeH="0" baseline="0" noProof="0" dirty="0">
                <a:ln>
                  <a:noFill/>
                </a:ln>
                <a:solidFill>
                  <a:prstClr val="black"/>
                </a:solidFill>
                <a:effectLst/>
                <a:uLnTx/>
                <a:uFillTx/>
                <a:latin typeface="Calibri"/>
                <a:ea typeface="+mn-ea"/>
                <a:cs typeface="+mn-cs"/>
              </a:rPr>
              <a:t>-over-</a:t>
            </a:r>
            <a:r>
              <a:rPr kumimoji="0" lang="fr-FR" sz="1400" b="0" i="0" u="none" strike="noStrike" kern="1200" cap="none" spc="0" normalizeH="0" baseline="0" noProof="0" dirty="0" err="1">
                <a:ln>
                  <a:noFill/>
                </a:ln>
                <a:solidFill>
                  <a:prstClr val="black"/>
                </a:solidFill>
                <a:effectLst/>
                <a:uLnTx/>
                <a:uFillTx/>
                <a:latin typeface="Calibri"/>
                <a:ea typeface="+mn-ea"/>
                <a:cs typeface="+mn-cs"/>
              </a:rPr>
              <a:t>sigfox</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878FF71D-4EB3-4C3D-9F31-80F8E9358335}"/>
              </a:ext>
            </a:extLst>
          </p:cNvPr>
          <p:cNvSpPr txBox="1">
            <a:spLocks/>
          </p:cNvSpPr>
          <p:nvPr/>
        </p:nvSpPr>
        <p:spPr>
          <a:xfrm>
            <a:off x="6863586" y="4836957"/>
            <a:ext cx="2057400" cy="273844"/>
          </a:xfrm>
          <a:prstGeom prst="rect">
            <a:avLst/>
          </a:prstGeom>
        </p:spPr>
        <p:txBody>
          <a:bodyPr vert="horz" lIns="68580" tIns="34290" rIns="68580" bIns="34290" rtlCol="0" anchor="ctr"/>
          <a:lstStyle>
            <a:defPPr>
              <a:defRPr lang="fr-FR"/>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43D7CE35-1867-2742-9862-5460C4103144}" type="slidenum">
              <a:rPr kumimoji="0" lang="en-US"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54</a:t>
            </a:fld>
            <a:endParaRPr kumimoji="0" lang="en-US"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Content Placeholder 2">
            <a:extLst>
              <a:ext uri="{FF2B5EF4-FFF2-40B4-BE49-F238E27FC236}">
                <a16:creationId xmlns:a16="http://schemas.microsoft.com/office/drawing/2014/main" id="{2A8B2DD7-D56E-499A-9A57-C6BE915B1B2A}"/>
              </a:ext>
            </a:extLst>
          </p:cNvPr>
          <p:cNvSpPr>
            <a:spLocks noGrp="1"/>
          </p:cNvSpPr>
          <p:nvPr>
            <p:ph idx="1"/>
          </p:nvPr>
        </p:nvSpPr>
        <p:spPr>
          <a:xfrm>
            <a:off x="457200" y="1618979"/>
            <a:ext cx="2855626" cy="3013744"/>
          </a:xfrm>
        </p:spPr>
        <p:txBody>
          <a:bodyPr>
            <a:normAutofit/>
          </a:bodyPr>
          <a:lstStyle/>
          <a:p>
            <a:r>
              <a:rPr lang="en-CA" dirty="0" err="1"/>
              <a:t>PySCHC</a:t>
            </a:r>
            <a:r>
              <a:rPr lang="en-CA" dirty="0"/>
              <a:t> SW</a:t>
            </a:r>
          </a:p>
          <a:p>
            <a:r>
              <a:rPr lang="en-CA" dirty="0" err="1"/>
              <a:t>Pycom</a:t>
            </a:r>
            <a:r>
              <a:rPr lang="en-CA" dirty="0"/>
              <a:t> (LoPy4)</a:t>
            </a:r>
          </a:p>
          <a:p>
            <a:r>
              <a:rPr lang="en-CA" dirty="0"/>
              <a:t>Sigfox Network</a:t>
            </a:r>
          </a:p>
          <a:p>
            <a:r>
              <a:rPr lang="en-CA" dirty="0"/>
              <a:t>Google Cloud *</a:t>
            </a:r>
          </a:p>
          <a:p>
            <a:endParaRPr lang="en-CA" dirty="0"/>
          </a:p>
          <a:p>
            <a:endParaRPr lang="en-US" dirty="0"/>
          </a:p>
        </p:txBody>
      </p:sp>
      <p:sp>
        <p:nvSpPr>
          <p:cNvPr id="3" name="TextBox 2">
            <a:extLst>
              <a:ext uri="{FF2B5EF4-FFF2-40B4-BE49-F238E27FC236}">
                <a16:creationId xmlns:a16="http://schemas.microsoft.com/office/drawing/2014/main" id="{E7E452AD-5A28-47CD-B5E9-347B9BD7E28E}"/>
              </a:ext>
            </a:extLst>
          </p:cNvPr>
          <p:cNvSpPr txBox="1"/>
          <p:nvPr/>
        </p:nvSpPr>
        <p:spPr>
          <a:xfrm>
            <a:off x="3891293" y="4014025"/>
            <a:ext cx="4530023" cy="307777"/>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CA" sz="1400" b="0" i="1" u="none" strike="noStrike" kern="1200" cap="none" spc="0" normalizeH="0" baseline="0" noProof="0" dirty="0">
                <a:ln>
                  <a:noFill/>
                </a:ln>
                <a:solidFill>
                  <a:prstClr val="black"/>
                </a:solidFill>
                <a:effectLst/>
                <a:uLnTx/>
                <a:uFillTx/>
                <a:latin typeface="Calibri"/>
                <a:ea typeface="+mn-ea"/>
                <a:cs typeface="+mn-cs"/>
              </a:rPr>
              <a:t>* </a:t>
            </a:r>
            <a:r>
              <a:rPr kumimoji="0" lang="en-CA" sz="1400" b="0" i="1" u="none" strike="noStrike" kern="1200" cap="none" spc="0" normalizeH="0" baseline="0" noProof="0" dirty="0">
                <a:ln>
                  <a:noFill/>
                </a:ln>
                <a:solidFill>
                  <a:prstClr val="black"/>
                </a:solidFill>
                <a:effectLst/>
                <a:uLnTx/>
                <a:uFillTx/>
                <a:latin typeface="Calibri"/>
                <a:ea typeface="+mn-ea"/>
                <a:cs typeface="+mn-cs"/>
                <a:hlinkClick r:id="rId2"/>
              </a:rPr>
              <a:t>https://cloud.google.com/community/tutorials/sigfox-gw</a:t>
            </a:r>
            <a:endParaRPr kumimoji="0" lang="en-CA" sz="1400" b="0" i="1" u="none" strike="noStrike" kern="1200" cap="none" spc="0" normalizeH="0" baseline="0" noProof="0" dirty="0">
              <a:ln>
                <a:noFill/>
              </a:ln>
              <a:solidFill>
                <a:prstClr val="black"/>
              </a:solidFill>
              <a:effectLst/>
              <a:uLnTx/>
              <a:uFillTx/>
              <a:latin typeface="Calibri"/>
              <a:ea typeface="+mn-ea"/>
              <a:cs typeface="+mn-cs"/>
            </a:endParaRPr>
          </a:p>
        </p:txBody>
      </p:sp>
      <p:sp>
        <p:nvSpPr>
          <p:cNvPr id="8" name="ZoneTexte 29">
            <a:extLst>
              <a:ext uri="{FF2B5EF4-FFF2-40B4-BE49-F238E27FC236}">
                <a16:creationId xmlns:a16="http://schemas.microsoft.com/office/drawing/2014/main" id="{DC28D130-129A-494D-A82F-7FF56E8F9075}"/>
              </a:ext>
            </a:extLst>
          </p:cNvPr>
          <p:cNvSpPr txBox="1"/>
          <p:nvPr/>
        </p:nvSpPr>
        <p:spPr>
          <a:xfrm>
            <a:off x="3279616" y="2622135"/>
            <a:ext cx="519693" cy="138499"/>
          </a:xfrm>
          <a:prstGeom prst="rect">
            <a:avLst/>
          </a:prstGeom>
          <a:noFill/>
        </p:spPr>
        <p:txBody>
          <a:bodyPr wrap="square" lIns="0" tIns="0" rIns="0" bIns="0" rtlCol="0">
            <a:spAutoFit/>
          </a:bodyPr>
          <a:lstStyle>
            <a:defPPr>
              <a:defRPr lang="fr-FR"/>
            </a:defPPr>
            <a:lvl1pPr algn="ctr">
              <a:defRPr sz="900">
                <a:cs typeface="Arial" panose="020B0604020202020204" pitchFamily="34" charset="0"/>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fr-FR" sz="900" b="0" i="0" u="none" strike="noStrike" kern="1200" cap="none" spc="0" normalizeH="0" baseline="0" noProof="0">
                <a:ln>
                  <a:noFill/>
                </a:ln>
                <a:solidFill>
                  <a:prstClr val="black"/>
                </a:solidFill>
                <a:effectLst/>
                <a:uLnTx/>
                <a:uFillTx/>
                <a:latin typeface="Calibri"/>
                <a:ea typeface="+mn-ea"/>
                <a:cs typeface="Arial" panose="020B0604020202020204" pitchFamily="34" charset="0"/>
              </a:rPr>
              <a:t>Device</a:t>
            </a:r>
            <a:endParaRPr kumimoji="0" lang="fr-FR" sz="9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grpSp>
        <p:nvGrpSpPr>
          <p:cNvPr id="11" name="Group 15382">
            <a:extLst>
              <a:ext uri="{FF2B5EF4-FFF2-40B4-BE49-F238E27FC236}">
                <a16:creationId xmlns:a16="http://schemas.microsoft.com/office/drawing/2014/main" id="{6E7CF0E7-215C-4795-8D2C-BEAFF5CE2CB4}"/>
              </a:ext>
            </a:extLst>
          </p:cNvPr>
          <p:cNvGrpSpPr/>
          <p:nvPr/>
        </p:nvGrpSpPr>
        <p:grpSpPr>
          <a:xfrm rot="5570059" flipH="1" flipV="1">
            <a:off x="3860081" y="1015548"/>
            <a:ext cx="378696" cy="1114280"/>
            <a:chOff x="9561513" y="123825"/>
            <a:chExt cx="1984375" cy="5143501"/>
          </a:xfrm>
          <a:solidFill>
            <a:schemeClr val="accent6"/>
          </a:solidFill>
        </p:grpSpPr>
        <p:sp>
          <p:nvSpPr>
            <p:cNvPr id="12" name="Freeform 15344">
              <a:extLst>
                <a:ext uri="{FF2B5EF4-FFF2-40B4-BE49-F238E27FC236}">
                  <a16:creationId xmlns:a16="http://schemas.microsoft.com/office/drawing/2014/main" id="{BE3081DC-CDFE-455F-8898-1331B9B4E533}"/>
                </a:ext>
              </a:extLst>
            </p:cNvPr>
            <p:cNvSpPr>
              <a:spLocks/>
            </p:cNvSpPr>
            <p:nvPr/>
          </p:nvSpPr>
          <p:spPr bwMode="auto">
            <a:xfrm>
              <a:off x="9561513" y="123825"/>
              <a:ext cx="1984375" cy="5087938"/>
            </a:xfrm>
            <a:custGeom>
              <a:avLst/>
              <a:gdLst>
                <a:gd name="T0" fmla="*/ 119 w 1250"/>
                <a:gd name="T1" fmla="*/ 116 h 3205"/>
                <a:gd name="T2" fmla="*/ 282 w 1250"/>
                <a:gd name="T3" fmla="*/ 196 h 3205"/>
                <a:gd name="T4" fmla="*/ 440 w 1250"/>
                <a:gd name="T5" fmla="*/ 286 h 3205"/>
                <a:gd name="T6" fmla="*/ 593 w 1250"/>
                <a:gd name="T7" fmla="*/ 388 h 3205"/>
                <a:gd name="T8" fmla="*/ 736 w 1250"/>
                <a:gd name="T9" fmla="*/ 501 h 3205"/>
                <a:gd name="T10" fmla="*/ 865 w 1250"/>
                <a:gd name="T11" fmla="*/ 627 h 3205"/>
                <a:gd name="T12" fmla="*/ 980 w 1250"/>
                <a:gd name="T13" fmla="*/ 764 h 3205"/>
                <a:gd name="T14" fmla="*/ 1076 w 1250"/>
                <a:gd name="T15" fmla="*/ 913 h 3205"/>
                <a:gd name="T16" fmla="*/ 1150 w 1250"/>
                <a:gd name="T17" fmla="*/ 1075 h 3205"/>
                <a:gd name="T18" fmla="*/ 1199 w 1250"/>
                <a:gd name="T19" fmla="*/ 1248 h 3205"/>
                <a:gd name="T20" fmla="*/ 1219 w 1250"/>
                <a:gd name="T21" fmla="*/ 1434 h 3205"/>
                <a:gd name="T22" fmla="*/ 1217 w 1250"/>
                <a:gd name="T23" fmla="*/ 1544 h 3205"/>
                <a:gd name="T24" fmla="*/ 1195 w 1250"/>
                <a:gd name="T25" fmla="*/ 1708 h 3205"/>
                <a:gd name="T26" fmla="*/ 1152 w 1250"/>
                <a:gd name="T27" fmla="*/ 1869 h 3205"/>
                <a:gd name="T28" fmla="*/ 1092 w 1250"/>
                <a:gd name="T29" fmla="*/ 2022 h 3205"/>
                <a:gd name="T30" fmla="*/ 1017 w 1250"/>
                <a:gd name="T31" fmla="*/ 2170 h 3205"/>
                <a:gd name="T32" fmla="*/ 960 w 1250"/>
                <a:gd name="T33" fmla="*/ 2264 h 3205"/>
                <a:gd name="T34" fmla="*/ 839 w 1250"/>
                <a:gd name="T35" fmla="*/ 2437 h 3205"/>
                <a:gd name="T36" fmla="*/ 702 w 1250"/>
                <a:gd name="T37" fmla="*/ 2599 h 3205"/>
                <a:gd name="T38" fmla="*/ 554 w 1250"/>
                <a:gd name="T39" fmla="*/ 2750 h 3205"/>
                <a:gd name="T40" fmla="*/ 393 w 1250"/>
                <a:gd name="T41" fmla="*/ 2889 h 3205"/>
                <a:gd name="T42" fmla="*/ 227 w 1250"/>
                <a:gd name="T43" fmla="*/ 3021 h 3205"/>
                <a:gd name="T44" fmla="*/ 65 w 1250"/>
                <a:gd name="T45" fmla="*/ 3136 h 3205"/>
                <a:gd name="T46" fmla="*/ 59 w 1250"/>
                <a:gd name="T47" fmla="*/ 3144 h 3205"/>
                <a:gd name="T48" fmla="*/ 55 w 1250"/>
                <a:gd name="T49" fmla="*/ 3179 h 3205"/>
                <a:gd name="T50" fmla="*/ 67 w 1250"/>
                <a:gd name="T51" fmla="*/ 3205 h 3205"/>
                <a:gd name="T52" fmla="*/ 72 w 1250"/>
                <a:gd name="T53" fmla="*/ 3205 h 3205"/>
                <a:gd name="T54" fmla="*/ 378 w 1250"/>
                <a:gd name="T55" fmla="*/ 2979 h 3205"/>
                <a:gd name="T56" fmla="*/ 573 w 1250"/>
                <a:gd name="T57" fmla="*/ 2807 h 3205"/>
                <a:gd name="T58" fmla="*/ 710 w 1250"/>
                <a:gd name="T59" fmla="*/ 2670 h 3205"/>
                <a:gd name="T60" fmla="*/ 837 w 1250"/>
                <a:gd name="T61" fmla="*/ 2523 h 3205"/>
                <a:gd name="T62" fmla="*/ 953 w 1250"/>
                <a:gd name="T63" fmla="*/ 2368 h 3205"/>
                <a:gd name="T64" fmla="*/ 1052 w 1250"/>
                <a:gd name="T65" fmla="*/ 2204 h 3205"/>
                <a:gd name="T66" fmla="*/ 1135 w 1250"/>
                <a:gd name="T67" fmla="*/ 2031 h 3205"/>
                <a:gd name="T68" fmla="*/ 1195 w 1250"/>
                <a:gd name="T69" fmla="*/ 1851 h 3205"/>
                <a:gd name="T70" fmla="*/ 1236 w 1250"/>
                <a:gd name="T71" fmla="*/ 1663 h 3205"/>
                <a:gd name="T72" fmla="*/ 1248 w 1250"/>
                <a:gd name="T73" fmla="*/ 1548 h 3205"/>
                <a:gd name="T74" fmla="*/ 1248 w 1250"/>
                <a:gd name="T75" fmla="*/ 1393 h 3205"/>
                <a:gd name="T76" fmla="*/ 1230 w 1250"/>
                <a:gd name="T77" fmla="*/ 1240 h 3205"/>
                <a:gd name="T78" fmla="*/ 1193 w 1250"/>
                <a:gd name="T79" fmla="*/ 1091 h 3205"/>
                <a:gd name="T80" fmla="*/ 1138 w 1250"/>
                <a:gd name="T81" fmla="*/ 948 h 3205"/>
                <a:gd name="T82" fmla="*/ 1068 w 1250"/>
                <a:gd name="T83" fmla="*/ 811 h 3205"/>
                <a:gd name="T84" fmla="*/ 1002 w 1250"/>
                <a:gd name="T85" fmla="*/ 709 h 3205"/>
                <a:gd name="T86" fmla="*/ 884 w 1250"/>
                <a:gd name="T87" fmla="*/ 566 h 3205"/>
                <a:gd name="T88" fmla="*/ 751 w 1250"/>
                <a:gd name="T89" fmla="*/ 437 h 3205"/>
                <a:gd name="T90" fmla="*/ 608 w 1250"/>
                <a:gd name="T91" fmla="*/ 323 h 3205"/>
                <a:gd name="T92" fmla="*/ 454 w 1250"/>
                <a:gd name="T93" fmla="*/ 219 h 3205"/>
                <a:gd name="T94" fmla="*/ 348 w 1250"/>
                <a:gd name="T95" fmla="*/ 159 h 3205"/>
                <a:gd name="T96" fmla="*/ 104 w 1250"/>
                <a:gd name="T97" fmla="*/ 37 h 3205"/>
                <a:gd name="T98" fmla="*/ 16 w 1250"/>
                <a:gd name="T99" fmla="*/ 0 h 3205"/>
                <a:gd name="T100" fmla="*/ 6 w 1250"/>
                <a:gd name="T101" fmla="*/ 6 h 3205"/>
                <a:gd name="T102" fmla="*/ 0 w 1250"/>
                <a:gd name="T103" fmla="*/ 41 h 3205"/>
                <a:gd name="T104" fmla="*/ 8 w 1250"/>
                <a:gd name="T105" fmla="*/ 67 h 3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50" h="3205">
                  <a:moveTo>
                    <a:pt x="12" y="69"/>
                  </a:moveTo>
                  <a:lnTo>
                    <a:pt x="12" y="69"/>
                  </a:lnTo>
                  <a:lnTo>
                    <a:pt x="119" y="116"/>
                  </a:lnTo>
                  <a:lnTo>
                    <a:pt x="174" y="141"/>
                  </a:lnTo>
                  <a:lnTo>
                    <a:pt x="229" y="168"/>
                  </a:lnTo>
                  <a:lnTo>
                    <a:pt x="282" y="196"/>
                  </a:lnTo>
                  <a:lnTo>
                    <a:pt x="335" y="225"/>
                  </a:lnTo>
                  <a:lnTo>
                    <a:pt x="387" y="255"/>
                  </a:lnTo>
                  <a:lnTo>
                    <a:pt x="440" y="286"/>
                  </a:lnTo>
                  <a:lnTo>
                    <a:pt x="491" y="319"/>
                  </a:lnTo>
                  <a:lnTo>
                    <a:pt x="542" y="353"/>
                  </a:lnTo>
                  <a:lnTo>
                    <a:pt x="593" y="388"/>
                  </a:lnTo>
                  <a:lnTo>
                    <a:pt x="642" y="425"/>
                  </a:lnTo>
                  <a:lnTo>
                    <a:pt x="689" y="462"/>
                  </a:lnTo>
                  <a:lnTo>
                    <a:pt x="736" y="501"/>
                  </a:lnTo>
                  <a:lnTo>
                    <a:pt x="781" y="543"/>
                  </a:lnTo>
                  <a:lnTo>
                    <a:pt x="824" y="584"/>
                  </a:lnTo>
                  <a:lnTo>
                    <a:pt x="865" y="627"/>
                  </a:lnTo>
                  <a:lnTo>
                    <a:pt x="906" y="672"/>
                  </a:lnTo>
                  <a:lnTo>
                    <a:pt x="945" y="717"/>
                  </a:lnTo>
                  <a:lnTo>
                    <a:pt x="980" y="764"/>
                  </a:lnTo>
                  <a:lnTo>
                    <a:pt x="1015" y="813"/>
                  </a:lnTo>
                  <a:lnTo>
                    <a:pt x="1047" y="862"/>
                  </a:lnTo>
                  <a:lnTo>
                    <a:pt x="1076" y="913"/>
                  </a:lnTo>
                  <a:lnTo>
                    <a:pt x="1103" y="966"/>
                  </a:lnTo>
                  <a:lnTo>
                    <a:pt x="1129" y="1021"/>
                  </a:lnTo>
                  <a:lnTo>
                    <a:pt x="1150" y="1075"/>
                  </a:lnTo>
                  <a:lnTo>
                    <a:pt x="1170" y="1130"/>
                  </a:lnTo>
                  <a:lnTo>
                    <a:pt x="1185" y="1189"/>
                  </a:lnTo>
                  <a:lnTo>
                    <a:pt x="1199" y="1248"/>
                  </a:lnTo>
                  <a:lnTo>
                    <a:pt x="1209" y="1309"/>
                  </a:lnTo>
                  <a:lnTo>
                    <a:pt x="1217" y="1371"/>
                  </a:lnTo>
                  <a:lnTo>
                    <a:pt x="1219" y="1434"/>
                  </a:lnTo>
                  <a:lnTo>
                    <a:pt x="1219" y="1434"/>
                  </a:lnTo>
                  <a:lnTo>
                    <a:pt x="1221" y="1489"/>
                  </a:lnTo>
                  <a:lnTo>
                    <a:pt x="1217" y="1544"/>
                  </a:lnTo>
                  <a:lnTo>
                    <a:pt x="1213" y="1600"/>
                  </a:lnTo>
                  <a:lnTo>
                    <a:pt x="1205" y="1653"/>
                  </a:lnTo>
                  <a:lnTo>
                    <a:pt x="1195" y="1708"/>
                  </a:lnTo>
                  <a:lnTo>
                    <a:pt x="1183" y="1761"/>
                  </a:lnTo>
                  <a:lnTo>
                    <a:pt x="1170" y="1816"/>
                  </a:lnTo>
                  <a:lnTo>
                    <a:pt x="1152" y="1869"/>
                  </a:lnTo>
                  <a:lnTo>
                    <a:pt x="1135" y="1920"/>
                  </a:lnTo>
                  <a:lnTo>
                    <a:pt x="1115" y="1971"/>
                  </a:lnTo>
                  <a:lnTo>
                    <a:pt x="1092" y="2022"/>
                  </a:lnTo>
                  <a:lnTo>
                    <a:pt x="1068" y="2073"/>
                  </a:lnTo>
                  <a:lnTo>
                    <a:pt x="1045" y="2121"/>
                  </a:lnTo>
                  <a:lnTo>
                    <a:pt x="1017" y="2170"/>
                  </a:lnTo>
                  <a:lnTo>
                    <a:pt x="990" y="2217"/>
                  </a:lnTo>
                  <a:lnTo>
                    <a:pt x="960" y="2264"/>
                  </a:lnTo>
                  <a:lnTo>
                    <a:pt x="960" y="2264"/>
                  </a:lnTo>
                  <a:lnTo>
                    <a:pt x="921" y="2323"/>
                  </a:lnTo>
                  <a:lnTo>
                    <a:pt x="880" y="2382"/>
                  </a:lnTo>
                  <a:lnTo>
                    <a:pt x="839" y="2437"/>
                  </a:lnTo>
                  <a:lnTo>
                    <a:pt x="794" y="2494"/>
                  </a:lnTo>
                  <a:lnTo>
                    <a:pt x="749" y="2547"/>
                  </a:lnTo>
                  <a:lnTo>
                    <a:pt x="702" y="2599"/>
                  </a:lnTo>
                  <a:lnTo>
                    <a:pt x="653" y="2650"/>
                  </a:lnTo>
                  <a:lnTo>
                    <a:pt x="604" y="2701"/>
                  </a:lnTo>
                  <a:lnTo>
                    <a:pt x="554" y="2750"/>
                  </a:lnTo>
                  <a:lnTo>
                    <a:pt x="501" y="2797"/>
                  </a:lnTo>
                  <a:lnTo>
                    <a:pt x="448" y="2844"/>
                  </a:lnTo>
                  <a:lnTo>
                    <a:pt x="393" y="2889"/>
                  </a:lnTo>
                  <a:lnTo>
                    <a:pt x="338" y="2934"/>
                  </a:lnTo>
                  <a:lnTo>
                    <a:pt x="284" y="2979"/>
                  </a:lnTo>
                  <a:lnTo>
                    <a:pt x="227" y="3021"/>
                  </a:lnTo>
                  <a:lnTo>
                    <a:pt x="170" y="3062"/>
                  </a:lnTo>
                  <a:lnTo>
                    <a:pt x="170" y="3062"/>
                  </a:lnTo>
                  <a:lnTo>
                    <a:pt x="65" y="3136"/>
                  </a:lnTo>
                  <a:lnTo>
                    <a:pt x="65" y="3136"/>
                  </a:lnTo>
                  <a:lnTo>
                    <a:pt x="61" y="3140"/>
                  </a:lnTo>
                  <a:lnTo>
                    <a:pt x="59" y="3144"/>
                  </a:lnTo>
                  <a:lnTo>
                    <a:pt x="55" y="3154"/>
                  </a:lnTo>
                  <a:lnTo>
                    <a:pt x="53" y="3166"/>
                  </a:lnTo>
                  <a:lnTo>
                    <a:pt x="55" y="3179"/>
                  </a:lnTo>
                  <a:lnTo>
                    <a:pt x="57" y="3191"/>
                  </a:lnTo>
                  <a:lnTo>
                    <a:pt x="61" y="3201"/>
                  </a:lnTo>
                  <a:lnTo>
                    <a:pt x="67" y="3205"/>
                  </a:lnTo>
                  <a:lnTo>
                    <a:pt x="68" y="3205"/>
                  </a:lnTo>
                  <a:lnTo>
                    <a:pt x="72" y="3205"/>
                  </a:lnTo>
                  <a:lnTo>
                    <a:pt x="72" y="3205"/>
                  </a:lnTo>
                  <a:lnTo>
                    <a:pt x="174" y="3132"/>
                  </a:lnTo>
                  <a:lnTo>
                    <a:pt x="278" y="3058"/>
                  </a:lnTo>
                  <a:lnTo>
                    <a:pt x="378" y="2979"/>
                  </a:lnTo>
                  <a:lnTo>
                    <a:pt x="477" y="2895"/>
                  </a:lnTo>
                  <a:lnTo>
                    <a:pt x="524" y="2852"/>
                  </a:lnTo>
                  <a:lnTo>
                    <a:pt x="573" y="2807"/>
                  </a:lnTo>
                  <a:lnTo>
                    <a:pt x="620" y="2762"/>
                  </a:lnTo>
                  <a:lnTo>
                    <a:pt x="665" y="2717"/>
                  </a:lnTo>
                  <a:lnTo>
                    <a:pt x="710" y="2670"/>
                  </a:lnTo>
                  <a:lnTo>
                    <a:pt x="753" y="2621"/>
                  </a:lnTo>
                  <a:lnTo>
                    <a:pt x="796" y="2572"/>
                  </a:lnTo>
                  <a:lnTo>
                    <a:pt x="837" y="2523"/>
                  </a:lnTo>
                  <a:lnTo>
                    <a:pt x="876" y="2472"/>
                  </a:lnTo>
                  <a:lnTo>
                    <a:pt x="915" y="2421"/>
                  </a:lnTo>
                  <a:lnTo>
                    <a:pt x="953" y="2368"/>
                  </a:lnTo>
                  <a:lnTo>
                    <a:pt x="986" y="2313"/>
                  </a:lnTo>
                  <a:lnTo>
                    <a:pt x="1019" y="2259"/>
                  </a:lnTo>
                  <a:lnTo>
                    <a:pt x="1052" y="2204"/>
                  </a:lnTo>
                  <a:lnTo>
                    <a:pt x="1082" y="2147"/>
                  </a:lnTo>
                  <a:lnTo>
                    <a:pt x="1109" y="2090"/>
                  </a:lnTo>
                  <a:lnTo>
                    <a:pt x="1135" y="2031"/>
                  </a:lnTo>
                  <a:lnTo>
                    <a:pt x="1156" y="1973"/>
                  </a:lnTo>
                  <a:lnTo>
                    <a:pt x="1178" y="1912"/>
                  </a:lnTo>
                  <a:lnTo>
                    <a:pt x="1195" y="1851"/>
                  </a:lnTo>
                  <a:lnTo>
                    <a:pt x="1213" y="1790"/>
                  </a:lnTo>
                  <a:lnTo>
                    <a:pt x="1227" y="1726"/>
                  </a:lnTo>
                  <a:lnTo>
                    <a:pt x="1236" y="1663"/>
                  </a:lnTo>
                  <a:lnTo>
                    <a:pt x="1244" y="1598"/>
                  </a:lnTo>
                  <a:lnTo>
                    <a:pt x="1244" y="1598"/>
                  </a:lnTo>
                  <a:lnTo>
                    <a:pt x="1248" y="1548"/>
                  </a:lnTo>
                  <a:lnTo>
                    <a:pt x="1250" y="1495"/>
                  </a:lnTo>
                  <a:lnTo>
                    <a:pt x="1250" y="1444"/>
                  </a:lnTo>
                  <a:lnTo>
                    <a:pt x="1248" y="1393"/>
                  </a:lnTo>
                  <a:lnTo>
                    <a:pt x="1244" y="1342"/>
                  </a:lnTo>
                  <a:lnTo>
                    <a:pt x="1238" y="1291"/>
                  </a:lnTo>
                  <a:lnTo>
                    <a:pt x="1230" y="1240"/>
                  </a:lnTo>
                  <a:lnTo>
                    <a:pt x="1221" y="1191"/>
                  </a:lnTo>
                  <a:lnTo>
                    <a:pt x="1207" y="1140"/>
                  </a:lnTo>
                  <a:lnTo>
                    <a:pt x="1193" y="1091"/>
                  </a:lnTo>
                  <a:lnTo>
                    <a:pt x="1178" y="1044"/>
                  </a:lnTo>
                  <a:lnTo>
                    <a:pt x="1160" y="995"/>
                  </a:lnTo>
                  <a:lnTo>
                    <a:pt x="1138" y="948"/>
                  </a:lnTo>
                  <a:lnTo>
                    <a:pt x="1117" y="901"/>
                  </a:lnTo>
                  <a:lnTo>
                    <a:pt x="1094" y="856"/>
                  </a:lnTo>
                  <a:lnTo>
                    <a:pt x="1068" y="811"/>
                  </a:lnTo>
                  <a:lnTo>
                    <a:pt x="1068" y="811"/>
                  </a:lnTo>
                  <a:lnTo>
                    <a:pt x="1035" y="758"/>
                  </a:lnTo>
                  <a:lnTo>
                    <a:pt x="1002" y="709"/>
                  </a:lnTo>
                  <a:lnTo>
                    <a:pt x="964" y="660"/>
                  </a:lnTo>
                  <a:lnTo>
                    <a:pt x="925" y="611"/>
                  </a:lnTo>
                  <a:lnTo>
                    <a:pt x="884" y="566"/>
                  </a:lnTo>
                  <a:lnTo>
                    <a:pt x="841" y="521"/>
                  </a:lnTo>
                  <a:lnTo>
                    <a:pt x="798" y="480"/>
                  </a:lnTo>
                  <a:lnTo>
                    <a:pt x="751" y="437"/>
                  </a:lnTo>
                  <a:lnTo>
                    <a:pt x="704" y="398"/>
                  </a:lnTo>
                  <a:lnTo>
                    <a:pt x="657" y="360"/>
                  </a:lnTo>
                  <a:lnTo>
                    <a:pt x="608" y="323"/>
                  </a:lnTo>
                  <a:lnTo>
                    <a:pt x="558" y="286"/>
                  </a:lnTo>
                  <a:lnTo>
                    <a:pt x="507" y="253"/>
                  </a:lnTo>
                  <a:lnTo>
                    <a:pt x="454" y="219"/>
                  </a:lnTo>
                  <a:lnTo>
                    <a:pt x="403" y="188"/>
                  </a:lnTo>
                  <a:lnTo>
                    <a:pt x="348" y="159"/>
                  </a:lnTo>
                  <a:lnTo>
                    <a:pt x="348" y="159"/>
                  </a:lnTo>
                  <a:lnTo>
                    <a:pt x="268" y="116"/>
                  </a:lnTo>
                  <a:lnTo>
                    <a:pt x="188" y="74"/>
                  </a:lnTo>
                  <a:lnTo>
                    <a:pt x="104" y="37"/>
                  </a:lnTo>
                  <a:lnTo>
                    <a:pt x="20" y="2"/>
                  </a:lnTo>
                  <a:lnTo>
                    <a:pt x="20" y="2"/>
                  </a:lnTo>
                  <a:lnTo>
                    <a:pt x="16" y="0"/>
                  </a:lnTo>
                  <a:lnTo>
                    <a:pt x="12" y="0"/>
                  </a:lnTo>
                  <a:lnTo>
                    <a:pt x="10" y="4"/>
                  </a:lnTo>
                  <a:lnTo>
                    <a:pt x="6" y="6"/>
                  </a:lnTo>
                  <a:lnTo>
                    <a:pt x="2" y="16"/>
                  </a:lnTo>
                  <a:lnTo>
                    <a:pt x="0" y="29"/>
                  </a:lnTo>
                  <a:lnTo>
                    <a:pt x="0" y="41"/>
                  </a:lnTo>
                  <a:lnTo>
                    <a:pt x="2" y="53"/>
                  </a:lnTo>
                  <a:lnTo>
                    <a:pt x="6" y="63"/>
                  </a:lnTo>
                  <a:lnTo>
                    <a:pt x="8" y="67"/>
                  </a:lnTo>
                  <a:lnTo>
                    <a:pt x="12" y="69"/>
                  </a:lnTo>
                  <a:lnTo>
                    <a:pt x="12"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13" name="Freeform 15345">
              <a:extLst>
                <a:ext uri="{FF2B5EF4-FFF2-40B4-BE49-F238E27FC236}">
                  <a16:creationId xmlns:a16="http://schemas.microsoft.com/office/drawing/2014/main" id="{2F5A72C0-89B5-4B96-A269-98B71D990282}"/>
                </a:ext>
              </a:extLst>
            </p:cNvPr>
            <p:cNvSpPr>
              <a:spLocks/>
            </p:cNvSpPr>
            <p:nvPr/>
          </p:nvSpPr>
          <p:spPr bwMode="auto">
            <a:xfrm>
              <a:off x="9617076" y="4446588"/>
              <a:ext cx="792163" cy="820738"/>
            </a:xfrm>
            <a:custGeom>
              <a:avLst/>
              <a:gdLst>
                <a:gd name="T0" fmla="*/ 102 w 499"/>
                <a:gd name="T1" fmla="*/ 17 h 517"/>
                <a:gd name="T2" fmla="*/ 102 w 499"/>
                <a:gd name="T3" fmla="*/ 17 h 517"/>
                <a:gd name="T4" fmla="*/ 2 w 499"/>
                <a:gd name="T5" fmla="*/ 464 h 517"/>
                <a:gd name="T6" fmla="*/ 2 w 499"/>
                <a:gd name="T7" fmla="*/ 464 h 517"/>
                <a:gd name="T8" fmla="*/ 0 w 499"/>
                <a:gd name="T9" fmla="*/ 478 h 517"/>
                <a:gd name="T10" fmla="*/ 0 w 499"/>
                <a:gd name="T11" fmla="*/ 495 h 517"/>
                <a:gd name="T12" fmla="*/ 2 w 499"/>
                <a:gd name="T13" fmla="*/ 505 h 517"/>
                <a:gd name="T14" fmla="*/ 4 w 499"/>
                <a:gd name="T15" fmla="*/ 511 h 517"/>
                <a:gd name="T16" fmla="*/ 10 w 499"/>
                <a:gd name="T17" fmla="*/ 517 h 517"/>
                <a:gd name="T18" fmla="*/ 16 w 499"/>
                <a:gd name="T19" fmla="*/ 517 h 517"/>
                <a:gd name="T20" fmla="*/ 16 w 499"/>
                <a:gd name="T21" fmla="*/ 517 h 517"/>
                <a:gd name="T22" fmla="*/ 483 w 499"/>
                <a:gd name="T23" fmla="*/ 470 h 517"/>
                <a:gd name="T24" fmla="*/ 483 w 499"/>
                <a:gd name="T25" fmla="*/ 470 h 517"/>
                <a:gd name="T26" fmla="*/ 487 w 499"/>
                <a:gd name="T27" fmla="*/ 470 h 517"/>
                <a:gd name="T28" fmla="*/ 491 w 499"/>
                <a:gd name="T29" fmla="*/ 468 h 517"/>
                <a:gd name="T30" fmla="*/ 495 w 499"/>
                <a:gd name="T31" fmla="*/ 458 h 517"/>
                <a:gd name="T32" fmla="*/ 499 w 499"/>
                <a:gd name="T33" fmla="*/ 446 h 517"/>
                <a:gd name="T34" fmla="*/ 499 w 499"/>
                <a:gd name="T35" fmla="*/ 435 h 517"/>
                <a:gd name="T36" fmla="*/ 497 w 499"/>
                <a:gd name="T37" fmla="*/ 421 h 517"/>
                <a:gd name="T38" fmla="*/ 495 w 499"/>
                <a:gd name="T39" fmla="*/ 409 h 517"/>
                <a:gd name="T40" fmla="*/ 489 w 499"/>
                <a:gd name="T41" fmla="*/ 403 h 517"/>
                <a:gd name="T42" fmla="*/ 487 w 499"/>
                <a:gd name="T43" fmla="*/ 401 h 517"/>
                <a:gd name="T44" fmla="*/ 483 w 499"/>
                <a:gd name="T45" fmla="*/ 399 h 517"/>
                <a:gd name="T46" fmla="*/ 483 w 499"/>
                <a:gd name="T47" fmla="*/ 399 h 517"/>
                <a:gd name="T48" fmla="*/ 16 w 499"/>
                <a:gd name="T49" fmla="*/ 446 h 517"/>
                <a:gd name="T50" fmla="*/ 16 w 499"/>
                <a:gd name="T51" fmla="*/ 446 h 517"/>
                <a:gd name="T52" fmla="*/ 28 w 499"/>
                <a:gd name="T53" fmla="*/ 501 h 517"/>
                <a:gd name="T54" fmla="*/ 28 w 499"/>
                <a:gd name="T55" fmla="*/ 501 h 517"/>
                <a:gd name="T56" fmla="*/ 129 w 499"/>
                <a:gd name="T57" fmla="*/ 53 h 517"/>
                <a:gd name="T58" fmla="*/ 129 w 499"/>
                <a:gd name="T59" fmla="*/ 53 h 517"/>
                <a:gd name="T60" fmla="*/ 131 w 499"/>
                <a:gd name="T61" fmla="*/ 41 h 517"/>
                <a:gd name="T62" fmla="*/ 131 w 499"/>
                <a:gd name="T63" fmla="*/ 29 h 517"/>
                <a:gd name="T64" fmla="*/ 129 w 499"/>
                <a:gd name="T65" fmla="*/ 16 h 517"/>
                <a:gd name="T66" fmla="*/ 123 w 499"/>
                <a:gd name="T67" fmla="*/ 6 h 517"/>
                <a:gd name="T68" fmla="*/ 123 w 499"/>
                <a:gd name="T69" fmla="*/ 6 h 517"/>
                <a:gd name="T70" fmla="*/ 120 w 499"/>
                <a:gd name="T71" fmla="*/ 2 h 517"/>
                <a:gd name="T72" fmla="*/ 116 w 499"/>
                <a:gd name="T73" fmla="*/ 0 h 517"/>
                <a:gd name="T74" fmla="*/ 114 w 499"/>
                <a:gd name="T75" fmla="*/ 2 h 517"/>
                <a:gd name="T76" fmla="*/ 110 w 499"/>
                <a:gd name="T77" fmla="*/ 4 h 517"/>
                <a:gd name="T78" fmla="*/ 106 w 499"/>
                <a:gd name="T79" fmla="*/ 10 h 517"/>
                <a:gd name="T80" fmla="*/ 102 w 499"/>
                <a:gd name="T81" fmla="*/ 17 h 517"/>
                <a:gd name="T82" fmla="*/ 102 w 499"/>
                <a:gd name="T83" fmla="*/ 17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9" h="517">
                  <a:moveTo>
                    <a:pt x="102" y="17"/>
                  </a:moveTo>
                  <a:lnTo>
                    <a:pt x="102" y="17"/>
                  </a:lnTo>
                  <a:lnTo>
                    <a:pt x="2" y="464"/>
                  </a:lnTo>
                  <a:lnTo>
                    <a:pt x="2" y="464"/>
                  </a:lnTo>
                  <a:lnTo>
                    <a:pt x="0" y="478"/>
                  </a:lnTo>
                  <a:lnTo>
                    <a:pt x="0" y="495"/>
                  </a:lnTo>
                  <a:lnTo>
                    <a:pt x="2" y="505"/>
                  </a:lnTo>
                  <a:lnTo>
                    <a:pt x="4" y="511"/>
                  </a:lnTo>
                  <a:lnTo>
                    <a:pt x="10" y="517"/>
                  </a:lnTo>
                  <a:lnTo>
                    <a:pt x="16" y="517"/>
                  </a:lnTo>
                  <a:lnTo>
                    <a:pt x="16" y="517"/>
                  </a:lnTo>
                  <a:lnTo>
                    <a:pt x="483" y="470"/>
                  </a:lnTo>
                  <a:lnTo>
                    <a:pt x="483" y="470"/>
                  </a:lnTo>
                  <a:lnTo>
                    <a:pt x="487" y="470"/>
                  </a:lnTo>
                  <a:lnTo>
                    <a:pt x="491" y="468"/>
                  </a:lnTo>
                  <a:lnTo>
                    <a:pt x="495" y="458"/>
                  </a:lnTo>
                  <a:lnTo>
                    <a:pt x="499" y="446"/>
                  </a:lnTo>
                  <a:lnTo>
                    <a:pt x="499" y="435"/>
                  </a:lnTo>
                  <a:lnTo>
                    <a:pt x="497" y="421"/>
                  </a:lnTo>
                  <a:lnTo>
                    <a:pt x="495" y="409"/>
                  </a:lnTo>
                  <a:lnTo>
                    <a:pt x="489" y="403"/>
                  </a:lnTo>
                  <a:lnTo>
                    <a:pt x="487" y="401"/>
                  </a:lnTo>
                  <a:lnTo>
                    <a:pt x="483" y="399"/>
                  </a:lnTo>
                  <a:lnTo>
                    <a:pt x="483" y="399"/>
                  </a:lnTo>
                  <a:lnTo>
                    <a:pt x="16" y="446"/>
                  </a:lnTo>
                  <a:lnTo>
                    <a:pt x="16" y="446"/>
                  </a:lnTo>
                  <a:lnTo>
                    <a:pt x="28" y="501"/>
                  </a:lnTo>
                  <a:lnTo>
                    <a:pt x="28" y="501"/>
                  </a:lnTo>
                  <a:lnTo>
                    <a:pt x="129" y="53"/>
                  </a:lnTo>
                  <a:lnTo>
                    <a:pt x="129" y="53"/>
                  </a:lnTo>
                  <a:lnTo>
                    <a:pt x="131" y="41"/>
                  </a:lnTo>
                  <a:lnTo>
                    <a:pt x="131" y="29"/>
                  </a:lnTo>
                  <a:lnTo>
                    <a:pt x="129" y="16"/>
                  </a:lnTo>
                  <a:lnTo>
                    <a:pt x="123" y="6"/>
                  </a:lnTo>
                  <a:lnTo>
                    <a:pt x="123" y="6"/>
                  </a:lnTo>
                  <a:lnTo>
                    <a:pt x="120" y="2"/>
                  </a:lnTo>
                  <a:lnTo>
                    <a:pt x="116" y="0"/>
                  </a:lnTo>
                  <a:lnTo>
                    <a:pt x="114" y="2"/>
                  </a:lnTo>
                  <a:lnTo>
                    <a:pt x="110" y="4"/>
                  </a:lnTo>
                  <a:lnTo>
                    <a:pt x="106" y="10"/>
                  </a:lnTo>
                  <a:lnTo>
                    <a:pt x="102" y="17"/>
                  </a:lnTo>
                  <a:lnTo>
                    <a:pt x="102"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grpSp>
      <p:sp>
        <p:nvSpPr>
          <p:cNvPr id="14" name="Ellipse 139">
            <a:extLst>
              <a:ext uri="{FF2B5EF4-FFF2-40B4-BE49-F238E27FC236}">
                <a16:creationId xmlns:a16="http://schemas.microsoft.com/office/drawing/2014/main" id="{0004C883-C782-470A-840F-91B3419EDABF}"/>
              </a:ext>
            </a:extLst>
          </p:cNvPr>
          <p:cNvSpPr/>
          <p:nvPr/>
        </p:nvSpPr>
        <p:spPr>
          <a:xfrm>
            <a:off x="3187633" y="1910428"/>
            <a:ext cx="703660" cy="703660"/>
          </a:xfrm>
          <a:prstGeom prst="ellipse">
            <a:avLst/>
          </a:prstGeom>
          <a:noFill/>
          <a:ln w="9525" cap="flat" cmpd="sng" algn="ctr">
            <a:gradFill>
              <a:gsLst>
                <a:gs pos="0">
                  <a:schemeClr val="tx2"/>
                </a:gs>
                <a:gs pos="100000">
                  <a:schemeClr val="accent6"/>
                </a:gs>
              </a:gsLst>
              <a:lin ang="5400000" scaled="1"/>
            </a:grad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a:ln>
                <a:noFill/>
              </a:ln>
              <a:solidFill>
                <a:prstClr val="white"/>
              </a:solidFill>
              <a:effectLst/>
              <a:uLnTx/>
              <a:uFillTx/>
              <a:latin typeface="Calibri Light"/>
              <a:ea typeface="+mn-ea"/>
              <a:cs typeface="Arial" charset="0"/>
            </a:endParaRPr>
          </a:p>
        </p:txBody>
      </p:sp>
      <p:grpSp>
        <p:nvGrpSpPr>
          <p:cNvPr id="15" name="Group 21">
            <a:extLst>
              <a:ext uri="{FF2B5EF4-FFF2-40B4-BE49-F238E27FC236}">
                <a16:creationId xmlns:a16="http://schemas.microsoft.com/office/drawing/2014/main" id="{865ECB43-8C68-45F1-A435-472AAB7028FD}"/>
              </a:ext>
            </a:extLst>
          </p:cNvPr>
          <p:cNvGrpSpPr>
            <a:grpSpLocks noChangeAspect="1"/>
          </p:cNvGrpSpPr>
          <p:nvPr/>
        </p:nvGrpSpPr>
        <p:grpSpPr bwMode="auto">
          <a:xfrm>
            <a:off x="4820977" y="1205718"/>
            <a:ext cx="312133" cy="726722"/>
            <a:chOff x="2225" y="95"/>
            <a:chExt cx="1310" cy="3050"/>
          </a:xfrm>
          <a:effectLst>
            <a:outerShdw blurRad="101600" dist="241300" dir="18900000" sy="23000" kx="-1200000" algn="bl" rotWithShape="0">
              <a:prstClr val="black">
                <a:alpha val="56000"/>
              </a:prstClr>
            </a:outerShdw>
          </a:effectLst>
        </p:grpSpPr>
        <p:sp>
          <p:nvSpPr>
            <p:cNvPr id="16" name="Freeform 22">
              <a:extLst>
                <a:ext uri="{FF2B5EF4-FFF2-40B4-BE49-F238E27FC236}">
                  <a16:creationId xmlns:a16="http://schemas.microsoft.com/office/drawing/2014/main" id="{D90CD783-49E2-4D11-BBF5-412DB2B44672}"/>
                </a:ext>
              </a:extLst>
            </p:cNvPr>
            <p:cNvSpPr>
              <a:spLocks noEditPoints="1"/>
            </p:cNvSpPr>
            <p:nvPr/>
          </p:nvSpPr>
          <p:spPr bwMode="auto">
            <a:xfrm>
              <a:off x="2225" y="95"/>
              <a:ext cx="1310" cy="1239"/>
            </a:xfrm>
            <a:custGeom>
              <a:avLst/>
              <a:gdLst>
                <a:gd name="T0" fmla="*/ 363 w 1310"/>
                <a:gd name="T1" fmla="*/ 1239 h 1239"/>
                <a:gd name="T2" fmla="*/ 397 w 1310"/>
                <a:gd name="T3" fmla="*/ 1227 h 1239"/>
                <a:gd name="T4" fmla="*/ 413 w 1310"/>
                <a:gd name="T5" fmla="*/ 1205 h 1239"/>
                <a:gd name="T6" fmla="*/ 409 w 1310"/>
                <a:gd name="T7" fmla="*/ 1169 h 1239"/>
                <a:gd name="T8" fmla="*/ 391 w 1310"/>
                <a:gd name="T9" fmla="*/ 1149 h 1239"/>
                <a:gd name="T10" fmla="*/ 268 w 1310"/>
                <a:gd name="T11" fmla="*/ 1059 h 1239"/>
                <a:gd name="T12" fmla="*/ 176 w 1310"/>
                <a:gd name="T13" fmla="*/ 941 h 1239"/>
                <a:gd name="T14" fmla="*/ 116 w 1310"/>
                <a:gd name="T15" fmla="*/ 805 h 1239"/>
                <a:gd name="T16" fmla="*/ 96 w 1310"/>
                <a:gd name="T17" fmla="*/ 656 h 1239"/>
                <a:gd name="T18" fmla="*/ 102 w 1310"/>
                <a:gd name="T19" fmla="*/ 570 h 1239"/>
                <a:gd name="T20" fmla="*/ 130 w 1310"/>
                <a:gd name="T21" fmla="*/ 464 h 1239"/>
                <a:gd name="T22" fmla="*/ 178 w 1310"/>
                <a:gd name="T23" fmla="*/ 366 h 1239"/>
                <a:gd name="T24" fmla="*/ 242 w 1310"/>
                <a:gd name="T25" fmla="*/ 280 h 1239"/>
                <a:gd name="T26" fmla="*/ 322 w 1310"/>
                <a:gd name="T27" fmla="*/ 208 h 1239"/>
                <a:gd name="T28" fmla="*/ 413 w 1310"/>
                <a:gd name="T29" fmla="*/ 152 h 1239"/>
                <a:gd name="T30" fmla="*/ 515 w 1310"/>
                <a:gd name="T31" fmla="*/ 114 h 1239"/>
                <a:gd name="T32" fmla="*/ 627 w 1310"/>
                <a:gd name="T33" fmla="*/ 96 h 1239"/>
                <a:gd name="T34" fmla="*/ 713 w 1310"/>
                <a:gd name="T35" fmla="*/ 98 h 1239"/>
                <a:gd name="T36" fmla="*/ 821 w 1310"/>
                <a:gd name="T37" fmla="*/ 122 h 1239"/>
                <a:gd name="T38" fmla="*/ 921 w 1310"/>
                <a:gd name="T39" fmla="*/ 164 h 1239"/>
                <a:gd name="T40" fmla="*/ 1010 w 1310"/>
                <a:gd name="T41" fmla="*/ 224 h 1239"/>
                <a:gd name="T42" fmla="*/ 1086 w 1310"/>
                <a:gd name="T43" fmla="*/ 300 h 1239"/>
                <a:gd name="T44" fmla="*/ 1146 w 1310"/>
                <a:gd name="T45" fmla="*/ 390 h 1239"/>
                <a:gd name="T46" fmla="*/ 1188 w 1310"/>
                <a:gd name="T47" fmla="*/ 490 h 1239"/>
                <a:gd name="T48" fmla="*/ 1212 w 1310"/>
                <a:gd name="T49" fmla="*/ 598 h 1239"/>
                <a:gd name="T50" fmla="*/ 1212 w 1310"/>
                <a:gd name="T51" fmla="*/ 694 h 1239"/>
                <a:gd name="T52" fmla="*/ 1182 w 1310"/>
                <a:gd name="T53" fmla="*/ 841 h 1239"/>
                <a:gd name="T54" fmla="*/ 1114 w 1310"/>
                <a:gd name="T55" fmla="*/ 973 h 1239"/>
                <a:gd name="T56" fmla="*/ 1014 w 1310"/>
                <a:gd name="T57" fmla="*/ 1083 h 1239"/>
                <a:gd name="T58" fmla="*/ 919 w 1310"/>
                <a:gd name="T59" fmla="*/ 1149 h 1239"/>
                <a:gd name="T60" fmla="*/ 897 w 1310"/>
                <a:gd name="T61" fmla="*/ 1177 h 1239"/>
                <a:gd name="T62" fmla="*/ 901 w 1310"/>
                <a:gd name="T63" fmla="*/ 1213 h 1239"/>
                <a:gd name="T64" fmla="*/ 931 w 1310"/>
                <a:gd name="T65" fmla="*/ 1237 h 1239"/>
                <a:gd name="T66" fmla="*/ 965 w 1310"/>
                <a:gd name="T67" fmla="*/ 1233 h 1239"/>
                <a:gd name="T68" fmla="*/ 1076 w 1310"/>
                <a:gd name="T69" fmla="*/ 1157 h 1239"/>
                <a:gd name="T70" fmla="*/ 1194 w 1310"/>
                <a:gd name="T71" fmla="*/ 1027 h 1239"/>
                <a:gd name="T72" fmla="*/ 1272 w 1310"/>
                <a:gd name="T73" fmla="*/ 873 h 1239"/>
                <a:gd name="T74" fmla="*/ 1308 w 1310"/>
                <a:gd name="T75" fmla="*/ 700 h 1239"/>
                <a:gd name="T76" fmla="*/ 1306 w 1310"/>
                <a:gd name="T77" fmla="*/ 590 h 1239"/>
                <a:gd name="T78" fmla="*/ 1280 w 1310"/>
                <a:gd name="T79" fmla="*/ 462 h 1239"/>
                <a:gd name="T80" fmla="*/ 1230 w 1310"/>
                <a:gd name="T81" fmla="*/ 344 h 1239"/>
                <a:gd name="T82" fmla="*/ 1160 w 1310"/>
                <a:gd name="T83" fmla="*/ 238 h 1239"/>
                <a:gd name="T84" fmla="*/ 1072 w 1310"/>
                <a:gd name="T85" fmla="*/ 150 h 1239"/>
                <a:gd name="T86" fmla="*/ 967 w 1310"/>
                <a:gd name="T87" fmla="*/ 80 h 1239"/>
                <a:gd name="T88" fmla="*/ 849 w 1310"/>
                <a:gd name="T89" fmla="*/ 30 h 1239"/>
                <a:gd name="T90" fmla="*/ 721 w 1310"/>
                <a:gd name="T91" fmla="*/ 4 h 1239"/>
                <a:gd name="T92" fmla="*/ 621 w 1310"/>
                <a:gd name="T93" fmla="*/ 0 h 1239"/>
                <a:gd name="T94" fmla="*/ 491 w 1310"/>
                <a:gd name="T95" fmla="*/ 20 h 1239"/>
                <a:gd name="T96" fmla="*/ 371 w 1310"/>
                <a:gd name="T97" fmla="*/ 64 h 1239"/>
                <a:gd name="T98" fmla="*/ 264 w 1310"/>
                <a:gd name="T99" fmla="*/ 130 h 1239"/>
                <a:gd name="T100" fmla="*/ 170 w 1310"/>
                <a:gd name="T101" fmla="*/ 216 h 1239"/>
                <a:gd name="T102" fmla="*/ 96 w 1310"/>
                <a:gd name="T103" fmla="*/ 316 h 1239"/>
                <a:gd name="T104" fmla="*/ 40 w 1310"/>
                <a:gd name="T105" fmla="*/ 430 h 1239"/>
                <a:gd name="T106" fmla="*/ 8 w 1310"/>
                <a:gd name="T107" fmla="*/ 556 h 1239"/>
                <a:gd name="T108" fmla="*/ 0 w 1310"/>
                <a:gd name="T109" fmla="*/ 656 h 1239"/>
                <a:gd name="T110" fmla="*/ 24 w 1310"/>
                <a:gd name="T111" fmla="*/ 831 h 1239"/>
                <a:gd name="T112" fmla="*/ 92 w 1310"/>
                <a:gd name="T113" fmla="*/ 991 h 1239"/>
                <a:gd name="T114" fmla="*/ 202 w 1310"/>
                <a:gd name="T115" fmla="*/ 1127 h 1239"/>
                <a:gd name="T116" fmla="*/ 345 w 1310"/>
                <a:gd name="T117" fmla="*/ 1233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0" h="1239">
                  <a:moveTo>
                    <a:pt x="345" y="1233"/>
                  </a:moveTo>
                  <a:lnTo>
                    <a:pt x="345" y="1233"/>
                  </a:lnTo>
                  <a:lnTo>
                    <a:pt x="353" y="1237"/>
                  </a:lnTo>
                  <a:lnTo>
                    <a:pt x="363" y="1239"/>
                  </a:lnTo>
                  <a:lnTo>
                    <a:pt x="373" y="1239"/>
                  </a:lnTo>
                  <a:lnTo>
                    <a:pt x="381" y="1237"/>
                  </a:lnTo>
                  <a:lnTo>
                    <a:pt x="389" y="1233"/>
                  </a:lnTo>
                  <a:lnTo>
                    <a:pt x="397" y="1227"/>
                  </a:lnTo>
                  <a:lnTo>
                    <a:pt x="405" y="1221"/>
                  </a:lnTo>
                  <a:lnTo>
                    <a:pt x="409" y="1213"/>
                  </a:lnTo>
                  <a:lnTo>
                    <a:pt x="409" y="1213"/>
                  </a:lnTo>
                  <a:lnTo>
                    <a:pt x="413" y="1205"/>
                  </a:lnTo>
                  <a:lnTo>
                    <a:pt x="415" y="1195"/>
                  </a:lnTo>
                  <a:lnTo>
                    <a:pt x="415" y="1185"/>
                  </a:lnTo>
                  <a:lnTo>
                    <a:pt x="413" y="1177"/>
                  </a:lnTo>
                  <a:lnTo>
                    <a:pt x="409" y="1169"/>
                  </a:lnTo>
                  <a:lnTo>
                    <a:pt x="405" y="1161"/>
                  </a:lnTo>
                  <a:lnTo>
                    <a:pt x="399" y="1153"/>
                  </a:lnTo>
                  <a:lnTo>
                    <a:pt x="391" y="1149"/>
                  </a:lnTo>
                  <a:lnTo>
                    <a:pt x="391" y="1149"/>
                  </a:lnTo>
                  <a:lnTo>
                    <a:pt x="357" y="1129"/>
                  </a:lnTo>
                  <a:lnTo>
                    <a:pt x="326" y="1107"/>
                  </a:lnTo>
                  <a:lnTo>
                    <a:pt x="296" y="1083"/>
                  </a:lnTo>
                  <a:lnTo>
                    <a:pt x="268" y="1059"/>
                  </a:lnTo>
                  <a:lnTo>
                    <a:pt x="242" y="1031"/>
                  </a:lnTo>
                  <a:lnTo>
                    <a:pt x="218" y="1003"/>
                  </a:lnTo>
                  <a:lnTo>
                    <a:pt x="196" y="973"/>
                  </a:lnTo>
                  <a:lnTo>
                    <a:pt x="176" y="941"/>
                  </a:lnTo>
                  <a:lnTo>
                    <a:pt x="158" y="909"/>
                  </a:lnTo>
                  <a:lnTo>
                    <a:pt x="142" y="875"/>
                  </a:lnTo>
                  <a:lnTo>
                    <a:pt x="128" y="841"/>
                  </a:lnTo>
                  <a:lnTo>
                    <a:pt x="116" y="805"/>
                  </a:lnTo>
                  <a:lnTo>
                    <a:pt x="108" y="769"/>
                  </a:lnTo>
                  <a:lnTo>
                    <a:pt x="102" y="732"/>
                  </a:lnTo>
                  <a:lnTo>
                    <a:pt x="98" y="694"/>
                  </a:lnTo>
                  <a:lnTo>
                    <a:pt x="96" y="656"/>
                  </a:lnTo>
                  <a:lnTo>
                    <a:pt x="96" y="656"/>
                  </a:lnTo>
                  <a:lnTo>
                    <a:pt x="96" y="628"/>
                  </a:lnTo>
                  <a:lnTo>
                    <a:pt x="98" y="598"/>
                  </a:lnTo>
                  <a:lnTo>
                    <a:pt x="102" y="570"/>
                  </a:lnTo>
                  <a:lnTo>
                    <a:pt x="108" y="544"/>
                  </a:lnTo>
                  <a:lnTo>
                    <a:pt x="114" y="516"/>
                  </a:lnTo>
                  <a:lnTo>
                    <a:pt x="122" y="490"/>
                  </a:lnTo>
                  <a:lnTo>
                    <a:pt x="130" y="464"/>
                  </a:lnTo>
                  <a:lnTo>
                    <a:pt x="140" y="438"/>
                  </a:lnTo>
                  <a:lnTo>
                    <a:pt x="152" y="414"/>
                  </a:lnTo>
                  <a:lnTo>
                    <a:pt x="164" y="390"/>
                  </a:lnTo>
                  <a:lnTo>
                    <a:pt x="178" y="366"/>
                  </a:lnTo>
                  <a:lnTo>
                    <a:pt x="192" y="344"/>
                  </a:lnTo>
                  <a:lnTo>
                    <a:pt x="208" y="322"/>
                  </a:lnTo>
                  <a:lnTo>
                    <a:pt x="224" y="300"/>
                  </a:lnTo>
                  <a:lnTo>
                    <a:pt x="242" y="280"/>
                  </a:lnTo>
                  <a:lnTo>
                    <a:pt x="260" y="260"/>
                  </a:lnTo>
                  <a:lnTo>
                    <a:pt x="280" y="242"/>
                  </a:lnTo>
                  <a:lnTo>
                    <a:pt x="300" y="224"/>
                  </a:lnTo>
                  <a:lnTo>
                    <a:pt x="322" y="208"/>
                  </a:lnTo>
                  <a:lnTo>
                    <a:pt x="343" y="192"/>
                  </a:lnTo>
                  <a:lnTo>
                    <a:pt x="365" y="178"/>
                  </a:lnTo>
                  <a:lnTo>
                    <a:pt x="389" y="164"/>
                  </a:lnTo>
                  <a:lnTo>
                    <a:pt x="413" y="152"/>
                  </a:lnTo>
                  <a:lnTo>
                    <a:pt x="437" y="140"/>
                  </a:lnTo>
                  <a:lnTo>
                    <a:pt x="463" y="130"/>
                  </a:lnTo>
                  <a:lnTo>
                    <a:pt x="489" y="122"/>
                  </a:lnTo>
                  <a:lnTo>
                    <a:pt x="515" y="114"/>
                  </a:lnTo>
                  <a:lnTo>
                    <a:pt x="543" y="108"/>
                  </a:lnTo>
                  <a:lnTo>
                    <a:pt x="569" y="102"/>
                  </a:lnTo>
                  <a:lnTo>
                    <a:pt x="597" y="98"/>
                  </a:lnTo>
                  <a:lnTo>
                    <a:pt x="627" y="96"/>
                  </a:lnTo>
                  <a:lnTo>
                    <a:pt x="655" y="96"/>
                  </a:lnTo>
                  <a:lnTo>
                    <a:pt x="655" y="96"/>
                  </a:lnTo>
                  <a:lnTo>
                    <a:pt x="683" y="96"/>
                  </a:lnTo>
                  <a:lnTo>
                    <a:pt x="713" y="98"/>
                  </a:lnTo>
                  <a:lnTo>
                    <a:pt x="741" y="102"/>
                  </a:lnTo>
                  <a:lnTo>
                    <a:pt x="767" y="108"/>
                  </a:lnTo>
                  <a:lnTo>
                    <a:pt x="795" y="114"/>
                  </a:lnTo>
                  <a:lnTo>
                    <a:pt x="821" y="122"/>
                  </a:lnTo>
                  <a:lnTo>
                    <a:pt x="847" y="130"/>
                  </a:lnTo>
                  <a:lnTo>
                    <a:pt x="873" y="140"/>
                  </a:lnTo>
                  <a:lnTo>
                    <a:pt x="897" y="152"/>
                  </a:lnTo>
                  <a:lnTo>
                    <a:pt x="921" y="164"/>
                  </a:lnTo>
                  <a:lnTo>
                    <a:pt x="945" y="178"/>
                  </a:lnTo>
                  <a:lnTo>
                    <a:pt x="967" y="192"/>
                  </a:lnTo>
                  <a:lnTo>
                    <a:pt x="988" y="208"/>
                  </a:lnTo>
                  <a:lnTo>
                    <a:pt x="1010" y="224"/>
                  </a:lnTo>
                  <a:lnTo>
                    <a:pt x="1030" y="242"/>
                  </a:lnTo>
                  <a:lnTo>
                    <a:pt x="1050" y="260"/>
                  </a:lnTo>
                  <a:lnTo>
                    <a:pt x="1068" y="280"/>
                  </a:lnTo>
                  <a:lnTo>
                    <a:pt x="1086" y="300"/>
                  </a:lnTo>
                  <a:lnTo>
                    <a:pt x="1102" y="322"/>
                  </a:lnTo>
                  <a:lnTo>
                    <a:pt x="1118" y="344"/>
                  </a:lnTo>
                  <a:lnTo>
                    <a:pt x="1132" y="366"/>
                  </a:lnTo>
                  <a:lnTo>
                    <a:pt x="1146" y="390"/>
                  </a:lnTo>
                  <a:lnTo>
                    <a:pt x="1158" y="414"/>
                  </a:lnTo>
                  <a:lnTo>
                    <a:pt x="1170" y="438"/>
                  </a:lnTo>
                  <a:lnTo>
                    <a:pt x="1180" y="464"/>
                  </a:lnTo>
                  <a:lnTo>
                    <a:pt x="1188" y="490"/>
                  </a:lnTo>
                  <a:lnTo>
                    <a:pt x="1196" y="516"/>
                  </a:lnTo>
                  <a:lnTo>
                    <a:pt x="1202" y="544"/>
                  </a:lnTo>
                  <a:lnTo>
                    <a:pt x="1208" y="570"/>
                  </a:lnTo>
                  <a:lnTo>
                    <a:pt x="1212" y="598"/>
                  </a:lnTo>
                  <a:lnTo>
                    <a:pt x="1214" y="628"/>
                  </a:lnTo>
                  <a:lnTo>
                    <a:pt x="1214" y="656"/>
                  </a:lnTo>
                  <a:lnTo>
                    <a:pt x="1214" y="656"/>
                  </a:lnTo>
                  <a:lnTo>
                    <a:pt x="1212" y="694"/>
                  </a:lnTo>
                  <a:lnTo>
                    <a:pt x="1208" y="732"/>
                  </a:lnTo>
                  <a:lnTo>
                    <a:pt x="1202" y="769"/>
                  </a:lnTo>
                  <a:lnTo>
                    <a:pt x="1194" y="805"/>
                  </a:lnTo>
                  <a:lnTo>
                    <a:pt x="1182" y="841"/>
                  </a:lnTo>
                  <a:lnTo>
                    <a:pt x="1168" y="875"/>
                  </a:lnTo>
                  <a:lnTo>
                    <a:pt x="1152" y="909"/>
                  </a:lnTo>
                  <a:lnTo>
                    <a:pt x="1134" y="941"/>
                  </a:lnTo>
                  <a:lnTo>
                    <a:pt x="1114" y="973"/>
                  </a:lnTo>
                  <a:lnTo>
                    <a:pt x="1092" y="1003"/>
                  </a:lnTo>
                  <a:lnTo>
                    <a:pt x="1068" y="1031"/>
                  </a:lnTo>
                  <a:lnTo>
                    <a:pt x="1042" y="1059"/>
                  </a:lnTo>
                  <a:lnTo>
                    <a:pt x="1014" y="1083"/>
                  </a:lnTo>
                  <a:lnTo>
                    <a:pt x="984" y="1107"/>
                  </a:lnTo>
                  <a:lnTo>
                    <a:pt x="953" y="1129"/>
                  </a:lnTo>
                  <a:lnTo>
                    <a:pt x="919" y="1149"/>
                  </a:lnTo>
                  <a:lnTo>
                    <a:pt x="919" y="1149"/>
                  </a:lnTo>
                  <a:lnTo>
                    <a:pt x="911" y="1153"/>
                  </a:lnTo>
                  <a:lnTo>
                    <a:pt x="905" y="1161"/>
                  </a:lnTo>
                  <a:lnTo>
                    <a:pt x="901" y="1169"/>
                  </a:lnTo>
                  <a:lnTo>
                    <a:pt x="897" y="1177"/>
                  </a:lnTo>
                  <a:lnTo>
                    <a:pt x="895" y="1185"/>
                  </a:lnTo>
                  <a:lnTo>
                    <a:pt x="895" y="1195"/>
                  </a:lnTo>
                  <a:lnTo>
                    <a:pt x="897" y="1205"/>
                  </a:lnTo>
                  <a:lnTo>
                    <a:pt x="901" y="1213"/>
                  </a:lnTo>
                  <a:lnTo>
                    <a:pt x="901" y="1213"/>
                  </a:lnTo>
                  <a:lnTo>
                    <a:pt x="909" y="1223"/>
                  </a:lnTo>
                  <a:lnTo>
                    <a:pt x="919" y="1231"/>
                  </a:lnTo>
                  <a:lnTo>
                    <a:pt x="931" y="1237"/>
                  </a:lnTo>
                  <a:lnTo>
                    <a:pt x="943" y="1239"/>
                  </a:lnTo>
                  <a:lnTo>
                    <a:pt x="943" y="1239"/>
                  </a:lnTo>
                  <a:lnTo>
                    <a:pt x="955" y="1237"/>
                  </a:lnTo>
                  <a:lnTo>
                    <a:pt x="965" y="1233"/>
                  </a:lnTo>
                  <a:lnTo>
                    <a:pt x="965" y="1233"/>
                  </a:lnTo>
                  <a:lnTo>
                    <a:pt x="1004" y="1209"/>
                  </a:lnTo>
                  <a:lnTo>
                    <a:pt x="1040" y="1185"/>
                  </a:lnTo>
                  <a:lnTo>
                    <a:pt x="1076" y="1157"/>
                  </a:lnTo>
                  <a:lnTo>
                    <a:pt x="1108" y="1127"/>
                  </a:lnTo>
                  <a:lnTo>
                    <a:pt x="1140" y="1097"/>
                  </a:lnTo>
                  <a:lnTo>
                    <a:pt x="1168" y="1063"/>
                  </a:lnTo>
                  <a:lnTo>
                    <a:pt x="1194" y="1027"/>
                  </a:lnTo>
                  <a:lnTo>
                    <a:pt x="1218" y="991"/>
                  </a:lnTo>
                  <a:lnTo>
                    <a:pt x="1238" y="953"/>
                  </a:lnTo>
                  <a:lnTo>
                    <a:pt x="1256" y="913"/>
                  </a:lnTo>
                  <a:lnTo>
                    <a:pt x="1272" y="873"/>
                  </a:lnTo>
                  <a:lnTo>
                    <a:pt x="1286" y="831"/>
                  </a:lnTo>
                  <a:lnTo>
                    <a:pt x="1296" y="789"/>
                  </a:lnTo>
                  <a:lnTo>
                    <a:pt x="1304" y="746"/>
                  </a:lnTo>
                  <a:lnTo>
                    <a:pt x="1308" y="700"/>
                  </a:lnTo>
                  <a:lnTo>
                    <a:pt x="1310" y="656"/>
                  </a:lnTo>
                  <a:lnTo>
                    <a:pt x="1310" y="656"/>
                  </a:lnTo>
                  <a:lnTo>
                    <a:pt x="1310" y="622"/>
                  </a:lnTo>
                  <a:lnTo>
                    <a:pt x="1306" y="590"/>
                  </a:lnTo>
                  <a:lnTo>
                    <a:pt x="1302" y="556"/>
                  </a:lnTo>
                  <a:lnTo>
                    <a:pt x="1296" y="524"/>
                  </a:lnTo>
                  <a:lnTo>
                    <a:pt x="1290" y="492"/>
                  </a:lnTo>
                  <a:lnTo>
                    <a:pt x="1280" y="462"/>
                  </a:lnTo>
                  <a:lnTo>
                    <a:pt x="1270" y="430"/>
                  </a:lnTo>
                  <a:lnTo>
                    <a:pt x="1258" y="400"/>
                  </a:lnTo>
                  <a:lnTo>
                    <a:pt x="1246" y="372"/>
                  </a:lnTo>
                  <a:lnTo>
                    <a:pt x="1230" y="344"/>
                  </a:lnTo>
                  <a:lnTo>
                    <a:pt x="1214" y="316"/>
                  </a:lnTo>
                  <a:lnTo>
                    <a:pt x="1198" y="290"/>
                  </a:lnTo>
                  <a:lnTo>
                    <a:pt x="1180" y="264"/>
                  </a:lnTo>
                  <a:lnTo>
                    <a:pt x="1160" y="238"/>
                  </a:lnTo>
                  <a:lnTo>
                    <a:pt x="1140" y="216"/>
                  </a:lnTo>
                  <a:lnTo>
                    <a:pt x="1118" y="192"/>
                  </a:lnTo>
                  <a:lnTo>
                    <a:pt x="1094" y="170"/>
                  </a:lnTo>
                  <a:lnTo>
                    <a:pt x="1072" y="150"/>
                  </a:lnTo>
                  <a:lnTo>
                    <a:pt x="1046" y="130"/>
                  </a:lnTo>
                  <a:lnTo>
                    <a:pt x="1020" y="112"/>
                  </a:lnTo>
                  <a:lnTo>
                    <a:pt x="994" y="96"/>
                  </a:lnTo>
                  <a:lnTo>
                    <a:pt x="967" y="80"/>
                  </a:lnTo>
                  <a:lnTo>
                    <a:pt x="939" y="64"/>
                  </a:lnTo>
                  <a:lnTo>
                    <a:pt x="911" y="52"/>
                  </a:lnTo>
                  <a:lnTo>
                    <a:pt x="881" y="40"/>
                  </a:lnTo>
                  <a:lnTo>
                    <a:pt x="849" y="30"/>
                  </a:lnTo>
                  <a:lnTo>
                    <a:pt x="819" y="20"/>
                  </a:lnTo>
                  <a:lnTo>
                    <a:pt x="787" y="14"/>
                  </a:lnTo>
                  <a:lnTo>
                    <a:pt x="755" y="8"/>
                  </a:lnTo>
                  <a:lnTo>
                    <a:pt x="721" y="4"/>
                  </a:lnTo>
                  <a:lnTo>
                    <a:pt x="689" y="0"/>
                  </a:lnTo>
                  <a:lnTo>
                    <a:pt x="655" y="0"/>
                  </a:lnTo>
                  <a:lnTo>
                    <a:pt x="655" y="0"/>
                  </a:lnTo>
                  <a:lnTo>
                    <a:pt x="621" y="0"/>
                  </a:lnTo>
                  <a:lnTo>
                    <a:pt x="589" y="4"/>
                  </a:lnTo>
                  <a:lnTo>
                    <a:pt x="555" y="8"/>
                  </a:lnTo>
                  <a:lnTo>
                    <a:pt x="523" y="14"/>
                  </a:lnTo>
                  <a:lnTo>
                    <a:pt x="491" y="20"/>
                  </a:lnTo>
                  <a:lnTo>
                    <a:pt x="461" y="30"/>
                  </a:lnTo>
                  <a:lnTo>
                    <a:pt x="429" y="40"/>
                  </a:lnTo>
                  <a:lnTo>
                    <a:pt x="399" y="52"/>
                  </a:lnTo>
                  <a:lnTo>
                    <a:pt x="371" y="64"/>
                  </a:lnTo>
                  <a:lnTo>
                    <a:pt x="343" y="80"/>
                  </a:lnTo>
                  <a:lnTo>
                    <a:pt x="316" y="96"/>
                  </a:lnTo>
                  <a:lnTo>
                    <a:pt x="290" y="112"/>
                  </a:lnTo>
                  <a:lnTo>
                    <a:pt x="264" y="130"/>
                  </a:lnTo>
                  <a:lnTo>
                    <a:pt x="238" y="150"/>
                  </a:lnTo>
                  <a:lnTo>
                    <a:pt x="216" y="170"/>
                  </a:lnTo>
                  <a:lnTo>
                    <a:pt x="192" y="192"/>
                  </a:lnTo>
                  <a:lnTo>
                    <a:pt x="170" y="216"/>
                  </a:lnTo>
                  <a:lnTo>
                    <a:pt x="150" y="238"/>
                  </a:lnTo>
                  <a:lnTo>
                    <a:pt x="130" y="264"/>
                  </a:lnTo>
                  <a:lnTo>
                    <a:pt x="112" y="290"/>
                  </a:lnTo>
                  <a:lnTo>
                    <a:pt x="96" y="316"/>
                  </a:lnTo>
                  <a:lnTo>
                    <a:pt x="80" y="344"/>
                  </a:lnTo>
                  <a:lnTo>
                    <a:pt x="64" y="372"/>
                  </a:lnTo>
                  <a:lnTo>
                    <a:pt x="52" y="400"/>
                  </a:lnTo>
                  <a:lnTo>
                    <a:pt x="40" y="430"/>
                  </a:lnTo>
                  <a:lnTo>
                    <a:pt x="30" y="462"/>
                  </a:lnTo>
                  <a:lnTo>
                    <a:pt x="20" y="492"/>
                  </a:lnTo>
                  <a:lnTo>
                    <a:pt x="14" y="524"/>
                  </a:lnTo>
                  <a:lnTo>
                    <a:pt x="8" y="556"/>
                  </a:lnTo>
                  <a:lnTo>
                    <a:pt x="4" y="590"/>
                  </a:lnTo>
                  <a:lnTo>
                    <a:pt x="0" y="622"/>
                  </a:lnTo>
                  <a:lnTo>
                    <a:pt x="0" y="656"/>
                  </a:lnTo>
                  <a:lnTo>
                    <a:pt x="0" y="656"/>
                  </a:lnTo>
                  <a:lnTo>
                    <a:pt x="2" y="700"/>
                  </a:lnTo>
                  <a:lnTo>
                    <a:pt x="6" y="746"/>
                  </a:lnTo>
                  <a:lnTo>
                    <a:pt x="14" y="789"/>
                  </a:lnTo>
                  <a:lnTo>
                    <a:pt x="24" y="831"/>
                  </a:lnTo>
                  <a:lnTo>
                    <a:pt x="38" y="873"/>
                  </a:lnTo>
                  <a:lnTo>
                    <a:pt x="54" y="913"/>
                  </a:lnTo>
                  <a:lnTo>
                    <a:pt x="72" y="953"/>
                  </a:lnTo>
                  <a:lnTo>
                    <a:pt x="92" y="991"/>
                  </a:lnTo>
                  <a:lnTo>
                    <a:pt x="116" y="1027"/>
                  </a:lnTo>
                  <a:lnTo>
                    <a:pt x="142" y="1063"/>
                  </a:lnTo>
                  <a:lnTo>
                    <a:pt x="170" y="1097"/>
                  </a:lnTo>
                  <a:lnTo>
                    <a:pt x="202" y="1127"/>
                  </a:lnTo>
                  <a:lnTo>
                    <a:pt x="234" y="1157"/>
                  </a:lnTo>
                  <a:lnTo>
                    <a:pt x="270" y="1185"/>
                  </a:lnTo>
                  <a:lnTo>
                    <a:pt x="306" y="1209"/>
                  </a:lnTo>
                  <a:lnTo>
                    <a:pt x="345" y="1233"/>
                  </a:lnTo>
                  <a:lnTo>
                    <a:pt x="345" y="1233"/>
                  </a:lnTo>
                  <a:close/>
                  <a:moveTo>
                    <a:pt x="345" y="1233"/>
                  </a:moveTo>
                  <a:lnTo>
                    <a:pt x="345" y="12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17" name="Freeform 23">
              <a:extLst>
                <a:ext uri="{FF2B5EF4-FFF2-40B4-BE49-F238E27FC236}">
                  <a16:creationId xmlns:a16="http://schemas.microsoft.com/office/drawing/2014/main" id="{7578B763-E51E-4388-A414-0AB22AFD82CB}"/>
                </a:ext>
              </a:extLst>
            </p:cNvPr>
            <p:cNvSpPr>
              <a:spLocks/>
            </p:cNvSpPr>
            <p:nvPr/>
          </p:nvSpPr>
          <p:spPr bwMode="auto">
            <a:xfrm>
              <a:off x="2225" y="95"/>
              <a:ext cx="1310" cy="1239"/>
            </a:xfrm>
            <a:custGeom>
              <a:avLst/>
              <a:gdLst>
                <a:gd name="T0" fmla="*/ 363 w 1310"/>
                <a:gd name="T1" fmla="*/ 1239 h 1239"/>
                <a:gd name="T2" fmla="*/ 397 w 1310"/>
                <a:gd name="T3" fmla="*/ 1227 h 1239"/>
                <a:gd name="T4" fmla="*/ 413 w 1310"/>
                <a:gd name="T5" fmla="*/ 1205 h 1239"/>
                <a:gd name="T6" fmla="*/ 409 w 1310"/>
                <a:gd name="T7" fmla="*/ 1169 h 1239"/>
                <a:gd name="T8" fmla="*/ 391 w 1310"/>
                <a:gd name="T9" fmla="*/ 1149 h 1239"/>
                <a:gd name="T10" fmla="*/ 268 w 1310"/>
                <a:gd name="T11" fmla="*/ 1059 h 1239"/>
                <a:gd name="T12" fmla="*/ 176 w 1310"/>
                <a:gd name="T13" fmla="*/ 941 h 1239"/>
                <a:gd name="T14" fmla="*/ 116 w 1310"/>
                <a:gd name="T15" fmla="*/ 805 h 1239"/>
                <a:gd name="T16" fmla="*/ 96 w 1310"/>
                <a:gd name="T17" fmla="*/ 656 h 1239"/>
                <a:gd name="T18" fmla="*/ 102 w 1310"/>
                <a:gd name="T19" fmla="*/ 570 h 1239"/>
                <a:gd name="T20" fmla="*/ 130 w 1310"/>
                <a:gd name="T21" fmla="*/ 464 h 1239"/>
                <a:gd name="T22" fmla="*/ 178 w 1310"/>
                <a:gd name="T23" fmla="*/ 366 h 1239"/>
                <a:gd name="T24" fmla="*/ 242 w 1310"/>
                <a:gd name="T25" fmla="*/ 280 h 1239"/>
                <a:gd name="T26" fmla="*/ 322 w 1310"/>
                <a:gd name="T27" fmla="*/ 208 h 1239"/>
                <a:gd name="T28" fmla="*/ 413 w 1310"/>
                <a:gd name="T29" fmla="*/ 152 h 1239"/>
                <a:gd name="T30" fmla="*/ 515 w 1310"/>
                <a:gd name="T31" fmla="*/ 114 h 1239"/>
                <a:gd name="T32" fmla="*/ 627 w 1310"/>
                <a:gd name="T33" fmla="*/ 96 h 1239"/>
                <a:gd name="T34" fmla="*/ 713 w 1310"/>
                <a:gd name="T35" fmla="*/ 98 h 1239"/>
                <a:gd name="T36" fmla="*/ 821 w 1310"/>
                <a:gd name="T37" fmla="*/ 122 h 1239"/>
                <a:gd name="T38" fmla="*/ 921 w 1310"/>
                <a:gd name="T39" fmla="*/ 164 h 1239"/>
                <a:gd name="T40" fmla="*/ 1010 w 1310"/>
                <a:gd name="T41" fmla="*/ 224 h 1239"/>
                <a:gd name="T42" fmla="*/ 1086 w 1310"/>
                <a:gd name="T43" fmla="*/ 300 h 1239"/>
                <a:gd name="T44" fmla="*/ 1146 w 1310"/>
                <a:gd name="T45" fmla="*/ 390 h 1239"/>
                <a:gd name="T46" fmla="*/ 1188 w 1310"/>
                <a:gd name="T47" fmla="*/ 490 h 1239"/>
                <a:gd name="T48" fmla="*/ 1212 w 1310"/>
                <a:gd name="T49" fmla="*/ 598 h 1239"/>
                <a:gd name="T50" fmla="*/ 1212 w 1310"/>
                <a:gd name="T51" fmla="*/ 694 h 1239"/>
                <a:gd name="T52" fmla="*/ 1182 w 1310"/>
                <a:gd name="T53" fmla="*/ 841 h 1239"/>
                <a:gd name="T54" fmla="*/ 1114 w 1310"/>
                <a:gd name="T55" fmla="*/ 973 h 1239"/>
                <a:gd name="T56" fmla="*/ 1014 w 1310"/>
                <a:gd name="T57" fmla="*/ 1083 h 1239"/>
                <a:gd name="T58" fmla="*/ 919 w 1310"/>
                <a:gd name="T59" fmla="*/ 1149 h 1239"/>
                <a:gd name="T60" fmla="*/ 897 w 1310"/>
                <a:gd name="T61" fmla="*/ 1177 h 1239"/>
                <a:gd name="T62" fmla="*/ 901 w 1310"/>
                <a:gd name="T63" fmla="*/ 1213 h 1239"/>
                <a:gd name="T64" fmla="*/ 931 w 1310"/>
                <a:gd name="T65" fmla="*/ 1237 h 1239"/>
                <a:gd name="T66" fmla="*/ 965 w 1310"/>
                <a:gd name="T67" fmla="*/ 1233 h 1239"/>
                <a:gd name="T68" fmla="*/ 1076 w 1310"/>
                <a:gd name="T69" fmla="*/ 1157 h 1239"/>
                <a:gd name="T70" fmla="*/ 1194 w 1310"/>
                <a:gd name="T71" fmla="*/ 1027 h 1239"/>
                <a:gd name="T72" fmla="*/ 1272 w 1310"/>
                <a:gd name="T73" fmla="*/ 873 h 1239"/>
                <a:gd name="T74" fmla="*/ 1308 w 1310"/>
                <a:gd name="T75" fmla="*/ 700 h 1239"/>
                <a:gd name="T76" fmla="*/ 1306 w 1310"/>
                <a:gd name="T77" fmla="*/ 590 h 1239"/>
                <a:gd name="T78" fmla="*/ 1280 w 1310"/>
                <a:gd name="T79" fmla="*/ 462 h 1239"/>
                <a:gd name="T80" fmla="*/ 1230 w 1310"/>
                <a:gd name="T81" fmla="*/ 344 h 1239"/>
                <a:gd name="T82" fmla="*/ 1160 w 1310"/>
                <a:gd name="T83" fmla="*/ 238 h 1239"/>
                <a:gd name="T84" fmla="*/ 1072 w 1310"/>
                <a:gd name="T85" fmla="*/ 150 h 1239"/>
                <a:gd name="T86" fmla="*/ 967 w 1310"/>
                <a:gd name="T87" fmla="*/ 80 h 1239"/>
                <a:gd name="T88" fmla="*/ 849 w 1310"/>
                <a:gd name="T89" fmla="*/ 30 h 1239"/>
                <a:gd name="T90" fmla="*/ 721 w 1310"/>
                <a:gd name="T91" fmla="*/ 4 h 1239"/>
                <a:gd name="T92" fmla="*/ 621 w 1310"/>
                <a:gd name="T93" fmla="*/ 0 h 1239"/>
                <a:gd name="T94" fmla="*/ 491 w 1310"/>
                <a:gd name="T95" fmla="*/ 20 h 1239"/>
                <a:gd name="T96" fmla="*/ 371 w 1310"/>
                <a:gd name="T97" fmla="*/ 64 h 1239"/>
                <a:gd name="T98" fmla="*/ 264 w 1310"/>
                <a:gd name="T99" fmla="*/ 130 h 1239"/>
                <a:gd name="T100" fmla="*/ 170 w 1310"/>
                <a:gd name="T101" fmla="*/ 216 h 1239"/>
                <a:gd name="T102" fmla="*/ 96 w 1310"/>
                <a:gd name="T103" fmla="*/ 316 h 1239"/>
                <a:gd name="T104" fmla="*/ 40 w 1310"/>
                <a:gd name="T105" fmla="*/ 430 h 1239"/>
                <a:gd name="T106" fmla="*/ 8 w 1310"/>
                <a:gd name="T107" fmla="*/ 556 h 1239"/>
                <a:gd name="T108" fmla="*/ 0 w 1310"/>
                <a:gd name="T109" fmla="*/ 656 h 1239"/>
                <a:gd name="T110" fmla="*/ 24 w 1310"/>
                <a:gd name="T111" fmla="*/ 831 h 1239"/>
                <a:gd name="T112" fmla="*/ 92 w 1310"/>
                <a:gd name="T113" fmla="*/ 991 h 1239"/>
                <a:gd name="T114" fmla="*/ 202 w 1310"/>
                <a:gd name="T115" fmla="*/ 1127 h 1239"/>
                <a:gd name="T116" fmla="*/ 345 w 1310"/>
                <a:gd name="T117" fmla="*/ 1233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0" h="1239">
                  <a:moveTo>
                    <a:pt x="345" y="1233"/>
                  </a:moveTo>
                  <a:lnTo>
                    <a:pt x="345" y="1233"/>
                  </a:lnTo>
                  <a:lnTo>
                    <a:pt x="353" y="1237"/>
                  </a:lnTo>
                  <a:lnTo>
                    <a:pt x="363" y="1239"/>
                  </a:lnTo>
                  <a:lnTo>
                    <a:pt x="373" y="1239"/>
                  </a:lnTo>
                  <a:lnTo>
                    <a:pt x="381" y="1237"/>
                  </a:lnTo>
                  <a:lnTo>
                    <a:pt x="389" y="1233"/>
                  </a:lnTo>
                  <a:lnTo>
                    <a:pt x="397" y="1227"/>
                  </a:lnTo>
                  <a:lnTo>
                    <a:pt x="405" y="1221"/>
                  </a:lnTo>
                  <a:lnTo>
                    <a:pt x="409" y="1213"/>
                  </a:lnTo>
                  <a:lnTo>
                    <a:pt x="409" y="1213"/>
                  </a:lnTo>
                  <a:lnTo>
                    <a:pt x="413" y="1205"/>
                  </a:lnTo>
                  <a:lnTo>
                    <a:pt x="415" y="1195"/>
                  </a:lnTo>
                  <a:lnTo>
                    <a:pt x="415" y="1185"/>
                  </a:lnTo>
                  <a:lnTo>
                    <a:pt x="413" y="1177"/>
                  </a:lnTo>
                  <a:lnTo>
                    <a:pt x="409" y="1169"/>
                  </a:lnTo>
                  <a:lnTo>
                    <a:pt x="405" y="1161"/>
                  </a:lnTo>
                  <a:lnTo>
                    <a:pt x="399" y="1153"/>
                  </a:lnTo>
                  <a:lnTo>
                    <a:pt x="391" y="1149"/>
                  </a:lnTo>
                  <a:lnTo>
                    <a:pt x="391" y="1149"/>
                  </a:lnTo>
                  <a:lnTo>
                    <a:pt x="357" y="1129"/>
                  </a:lnTo>
                  <a:lnTo>
                    <a:pt x="326" y="1107"/>
                  </a:lnTo>
                  <a:lnTo>
                    <a:pt x="296" y="1083"/>
                  </a:lnTo>
                  <a:lnTo>
                    <a:pt x="268" y="1059"/>
                  </a:lnTo>
                  <a:lnTo>
                    <a:pt x="242" y="1031"/>
                  </a:lnTo>
                  <a:lnTo>
                    <a:pt x="218" y="1003"/>
                  </a:lnTo>
                  <a:lnTo>
                    <a:pt x="196" y="973"/>
                  </a:lnTo>
                  <a:lnTo>
                    <a:pt x="176" y="941"/>
                  </a:lnTo>
                  <a:lnTo>
                    <a:pt x="158" y="909"/>
                  </a:lnTo>
                  <a:lnTo>
                    <a:pt x="142" y="875"/>
                  </a:lnTo>
                  <a:lnTo>
                    <a:pt x="128" y="841"/>
                  </a:lnTo>
                  <a:lnTo>
                    <a:pt x="116" y="805"/>
                  </a:lnTo>
                  <a:lnTo>
                    <a:pt x="108" y="769"/>
                  </a:lnTo>
                  <a:lnTo>
                    <a:pt x="102" y="732"/>
                  </a:lnTo>
                  <a:lnTo>
                    <a:pt x="98" y="694"/>
                  </a:lnTo>
                  <a:lnTo>
                    <a:pt x="96" y="656"/>
                  </a:lnTo>
                  <a:lnTo>
                    <a:pt x="96" y="656"/>
                  </a:lnTo>
                  <a:lnTo>
                    <a:pt x="96" y="628"/>
                  </a:lnTo>
                  <a:lnTo>
                    <a:pt x="98" y="598"/>
                  </a:lnTo>
                  <a:lnTo>
                    <a:pt x="102" y="570"/>
                  </a:lnTo>
                  <a:lnTo>
                    <a:pt x="108" y="544"/>
                  </a:lnTo>
                  <a:lnTo>
                    <a:pt x="114" y="516"/>
                  </a:lnTo>
                  <a:lnTo>
                    <a:pt x="122" y="490"/>
                  </a:lnTo>
                  <a:lnTo>
                    <a:pt x="130" y="464"/>
                  </a:lnTo>
                  <a:lnTo>
                    <a:pt x="140" y="438"/>
                  </a:lnTo>
                  <a:lnTo>
                    <a:pt x="152" y="414"/>
                  </a:lnTo>
                  <a:lnTo>
                    <a:pt x="164" y="390"/>
                  </a:lnTo>
                  <a:lnTo>
                    <a:pt x="178" y="366"/>
                  </a:lnTo>
                  <a:lnTo>
                    <a:pt x="192" y="344"/>
                  </a:lnTo>
                  <a:lnTo>
                    <a:pt x="208" y="322"/>
                  </a:lnTo>
                  <a:lnTo>
                    <a:pt x="224" y="300"/>
                  </a:lnTo>
                  <a:lnTo>
                    <a:pt x="242" y="280"/>
                  </a:lnTo>
                  <a:lnTo>
                    <a:pt x="260" y="260"/>
                  </a:lnTo>
                  <a:lnTo>
                    <a:pt x="280" y="242"/>
                  </a:lnTo>
                  <a:lnTo>
                    <a:pt x="300" y="224"/>
                  </a:lnTo>
                  <a:lnTo>
                    <a:pt x="322" y="208"/>
                  </a:lnTo>
                  <a:lnTo>
                    <a:pt x="343" y="192"/>
                  </a:lnTo>
                  <a:lnTo>
                    <a:pt x="365" y="178"/>
                  </a:lnTo>
                  <a:lnTo>
                    <a:pt x="389" y="164"/>
                  </a:lnTo>
                  <a:lnTo>
                    <a:pt x="413" y="152"/>
                  </a:lnTo>
                  <a:lnTo>
                    <a:pt x="437" y="140"/>
                  </a:lnTo>
                  <a:lnTo>
                    <a:pt x="463" y="130"/>
                  </a:lnTo>
                  <a:lnTo>
                    <a:pt x="489" y="122"/>
                  </a:lnTo>
                  <a:lnTo>
                    <a:pt x="515" y="114"/>
                  </a:lnTo>
                  <a:lnTo>
                    <a:pt x="543" y="108"/>
                  </a:lnTo>
                  <a:lnTo>
                    <a:pt x="569" y="102"/>
                  </a:lnTo>
                  <a:lnTo>
                    <a:pt x="597" y="98"/>
                  </a:lnTo>
                  <a:lnTo>
                    <a:pt x="627" y="96"/>
                  </a:lnTo>
                  <a:lnTo>
                    <a:pt x="655" y="96"/>
                  </a:lnTo>
                  <a:lnTo>
                    <a:pt x="655" y="96"/>
                  </a:lnTo>
                  <a:lnTo>
                    <a:pt x="683" y="96"/>
                  </a:lnTo>
                  <a:lnTo>
                    <a:pt x="713" y="98"/>
                  </a:lnTo>
                  <a:lnTo>
                    <a:pt x="741" y="102"/>
                  </a:lnTo>
                  <a:lnTo>
                    <a:pt x="767" y="108"/>
                  </a:lnTo>
                  <a:lnTo>
                    <a:pt x="795" y="114"/>
                  </a:lnTo>
                  <a:lnTo>
                    <a:pt x="821" y="122"/>
                  </a:lnTo>
                  <a:lnTo>
                    <a:pt x="847" y="130"/>
                  </a:lnTo>
                  <a:lnTo>
                    <a:pt x="873" y="140"/>
                  </a:lnTo>
                  <a:lnTo>
                    <a:pt x="897" y="152"/>
                  </a:lnTo>
                  <a:lnTo>
                    <a:pt x="921" y="164"/>
                  </a:lnTo>
                  <a:lnTo>
                    <a:pt x="945" y="178"/>
                  </a:lnTo>
                  <a:lnTo>
                    <a:pt x="967" y="192"/>
                  </a:lnTo>
                  <a:lnTo>
                    <a:pt x="988" y="208"/>
                  </a:lnTo>
                  <a:lnTo>
                    <a:pt x="1010" y="224"/>
                  </a:lnTo>
                  <a:lnTo>
                    <a:pt x="1030" y="242"/>
                  </a:lnTo>
                  <a:lnTo>
                    <a:pt x="1050" y="260"/>
                  </a:lnTo>
                  <a:lnTo>
                    <a:pt x="1068" y="280"/>
                  </a:lnTo>
                  <a:lnTo>
                    <a:pt x="1086" y="300"/>
                  </a:lnTo>
                  <a:lnTo>
                    <a:pt x="1102" y="322"/>
                  </a:lnTo>
                  <a:lnTo>
                    <a:pt x="1118" y="344"/>
                  </a:lnTo>
                  <a:lnTo>
                    <a:pt x="1132" y="366"/>
                  </a:lnTo>
                  <a:lnTo>
                    <a:pt x="1146" y="390"/>
                  </a:lnTo>
                  <a:lnTo>
                    <a:pt x="1158" y="414"/>
                  </a:lnTo>
                  <a:lnTo>
                    <a:pt x="1170" y="438"/>
                  </a:lnTo>
                  <a:lnTo>
                    <a:pt x="1180" y="464"/>
                  </a:lnTo>
                  <a:lnTo>
                    <a:pt x="1188" y="490"/>
                  </a:lnTo>
                  <a:lnTo>
                    <a:pt x="1196" y="516"/>
                  </a:lnTo>
                  <a:lnTo>
                    <a:pt x="1202" y="544"/>
                  </a:lnTo>
                  <a:lnTo>
                    <a:pt x="1208" y="570"/>
                  </a:lnTo>
                  <a:lnTo>
                    <a:pt x="1212" y="598"/>
                  </a:lnTo>
                  <a:lnTo>
                    <a:pt x="1214" y="628"/>
                  </a:lnTo>
                  <a:lnTo>
                    <a:pt x="1214" y="656"/>
                  </a:lnTo>
                  <a:lnTo>
                    <a:pt x="1214" y="656"/>
                  </a:lnTo>
                  <a:lnTo>
                    <a:pt x="1212" y="694"/>
                  </a:lnTo>
                  <a:lnTo>
                    <a:pt x="1208" y="732"/>
                  </a:lnTo>
                  <a:lnTo>
                    <a:pt x="1202" y="769"/>
                  </a:lnTo>
                  <a:lnTo>
                    <a:pt x="1194" y="805"/>
                  </a:lnTo>
                  <a:lnTo>
                    <a:pt x="1182" y="841"/>
                  </a:lnTo>
                  <a:lnTo>
                    <a:pt x="1168" y="875"/>
                  </a:lnTo>
                  <a:lnTo>
                    <a:pt x="1152" y="909"/>
                  </a:lnTo>
                  <a:lnTo>
                    <a:pt x="1134" y="941"/>
                  </a:lnTo>
                  <a:lnTo>
                    <a:pt x="1114" y="973"/>
                  </a:lnTo>
                  <a:lnTo>
                    <a:pt x="1092" y="1003"/>
                  </a:lnTo>
                  <a:lnTo>
                    <a:pt x="1068" y="1031"/>
                  </a:lnTo>
                  <a:lnTo>
                    <a:pt x="1042" y="1059"/>
                  </a:lnTo>
                  <a:lnTo>
                    <a:pt x="1014" y="1083"/>
                  </a:lnTo>
                  <a:lnTo>
                    <a:pt x="984" y="1107"/>
                  </a:lnTo>
                  <a:lnTo>
                    <a:pt x="953" y="1129"/>
                  </a:lnTo>
                  <a:lnTo>
                    <a:pt x="919" y="1149"/>
                  </a:lnTo>
                  <a:lnTo>
                    <a:pt x="919" y="1149"/>
                  </a:lnTo>
                  <a:lnTo>
                    <a:pt x="911" y="1153"/>
                  </a:lnTo>
                  <a:lnTo>
                    <a:pt x="905" y="1161"/>
                  </a:lnTo>
                  <a:lnTo>
                    <a:pt x="901" y="1169"/>
                  </a:lnTo>
                  <a:lnTo>
                    <a:pt x="897" y="1177"/>
                  </a:lnTo>
                  <a:lnTo>
                    <a:pt x="895" y="1185"/>
                  </a:lnTo>
                  <a:lnTo>
                    <a:pt x="895" y="1195"/>
                  </a:lnTo>
                  <a:lnTo>
                    <a:pt x="897" y="1205"/>
                  </a:lnTo>
                  <a:lnTo>
                    <a:pt x="901" y="1213"/>
                  </a:lnTo>
                  <a:lnTo>
                    <a:pt x="901" y="1213"/>
                  </a:lnTo>
                  <a:lnTo>
                    <a:pt x="909" y="1223"/>
                  </a:lnTo>
                  <a:lnTo>
                    <a:pt x="919" y="1231"/>
                  </a:lnTo>
                  <a:lnTo>
                    <a:pt x="931" y="1237"/>
                  </a:lnTo>
                  <a:lnTo>
                    <a:pt x="943" y="1239"/>
                  </a:lnTo>
                  <a:lnTo>
                    <a:pt x="943" y="1239"/>
                  </a:lnTo>
                  <a:lnTo>
                    <a:pt x="955" y="1237"/>
                  </a:lnTo>
                  <a:lnTo>
                    <a:pt x="965" y="1233"/>
                  </a:lnTo>
                  <a:lnTo>
                    <a:pt x="965" y="1233"/>
                  </a:lnTo>
                  <a:lnTo>
                    <a:pt x="1004" y="1209"/>
                  </a:lnTo>
                  <a:lnTo>
                    <a:pt x="1040" y="1185"/>
                  </a:lnTo>
                  <a:lnTo>
                    <a:pt x="1076" y="1157"/>
                  </a:lnTo>
                  <a:lnTo>
                    <a:pt x="1108" y="1127"/>
                  </a:lnTo>
                  <a:lnTo>
                    <a:pt x="1140" y="1097"/>
                  </a:lnTo>
                  <a:lnTo>
                    <a:pt x="1168" y="1063"/>
                  </a:lnTo>
                  <a:lnTo>
                    <a:pt x="1194" y="1027"/>
                  </a:lnTo>
                  <a:lnTo>
                    <a:pt x="1218" y="991"/>
                  </a:lnTo>
                  <a:lnTo>
                    <a:pt x="1238" y="953"/>
                  </a:lnTo>
                  <a:lnTo>
                    <a:pt x="1256" y="913"/>
                  </a:lnTo>
                  <a:lnTo>
                    <a:pt x="1272" y="873"/>
                  </a:lnTo>
                  <a:lnTo>
                    <a:pt x="1286" y="831"/>
                  </a:lnTo>
                  <a:lnTo>
                    <a:pt x="1296" y="789"/>
                  </a:lnTo>
                  <a:lnTo>
                    <a:pt x="1304" y="746"/>
                  </a:lnTo>
                  <a:lnTo>
                    <a:pt x="1308" y="700"/>
                  </a:lnTo>
                  <a:lnTo>
                    <a:pt x="1310" y="656"/>
                  </a:lnTo>
                  <a:lnTo>
                    <a:pt x="1310" y="656"/>
                  </a:lnTo>
                  <a:lnTo>
                    <a:pt x="1310" y="622"/>
                  </a:lnTo>
                  <a:lnTo>
                    <a:pt x="1306" y="590"/>
                  </a:lnTo>
                  <a:lnTo>
                    <a:pt x="1302" y="556"/>
                  </a:lnTo>
                  <a:lnTo>
                    <a:pt x="1296" y="524"/>
                  </a:lnTo>
                  <a:lnTo>
                    <a:pt x="1290" y="492"/>
                  </a:lnTo>
                  <a:lnTo>
                    <a:pt x="1280" y="462"/>
                  </a:lnTo>
                  <a:lnTo>
                    <a:pt x="1270" y="430"/>
                  </a:lnTo>
                  <a:lnTo>
                    <a:pt x="1258" y="400"/>
                  </a:lnTo>
                  <a:lnTo>
                    <a:pt x="1246" y="372"/>
                  </a:lnTo>
                  <a:lnTo>
                    <a:pt x="1230" y="344"/>
                  </a:lnTo>
                  <a:lnTo>
                    <a:pt x="1214" y="316"/>
                  </a:lnTo>
                  <a:lnTo>
                    <a:pt x="1198" y="290"/>
                  </a:lnTo>
                  <a:lnTo>
                    <a:pt x="1180" y="264"/>
                  </a:lnTo>
                  <a:lnTo>
                    <a:pt x="1160" y="238"/>
                  </a:lnTo>
                  <a:lnTo>
                    <a:pt x="1140" y="216"/>
                  </a:lnTo>
                  <a:lnTo>
                    <a:pt x="1118" y="192"/>
                  </a:lnTo>
                  <a:lnTo>
                    <a:pt x="1094" y="170"/>
                  </a:lnTo>
                  <a:lnTo>
                    <a:pt x="1072" y="150"/>
                  </a:lnTo>
                  <a:lnTo>
                    <a:pt x="1046" y="130"/>
                  </a:lnTo>
                  <a:lnTo>
                    <a:pt x="1020" y="112"/>
                  </a:lnTo>
                  <a:lnTo>
                    <a:pt x="994" y="96"/>
                  </a:lnTo>
                  <a:lnTo>
                    <a:pt x="967" y="80"/>
                  </a:lnTo>
                  <a:lnTo>
                    <a:pt x="939" y="64"/>
                  </a:lnTo>
                  <a:lnTo>
                    <a:pt x="911" y="52"/>
                  </a:lnTo>
                  <a:lnTo>
                    <a:pt x="881" y="40"/>
                  </a:lnTo>
                  <a:lnTo>
                    <a:pt x="849" y="30"/>
                  </a:lnTo>
                  <a:lnTo>
                    <a:pt x="819" y="20"/>
                  </a:lnTo>
                  <a:lnTo>
                    <a:pt x="787" y="14"/>
                  </a:lnTo>
                  <a:lnTo>
                    <a:pt x="755" y="8"/>
                  </a:lnTo>
                  <a:lnTo>
                    <a:pt x="721" y="4"/>
                  </a:lnTo>
                  <a:lnTo>
                    <a:pt x="689" y="0"/>
                  </a:lnTo>
                  <a:lnTo>
                    <a:pt x="655" y="0"/>
                  </a:lnTo>
                  <a:lnTo>
                    <a:pt x="655" y="0"/>
                  </a:lnTo>
                  <a:lnTo>
                    <a:pt x="621" y="0"/>
                  </a:lnTo>
                  <a:lnTo>
                    <a:pt x="589" y="4"/>
                  </a:lnTo>
                  <a:lnTo>
                    <a:pt x="555" y="8"/>
                  </a:lnTo>
                  <a:lnTo>
                    <a:pt x="523" y="14"/>
                  </a:lnTo>
                  <a:lnTo>
                    <a:pt x="491" y="20"/>
                  </a:lnTo>
                  <a:lnTo>
                    <a:pt x="461" y="30"/>
                  </a:lnTo>
                  <a:lnTo>
                    <a:pt x="429" y="40"/>
                  </a:lnTo>
                  <a:lnTo>
                    <a:pt x="399" y="52"/>
                  </a:lnTo>
                  <a:lnTo>
                    <a:pt x="371" y="64"/>
                  </a:lnTo>
                  <a:lnTo>
                    <a:pt x="343" y="80"/>
                  </a:lnTo>
                  <a:lnTo>
                    <a:pt x="316" y="96"/>
                  </a:lnTo>
                  <a:lnTo>
                    <a:pt x="290" y="112"/>
                  </a:lnTo>
                  <a:lnTo>
                    <a:pt x="264" y="130"/>
                  </a:lnTo>
                  <a:lnTo>
                    <a:pt x="238" y="150"/>
                  </a:lnTo>
                  <a:lnTo>
                    <a:pt x="216" y="170"/>
                  </a:lnTo>
                  <a:lnTo>
                    <a:pt x="192" y="192"/>
                  </a:lnTo>
                  <a:lnTo>
                    <a:pt x="170" y="216"/>
                  </a:lnTo>
                  <a:lnTo>
                    <a:pt x="150" y="238"/>
                  </a:lnTo>
                  <a:lnTo>
                    <a:pt x="130" y="264"/>
                  </a:lnTo>
                  <a:lnTo>
                    <a:pt x="112" y="290"/>
                  </a:lnTo>
                  <a:lnTo>
                    <a:pt x="96" y="316"/>
                  </a:lnTo>
                  <a:lnTo>
                    <a:pt x="80" y="344"/>
                  </a:lnTo>
                  <a:lnTo>
                    <a:pt x="64" y="372"/>
                  </a:lnTo>
                  <a:lnTo>
                    <a:pt x="52" y="400"/>
                  </a:lnTo>
                  <a:lnTo>
                    <a:pt x="40" y="430"/>
                  </a:lnTo>
                  <a:lnTo>
                    <a:pt x="30" y="462"/>
                  </a:lnTo>
                  <a:lnTo>
                    <a:pt x="20" y="492"/>
                  </a:lnTo>
                  <a:lnTo>
                    <a:pt x="14" y="524"/>
                  </a:lnTo>
                  <a:lnTo>
                    <a:pt x="8" y="556"/>
                  </a:lnTo>
                  <a:lnTo>
                    <a:pt x="4" y="590"/>
                  </a:lnTo>
                  <a:lnTo>
                    <a:pt x="0" y="622"/>
                  </a:lnTo>
                  <a:lnTo>
                    <a:pt x="0" y="656"/>
                  </a:lnTo>
                  <a:lnTo>
                    <a:pt x="0" y="656"/>
                  </a:lnTo>
                  <a:lnTo>
                    <a:pt x="2" y="700"/>
                  </a:lnTo>
                  <a:lnTo>
                    <a:pt x="6" y="746"/>
                  </a:lnTo>
                  <a:lnTo>
                    <a:pt x="14" y="789"/>
                  </a:lnTo>
                  <a:lnTo>
                    <a:pt x="24" y="831"/>
                  </a:lnTo>
                  <a:lnTo>
                    <a:pt x="38" y="873"/>
                  </a:lnTo>
                  <a:lnTo>
                    <a:pt x="54" y="913"/>
                  </a:lnTo>
                  <a:lnTo>
                    <a:pt x="72" y="953"/>
                  </a:lnTo>
                  <a:lnTo>
                    <a:pt x="92" y="991"/>
                  </a:lnTo>
                  <a:lnTo>
                    <a:pt x="116" y="1027"/>
                  </a:lnTo>
                  <a:lnTo>
                    <a:pt x="142" y="1063"/>
                  </a:lnTo>
                  <a:lnTo>
                    <a:pt x="170" y="1097"/>
                  </a:lnTo>
                  <a:lnTo>
                    <a:pt x="202" y="1127"/>
                  </a:lnTo>
                  <a:lnTo>
                    <a:pt x="234" y="1157"/>
                  </a:lnTo>
                  <a:lnTo>
                    <a:pt x="270" y="1185"/>
                  </a:lnTo>
                  <a:lnTo>
                    <a:pt x="306" y="1209"/>
                  </a:lnTo>
                  <a:lnTo>
                    <a:pt x="345" y="1233"/>
                  </a:lnTo>
                  <a:lnTo>
                    <a:pt x="345" y="12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18" name="Line 24">
              <a:extLst>
                <a:ext uri="{FF2B5EF4-FFF2-40B4-BE49-F238E27FC236}">
                  <a16:creationId xmlns:a16="http://schemas.microsoft.com/office/drawing/2014/main" id="{4DCF5342-BE0B-407E-8D17-45F82AEBFD7A}"/>
                </a:ext>
              </a:extLst>
            </p:cNvPr>
            <p:cNvSpPr>
              <a:spLocks noChangeShapeType="1"/>
            </p:cNvSpPr>
            <p:nvPr/>
          </p:nvSpPr>
          <p:spPr bwMode="auto">
            <a:xfrm>
              <a:off x="2570" y="132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19" name="Freeform 25">
              <a:extLst>
                <a:ext uri="{FF2B5EF4-FFF2-40B4-BE49-F238E27FC236}">
                  <a16:creationId xmlns:a16="http://schemas.microsoft.com/office/drawing/2014/main" id="{1E2D93AF-9433-458B-B98A-5D5B719A365E}"/>
                </a:ext>
              </a:extLst>
            </p:cNvPr>
            <p:cNvSpPr>
              <a:spLocks noEditPoints="1"/>
            </p:cNvSpPr>
            <p:nvPr/>
          </p:nvSpPr>
          <p:spPr bwMode="auto">
            <a:xfrm>
              <a:off x="2481" y="351"/>
              <a:ext cx="798" cy="735"/>
            </a:xfrm>
            <a:custGeom>
              <a:avLst/>
              <a:gdLst>
                <a:gd name="T0" fmla="*/ 567 w 798"/>
                <a:gd name="T1" fmla="*/ 653 h 735"/>
                <a:gd name="T2" fmla="*/ 555 w 798"/>
                <a:gd name="T3" fmla="*/ 679 h 735"/>
                <a:gd name="T4" fmla="*/ 557 w 798"/>
                <a:gd name="T5" fmla="*/ 705 h 735"/>
                <a:gd name="T6" fmla="*/ 571 w 798"/>
                <a:gd name="T7" fmla="*/ 723 h 735"/>
                <a:gd name="T8" fmla="*/ 601 w 798"/>
                <a:gd name="T9" fmla="*/ 735 h 735"/>
                <a:gd name="T10" fmla="*/ 623 w 798"/>
                <a:gd name="T11" fmla="*/ 729 h 735"/>
                <a:gd name="T12" fmla="*/ 649 w 798"/>
                <a:gd name="T13" fmla="*/ 711 h 735"/>
                <a:gd name="T14" fmla="*/ 701 w 798"/>
                <a:gd name="T15" fmla="*/ 661 h 735"/>
                <a:gd name="T16" fmla="*/ 742 w 798"/>
                <a:gd name="T17" fmla="*/ 603 h 735"/>
                <a:gd name="T18" fmla="*/ 772 w 798"/>
                <a:gd name="T19" fmla="*/ 539 h 735"/>
                <a:gd name="T20" fmla="*/ 792 w 798"/>
                <a:gd name="T21" fmla="*/ 472 h 735"/>
                <a:gd name="T22" fmla="*/ 798 w 798"/>
                <a:gd name="T23" fmla="*/ 400 h 735"/>
                <a:gd name="T24" fmla="*/ 790 w 798"/>
                <a:gd name="T25" fmla="*/ 320 h 735"/>
                <a:gd name="T26" fmla="*/ 750 w 798"/>
                <a:gd name="T27" fmla="*/ 210 h 735"/>
                <a:gd name="T28" fmla="*/ 681 w 798"/>
                <a:gd name="T29" fmla="*/ 118 h 735"/>
                <a:gd name="T30" fmla="*/ 589 w 798"/>
                <a:gd name="T31" fmla="*/ 48 h 735"/>
                <a:gd name="T32" fmla="*/ 479 w 798"/>
                <a:gd name="T33" fmla="*/ 8 h 735"/>
                <a:gd name="T34" fmla="*/ 399 w 798"/>
                <a:gd name="T35" fmla="*/ 0 h 735"/>
                <a:gd name="T36" fmla="*/ 281 w 798"/>
                <a:gd name="T37" fmla="*/ 18 h 735"/>
                <a:gd name="T38" fmla="*/ 175 w 798"/>
                <a:gd name="T39" fmla="*/ 68 h 735"/>
                <a:gd name="T40" fmla="*/ 91 w 798"/>
                <a:gd name="T41" fmla="*/ 146 h 735"/>
                <a:gd name="T42" fmla="*/ 32 w 798"/>
                <a:gd name="T43" fmla="*/ 244 h 735"/>
                <a:gd name="T44" fmla="*/ 2 w 798"/>
                <a:gd name="T45" fmla="*/ 360 h 735"/>
                <a:gd name="T46" fmla="*/ 0 w 798"/>
                <a:gd name="T47" fmla="*/ 424 h 735"/>
                <a:gd name="T48" fmla="*/ 12 w 798"/>
                <a:gd name="T49" fmla="*/ 496 h 735"/>
                <a:gd name="T50" fmla="*/ 34 w 798"/>
                <a:gd name="T51" fmla="*/ 561 h 735"/>
                <a:gd name="T52" fmla="*/ 70 w 798"/>
                <a:gd name="T53" fmla="*/ 623 h 735"/>
                <a:gd name="T54" fmla="*/ 113 w 798"/>
                <a:gd name="T55" fmla="*/ 679 h 735"/>
                <a:gd name="T56" fmla="*/ 169 w 798"/>
                <a:gd name="T57" fmla="*/ 725 h 735"/>
                <a:gd name="T58" fmla="*/ 185 w 798"/>
                <a:gd name="T59" fmla="*/ 733 h 735"/>
                <a:gd name="T60" fmla="*/ 213 w 798"/>
                <a:gd name="T61" fmla="*/ 731 h 735"/>
                <a:gd name="T62" fmla="*/ 235 w 798"/>
                <a:gd name="T63" fmla="*/ 715 h 735"/>
                <a:gd name="T64" fmla="*/ 243 w 798"/>
                <a:gd name="T65" fmla="*/ 697 h 735"/>
                <a:gd name="T66" fmla="*/ 241 w 798"/>
                <a:gd name="T67" fmla="*/ 669 h 735"/>
                <a:gd name="T68" fmla="*/ 223 w 798"/>
                <a:gd name="T69" fmla="*/ 647 h 735"/>
                <a:gd name="T70" fmla="*/ 169 w 798"/>
                <a:gd name="T71" fmla="*/ 599 h 735"/>
                <a:gd name="T72" fmla="*/ 115 w 798"/>
                <a:gd name="T73" fmla="*/ 506 h 735"/>
                <a:gd name="T74" fmla="*/ 95 w 798"/>
                <a:gd name="T75" fmla="*/ 400 h 735"/>
                <a:gd name="T76" fmla="*/ 101 w 798"/>
                <a:gd name="T77" fmla="*/ 338 h 735"/>
                <a:gd name="T78" fmla="*/ 131 w 798"/>
                <a:gd name="T79" fmla="*/ 256 h 735"/>
                <a:gd name="T80" fmla="*/ 185 w 798"/>
                <a:gd name="T81" fmla="*/ 186 h 735"/>
                <a:gd name="T82" fmla="*/ 255 w 798"/>
                <a:gd name="T83" fmla="*/ 132 h 735"/>
                <a:gd name="T84" fmla="*/ 337 w 798"/>
                <a:gd name="T85" fmla="*/ 102 h 735"/>
                <a:gd name="T86" fmla="*/ 399 w 798"/>
                <a:gd name="T87" fmla="*/ 96 h 735"/>
                <a:gd name="T88" fmla="*/ 489 w 798"/>
                <a:gd name="T89" fmla="*/ 110 h 735"/>
                <a:gd name="T90" fmla="*/ 569 w 798"/>
                <a:gd name="T91" fmla="*/ 148 h 735"/>
                <a:gd name="T92" fmla="*/ 633 w 798"/>
                <a:gd name="T93" fmla="*/ 206 h 735"/>
                <a:gd name="T94" fmla="*/ 679 w 798"/>
                <a:gd name="T95" fmla="*/ 282 h 735"/>
                <a:gd name="T96" fmla="*/ 701 w 798"/>
                <a:gd name="T97" fmla="*/ 368 h 735"/>
                <a:gd name="T98" fmla="*/ 701 w 798"/>
                <a:gd name="T99" fmla="*/ 436 h 735"/>
                <a:gd name="T100" fmla="*/ 669 w 798"/>
                <a:gd name="T101" fmla="*/ 539 h 735"/>
                <a:gd name="T102" fmla="*/ 603 w 798"/>
                <a:gd name="T103" fmla="*/ 625 h 735"/>
                <a:gd name="T104" fmla="*/ 575 w 798"/>
                <a:gd name="T105" fmla="*/ 647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8" h="735">
                  <a:moveTo>
                    <a:pt x="575" y="647"/>
                  </a:moveTo>
                  <a:lnTo>
                    <a:pt x="575" y="647"/>
                  </a:lnTo>
                  <a:lnTo>
                    <a:pt x="567" y="653"/>
                  </a:lnTo>
                  <a:lnTo>
                    <a:pt x="561" y="661"/>
                  </a:lnTo>
                  <a:lnTo>
                    <a:pt x="557" y="669"/>
                  </a:lnTo>
                  <a:lnTo>
                    <a:pt x="555" y="679"/>
                  </a:lnTo>
                  <a:lnTo>
                    <a:pt x="553" y="687"/>
                  </a:lnTo>
                  <a:lnTo>
                    <a:pt x="555" y="697"/>
                  </a:lnTo>
                  <a:lnTo>
                    <a:pt x="557" y="705"/>
                  </a:lnTo>
                  <a:lnTo>
                    <a:pt x="563" y="715"/>
                  </a:lnTo>
                  <a:lnTo>
                    <a:pt x="563" y="715"/>
                  </a:lnTo>
                  <a:lnTo>
                    <a:pt x="571" y="723"/>
                  </a:lnTo>
                  <a:lnTo>
                    <a:pt x="581" y="729"/>
                  </a:lnTo>
                  <a:lnTo>
                    <a:pt x="591" y="733"/>
                  </a:lnTo>
                  <a:lnTo>
                    <a:pt x="601" y="735"/>
                  </a:lnTo>
                  <a:lnTo>
                    <a:pt x="601" y="735"/>
                  </a:lnTo>
                  <a:lnTo>
                    <a:pt x="617" y="733"/>
                  </a:lnTo>
                  <a:lnTo>
                    <a:pt x="623" y="729"/>
                  </a:lnTo>
                  <a:lnTo>
                    <a:pt x="629" y="725"/>
                  </a:lnTo>
                  <a:lnTo>
                    <a:pt x="629" y="725"/>
                  </a:lnTo>
                  <a:lnTo>
                    <a:pt x="649" y="711"/>
                  </a:lnTo>
                  <a:lnTo>
                    <a:pt x="667" y="695"/>
                  </a:lnTo>
                  <a:lnTo>
                    <a:pt x="685" y="679"/>
                  </a:lnTo>
                  <a:lnTo>
                    <a:pt x="701" y="661"/>
                  </a:lnTo>
                  <a:lnTo>
                    <a:pt x="715" y="643"/>
                  </a:lnTo>
                  <a:lnTo>
                    <a:pt x="728" y="623"/>
                  </a:lnTo>
                  <a:lnTo>
                    <a:pt x="742" y="603"/>
                  </a:lnTo>
                  <a:lnTo>
                    <a:pt x="754" y="583"/>
                  </a:lnTo>
                  <a:lnTo>
                    <a:pt x="764" y="561"/>
                  </a:lnTo>
                  <a:lnTo>
                    <a:pt x="772" y="539"/>
                  </a:lnTo>
                  <a:lnTo>
                    <a:pt x="780" y="517"/>
                  </a:lnTo>
                  <a:lnTo>
                    <a:pt x="786" y="496"/>
                  </a:lnTo>
                  <a:lnTo>
                    <a:pt x="792" y="472"/>
                  </a:lnTo>
                  <a:lnTo>
                    <a:pt x="796" y="448"/>
                  </a:lnTo>
                  <a:lnTo>
                    <a:pt x="798" y="424"/>
                  </a:lnTo>
                  <a:lnTo>
                    <a:pt x="798" y="400"/>
                  </a:lnTo>
                  <a:lnTo>
                    <a:pt x="798" y="400"/>
                  </a:lnTo>
                  <a:lnTo>
                    <a:pt x="796" y="360"/>
                  </a:lnTo>
                  <a:lnTo>
                    <a:pt x="790" y="320"/>
                  </a:lnTo>
                  <a:lnTo>
                    <a:pt x="780" y="282"/>
                  </a:lnTo>
                  <a:lnTo>
                    <a:pt x="766" y="244"/>
                  </a:lnTo>
                  <a:lnTo>
                    <a:pt x="750" y="210"/>
                  </a:lnTo>
                  <a:lnTo>
                    <a:pt x="730" y="176"/>
                  </a:lnTo>
                  <a:lnTo>
                    <a:pt x="707" y="146"/>
                  </a:lnTo>
                  <a:lnTo>
                    <a:pt x="681" y="118"/>
                  </a:lnTo>
                  <a:lnTo>
                    <a:pt x="653" y="92"/>
                  </a:lnTo>
                  <a:lnTo>
                    <a:pt x="623" y="68"/>
                  </a:lnTo>
                  <a:lnTo>
                    <a:pt x="589" y="48"/>
                  </a:lnTo>
                  <a:lnTo>
                    <a:pt x="555" y="32"/>
                  </a:lnTo>
                  <a:lnTo>
                    <a:pt x="517" y="18"/>
                  </a:lnTo>
                  <a:lnTo>
                    <a:pt x="479" y="8"/>
                  </a:lnTo>
                  <a:lnTo>
                    <a:pt x="439" y="2"/>
                  </a:lnTo>
                  <a:lnTo>
                    <a:pt x="399" y="0"/>
                  </a:lnTo>
                  <a:lnTo>
                    <a:pt x="399" y="0"/>
                  </a:lnTo>
                  <a:lnTo>
                    <a:pt x="359" y="2"/>
                  </a:lnTo>
                  <a:lnTo>
                    <a:pt x="319" y="8"/>
                  </a:lnTo>
                  <a:lnTo>
                    <a:pt x="281" y="18"/>
                  </a:lnTo>
                  <a:lnTo>
                    <a:pt x="243" y="32"/>
                  </a:lnTo>
                  <a:lnTo>
                    <a:pt x="209" y="48"/>
                  </a:lnTo>
                  <a:lnTo>
                    <a:pt x="175" y="68"/>
                  </a:lnTo>
                  <a:lnTo>
                    <a:pt x="145" y="92"/>
                  </a:lnTo>
                  <a:lnTo>
                    <a:pt x="117" y="118"/>
                  </a:lnTo>
                  <a:lnTo>
                    <a:pt x="91" y="146"/>
                  </a:lnTo>
                  <a:lnTo>
                    <a:pt x="68" y="176"/>
                  </a:lnTo>
                  <a:lnTo>
                    <a:pt x="48" y="210"/>
                  </a:lnTo>
                  <a:lnTo>
                    <a:pt x="32" y="244"/>
                  </a:lnTo>
                  <a:lnTo>
                    <a:pt x="18" y="282"/>
                  </a:lnTo>
                  <a:lnTo>
                    <a:pt x="8" y="320"/>
                  </a:lnTo>
                  <a:lnTo>
                    <a:pt x="2" y="360"/>
                  </a:lnTo>
                  <a:lnTo>
                    <a:pt x="0" y="400"/>
                  </a:lnTo>
                  <a:lnTo>
                    <a:pt x="0" y="400"/>
                  </a:lnTo>
                  <a:lnTo>
                    <a:pt x="0" y="424"/>
                  </a:lnTo>
                  <a:lnTo>
                    <a:pt x="2" y="448"/>
                  </a:lnTo>
                  <a:lnTo>
                    <a:pt x="6" y="472"/>
                  </a:lnTo>
                  <a:lnTo>
                    <a:pt x="12" y="496"/>
                  </a:lnTo>
                  <a:lnTo>
                    <a:pt x="18" y="517"/>
                  </a:lnTo>
                  <a:lnTo>
                    <a:pt x="26" y="539"/>
                  </a:lnTo>
                  <a:lnTo>
                    <a:pt x="34" y="561"/>
                  </a:lnTo>
                  <a:lnTo>
                    <a:pt x="44" y="583"/>
                  </a:lnTo>
                  <a:lnTo>
                    <a:pt x="56" y="603"/>
                  </a:lnTo>
                  <a:lnTo>
                    <a:pt x="70" y="623"/>
                  </a:lnTo>
                  <a:lnTo>
                    <a:pt x="83" y="643"/>
                  </a:lnTo>
                  <a:lnTo>
                    <a:pt x="97" y="661"/>
                  </a:lnTo>
                  <a:lnTo>
                    <a:pt x="113" y="679"/>
                  </a:lnTo>
                  <a:lnTo>
                    <a:pt x="131" y="695"/>
                  </a:lnTo>
                  <a:lnTo>
                    <a:pt x="149" y="711"/>
                  </a:lnTo>
                  <a:lnTo>
                    <a:pt x="169" y="725"/>
                  </a:lnTo>
                  <a:lnTo>
                    <a:pt x="169" y="725"/>
                  </a:lnTo>
                  <a:lnTo>
                    <a:pt x="177" y="731"/>
                  </a:lnTo>
                  <a:lnTo>
                    <a:pt x="185" y="733"/>
                  </a:lnTo>
                  <a:lnTo>
                    <a:pt x="195" y="735"/>
                  </a:lnTo>
                  <a:lnTo>
                    <a:pt x="205" y="733"/>
                  </a:lnTo>
                  <a:lnTo>
                    <a:pt x="213" y="731"/>
                  </a:lnTo>
                  <a:lnTo>
                    <a:pt x="221" y="727"/>
                  </a:lnTo>
                  <a:lnTo>
                    <a:pt x="229" y="721"/>
                  </a:lnTo>
                  <a:lnTo>
                    <a:pt x="235" y="715"/>
                  </a:lnTo>
                  <a:lnTo>
                    <a:pt x="235" y="715"/>
                  </a:lnTo>
                  <a:lnTo>
                    <a:pt x="241" y="705"/>
                  </a:lnTo>
                  <a:lnTo>
                    <a:pt x="243" y="697"/>
                  </a:lnTo>
                  <a:lnTo>
                    <a:pt x="245" y="687"/>
                  </a:lnTo>
                  <a:lnTo>
                    <a:pt x="243" y="679"/>
                  </a:lnTo>
                  <a:lnTo>
                    <a:pt x="241" y="669"/>
                  </a:lnTo>
                  <a:lnTo>
                    <a:pt x="237" y="661"/>
                  </a:lnTo>
                  <a:lnTo>
                    <a:pt x="231" y="653"/>
                  </a:lnTo>
                  <a:lnTo>
                    <a:pt x="223" y="647"/>
                  </a:lnTo>
                  <a:lnTo>
                    <a:pt x="223" y="647"/>
                  </a:lnTo>
                  <a:lnTo>
                    <a:pt x="195" y="625"/>
                  </a:lnTo>
                  <a:lnTo>
                    <a:pt x="169" y="599"/>
                  </a:lnTo>
                  <a:lnTo>
                    <a:pt x="147" y="569"/>
                  </a:lnTo>
                  <a:lnTo>
                    <a:pt x="129" y="539"/>
                  </a:lnTo>
                  <a:lnTo>
                    <a:pt x="115" y="506"/>
                  </a:lnTo>
                  <a:lnTo>
                    <a:pt x="103" y="472"/>
                  </a:lnTo>
                  <a:lnTo>
                    <a:pt x="97" y="436"/>
                  </a:lnTo>
                  <a:lnTo>
                    <a:pt x="95" y="400"/>
                  </a:lnTo>
                  <a:lnTo>
                    <a:pt x="95" y="400"/>
                  </a:lnTo>
                  <a:lnTo>
                    <a:pt x="97" y="368"/>
                  </a:lnTo>
                  <a:lnTo>
                    <a:pt x="101" y="338"/>
                  </a:lnTo>
                  <a:lnTo>
                    <a:pt x="109" y="310"/>
                  </a:lnTo>
                  <a:lnTo>
                    <a:pt x="119" y="282"/>
                  </a:lnTo>
                  <a:lnTo>
                    <a:pt x="131" y="256"/>
                  </a:lnTo>
                  <a:lnTo>
                    <a:pt x="147" y="230"/>
                  </a:lnTo>
                  <a:lnTo>
                    <a:pt x="165" y="206"/>
                  </a:lnTo>
                  <a:lnTo>
                    <a:pt x="185" y="186"/>
                  </a:lnTo>
                  <a:lnTo>
                    <a:pt x="205" y="166"/>
                  </a:lnTo>
                  <a:lnTo>
                    <a:pt x="229" y="148"/>
                  </a:lnTo>
                  <a:lnTo>
                    <a:pt x="255" y="132"/>
                  </a:lnTo>
                  <a:lnTo>
                    <a:pt x="281" y="120"/>
                  </a:lnTo>
                  <a:lnTo>
                    <a:pt x="309" y="110"/>
                  </a:lnTo>
                  <a:lnTo>
                    <a:pt x="337" y="102"/>
                  </a:lnTo>
                  <a:lnTo>
                    <a:pt x="367" y="98"/>
                  </a:lnTo>
                  <a:lnTo>
                    <a:pt x="399" y="96"/>
                  </a:lnTo>
                  <a:lnTo>
                    <a:pt x="399" y="96"/>
                  </a:lnTo>
                  <a:lnTo>
                    <a:pt x="431" y="98"/>
                  </a:lnTo>
                  <a:lnTo>
                    <a:pt x="461" y="102"/>
                  </a:lnTo>
                  <a:lnTo>
                    <a:pt x="489" y="110"/>
                  </a:lnTo>
                  <a:lnTo>
                    <a:pt x="517" y="120"/>
                  </a:lnTo>
                  <a:lnTo>
                    <a:pt x="543" y="132"/>
                  </a:lnTo>
                  <a:lnTo>
                    <a:pt x="569" y="148"/>
                  </a:lnTo>
                  <a:lnTo>
                    <a:pt x="593" y="166"/>
                  </a:lnTo>
                  <a:lnTo>
                    <a:pt x="613" y="186"/>
                  </a:lnTo>
                  <a:lnTo>
                    <a:pt x="633" y="206"/>
                  </a:lnTo>
                  <a:lnTo>
                    <a:pt x="651" y="230"/>
                  </a:lnTo>
                  <a:lnTo>
                    <a:pt x="667" y="256"/>
                  </a:lnTo>
                  <a:lnTo>
                    <a:pt x="679" y="282"/>
                  </a:lnTo>
                  <a:lnTo>
                    <a:pt x="689" y="310"/>
                  </a:lnTo>
                  <a:lnTo>
                    <a:pt x="697" y="338"/>
                  </a:lnTo>
                  <a:lnTo>
                    <a:pt x="701" y="368"/>
                  </a:lnTo>
                  <a:lnTo>
                    <a:pt x="703" y="400"/>
                  </a:lnTo>
                  <a:lnTo>
                    <a:pt x="703" y="400"/>
                  </a:lnTo>
                  <a:lnTo>
                    <a:pt x="701" y="436"/>
                  </a:lnTo>
                  <a:lnTo>
                    <a:pt x="695" y="472"/>
                  </a:lnTo>
                  <a:lnTo>
                    <a:pt x="683" y="506"/>
                  </a:lnTo>
                  <a:lnTo>
                    <a:pt x="669" y="539"/>
                  </a:lnTo>
                  <a:lnTo>
                    <a:pt x="651" y="569"/>
                  </a:lnTo>
                  <a:lnTo>
                    <a:pt x="629" y="599"/>
                  </a:lnTo>
                  <a:lnTo>
                    <a:pt x="603" y="625"/>
                  </a:lnTo>
                  <a:lnTo>
                    <a:pt x="575" y="647"/>
                  </a:lnTo>
                  <a:lnTo>
                    <a:pt x="575" y="647"/>
                  </a:lnTo>
                  <a:close/>
                  <a:moveTo>
                    <a:pt x="575" y="647"/>
                  </a:moveTo>
                  <a:lnTo>
                    <a:pt x="575" y="6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0" name="Freeform 26">
              <a:extLst>
                <a:ext uri="{FF2B5EF4-FFF2-40B4-BE49-F238E27FC236}">
                  <a16:creationId xmlns:a16="http://schemas.microsoft.com/office/drawing/2014/main" id="{F1501F0E-9529-4DC4-B186-1AC7399E5E93}"/>
                </a:ext>
              </a:extLst>
            </p:cNvPr>
            <p:cNvSpPr>
              <a:spLocks/>
            </p:cNvSpPr>
            <p:nvPr/>
          </p:nvSpPr>
          <p:spPr bwMode="auto">
            <a:xfrm>
              <a:off x="2481" y="351"/>
              <a:ext cx="798" cy="735"/>
            </a:xfrm>
            <a:custGeom>
              <a:avLst/>
              <a:gdLst>
                <a:gd name="T0" fmla="*/ 567 w 798"/>
                <a:gd name="T1" fmla="*/ 653 h 735"/>
                <a:gd name="T2" fmla="*/ 555 w 798"/>
                <a:gd name="T3" fmla="*/ 679 h 735"/>
                <a:gd name="T4" fmla="*/ 557 w 798"/>
                <a:gd name="T5" fmla="*/ 705 h 735"/>
                <a:gd name="T6" fmla="*/ 571 w 798"/>
                <a:gd name="T7" fmla="*/ 723 h 735"/>
                <a:gd name="T8" fmla="*/ 601 w 798"/>
                <a:gd name="T9" fmla="*/ 735 h 735"/>
                <a:gd name="T10" fmla="*/ 623 w 798"/>
                <a:gd name="T11" fmla="*/ 729 h 735"/>
                <a:gd name="T12" fmla="*/ 649 w 798"/>
                <a:gd name="T13" fmla="*/ 711 h 735"/>
                <a:gd name="T14" fmla="*/ 701 w 798"/>
                <a:gd name="T15" fmla="*/ 661 h 735"/>
                <a:gd name="T16" fmla="*/ 742 w 798"/>
                <a:gd name="T17" fmla="*/ 603 h 735"/>
                <a:gd name="T18" fmla="*/ 772 w 798"/>
                <a:gd name="T19" fmla="*/ 539 h 735"/>
                <a:gd name="T20" fmla="*/ 792 w 798"/>
                <a:gd name="T21" fmla="*/ 472 h 735"/>
                <a:gd name="T22" fmla="*/ 798 w 798"/>
                <a:gd name="T23" fmla="*/ 400 h 735"/>
                <a:gd name="T24" fmla="*/ 790 w 798"/>
                <a:gd name="T25" fmla="*/ 320 h 735"/>
                <a:gd name="T26" fmla="*/ 750 w 798"/>
                <a:gd name="T27" fmla="*/ 210 h 735"/>
                <a:gd name="T28" fmla="*/ 681 w 798"/>
                <a:gd name="T29" fmla="*/ 118 h 735"/>
                <a:gd name="T30" fmla="*/ 589 w 798"/>
                <a:gd name="T31" fmla="*/ 48 h 735"/>
                <a:gd name="T32" fmla="*/ 479 w 798"/>
                <a:gd name="T33" fmla="*/ 8 h 735"/>
                <a:gd name="T34" fmla="*/ 399 w 798"/>
                <a:gd name="T35" fmla="*/ 0 h 735"/>
                <a:gd name="T36" fmla="*/ 281 w 798"/>
                <a:gd name="T37" fmla="*/ 18 h 735"/>
                <a:gd name="T38" fmla="*/ 175 w 798"/>
                <a:gd name="T39" fmla="*/ 68 h 735"/>
                <a:gd name="T40" fmla="*/ 91 w 798"/>
                <a:gd name="T41" fmla="*/ 146 h 735"/>
                <a:gd name="T42" fmla="*/ 32 w 798"/>
                <a:gd name="T43" fmla="*/ 244 h 735"/>
                <a:gd name="T44" fmla="*/ 2 w 798"/>
                <a:gd name="T45" fmla="*/ 360 h 735"/>
                <a:gd name="T46" fmla="*/ 0 w 798"/>
                <a:gd name="T47" fmla="*/ 424 h 735"/>
                <a:gd name="T48" fmla="*/ 12 w 798"/>
                <a:gd name="T49" fmla="*/ 496 h 735"/>
                <a:gd name="T50" fmla="*/ 34 w 798"/>
                <a:gd name="T51" fmla="*/ 561 h 735"/>
                <a:gd name="T52" fmla="*/ 70 w 798"/>
                <a:gd name="T53" fmla="*/ 623 h 735"/>
                <a:gd name="T54" fmla="*/ 113 w 798"/>
                <a:gd name="T55" fmla="*/ 679 h 735"/>
                <a:gd name="T56" fmla="*/ 169 w 798"/>
                <a:gd name="T57" fmla="*/ 725 h 735"/>
                <a:gd name="T58" fmla="*/ 185 w 798"/>
                <a:gd name="T59" fmla="*/ 733 h 735"/>
                <a:gd name="T60" fmla="*/ 213 w 798"/>
                <a:gd name="T61" fmla="*/ 731 h 735"/>
                <a:gd name="T62" fmla="*/ 235 w 798"/>
                <a:gd name="T63" fmla="*/ 715 h 735"/>
                <a:gd name="T64" fmla="*/ 243 w 798"/>
                <a:gd name="T65" fmla="*/ 697 h 735"/>
                <a:gd name="T66" fmla="*/ 241 w 798"/>
                <a:gd name="T67" fmla="*/ 669 h 735"/>
                <a:gd name="T68" fmla="*/ 223 w 798"/>
                <a:gd name="T69" fmla="*/ 647 h 735"/>
                <a:gd name="T70" fmla="*/ 169 w 798"/>
                <a:gd name="T71" fmla="*/ 599 h 735"/>
                <a:gd name="T72" fmla="*/ 115 w 798"/>
                <a:gd name="T73" fmla="*/ 506 h 735"/>
                <a:gd name="T74" fmla="*/ 95 w 798"/>
                <a:gd name="T75" fmla="*/ 400 h 735"/>
                <a:gd name="T76" fmla="*/ 101 w 798"/>
                <a:gd name="T77" fmla="*/ 338 h 735"/>
                <a:gd name="T78" fmla="*/ 131 w 798"/>
                <a:gd name="T79" fmla="*/ 256 h 735"/>
                <a:gd name="T80" fmla="*/ 185 w 798"/>
                <a:gd name="T81" fmla="*/ 186 h 735"/>
                <a:gd name="T82" fmla="*/ 255 w 798"/>
                <a:gd name="T83" fmla="*/ 132 h 735"/>
                <a:gd name="T84" fmla="*/ 337 w 798"/>
                <a:gd name="T85" fmla="*/ 102 h 735"/>
                <a:gd name="T86" fmla="*/ 399 w 798"/>
                <a:gd name="T87" fmla="*/ 96 h 735"/>
                <a:gd name="T88" fmla="*/ 489 w 798"/>
                <a:gd name="T89" fmla="*/ 110 h 735"/>
                <a:gd name="T90" fmla="*/ 569 w 798"/>
                <a:gd name="T91" fmla="*/ 148 h 735"/>
                <a:gd name="T92" fmla="*/ 633 w 798"/>
                <a:gd name="T93" fmla="*/ 206 h 735"/>
                <a:gd name="T94" fmla="*/ 679 w 798"/>
                <a:gd name="T95" fmla="*/ 282 h 735"/>
                <a:gd name="T96" fmla="*/ 701 w 798"/>
                <a:gd name="T97" fmla="*/ 368 h 735"/>
                <a:gd name="T98" fmla="*/ 701 w 798"/>
                <a:gd name="T99" fmla="*/ 436 h 735"/>
                <a:gd name="T100" fmla="*/ 669 w 798"/>
                <a:gd name="T101" fmla="*/ 539 h 735"/>
                <a:gd name="T102" fmla="*/ 603 w 798"/>
                <a:gd name="T103" fmla="*/ 625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8" h="735">
                  <a:moveTo>
                    <a:pt x="575" y="647"/>
                  </a:moveTo>
                  <a:lnTo>
                    <a:pt x="575" y="647"/>
                  </a:lnTo>
                  <a:lnTo>
                    <a:pt x="567" y="653"/>
                  </a:lnTo>
                  <a:lnTo>
                    <a:pt x="561" y="661"/>
                  </a:lnTo>
                  <a:lnTo>
                    <a:pt x="557" y="669"/>
                  </a:lnTo>
                  <a:lnTo>
                    <a:pt x="555" y="679"/>
                  </a:lnTo>
                  <a:lnTo>
                    <a:pt x="553" y="687"/>
                  </a:lnTo>
                  <a:lnTo>
                    <a:pt x="555" y="697"/>
                  </a:lnTo>
                  <a:lnTo>
                    <a:pt x="557" y="705"/>
                  </a:lnTo>
                  <a:lnTo>
                    <a:pt x="563" y="715"/>
                  </a:lnTo>
                  <a:lnTo>
                    <a:pt x="563" y="715"/>
                  </a:lnTo>
                  <a:lnTo>
                    <a:pt x="571" y="723"/>
                  </a:lnTo>
                  <a:lnTo>
                    <a:pt x="581" y="729"/>
                  </a:lnTo>
                  <a:lnTo>
                    <a:pt x="591" y="733"/>
                  </a:lnTo>
                  <a:lnTo>
                    <a:pt x="601" y="735"/>
                  </a:lnTo>
                  <a:lnTo>
                    <a:pt x="601" y="735"/>
                  </a:lnTo>
                  <a:lnTo>
                    <a:pt x="617" y="733"/>
                  </a:lnTo>
                  <a:lnTo>
                    <a:pt x="623" y="729"/>
                  </a:lnTo>
                  <a:lnTo>
                    <a:pt x="629" y="725"/>
                  </a:lnTo>
                  <a:lnTo>
                    <a:pt x="629" y="725"/>
                  </a:lnTo>
                  <a:lnTo>
                    <a:pt x="649" y="711"/>
                  </a:lnTo>
                  <a:lnTo>
                    <a:pt x="667" y="695"/>
                  </a:lnTo>
                  <a:lnTo>
                    <a:pt x="685" y="679"/>
                  </a:lnTo>
                  <a:lnTo>
                    <a:pt x="701" y="661"/>
                  </a:lnTo>
                  <a:lnTo>
                    <a:pt x="715" y="643"/>
                  </a:lnTo>
                  <a:lnTo>
                    <a:pt x="728" y="623"/>
                  </a:lnTo>
                  <a:lnTo>
                    <a:pt x="742" y="603"/>
                  </a:lnTo>
                  <a:lnTo>
                    <a:pt x="754" y="583"/>
                  </a:lnTo>
                  <a:lnTo>
                    <a:pt x="764" y="561"/>
                  </a:lnTo>
                  <a:lnTo>
                    <a:pt x="772" y="539"/>
                  </a:lnTo>
                  <a:lnTo>
                    <a:pt x="780" y="517"/>
                  </a:lnTo>
                  <a:lnTo>
                    <a:pt x="786" y="496"/>
                  </a:lnTo>
                  <a:lnTo>
                    <a:pt x="792" y="472"/>
                  </a:lnTo>
                  <a:lnTo>
                    <a:pt x="796" y="448"/>
                  </a:lnTo>
                  <a:lnTo>
                    <a:pt x="798" y="424"/>
                  </a:lnTo>
                  <a:lnTo>
                    <a:pt x="798" y="400"/>
                  </a:lnTo>
                  <a:lnTo>
                    <a:pt x="798" y="400"/>
                  </a:lnTo>
                  <a:lnTo>
                    <a:pt x="796" y="360"/>
                  </a:lnTo>
                  <a:lnTo>
                    <a:pt x="790" y="320"/>
                  </a:lnTo>
                  <a:lnTo>
                    <a:pt x="780" y="282"/>
                  </a:lnTo>
                  <a:lnTo>
                    <a:pt x="766" y="244"/>
                  </a:lnTo>
                  <a:lnTo>
                    <a:pt x="750" y="210"/>
                  </a:lnTo>
                  <a:lnTo>
                    <a:pt x="730" y="176"/>
                  </a:lnTo>
                  <a:lnTo>
                    <a:pt x="707" y="146"/>
                  </a:lnTo>
                  <a:lnTo>
                    <a:pt x="681" y="118"/>
                  </a:lnTo>
                  <a:lnTo>
                    <a:pt x="653" y="92"/>
                  </a:lnTo>
                  <a:lnTo>
                    <a:pt x="623" y="68"/>
                  </a:lnTo>
                  <a:lnTo>
                    <a:pt x="589" y="48"/>
                  </a:lnTo>
                  <a:lnTo>
                    <a:pt x="555" y="32"/>
                  </a:lnTo>
                  <a:lnTo>
                    <a:pt x="517" y="18"/>
                  </a:lnTo>
                  <a:lnTo>
                    <a:pt x="479" y="8"/>
                  </a:lnTo>
                  <a:lnTo>
                    <a:pt x="439" y="2"/>
                  </a:lnTo>
                  <a:lnTo>
                    <a:pt x="399" y="0"/>
                  </a:lnTo>
                  <a:lnTo>
                    <a:pt x="399" y="0"/>
                  </a:lnTo>
                  <a:lnTo>
                    <a:pt x="359" y="2"/>
                  </a:lnTo>
                  <a:lnTo>
                    <a:pt x="319" y="8"/>
                  </a:lnTo>
                  <a:lnTo>
                    <a:pt x="281" y="18"/>
                  </a:lnTo>
                  <a:lnTo>
                    <a:pt x="243" y="32"/>
                  </a:lnTo>
                  <a:lnTo>
                    <a:pt x="209" y="48"/>
                  </a:lnTo>
                  <a:lnTo>
                    <a:pt x="175" y="68"/>
                  </a:lnTo>
                  <a:lnTo>
                    <a:pt x="145" y="92"/>
                  </a:lnTo>
                  <a:lnTo>
                    <a:pt x="117" y="118"/>
                  </a:lnTo>
                  <a:lnTo>
                    <a:pt x="91" y="146"/>
                  </a:lnTo>
                  <a:lnTo>
                    <a:pt x="68" y="176"/>
                  </a:lnTo>
                  <a:lnTo>
                    <a:pt x="48" y="210"/>
                  </a:lnTo>
                  <a:lnTo>
                    <a:pt x="32" y="244"/>
                  </a:lnTo>
                  <a:lnTo>
                    <a:pt x="18" y="282"/>
                  </a:lnTo>
                  <a:lnTo>
                    <a:pt x="8" y="320"/>
                  </a:lnTo>
                  <a:lnTo>
                    <a:pt x="2" y="360"/>
                  </a:lnTo>
                  <a:lnTo>
                    <a:pt x="0" y="400"/>
                  </a:lnTo>
                  <a:lnTo>
                    <a:pt x="0" y="400"/>
                  </a:lnTo>
                  <a:lnTo>
                    <a:pt x="0" y="424"/>
                  </a:lnTo>
                  <a:lnTo>
                    <a:pt x="2" y="448"/>
                  </a:lnTo>
                  <a:lnTo>
                    <a:pt x="6" y="472"/>
                  </a:lnTo>
                  <a:lnTo>
                    <a:pt x="12" y="496"/>
                  </a:lnTo>
                  <a:lnTo>
                    <a:pt x="18" y="517"/>
                  </a:lnTo>
                  <a:lnTo>
                    <a:pt x="26" y="539"/>
                  </a:lnTo>
                  <a:lnTo>
                    <a:pt x="34" y="561"/>
                  </a:lnTo>
                  <a:lnTo>
                    <a:pt x="44" y="583"/>
                  </a:lnTo>
                  <a:lnTo>
                    <a:pt x="56" y="603"/>
                  </a:lnTo>
                  <a:lnTo>
                    <a:pt x="70" y="623"/>
                  </a:lnTo>
                  <a:lnTo>
                    <a:pt x="83" y="643"/>
                  </a:lnTo>
                  <a:lnTo>
                    <a:pt x="97" y="661"/>
                  </a:lnTo>
                  <a:lnTo>
                    <a:pt x="113" y="679"/>
                  </a:lnTo>
                  <a:lnTo>
                    <a:pt x="131" y="695"/>
                  </a:lnTo>
                  <a:lnTo>
                    <a:pt x="149" y="711"/>
                  </a:lnTo>
                  <a:lnTo>
                    <a:pt x="169" y="725"/>
                  </a:lnTo>
                  <a:lnTo>
                    <a:pt x="169" y="725"/>
                  </a:lnTo>
                  <a:lnTo>
                    <a:pt x="177" y="731"/>
                  </a:lnTo>
                  <a:lnTo>
                    <a:pt x="185" y="733"/>
                  </a:lnTo>
                  <a:lnTo>
                    <a:pt x="195" y="735"/>
                  </a:lnTo>
                  <a:lnTo>
                    <a:pt x="205" y="733"/>
                  </a:lnTo>
                  <a:lnTo>
                    <a:pt x="213" y="731"/>
                  </a:lnTo>
                  <a:lnTo>
                    <a:pt x="221" y="727"/>
                  </a:lnTo>
                  <a:lnTo>
                    <a:pt x="229" y="721"/>
                  </a:lnTo>
                  <a:lnTo>
                    <a:pt x="235" y="715"/>
                  </a:lnTo>
                  <a:lnTo>
                    <a:pt x="235" y="715"/>
                  </a:lnTo>
                  <a:lnTo>
                    <a:pt x="241" y="705"/>
                  </a:lnTo>
                  <a:lnTo>
                    <a:pt x="243" y="697"/>
                  </a:lnTo>
                  <a:lnTo>
                    <a:pt x="245" y="687"/>
                  </a:lnTo>
                  <a:lnTo>
                    <a:pt x="243" y="679"/>
                  </a:lnTo>
                  <a:lnTo>
                    <a:pt x="241" y="669"/>
                  </a:lnTo>
                  <a:lnTo>
                    <a:pt x="237" y="661"/>
                  </a:lnTo>
                  <a:lnTo>
                    <a:pt x="231" y="653"/>
                  </a:lnTo>
                  <a:lnTo>
                    <a:pt x="223" y="647"/>
                  </a:lnTo>
                  <a:lnTo>
                    <a:pt x="223" y="647"/>
                  </a:lnTo>
                  <a:lnTo>
                    <a:pt x="195" y="625"/>
                  </a:lnTo>
                  <a:lnTo>
                    <a:pt x="169" y="599"/>
                  </a:lnTo>
                  <a:lnTo>
                    <a:pt x="147" y="569"/>
                  </a:lnTo>
                  <a:lnTo>
                    <a:pt x="129" y="539"/>
                  </a:lnTo>
                  <a:lnTo>
                    <a:pt x="115" y="506"/>
                  </a:lnTo>
                  <a:lnTo>
                    <a:pt x="103" y="472"/>
                  </a:lnTo>
                  <a:lnTo>
                    <a:pt x="97" y="436"/>
                  </a:lnTo>
                  <a:lnTo>
                    <a:pt x="95" y="400"/>
                  </a:lnTo>
                  <a:lnTo>
                    <a:pt x="95" y="400"/>
                  </a:lnTo>
                  <a:lnTo>
                    <a:pt x="97" y="368"/>
                  </a:lnTo>
                  <a:lnTo>
                    <a:pt x="101" y="338"/>
                  </a:lnTo>
                  <a:lnTo>
                    <a:pt x="109" y="310"/>
                  </a:lnTo>
                  <a:lnTo>
                    <a:pt x="119" y="282"/>
                  </a:lnTo>
                  <a:lnTo>
                    <a:pt x="131" y="256"/>
                  </a:lnTo>
                  <a:lnTo>
                    <a:pt x="147" y="230"/>
                  </a:lnTo>
                  <a:lnTo>
                    <a:pt x="165" y="206"/>
                  </a:lnTo>
                  <a:lnTo>
                    <a:pt x="185" y="186"/>
                  </a:lnTo>
                  <a:lnTo>
                    <a:pt x="205" y="166"/>
                  </a:lnTo>
                  <a:lnTo>
                    <a:pt x="229" y="148"/>
                  </a:lnTo>
                  <a:lnTo>
                    <a:pt x="255" y="132"/>
                  </a:lnTo>
                  <a:lnTo>
                    <a:pt x="281" y="120"/>
                  </a:lnTo>
                  <a:lnTo>
                    <a:pt x="309" y="110"/>
                  </a:lnTo>
                  <a:lnTo>
                    <a:pt x="337" y="102"/>
                  </a:lnTo>
                  <a:lnTo>
                    <a:pt x="367" y="98"/>
                  </a:lnTo>
                  <a:lnTo>
                    <a:pt x="399" y="96"/>
                  </a:lnTo>
                  <a:lnTo>
                    <a:pt x="399" y="96"/>
                  </a:lnTo>
                  <a:lnTo>
                    <a:pt x="431" y="98"/>
                  </a:lnTo>
                  <a:lnTo>
                    <a:pt x="461" y="102"/>
                  </a:lnTo>
                  <a:lnTo>
                    <a:pt x="489" y="110"/>
                  </a:lnTo>
                  <a:lnTo>
                    <a:pt x="517" y="120"/>
                  </a:lnTo>
                  <a:lnTo>
                    <a:pt x="543" y="132"/>
                  </a:lnTo>
                  <a:lnTo>
                    <a:pt x="569" y="148"/>
                  </a:lnTo>
                  <a:lnTo>
                    <a:pt x="593" y="166"/>
                  </a:lnTo>
                  <a:lnTo>
                    <a:pt x="613" y="186"/>
                  </a:lnTo>
                  <a:lnTo>
                    <a:pt x="633" y="206"/>
                  </a:lnTo>
                  <a:lnTo>
                    <a:pt x="651" y="230"/>
                  </a:lnTo>
                  <a:lnTo>
                    <a:pt x="667" y="256"/>
                  </a:lnTo>
                  <a:lnTo>
                    <a:pt x="679" y="282"/>
                  </a:lnTo>
                  <a:lnTo>
                    <a:pt x="689" y="310"/>
                  </a:lnTo>
                  <a:lnTo>
                    <a:pt x="697" y="338"/>
                  </a:lnTo>
                  <a:lnTo>
                    <a:pt x="701" y="368"/>
                  </a:lnTo>
                  <a:lnTo>
                    <a:pt x="703" y="400"/>
                  </a:lnTo>
                  <a:lnTo>
                    <a:pt x="703" y="400"/>
                  </a:lnTo>
                  <a:lnTo>
                    <a:pt x="701" y="436"/>
                  </a:lnTo>
                  <a:lnTo>
                    <a:pt x="695" y="472"/>
                  </a:lnTo>
                  <a:lnTo>
                    <a:pt x="683" y="506"/>
                  </a:lnTo>
                  <a:lnTo>
                    <a:pt x="669" y="539"/>
                  </a:lnTo>
                  <a:lnTo>
                    <a:pt x="651" y="569"/>
                  </a:lnTo>
                  <a:lnTo>
                    <a:pt x="629" y="599"/>
                  </a:lnTo>
                  <a:lnTo>
                    <a:pt x="603" y="625"/>
                  </a:lnTo>
                  <a:lnTo>
                    <a:pt x="575" y="647"/>
                  </a:lnTo>
                  <a:lnTo>
                    <a:pt x="575"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1" name="Line 27">
              <a:extLst>
                <a:ext uri="{FF2B5EF4-FFF2-40B4-BE49-F238E27FC236}">
                  <a16:creationId xmlns:a16="http://schemas.microsoft.com/office/drawing/2014/main" id="{D431179E-37F9-46B3-8EE2-BA6FCBEF6AF3}"/>
                </a:ext>
              </a:extLst>
            </p:cNvPr>
            <p:cNvSpPr>
              <a:spLocks noChangeShapeType="1"/>
            </p:cNvSpPr>
            <p:nvPr/>
          </p:nvSpPr>
          <p:spPr bwMode="auto">
            <a:xfrm>
              <a:off x="3056" y="99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2" name="Freeform 28">
              <a:extLst>
                <a:ext uri="{FF2B5EF4-FFF2-40B4-BE49-F238E27FC236}">
                  <a16:creationId xmlns:a16="http://schemas.microsoft.com/office/drawing/2014/main" id="{2038FF46-E0A7-4E36-A06D-5F27171D6C2C}"/>
                </a:ext>
              </a:extLst>
            </p:cNvPr>
            <p:cNvSpPr>
              <a:spLocks noEditPoints="1"/>
            </p:cNvSpPr>
            <p:nvPr/>
          </p:nvSpPr>
          <p:spPr bwMode="auto">
            <a:xfrm>
              <a:off x="2235" y="607"/>
              <a:ext cx="1290" cy="2538"/>
            </a:xfrm>
            <a:custGeom>
              <a:avLst/>
              <a:gdLst>
                <a:gd name="T0" fmla="*/ 693 w 1290"/>
                <a:gd name="T1" fmla="*/ 423 h 2538"/>
                <a:gd name="T2" fmla="*/ 731 w 1290"/>
                <a:gd name="T3" fmla="*/ 257 h 2538"/>
                <a:gd name="T4" fmla="*/ 781 w 1290"/>
                <a:gd name="T5" fmla="*/ 188 h 2538"/>
                <a:gd name="T6" fmla="*/ 789 w 1290"/>
                <a:gd name="T7" fmla="*/ 130 h 2538"/>
                <a:gd name="T8" fmla="*/ 771 w 1290"/>
                <a:gd name="T9" fmla="*/ 76 h 2538"/>
                <a:gd name="T10" fmla="*/ 737 w 1290"/>
                <a:gd name="T11" fmla="*/ 32 h 2538"/>
                <a:gd name="T12" fmla="*/ 687 w 1290"/>
                <a:gd name="T13" fmla="*/ 6 h 2538"/>
                <a:gd name="T14" fmla="*/ 645 w 1290"/>
                <a:gd name="T15" fmla="*/ 0 h 2538"/>
                <a:gd name="T16" fmla="*/ 589 w 1290"/>
                <a:gd name="T17" fmla="*/ 12 h 2538"/>
                <a:gd name="T18" fmla="*/ 543 w 1290"/>
                <a:gd name="T19" fmla="*/ 42 h 2538"/>
                <a:gd name="T20" fmla="*/ 513 w 1290"/>
                <a:gd name="T21" fmla="*/ 88 h 2538"/>
                <a:gd name="T22" fmla="*/ 501 w 1290"/>
                <a:gd name="T23" fmla="*/ 144 h 2538"/>
                <a:gd name="T24" fmla="*/ 517 w 1290"/>
                <a:gd name="T25" fmla="*/ 210 h 2538"/>
                <a:gd name="T26" fmla="*/ 577 w 1290"/>
                <a:gd name="T27" fmla="*/ 269 h 2538"/>
                <a:gd name="T28" fmla="*/ 411 w 1290"/>
                <a:gd name="T29" fmla="*/ 963 h 2538"/>
                <a:gd name="T30" fmla="*/ 252 w 1290"/>
                <a:gd name="T31" fmla="*/ 1431 h 2538"/>
                <a:gd name="T32" fmla="*/ 0 w 1290"/>
                <a:gd name="T33" fmla="*/ 2182 h 2538"/>
                <a:gd name="T34" fmla="*/ 16 w 1290"/>
                <a:gd name="T35" fmla="*/ 2214 h 2538"/>
                <a:gd name="T36" fmla="*/ 40 w 1290"/>
                <a:gd name="T37" fmla="*/ 2226 h 2538"/>
                <a:gd name="T38" fmla="*/ 74 w 1290"/>
                <a:gd name="T39" fmla="*/ 2218 h 2538"/>
                <a:gd name="T40" fmla="*/ 158 w 1290"/>
                <a:gd name="T41" fmla="*/ 2004 h 2538"/>
                <a:gd name="T42" fmla="*/ 597 w 1290"/>
                <a:gd name="T43" fmla="*/ 2500 h 2538"/>
                <a:gd name="T44" fmla="*/ 619 w 1290"/>
                <a:gd name="T45" fmla="*/ 2530 h 2538"/>
                <a:gd name="T46" fmla="*/ 645 w 1290"/>
                <a:gd name="T47" fmla="*/ 2538 h 2538"/>
                <a:gd name="T48" fmla="*/ 679 w 1290"/>
                <a:gd name="T49" fmla="*/ 2524 h 2538"/>
                <a:gd name="T50" fmla="*/ 693 w 1290"/>
                <a:gd name="T51" fmla="*/ 2490 h 2538"/>
                <a:gd name="T52" fmla="*/ 1198 w 1290"/>
                <a:gd name="T53" fmla="*/ 2194 h 2538"/>
                <a:gd name="T54" fmla="*/ 1222 w 1290"/>
                <a:gd name="T55" fmla="*/ 2222 h 2538"/>
                <a:gd name="T56" fmla="*/ 1258 w 1290"/>
                <a:gd name="T57" fmla="*/ 2224 h 2538"/>
                <a:gd name="T58" fmla="*/ 1282 w 1290"/>
                <a:gd name="T59" fmla="*/ 2208 h 2538"/>
                <a:gd name="T60" fmla="*/ 1290 w 1290"/>
                <a:gd name="T61" fmla="*/ 2172 h 2538"/>
                <a:gd name="T62" fmla="*/ 597 w 1290"/>
                <a:gd name="T63" fmla="*/ 1161 h 2538"/>
                <a:gd name="T64" fmla="*/ 693 w 1290"/>
                <a:gd name="T65" fmla="*/ 1161 h 2538"/>
                <a:gd name="T66" fmla="*/ 693 w 1290"/>
                <a:gd name="T67" fmla="*/ 1161 h 2538"/>
                <a:gd name="T68" fmla="*/ 777 w 1290"/>
                <a:gd name="T69" fmla="*/ 963 h 2538"/>
                <a:gd name="T70" fmla="*/ 663 w 1290"/>
                <a:gd name="T71" fmla="*/ 100 h 2538"/>
                <a:gd name="T72" fmla="*/ 689 w 1290"/>
                <a:gd name="T73" fmla="*/ 126 h 2538"/>
                <a:gd name="T74" fmla="*/ 693 w 1290"/>
                <a:gd name="T75" fmla="*/ 154 h 2538"/>
                <a:gd name="T76" fmla="*/ 671 w 1290"/>
                <a:gd name="T77" fmla="*/ 184 h 2538"/>
                <a:gd name="T78" fmla="*/ 645 w 1290"/>
                <a:gd name="T79" fmla="*/ 192 h 2538"/>
                <a:gd name="T80" fmla="*/ 611 w 1290"/>
                <a:gd name="T81" fmla="*/ 178 h 2538"/>
                <a:gd name="T82" fmla="*/ 597 w 1290"/>
                <a:gd name="T83" fmla="*/ 144 h 2538"/>
                <a:gd name="T84" fmla="*/ 605 w 1290"/>
                <a:gd name="T85" fmla="*/ 118 h 2538"/>
                <a:gd name="T86" fmla="*/ 635 w 1290"/>
                <a:gd name="T87" fmla="*/ 96 h 2538"/>
                <a:gd name="T88" fmla="*/ 513 w 1290"/>
                <a:gd name="T89" fmla="*/ 963 h 2538"/>
                <a:gd name="T90" fmla="*/ 323 w 1290"/>
                <a:gd name="T91" fmla="*/ 1521 h 2538"/>
                <a:gd name="T92" fmla="*/ 693 w 1290"/>
                <a:gd name="T93" fmla="*/ 2148 h 2538"/>
                <a:gd name="T94" fmla="*/ 693 w 1290"/>
                <a:gd name="T95" fmla="*/ 2148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90" h="2538">
                  <a:moveTo>
                    <a:pt x="1204" y="1918"/>
                  </a:moveTo>
                  <a:lnTo>
                    <a:pt x="1204" y="1918"/>
                  </a:lnTo>
                  <a:lnTo>
                    <a:pt x="1204" y="1918"/>
                  </a:lnTo>
                  <a:lnTo>
                    <a:pt x="693" y="423"/>
                  </a:lnTo>
                  <a:lnTo>
                    <a:pt x="693" y="279"/>
                  </a:lnTo>
                  <a:lnTo>
                    <a:pt x="693" y="279"/>
                  </a:lnTo>
                  <a:lnTo>
                    <a:pt x="713" y="269"/>
                  </a:lnTo>
                  <a:lnTo>
                    <a:pt x="731" y="257"/>
                  </a:lnTo>
                  <a:lnTo>
                    <a:pt x="747" y="244"/>
                  </a:lnTo>
                  <a:lnTo>
                    <a:pt x="761" y="228"/>
                  </a:lnTo>
                  <a:lnTo>
                    <a:pt x="773" y="210"/>
                  </a:lnTo>
                  <a:lnTo>
                    <a:pt x="781" y="188"/>
                  </a:lnTo>
                  <a:lnTo>
                    <a:pt x="787" y="166"/>
                  </a:lnTo>
                  <a:lnTo>
                    <a:pt x="789" y="144"/>
                  </a:lnTo>
                  <a:lnTo>
                    <a:pt x="789" y="144"/>
                  </a:lnTo>
                  <a:lnTo>
                    <a:pt x="789" y="130"/>
                  </a:lnTo>
                  <a:lnTo>
                    <a:pt x="787" y="116"/>
                  </a:lnTo>
                  <a:lnTo>
                    <a:pt x="783" y="102"/>
                  </a:lnTo>
                  <a:lnTo>
                    <a:pt x="777" y="88"/>
                  </a:lnTo>
                  <a:lnTo>
                    <a:pt x="771" y="76"/>
                  </a:lnTo>
                  <a:lnTo>
                    <a:pt x="765" y="64"/>
                  </a:lnTo>
                  <a:lnTo>
                    <a:pt x="757" y="52"/>
                  </a:lnTo>
                  <a:lnTo>
                    <a:pt x="747" y="42"/>
                  </a:lnTo>
                  <a:lnTo>
                    <a:pt x="737" y="32"/>
                  </a:lnTo>
                  <a:lnTo>
                    <a:pt x="725" y="24"/>
                  </a:lnTo>
                  <a:lnTo>
                    <a:pt x="713" y="18"/>
                  </a:lnTo>
                  <a:lnTo>
                    <a:pt x="701" y="12"/>
                  </a:lnTo>
                  <a:lnTo>
                    <a:pt x="687" y="6"/>
                  </a:lnTo>
                  <a:lnTo>
                    <a:pt x="673" y="2"/>
                  </a:lnTo>
                  <a:lnTo>
                    <a:pt x="659" y="0"/>
                  </a:lnTo>
                  <a:lnTo>
                    <a:pt x="645" y="0"/>
                  </a:lnTo>
                  <a:lnTo>
                    <a:pt x="645" y="0"/>
                  </a:lnTo>
                  <a:lnTo>
                    <a:pt x="631" y="0"/>
                  </a:lnTo>
                  <a:lnTo>
                    <a:pt x="617" y="2"/>
                  </a:lnTo>
                  <a:lnTo>
                    <a:pt x="603" y="6"/>
                  </a:lnTo>
                  <a:lnTo>
                    <a:pt x="589" y="12"/>
                  </a:lnTo>
                  <a:lnTo>
                    <a:pt x="577" y="18"/>
                  </a:lnTo>
                  <a:lnTo>
                    <a:pt x="565" y="24"/>
                  </a:lnTo>
                  <a:lnTo>
                    <a:pt x="553" y="32"/>
                  </a:lnTo>
                  <a:lnTo>
                    <a:pt x="543" y="42"/>
                  </a:lnTo>
                  <a:lnTo>
                    <a:pt x="533" y="52"/>
                  </a:lnTo>
                  <a:lnTo>
                    <a:pt x="525" y="64"/>
                  </a:lnTo>
                  <a:lnTo>
                    <a:pt x="519" y="76"/>
                  </a:lnTo>
                  <a:lnTo>
                    <a:pt x="513" y="88"/>
                  </a:lnTo>
                  <a:lnTo>
                    <a:pt x="507" y="102"/>
                  </a:lnTo>
                  <a:lnTo>
                    <a:pt x="503" y="116"/>
                  </a:lnTo>
                  <a:lnTo>
                    <a:pt x="501" y="130"/>
                  </a:lnTo>
                  <a:lnTo>
                    <a:pt x="501" y="144"/>
                  </a:lnTo>
                  <a:lnTo>
                    <a:pt x="501" y="144"/>
                  </a:lnTo>
                  <a:lnTo>
                    <a:pt x="503" y="166"/>
                  </a:lnTo>
                  <a:lnTo>
                    <a:pt x="509" y="188"/>
                  </a:lnTo>
                  <a:lnTo>
                    <a:pt x="517" y="210"/>
                  </a:lnTo>
                  <a:lnTo>
                    <a:pt x="529" y="228"/>
                  </a:lnTo>
                  <a:lnTo>
                    <a:pt x="543" y="244"/>
                  </a:lnTo>
                  <a:lnTo>
                    <a:pt x="559" y="257"/>
                  </a:lnTo>
                  <a:lnTo>
                    <a:pt x="577" y="269"/>
                  </a:lnTo>
                  <a:lnTo>
                    <a:pt x="597" y="279"/>
                  </a:lnTo>
                  <a:lnTo>
                    <a:pt x="597" y="423"/>
                  </a:lnTo>
                  <a:lnTo>
                    <a:pt x="411" y="963"/>
                  </a:lnTo>
                  <a:lnTo>
                    <a:pt x="411" y="963"/>
                  </a:lnTo>
                  <a:lnTo>
                    <a:pt x="411" y="965"/>
                  </a:lnTo>
                  <a:lnTo>
                    <a:pt x="254" y="1431"/>
                  </a:lnTo>
                  <a:lnTo>
                    <a:pt x="254" y="1431"/>
                  </a:lnTo>
                  <a:lnTo>
                    <a:pt x="252" y="1431"/>
                  </a:lnTo>
                  <a:lnTo>
                    <a:pt x="2" y="2162"/>
                  </a:lnTo>
                  <a:lnTo>
                    <a:pt x="2" y="2162"/>
                  </a:lnTo>
                  <a:lnTo>
                    <a:pt x="0" y="2172"/>
                  </a:lnTo>
                  <a:lnTo>
                    <a:pt x="0" y="2182"/>
                  </a:lnTo>
                  <a:lnTo>
                    <a:pt x="0" y="2190"/>
                  </a:lnTo>
                  <a:lnTo>
                    <a:pt x="4" y="2200"/>
                  </a:lnTo>
                  <a:lnTo>
                    <a:pt x="8" y="2208"/>
                  </a:lnTo>
                  <a:lnTo>
                    <a:pt x="16" y="2214"/>
                  </a:lnTo>
                  <a:lnTo>
                    <a:pt x="22" y="2220"/>
                  </a:lnTo>
                  <a:lnTo>
                    <a:pt x="32" y="2224"/>
                  </a:lnTo>
                  <a:lnTo>
                    <a:pt x="32" y="2224"/>
                  </a:lnTo>
                  <a:lnTo>
                    <a:pt x="40" y="2226"/>
                  </a:lnTo>
                  <a:lnTo>
                    <a:pt x="48" y="2226"/>
                  </a:lnTo>
                  <a:lnTo>
                    <a:pt x="48" y="2226"/>
                  </a:lnTo>
                  <a:lnTo>
                    <a:pt x="62" y="2224"/>
                  </a:lnTo>
                  <a:lnTo>
                    <a:pt x="74" y="2218"/>
                  </a:lnTo>
                  <a:lnTo>
                    <a:pt x="86" y="2208"/>
                  </a:lnTo>
                  <a:lnTo>
                    <a:pt x="90" y="2202"/>
                  </a:lnTo>
                  <a:lnTo>
                    <a:pt x="92" y="2194"/>
                  </a:lnTo>
                  <a:lnTo>
                    <a:pt x="158" y="2004"/>
                  </a:lnTo>
                  <a:lnTo>
                    <a:pt x="597" y="2260"/>
                  </a:lnTo>
                  <a:lnTo>
                    <a:pt x="597" y="2490"/>
                  </a:lnTo>
                  <a:lnTo>
                    <a:pt x="597" y="2490"/>
                  </a:lnTo>
                  <a:lnTo>
                    <a:pt x="597" y="2500"/>
                  </a:lnTo>
                  <a:lnTo>
                    <a:pt x="601" y="2510"/>
                  </a:lnTo>
                  <a:lnTo>
                    <a:pt x="605" y="2518"/>
                  </a:lnTo>
                  <a:lnTo>
                    <a:pt x="611" y="2524"/>
                  </a:lnTo>
                  <a:lnTo>
                    <a:pt x="619" y="2530"/>
                  </a:lnTo>
                  <a:lnTo>
                    <a:pt x="627" y="2536"/>
                  </a:lnTo>
                  <a:lnTo>
                    <a:pt x="635" y="2538"/>
                  </a:lnTo>
                  <a:lnTo>
                    <a:pt x="645" y="2538"/>
                  </a:lnTo>
                  <a:lnTo>
                    <a:pt x="645" y="2538"/>
                  </a:lnTo>
                  <a:lnTo>
                    <a:pt x="655" y="2538"/>
                  </a:lnTo>
                  <a:lnTo>
                    <a:pt x="663" y="2536"/>
                  </a:lnTo>
                  <a:lnTo>
                    <a:pt x="671" y="2530"/>
                  </a:lnTo>
                  <a:lnTo>
                    <a:pt x="679" y="2524"/>
                  </a:lnTo>
                  <a:lnTo>
                    <a:pt x="685" y="2518"/>
                  </a:lnTo>
                  <a:lnTo>
                    <a:pt x="689" y="2510"/>
                  </a:lnTo>
                  <a:lnTo>
                    <a:pt x="693" y="2500"/>
                  </a:lnTo>
                  <a:lnTo>
                    <a:pt x="693" y="2490"/>
                  </a:lnTo>
                  <a:lnTo>
                    <a:pt x="693" y="2260"/>
                  </a:lnTo>
                  <a:lnTo>
                    <a:pt x="1132" y="2004"/>
                  </a:lnTo>
                  <a:lnTo>
                    <a:pt x="1198" y="2194"/>
                  </a:lnTo>
                  <a:lnTo>
                    <a:pt x="1198" y="2194"/>
                  </a:lnTo>
                  <a:lnTo>
                    <a:pt x="1202" y="2202"/>
                  </a:lnTo>
                  <a:lnTo>
                    <a:pt x="1206" y="2210"/>
                  </a:lnTo>
                  <a:lnTo>
                    <a:pt x="1214" y="2216"/>
                  </a:lnTo>
                  <a:lnTo>
                    <a:pt x="1222" y="2222"/>
                  </a:lnTo>
                  <a:lnTo>
                    <a:pt x="1230" y="2224"/>
                  </a:lnTo>
                  <a:lnTo>
                    <a:pt x="1240" y="2226"/>
                  </a:lnTo>
                  <a:lnTo>
                    <a:pt x="1248" y="2226"/>
                  </a:lnTo>
                  <a:lnTo>
                    <a:pt x="1258" y="2224"/>
                  </a:lnTo>
                  <a:lnTo>
                    <a:pt x="1258" y="2224"/>
                  </a:lnTo>
                  <a:lnTo>
                    <a:pt x="1268" y="2220"/>
                  </a:lnTo>
                  <a:lnTo>
                    <a:pt x="1274" y="2214"/>
                  </a:lnTo>
                  <a:lnTo>
                    <a:pt x="1282" y="2208"/>
                  </a:lnTo>
                  <a:lnTo>
                    <a:pt x="1286" y="2200"/>
                  </a:lnTo>
                  <a:lnTo>
                    <a:pt x="1290" y="2190"/>
                  </a:lnTo>
                  <a:lnTo>
                    <a:pt x="1290" y="2182"/>
                  </a:lnTo>
                  <a:lnTo>
                    <a:pt x="1290" y="2172"/>
                  </a:lnTo>
                  <a:lnTo>
                    <a:pt x="1288" y="2162"/>
                  </a:lnTo>
                  <a:lnTo>
                    <a:pt x="1204" y="1918"/>
                  </a:lnTo>
                  <a:close/>
                  <a:moveTo>
                    <a:pt x="481" y="1061"/>
                  </a:moveTo>
                  <a:lnTo>
                    <a:pt x="597" y="1161"/>
                  </a:lnTo>
                  <a:lnTo>
                    <a:pt x="597" y="1593"/>
                  </a:lnTo>
                  <a:lnTo>
                    <a:pt x="355" y="1427"/>
                  </a:lnTo>
                  <a:lnTo>
                    <a:pt x="481" y="1061"/>
                  </a:lnTo>
                  <a:close/>
                  <a:moveTo>
                    <a:pt x="693" y="1161"/>
                  </a:moveTo>
                  <a:lnTo>
                    <a:pt x="811" y="1061"/>
                  </a:lnTo>
                  <a:lnTo>
                    <a:pt x="935" y="1427"/>
                  </a:lnTo>
                  <a:lnTo>
                    <a:pt x="693" y="1593"/>
                  </a:lnTo>
                  <a:lnTo>
                    <a:pt x="693" y="1161"/>
                  </a:lnTo>
                  <a:close/>
                  <a:moveTo>
                    <a:pt x="777" y="963"/>
                  </a:moveTo>
                  <a:lnTo>
                    <a:pt x="693" y="1035"/>
                  </a:lnTo>
                  <a:lnTo>
                    <a:pt x="693" y="719"/>
                  </a:lnTo>
                  <a:lnTo>
                    <a:pt x="777" y="963"/>
                  </a:lnTo>
                  <a:close/>
                  <a:moveTo>
                    <a:pt x="645" y="96"/>
                  </a:moveTo>
                  <a:lnTo>
                    <a:pt x="645" y="96"/>
                  </a:lnTo>
                  <a:lnTo>
                    <a:pt x="655" y="96"/>
                  </a:lnTo>
                  <a:lnTo>
                    <a:pt x="663" y="100"/>
                  </a:lnTo>
                  <a:lnTo>
                    <a:pt x="671" y="104"/>
                  </a:lnTo>
                  <a:lnTo>
                    <a:pt x="679" y="110"/>
                  </a:lnTo>
                  <a:lnTo>
                    <a:pt x="685" y="118"/>
                  </a:lnTo>
                  <a:lnTo>
                    <a:pt x="689" y="126"/>
                  </a:lnTo>
                  <a:lnTo>
                    <a:pt x="693" y="134"/>
                  </a:lnTo>
                  <a:lnTo>
                    <a:pt x="693" y="144"/>
                  </a:lnTo>
                  <a:lnTo>
                    <a:pt x="693" y="144"/>
                  </a:lnTo>
                  <a:lnTo>
                    <a:pt x="693" y="154"/>
                  </a:lnTo>
                  <a:lnTo>
                    <a:pt x="689" y="162"/>
                  </a:lnTo>
                  <a:lnTo>
                    <a:pt x="685" y="170"/>
                  </a:lnTo>
                  <a:lnTo>
                    <a:pt x="679" y="178"/>
                  </a:lnTo>
                  <a:lnTo>
                    <a:pt x="671" y="184"/>
                  </a:lnTo>
                  <a:lnTo>
                    <a:pt x="663" y="188"/>
                  </a:lnTo>
                  <a:lnTo>
                    <a:pt x="655" y="192"/>
                  </a:lnTo>
                  <a:lnTo>
                    <a:pt x="645" y="192"/>
                  </a:lnTo>
                  <a:lnTo>
                    <a:pt x="645" y="192"/>
                  </a:lnTo>
                  <a:lnTo>
                    <a:pt x="635" y="192"/>
                  </a:lnTo>
                  <a:lnTo>
                    <a:pt x="627" y="188"/>
                  </a:lnTo>
                  <a:lnTo>
                    <a:pt x="619" y="184"/>
                  </a:lnTo>
                  <a:lnTo>
                    <a:pt x="611" y="178"/>
                  </a:lnTo>
                  <a:lnTo>
                    <a:pt x="605" y="170"/>
                  </a:lnTo>
                  <a:lnTo>
                    <a:pt x="601" y="162"/>
                  </a:lnTo>
                  <a:lnTo>
                    <a:pt x="597" y="154"/>
                  </a:lnTo>
                  <a:lnTo>
                    <a:pt x="597" y="144"/>
                  </a:lnTo>
                  <a:lnTo>
                    <a:pt x="597" y="144"/>
                  </a:lnTo>
                  <a:lnTo>
                    <a:pt x="597" y="134"/>
                  </a:lnTo>
                  <a:lnTo>
                    <a:pt x="601" y="126"/>
                  </a:lnTo>
                  <a:lnTo>
                    <a:pt x="605" y="118"/>
                  </a:lnTo>
                  <a:lnTo>
                    <a:pt x="611" y="110"/>
                  </a:lnTo>
                  <a:lnTo>
                    <a:pt x="619" y="104"/>
                  </a:lnTo>
                  <a:lnTo>
                    <a:pt x="627" y="100"/>
                  </a:lnTo>
                  <a:lnTo>
                    <a:pt x="635" y="96"/>
                  </a:lnTo>
                  <a:lnTo>
                    <a:pt x="645" y="96"/>
                  </a:lnTo>
                  <a:lnTo>
                    <a:pt x="645" y="96"/>
                  </a:lnTo>
                  <a:close/>
                  <a:moveTo>
                    <a:pt x="597" y="1035"/>
                  </a:moveTo>
                  <a:lnTo>
                    <a:pt x="513" y="963"/>
                  </a:lnTo>
                  <a:lnTo>
                    <a:pt x="597" y="719"/>
                  </a:lnTo>
                  <a:lnTo>
                    <a:pt x="597" y="1035"/>
                  </a:lnTo>
                  <a:close/>
                  <a:moveTo>
                    <a:pt x="190" y="1912"/>
                  </a:moveTo>
                  <a:lnTo>
                    <a:pt x="323" y="1521"/>
                  </a:lnTo>
                  <a:lnTo>
                    <a:pt x="597" y="1711"/>
                  </a:lnTo>
                  <a:lnTo>
                    <a:pt x="597" y="2148"/>
                  </a:lnTo>
                  <a:lnTo>
                    <a:pt x="190" y="1912"/>
                  </a:lnTo>
                  <a:close/>
                  <a:moveTo>
                    <a:pt x="693" y="2148"/>
                  </a:moveTo>
                  <a:lnTo>
                    <a:pt x="693" y="1711"/>
                  </a:lnTo>
                  <a:lnTo>
                    <a:pt x="967" y="1521"/>
                  </a:lnTo>
                  <a:lnTo>
                    <a:pt x="1100" y="1912"/>
                  </a:lnTo>
                  <a:lnTo>
                    <a:pt x="693" y="2148"/>
                  </a:lnTo>
                  <a:close/>
                  <a:moveTo>
                    <a:pt x="693" y="2148"/>
                  </a:moveTo>
                  <a:lnTo>
                    <a:pt x="693" y="214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3" name="Freeform 29">
              <a:extLst>
                <a:ext uri="{FF2B5EF4-FFF2-40B4-BE49-F238E27FC236}">
                  <a16:creationId xmlns:a16="http://schemas.microsoft.com/office/drawing/2014/main" id="{F415FDC4-3C4E-436A-9185-0D4047C25EA9}"/>
                </a:ext>
              </a:extLst>
            </p:cNvPr>
            <p:cNvSpPr>
              <a:spLocks/>
            </p:cNvSpPr>
            <p:nvPr/>
          </p:nvSpPr>
          <p:spPr bwMode="auto">
            <a:xfrm>
              <a:off x="2235" y="607"/>
              <a:ext cx="1290" cy="2538"/>
            </a:xfrm>
            <a:custGeom>
              <a:avLst/>
              <a:gdLst>
                <a:gd name="T0" fmla="*/ 1204 w 1290"/>
                <a:gd name="T1" fmla="*/ 1918 h 2538"/>
                <a:gd name="T2" fmla="*/ 693 w 1290"/>
                <a:gd name="T3" fmla="*/ 423 h 2538"/>
                <a:gd name="T4" fmla="*/ 693 w 1290"/>
                <a:gd name="T5" fmla="*/ 279 h 2538"/>
                <a:gd name="T6" fmla="*/ 731 w 1290"/>
                <a:gd name="T7" fmla="*/ 257 h 2538"/>
                <a:gd name="T8" fmla="*/ 761 w 1290"/>
                <a:gd name="T9" fmla="*/ 228 h 2538"/>
                <a:gd name="T10" fmla="*/ 781 w 1290"/>
                <a:gd name="T11" fmla="*/ 188 h 2538"/>
                <a:gd name="T12" fmla="*/ 789 w 1290"/>
                <a:gd name="T13" fmla="*/ 144 h 2538"/>
                <a:gd name="T14" fmla="*/ 789 w 1290"/>
                <a:gd name="T15" fmla="*/ 130 h 2538"/>
                <a:gd name="T16" fmla="*/ 783 w 1290"/>
                <a:gd name="T17" fmla="*/ 102 h 2538"/>
                <a:gd name="T18" fmla="*/ 771 w 1290"/>
                <a:gd name="T19" fmla="*/ 76 h 2538"/>
                <a:gd name="T20" fmla="*/ 757 w 1290"/>
                <a:gd name="T21" fmla="*/ 52 h 2538"/>
                <a:gd name="T22" fmla="*/ 737 w 1290"/>
                <a:gd name="T23" fmla="*/ 32 h 2538"/>
                <a:gd name="T24" fmla="*/ 713 w 1290"/>
                <a:gd name="T25" fmla="*/ 18 h 2538"/>
                <a:gd name="T26" fmla="*/ 687 w 1290"/>
                <a:gd name="T27" fmla="*/ 6 h 2538"/>
                <a:gd name="T28" fmla="*/ 659 w 1290"/>
                <a:gd name="T29" fmla="*/ 0 h 2538"/>
                <a:gd name="T30" fmla="*/ 645 w 1290"/>
                <a:gd name="T31" fmla="*/ 0 h 2538"/>
                <a:gd name="T32" fmla="*/ 617 w 1290"/>
                <a:gd name="T33" fmla="*/ 2 h 2538"/>
                <a:gd name="T34" fmla="*/ 589 w 1290"/>
                <a:gd name="T35" fmla="*/ 12 h 2538"/>
                <a:gd name="T36" fmla="*/ 565 w 1290"/>
                <a:gd name="T37" fmla="*/ 24 h 2538"/>
                <a:gd name="T38" fmla="*/ 543 w 1290"/>
                <a:gd name="T39" fmla="*/ 42 h 2538"/>
                <a:gd name="T40" fmla="*/ 525 w 1290"/>
                <a:gd name="T41" fmla="*/ 64 h 2538"/>
                <a:gd name="T42" fmla="*/ 513 w 1290"/>
                <a:gd name="T43" fmla="*/ 88 h 2538"/>
                <a:gd name="T44" fmla="*/ 503 w 1290"/>
                <a:gd name="T45" fmla="*/ 116 h 2538"/>
                <a:gd name="T46" fmla="*/ 501 w 1290"/>
                <a:gd name="T47" fmla="*/ 144 h 2538"/>
                <a:gd name="T48" fmla="*/ 503 w 1290"/>
                <a:gd name="T49" fmla="*/ 166 h 2538"/>
                <a:gd name="T50" fmla="*/ 517 w 1290"/>
                <a:gd name="T51" fmla="*/ 210 h 2538"/>
                <a:gd name="T52" fmla="*/ 543 w 1290"/>
                <a:gd name="T53" fmla="*/ 244 h 2538"/>
                <a:gd name="T54" fmla="*/ 577 w 1290"/>
                <a:gd name="T55" fmla="*/ 269 h 2538"/>
                <a:gd name="T56" fmla="*/ 597 w 1290"/>
                <a:gd name="T57" fmla="*/ 423 h 2538"/>
                <a:gd name="T58" fmla="*/ 411 w 1290"/>
                <a:gd name="T59" fmla="*/ 963 h 2538"/>
                <a:gd name="T60" fmla="*/ 254 w 1290"/>
                <a:gd name="T61" fmla="*/ 1431 h 2538"/>
                <a:gd name="T62" fmla="*/ 252 w 1290"/>
                <a:gd name="T63" fmla="*/ 1431 h 2538"/>
                <a:gd name="T64" fmla="*/ 2 w 1290"/>
                <a:gd name="T65" fmla="*/ 2162 h 2538"/>
                <a:gd name="T66" fmla="*/ 0 w 1290"/>
                <a:gd name="T67" fmla="*/ 2182 h 2538"/>
                <a:gd name="T68" fmla="*/ 4 w 1290"/>
                <a:gd name="T69" fmla="*/ 2200 h 2538"/>
                <a:gd name="T70" fmla="*/ 16 w 1290"/>
                <a:gd name="T71" fmla="*/ 2214 h 2538"/>
                <a:gd name="T72" fmla="*/ 32 w 1290"/>
                <a:gd name="T73" fmla="*/ 2224 h 2538"/>
                <a:gd name="T74" fmla="*/ 40 w 1290"/>
                <a:gd name="T75" fmla="*/ 2226 h 2538"/>
                <a:gd name="T76" fmla="*/ 48 w 1290"/>
                <a:gd name="T77" fmla="*/ 2226 h 2538"/>
                <a:gd name="T78" fmla="*/ 74 w 1290"/>
                <a:gd name="T79" fmla="*/ 2218 h 2538"/>
                <a:gd name="T80" fmla="*/ 90 w 1290"/>
                <a:gd name="T81" fmla="*/ 2202 h 2538"/>
                <a:gd name="T82" fmla="*/ 158 w 1290"/>
                <a:gd name="T83" fmla="*/ 2004 h 2538"/>
                <a:gd name="T84" fmla="*/ 597 w 1290"/>
                <a:gd name="T85" fmla="*/ 2490 h 2538"/>
                <a:gd name="T86" fmla="*/ 597 w 1290"/>
                <a:gd name="T87" fmla="*/ 2500 h 2538"/>
                <a:gd name="T88" fmla="*/ 605 w 1290"/>
                <a:gd name="T89" fmla="*/ 2518 h 2538"/>
                <a:gd name="T90" fmla="*/ 619 w 1290"/>
                <a:gd name="T91" fmla="*/ 2530 h 2538"/>
                <a:gd name="T92" fmla="*/ 635 w 1290"/>
                <a:gd name="T93" fmla="*/ 2538 h 2538"/>
                <a:gd name="T94" fmla="*/ 645 w 1290"/>
                <a:gd name="T95" fmla="*/ 2538 h 2538"/>
                <a:gd name="T96" fmla="*/ 663 w 1290"/>
                <a:gd name="T97" fmla="*/ 2536 h 2538"/>
                <a:gd name="T98" fmla="*/ 679 w 1290"/>
                <a:gd name="T99" fmla="*/ 2524 h 2538"/>
                <a:gd name="T100" fmla="*/ 689 w 1290"/>
                <a:gd name="T101" fmla="*/ 2510 h 2538"/>
                <a:gd name="T102" fmla="*/ 693 w 1290"/>
                <a:gd name="T103" fmla="*/ 2490 h 2538"/>
                <a:gd name="T104" fmla="*/ 1132 w 1290"/>
                <a:gd name="T105" fmla="*/ 2004 h 2538"/>
                <a:gd name="T106" fmla="*/ 1198 w 1290"/>
                <a:gd name="T107" fmla="*/ 2194 h 2538"/>
                <a:gd name="T108" fmla="*/ 1206 w 1290"/>
                <a:gd name="T109" fmla="*/ 2210 h 2538"/>
                <a:gd name="T110" fmla="*/ 1222 w 1290"/>
                <a:gd name="T111" fmla="*/ 2222 h 2538"/>
                <a:gd name="T112" fmla="*/ 1240 w 1290"/>
                <a:gd name="T113" fmla="*/ 2226 h 2538"/>
                <a:gd name="T114" fmla="*/ 1258 w 1290"/>
                <a:gd name="T115" fmla="*/ 2224 h 2538"/>
                <a:gd name="T116" fmla="*/ 1268 w 1290"/>
                <a:gd name="T117" fmla="*/ 2220 h 2538"/>
                <a:gd name="T118" fmla="*/ 1282 w 1290"/>
                <a:gd name="T119" fmla="*/ 2208 h 2538"/>
                <a:gd name="T120" fmla="*/ 1290 w 1290"/>
                <a:gd name="T121" fmla="*/ 2190 h 2538"/>
                <a:gd name="T122" fmla="*/ 1290 w 1290"/>
                <a:gd name="T123" fmla="*/ 2172 h 2538"/>
                <a:gd name="T124" fmla="*/ 1204 w 1290"/>
                <a:gd name="T125" fmla="*/ 1918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0" h="2538">
                  <a:moveTo>
                    <a:pt x="1204" y="1918"/>
                  </a:moveTo>
                  <a:lnTo>
                    <a:pt x="1204" y="1918"/>
                  </a:lnTo>
                  <a:lnTo>
                    <a:pt x="1204" y="1918"/>
                  </a:lnTo>
                  <a:lnTo>
                    <a:pt x="693" y="423"/>
                  </a:lnTo>
                  <a:lnTo>
                    <a:pt x="693" y="279"/>
                  </a:lnTo>
                  <a:lnTo>
                    <a:pt x="693" y="279"/>
                  </a:lnTo>
                  <a:lnTo>
                    <a:pt x="713" y="269"/>
                  </a:lnTo>
                  <a:lnTo>
                    <a:pt x="731" y="257"/>
                  </a:lnTo>
                  <a:lnTo>
                    <a:pt x="747" y="244"/>
                  </a:lnTo>
                  <a:lnTo>
                    <a:pt x="761" y="228"/>
                  </a:lnTo>
                  <a:lnTo>
                    <a:pt x="773" y="210"/>
                  </a:lnTo>
                  <a:lnTo>
                    <a:pt x="781" y="188"/>
                  </a:lnTo>
                  <a:lnTo>
                    <a:pt x="787" y="166"/>
                  </a:lnTo>
                  <a:lnTo>
                    <a:pt x="789" y="144"/>
                  </a:lnTo>
                  <a:lnTo>
                    <a:pt x="789" y="144"/>
                  </a:lnTo>
                  <a:lnTo>
                    <a:pt x="789" y="130"/>
                  </a:lnTo>
                  <a:lnTo>
                    <a:pt x="787" y="116"/>
                  </a:lnTo>
                  <a:lnTo>
                    <a:pt x="783" y="102"/>
                  </a:lnTo>
                  <a:lnTo>
                    <a:pt x="777" y="88"/>
                  </a:lnTo>
                  <a:lnTo>
                    <a:pt x="771" y="76"/>
                  </a:lnTo>
                  <a:lnTo>
                    <a:pt x="765" y="64"/>
                  </a:lnTo>
                  <a:lnTo>
                    <a:pt x="757" y="52"/>
                  </a:lnTo>
                  <a:lnTo>
                    <a:pt x="747" y="42"/>
                  </a:lnTo>
                  <a:lnTo>
                    <a:pt x="737" y="32"/>
                  </a:lnTo>
                  <a:lnTo>
                    <a:pt x="725" y="24"/>
                  </a:lnTo>
                  <a:lnTo>
                    <a:pt x="713" y="18"/>
                  </a:lnTo>
                  <a:lnTo>
                    <a:pt x="701" y="12"/>
                  </a:lnTo>
                  <a:lnTo>
                    <a:pt x="687" y="6"/>
                  </a:lnTo>
                  <a:lnTo>
                    <a:pt x="673" y="2"/>
                  </a:lnTo>
                  <a:lnTo>
                    <a:pt x="659" y="0"/>
                  </a:lnTo>
                  <a:lnTo>
                    <a:pt x="645" y="0"/>
                  </a:lnTo>
                  <a:lnTo>
                    <a:pt x="645" y="0"/>
                  </a:lnTo>
                  <a:lnTo>
                    <a:pt x="631" y="0"/>
                  </a:lnTo>
                  <a:lnTo>
                    <a:pt x="617" y="2"/>
                  </a:lnTo>
                  <a:lnTo>
                    <a:pt x="603" y="6"/>
                  </a:lnTo>
                  <a:lnTo>
                    <a:pt x="589" y="12"/>
                  </a:lnTo>
                  <a:lnTo>
                    <a:pt x="577" y="18"/>
                  </a:lnTo>
                  <a:lnTo>
                    <a:pt x="565" y="24"/>
                  </a:lnTo>
                  <a:lnTo>
                    <a:pt x="553" y="32"/>
                  </a:lnTo>
                  <a:lnTo>
                    <a:pt x="543" y="42"/>
                  </a:lnTo>
                  <a:lnTo>
                    <a:pt x="533" y="52"/>
                  </a:lnTo>
                  <a:lnTo>
                    <a:pt x="525" y="64"/>
                  </a:lnTo>
                  <a:lnTo>
                    <a:pt x="519" y="76"/>
                  </a:lnTo>
                  <a:lnTo>
                    <a:pt x="513" y="88"/>
                  </a:lnTo>
                  <a:lnTo>
                    <a:pt x="507" y="102"/>
                  </a:lnTo>
                  <a:lnTo>
                    <a:pt x="503" y="116"/>
                  </a:lnTo>
                  <a:lnTo>
                    <a:pt x="501" y="130"/>
                  </a:lnTo>
                  <a:lnTo>
                    <a:pt x="501" y="144"/>
                  </a:lnTo>
                  <a:lnTo>
                    <a:pt x="501" y="144"/>
                  </a:lnTo>
                  <a:lnTo>
                    <a:pt x="503" y="166"/>
                  </a:lnTo>
                  <a:lnTo>
                    <a:pt x="509" y="188"/>
                  </a:lnTo>
                  <a:lnTo>
                    <a:pt x="517" y="210"/>
                  </a:lnTo>
                  <a:lnTo>
                    <a:pt x="529" y="228"/>
                  </a:lnTo>
                  <a:lnTo>
                    <a:pt x="543" y="244"/>
                  </a:lnTo>
                  <a:lnTo>
                    <a:pt x="559" y="257"/>
                  </a:lnTo>
                  <a:lnTo>
                    <a:pt x="577" y="269"/>
                  </a:lnTo>
                  <a:lnTo>
                    <a:pt x="597" y="279"/>
                  </a:lnTo>
                  <a:lnTo>
                    <a:pt x="597" y="423"/>
                  </a:lnTo>
                  <a:lnTo>
                    <a:pt x="411" y="963"/>
                  </a:lnTo>
                  <a:lnTo>
                    <a:pt x="411" y="963"/>
                  </a:lnTo>
                  <a:lnTo>
                    <a:pt x="411" y="965"/>
                  </a:lnTo>
                  <a:lnTo>
                    <a:pt x="254" y="1431"/>
                  </a:lnTo>
                  <a:lnTo>
                    <a:pt x="254" y="1431"/>
                  </a:lnTo>
                  <a:lnTo>
                    <a:pt x="252" y="1431"/>
                  </a:lnTo>
                  <a:lnTo>
                    <a:pt x="2" y="2162"/>
                  </a:lnTo>
                  <a:lnTo>
                    <a:pt x="2" y="2162"/>
                  </a:lnTo>
                  <a:lnTo>
                    <a:pt x="0" y="2172"/>
                  </a:lnTo>
                  <a:lnTo>
                    <a:pt x="0" y="2182"/>
                  </a:lnTo>
                  <a:lnTo>
                    <a:pt x="0" y="2190"/>
                  </a:lnTo>
                  <a:lnTo>
                    <a:pt x="4" y="2200"/>
                  </a:lnTo>
                  <a:lnTo>
                    <a:pt x="8" y="2208"/>
                  </a:lnTo>
                  <a:lnTo>
                    <a:pt x="16" y="2214"/>
                  </a:lnTo>
                  <a:lnTo>
                    <a:pt x="22" y="2220"/>
                  </a:lnTo>
                  <a:lnTo>
                    <a:pt x="32" y="2224"/>
                  </a:lnTo>
                  <a:lnTo>
                    <a:pt x="32" y="2224"/>
                  </a:lnTo>
                  <a:lnTo>
                    <a:pt x="40" y="2226"/>
                  </a:lnTo>
                  <a:lnTo>
                    <a:pt x="48" y="2226"/>
                  </a:lnTo>
                  <a:lnTo>
                    <a:pt x="48" y="2226"/>
                  </a:lnTo>
                  <a:lnTo>
                    <a:pt x="62" y="2224"/>
                  </a:lnTo>
                  <a:lnTo>
                    <a:pt x="74" y="2218"/>
                  </a:lnTo>
                  <a:lnTo>
                    <a:pt x="86" y="2208"/>
                  </a:lnTo>
                  <a:lnTo>
                    <a:pt x="90" y="2202"/>
                  </a:lnTo>
                  <a:lnTo>
                    <a:pt x="92" y="2194"/>
                  </a:lnTo>
                  <a:lnTo>
                    <a:pt x="158" y="2004"/>
                  </a:lnTo>
                  <a:lnTo>
                    <a:pt x="597" y="2260"/>
                  </a:lnTo>
                  <a:lnTo>
                    <a:pt x="597" y="2490"/>
                  </a:lnTo>
                  <a:lnTo>
                    <a:pt x="597" y="2490"/>
                  </a:lnTo>
                  <a:lnTo>
                    <a:pt x="597" y="2500"/>
                  </a:lnTo>
                  <a:lnTo>
                    <a:pt x="601" y="2510"/>
                  </a:lnTo>
                  <a:lnTo>
                    <a:pt x="605" y="2518"/>
                  </a:lnTo>
                  <a:lnTo>
                    <a:pt x="611" y="2524"/>
                  </a:lnTo>
                  <a:lnTo>
                    <a:pt x="619" y="2530"/>
                  </a:lnTo>
                  <a:lnTo>
                    <a:pt x="627" y="2536"/>
                  </a:lnTo>
                  <a:lnTo>
                    <a:pt x="635" y="2538"/>
                  </a:lnTo>
                  <a:lnTo>
                    <a:pt x="645" y="2538"/>
                  </a:lnTo>
                  <a:lnTo>
                    <a:pt x="645" y="2538"/>
                  </a:lnTo>
                  <a:lnTo>
                    <a:pt x="655" y="2538"/>
                  </a:lnTo>
                  <a:lnTo>
                    <a:pt x="663" y="2536"/>
                  </a:lnTo>
                  <a:lnTo>
                    <a:pt x="671" y="2530"/>
                  </a:lnTo>
                  <a:lnTo>
                    <a:pt x="679" y="2524"/>
                  </a:lnTo>
                  <a:lnTo>
                    <a:pt x="685" y="2518"/>
                  </a:lnTo>
                  <a:lnTo>
                    <a:pt x="689" y="2510"/>
                  </a:lnTo>
                  <a:lnTo>
                    <a:pt x="693" y="2500"/>
                  </a:lnTo>
                  <a:lnTo>
                    <a:pt x="693" y="2490"/>
                  </a:lnTo>
                  <a:lnTo>
                    <a:pt x="693" y="2260"/>
                  </a:lnTo>
                  <a:lnTo>
                    <a:pt x="1132" y="2004"/>
                  </a:lnTo>
                  <a:lnTo>
                    <a:pt x="1198" y="2194"/>
                  </a:lnTo>
                  <a:lnTo>
                    <a:pt x="1198" y="2194"/>
                  </a:lnTo>
                  <a:lnTo>
                    <a:pt x="1202" y="2202"/>
                  </a:lnTo>
                  <a:lnTo>
                    <a:pt x="1206" y="2210"/>
                  </a:lnTo>
                  <a:lnTo>
                    <a:pt x="1214" y="2216"/>
                  </a:lnTo>
                  <a:lnTo>
                    <a:pt x="1222" y="2222"/>
                  </a:lnTo>
                  <a:lnTo>
                    <a:pt x="1230" y="2224"/>
                  </a:lnTo>
                  <a:lnTo>
                    <a:pt x="1240" y="2226"/>
                  </a:lnTo>
                  <a:lnTo>
                    <a:pt x="1248" y="2226"/>
                  </a:lnTo>
                  <a:lnTo>
                    <a:pt x="1258" y="2224"/>
                  </a:lnTo>
                  <a:lnTo>
                    <a:pt x="1258" y="2224"/>
                  </a:lnTo>
                  <a:lnTo>
                    <a:pt x="1268" y="2220"/>
                  </a:lnTo>
                  <a:lnTo>
                    <a:pt x="1274" y="2214"/>
                  </a:lnTo>
                  <a:lnTo>
                    <a:pt x="1282" y="2208"/>
                  </a:lnTo>
                  <a:lnTo>
                    <a:pt x="1286" y="2200"/>
                  </a:lnTo>
                  <a:lnTo>
                    <a:pt x="1290" y="2190"/>
                  </a:lnTo>
                  <a:lnTo>
                    <a:pt x="1290" y="2182"/>
                  </a:lnTo>
                  <a:lnTo>
                    <a:pt x="1290" y="2172"/>
                  </a:lnTo>
                  <a:lnTo>
                    <a:pt x="1288" y="2162"/>
                  </a:lnTo>
                  <a:lnTo>
                    <a:pt x="1204" y="19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4" name="Freeform 30">
              <a:extLst>
                <a:ext uri="{FF2B5EF4-FFF2-40B4-BE49-F238E27FC236}">
                  <a16:creationId xmlns:a16="http://schemas.microsoft.com/office/drawing/2014/main" id="{CECACE75-A7EC-474E-89AD-E74E0D595518}"/>
                </a:ext>
              </a:extLst>
            </p:cNvPr>
            <p:cNvSpPr>
              <a:spLocks/>
            </p:cNvSpPr>
            <p:nvPr/>
          </p:nvSpPr>
          <p:spPr bwMode="auto">
            <a:xfrm>
              <a:off x="2590" y="1668"/>
              <a:ext cx="242" cy="532"/>
            </a:xfrm>
            <a:custGeom>
              <a:avLst/>
              <a:gdLst>
                <a:gd name="T0" fmla="*/ 126 w 242"/>
                <a:gd name="T1" fmla="*/ 0 h 532"/>
                <a:gd name="T2" fmla="*/ 242 w 242"/>
                <a:gd name="T3" fmla="*/ 100 h 532"/>
                <a:gd name="T4" fmla="*/ 242 w 242"/>
                <a:gd name="T5" fmla="*/ 532 h 532"/>
                <a:gd name="T6" fmla="*/ 0 w 242"/>
                <a:gd name="T7" fmla="*/ 366 h 532"/>
                <a:gd name="T8" fmla="*/ 126 w 242"/>
                <a:gd name="T9" fmla="*/ 0 h 532"/>
              </a:gdLst>
              <a:ahLst/>
              <a:cxnLst>
                <a:cxn ang="0">
                  <a:pos x="T0" y="T1"/>
                </a:cxn>
                <a:cxn ang="0">
                  <a:pos x="T2" y="T3"/>
                </a:cxn>
                <a:cxn ang="0">
                  <a:pos x="T4" y="T5"/>
                </a:cxn>
                <a:cxn ang="0">
                  <a:pos x="T6" y="T7"/>
                </a:cxn>
                <a:cxn ang="0">
                  <a:pos x="T8" y="T9"/>
                </a:cxn>
              </a:cxnLst>
              <a:rect l="0" t="0" r="r" b="b"/>
              <a:pathLst>
                <a:path w="242" h="532">
                  <a:moveTo>
                    <a:pt x="126" y="0"/>
                  </a:moveTo>
                  <a:lnTo>
                    <a:pt x="242" y="100"/>
                  </a:lnTo>
                  <a:lnTo>
                    <a:pt x="242" y="532"/>
                  </a:lnTo>
                  <a:lnTo>
                    <a:pt x="0" y="366"/>
                  </a:lnTo>
                  <a:lnTo>
                    <a:pt x="1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5" name="Freeform 31">
              <a:extLst>
                <a:ext uri="{FF2B5EF4-FFF2-40B4-BE49-F238E27FC236}">
                  <a16:creationId xmlns:a16="http://schemas.microsoft.com/office/drawing/2014/main" id="{D259D8FE-EABA-4DDC-9C93-D2259C2F9854}"/>
                </a:ext>
              </a:extLst>
            </p:cNvPr>
            <p:cNvSpPr>
              <a:spLocks/>
            </p:cNvSpPr>
            <p:nvPr/>
          </p:nvSpPr>
          <p:spPr bwMode="auto">
            <a:xfrm>
              <a:off x="2928" y="1668"/>
              <a:ext cx="242" cy="532"/>
            </a:xfrm>
            <a:custGeom>
              <a:avLst/>
              <a:gdLst>
                <a:gd name="T0" fmla="*/ 0 w 242"/>
                <a:gd name="T1" fmla="*/ 100 h 532"/>
                <a:gd name="T2" fmla="*/ 118 w 242"/>
                <a:gd name="T3" fmla="*/ 0 h 532"/>
                <a:gd name="T4" fmla="*/ 242 w 242"/>
                <a:gd name="T5" fmla="*/ 366 h 532"/>
                <a:gd name="T6" fmla="*/ 0 w 242"/>
                <a:gd name="T7" fmla="*/ 532 h 532"/>
                <a:gd name="T8" fmla="*/ 0 w 242"/>
                <a:gd name="T9" fmla="*/ 100 h 532"/>
              </a:gdLst>
              <a:ahLst/>
              <a:cxnLst>
                <a:cxn ang="0">
                  <a:pos x="T0" y="T1"/>
                </a:cxn>
                <a:cxn ang="0">
                  <a:pos x="T2" y="T3"/>
                </a:cxn>
                <a:cxn ang="0">
                  <a:pos x="T4" y="T5"/>
                </a:cxn>
                <a:cxn ang="0">
                  <a:pos x="T6" y="T7"/>
                </a:cxn>
                <a:cxn ang="0">
                  <a:pos x="T8" y="T9"/>
                </a:cxn>
              </a:cxnLst>
              <a:rect l="0" t="0" r="r" b="b"/>
              <a:pathLst>
                <a:path w="242" h="532">
                  <a:moveTo>
                    <a:pt x="0" y="100"/>
                  </a:moveTo>
                  <a:lnTo>
                    <a:pt x="118" y="0"/>
                  </a:lnTo>
                  <a:lnTo>
                    <a:pt x="242" y="366"/>
                  </a:lnTo>
                  <a:lnTo>
                    <a:pt x="0" y="532"/>
                  </a:lnTo>
                  <a:lnTo>
                    <a:pt x="0" y="1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6" name="Freeform 32">
              <a:extLst>
                <a:ext uri="{FF2B5EF4-FFF2-40B4-BE49-F238E27FC236}">
                  <a16:creationId xmlns:a16="http://schemas.microsoft.com/office/drawing/2014/main" id="{438C2744-D282-4BAA-B2D3-CE383D4FA37B}"/>
                </a:ext>
              </a:extLst>
            </p:cNvPr>
            <p:cNvSpPr>
              <a:spLocks/>
            </p:cNvSpPr>
            <p:nvPr/>
          </p:nvSpPr>
          <p:spPr bwMode="auto">
            <a:xfrm>
              <a:off x="2928" y="1326"/>
              <a:ext cx="84" cy="316"/>
            </a:xfrm>
            <a:custGeom>
              <a:avLst/>
              <a:gdLst>
                <a:gd name="T0" fmla="*/ 84 w 84"/>
                <a:gd name="T1" fmla="*/ 244 h 316"/>
                <a:gd name="T2" fmla="*/ 0 w 84"/>
                <a:gd name="T3" fmla="*/ 316 h 316"/>
                <a:gd name="T4" fmla="*/ 0 w 84"/>
                <a:gd name="T5" fmla="*/ 0 h 316"/>
                <a:gd name="T6" fmla="*/ 84 w 84"/>
                <a:gd name="T7" fmla="*/ 244 h 316"/>
              </a:gdLst>
              <a:ahLst/>
              <a:cxnLst>
                <a:cxn ang="0">
                  <a:pos x="T0" y="T1"/>
                </a:cxn>
                <a:cxn ang="0">
                  <a:pos x="T2" y="T3"/>
                </a:cxn>
                <a:cxn ang="0">
                  <a:pos x="T4" y="T5"/>
                </a:cxn>
                <a:cxn ang="0">
                  <a:pos x="T6" y="T7"/>
                </a:cxn>
              </a:cxnLst>
              <a:rect l="0" t="0" r="r" b="b"/>
              <a:pathLst>
                <a:path w="84" h="316">
                  <a:moveTo>
                    <a:pt x="84" y="244"/>
                  </a:moveTo>
                  <a:lnTo>
                    <a:pt x="0" y="316"/>
                  </a:lnTo>
                  <a:lnTo>
                    <a:pt x="0" y="0"/>
                  </a:lnTo>
                  <a:lnTo>
                    <a:pt x="84"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7" name="Freeform 33">
              <a:extLst>
                <a:ext uri="{FF2B5EF4-FFF2-40B4-BE49-F238E27FC236}">
                  <a16:creationId xmlns:a16="http://schemas.microsoft.com/office/drawing/2014/main" id="{0DF3E3EA-3B72-4FA3-A737-8B935AC52374}"/>
                </a:ext>
              </a:extLst>
            </p:cNvPr>
            <p:cNvSpPr>
              <a:spLocks/>
            </p:cNvSpPr>
            <p:nvPr/>
          </p:nvSpPr>
          <p:spPr bwMode="auto">
            <a:xfrm>
              <a:off x="2832" y="703"/>
              <a:ext cx="96" cy="96"/>
            </a:xfrm>
            <a:custGeom>
              <a:avLst/>
              <a:gdLst>
                <a:gd name="T0" fmla="*/ 48 w 96"/>
                <a:gd name="T1" fmla="*/ 0 h 96"/>
                <a:gd name="T2" fmla="*/ 48 w 96"/>
                <a:gd name="T3" fmla="*/ 0 h 96"/>
                <a:gd name="T4" fmla="*/ 58 w 96"/>
                <a:gd name="T5" fmla="*/ 0 h 96"/>
                <a:gd name="T6" fmla="*/ 66 w 96"/>
                <a:gd name="T7" fmla="*/ 4 h 96"/>
                <a:gd name="T8" fmla="*/ 74 w 96"/>
                <a:gd name="T9" fmla="*/ 8 h 96"/>
                <a:gd name="T10" fmla="*/ 82 w 96"/>
                <a:gd name="T11" fmla="*/ 14 h 96"/>
                <a:gd name="T12" fmla="*/ 88 w 96"/>
                <a:gd name="T13" fmla="*/ 22 h 96"/>
                <a:gd name="T14" fmla="*/ 92 w 96"/>
                <a:gd name="T15" fmla="*/ 30 h 96"/>
                <a:gd name="T16" fmla="*/ 96 w 96"/>
                <a:gd name="T17" fmla="*/ 38 h 96"/>
                <a:gd name="T18" fmla="*/ 96 w 96"/>
                <a:gd name="T19" fmla="*/ 48 h 96"/>
                <a:gd name="T20" fmla="*/ 96 w 96"/>
                <a:gd name="T21" fmla="*/ 48 h 96"/>
                <a:gd name="T22" fmla="*/ 96 w 96"/>
                <a:gd name="T23" fmla="*/ 58 h 96"/>
                <a:gd name="T24" fmla="*/ 92 w 96"/>
                <a:gd name="T25" fmla="*/ 66 h 96"/>
                <a:gd name="T26" fmla="*/ 88 w 96"/>
                <a:gd name="T27" fmla="*/ 74 h 96"/>
                <a:gd name="T28" fmla="*/ 82 w 96"/>
                <a:gd name="T29" fmla="*/ 82 h 96"/>
                <a:gd name="T30" fmla="*/ 74 w 96"/>
                <a:gd name="T31" fmla="*/ 88 h 96"/>
                <a:gd name="T32" fmla="*/ 66 w 96"/>
                <a:gd name="T33" fmla="*/ 92 h 96"/>
                <a:gd name="T34" fmla="*/ 58 w 96"/>
                <a:gd name="T35" fmla="*/ 96 h 96"/>
                <a:gd name="T36" fmla="*/ 48 w 96"/>
                <a:gd name="T37" fmla="*/ 96 h 96"/>
                <a:gd name="T38" fmla="*/ 48 w 96"/>
                <a:gd name="T39" fmla="*/ 96 h 96"/>
                <a:gd name="T40" fmla="*/ 38 w 96"/>
                <a:gd name="T41" fmla="*/ 96 h 96"/>
                <a:gd name="T42" fmla="*/ 30 w 96"/>
                <a:gd name="T43" fmla="*/ 92 h 96"/>
                <a:gd name="T44" fmla="*/ 22 w 96"/>
                <a:gd name="T45" fmla="*/ 88 h 96"/>
                <a:gd name="T46" fmla="*/ 14 w 96"/>
                <a:gd name="T47" fmla="*/ 82 h 96"/>
                <a:gd name="T48" fmla="*/ 8 w 96"/>
                <a:gd name="T49" fmla="*/ 74 h 96"/>
                <a:gd name="T50" fmla="*/ 4 w 96"/>
                <a:gd name="T51" fmla="*/ 66 h 96"/>
                <a:gd name="T52" fmla="*/ 0 w 96"/>
                <a:gd name="T53" fmla="*/ 58 h 96"/>
                <a:gd name="T54" fmla="*/ 0 w 96"/>
                <a:gd name="T55" fmla="*/ 48 h 96"/>
                <a:gd name="T56" fmla="*/ 0 w 96"/>
                <a:gd name="T57" fmla="*/ 48 h 96"/>
                <a:gd name="T58" fmla="*/ 0 w 96"/>
                <a:gd name="T59" fmla="*/ 38 h 96"/>
                <a:gd name="T60" fmla="*/ 4 w 96"/>
                <a:gd name="T61" fmla="*/ 30 h 96"/>
                <a:gd name="T62" fmla="*/ 8 w 96"/>
                <a:gd name="T63" fmla="*/ 22 h 96"/>
                <a:gd name="T64" fmla="*/ 14 w 96"/>
                <a:gd name="T65" fmla="*/ 14 h 96"/>
                <a:gd name="T66" fmla="*/ 22 w 96"/>
                <a:gd name="T67" fmla="*/ 8 h 96"/>
                <a:gd name="T68" fmla="*/ 30 w 96"/>
                <a:gd name="T69" fmla="*/ 4 h 96"/>
                <a:gd name="T70" fmla="*/ 38 w 96"/>
                <a:gd name="T71" fmla="*/ 0 h 96"/>
                <a:gd name="T72" fmla="*/ 48 w 96"/>
                <a:gd name="T73" fmla="*/ 0 h 96"/>
                <a:gd name="T74" fmla="*/ 48 w 96"/>
                <a:gd name="T7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96">
                  <a:moveTo>
                    <a:pt x="48" y="0"/>
                  </a:moveTo>
                  <a:lnTo>
                    <a:pt x="48" y="0"/>
                  </a:lnTo>
                  <a:lnTo>
                    <a:pt x="58" y="0"/>
                  </a:lnTo>
                  <a:lnTo>
                    <a:pt x="66" y="4"/>
                  </a:lnTo>
                  <a:lnTo>
                    <a:pt x="74" y="8"/>
                  </a:lnTo>
                  <a:lnTo>
                    <a:pt x="82" y="14"/>
                  </a:lnTo>
                  <a:lnTo>
                    <a:pt x="88" y="22"/>
                  </a:lnTo>
                  <a:lnTo>
                    <a:pt x="92" y="30"/>
                  </a:lnTo>
                  <a:lnTo>
                    <a:pt x="96" y="38"/>
                  </a:lnTo>
                  <a:lnTo>
                    <a:pt x="96" y="48"/>
                  </a:lnTo>
                  <a:lnTo>
                    <a:pt x="96" y="48"/>
                  </a:lnTo>
                  <a:lnTo>
                    <a:pt x="96" y="58"/>
                  </a:lnTo>
                  <a:lnTo>
                    <a:pt x="92" y="66"/>
                  </a:lnTo>
                  <a:lnTo>
                    <a:pt x="88" y="74"/>
                  </a:lnTo>
                  <a:lnTo>
                    <a:pt x="82" y="82"/>
                  </a:lnTo>
                  <a:lnTo>
                    <a:pt x="74" y="88"/>
                  </a:lnTo>
                  <a:lnTo>
                    <a:pt x="66" y="92"/>
                  </a:lnTo>
                  <a:lnTo>
                    <a:pt x="58" y="96"/>
                  </a:lnTo>
                  <a:lnTo>
                    <a:pt x="48" y="96"/>
                  </a:lnTo>
                  <a:lnTo>
                    <a:pt x="48" y="96"/>
                  </a:lnTo>
                  <a:lnTo>
                    <a:pt x="38" y="96"/>
                  </a:lnTo>
                  <a:lnTo>
                    <a:pt x="30" y="92"/>
                  </a:lnTo>
                  <a:lnTo>
                    <a:pt x="22" y="88"/>
                  </a:lnTo>
                  <a:lnTo>
                    <a:pt x="14" y="82"/>
                  </a:lnTo>
                  <a:lnTo>
                    <a:pt x="8" y="74"/>
                  </a:lnTo>
                  <a:lnTo>
                    <a:pt x="4" y="66"/>
                  </a:lnTo>
                  <a:lnTo>
                    <a:pt x="0" y="58"/>
                  </a:lnTo>
                  <a:lnTo>
                    <a:pt x="0" y="48"/>
                  </a:lnTo>
                  <a:lnTo>
                    <a:pt x="0" y="48"/>
                  </a:lnTo>
                  <a:lnTo>
                    <a:pt x="0" y="38"/>
                  </a:lnTo>
                  <a:lnTo>
                    <a:pt x="4" y="30"/>
                  </a:lnTo>
                  <a:lnTo>
                    <a:pt x="8" y="22"/>
                  </a:lnTo>
                  <a:lnTo>
                    <a:pt x="14" y="14"/>
                  </a:lnTo>
                  <a:lnTo>
                    <a:pt x="22" y="8"/>
                  </a:lnTo>
                  <a:lnTo>
                    <a:pt x="30" y="4"/>
                  </a:lnTo>
                  <a:lnTo>
                    <a:pt x="38" y="0"/>
                  </a:lnTo>
                  <a:lnTo>
                    <a:pt x="48" y="0"/>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8" name="Freeform 34">
              <a:extLst>
                <a:ext uri="{FF2B5EF4-FFF2-40B4-BE49-F238E27FC236}">
                  <a16:creationId xmlns:a16="http://schemas.microsoft.com/office/drawing/2014/main" id="{1171BDF5-C329-41DA-8E4C-EBC97F7253CC}"/>
                </a:ext>
              </a:extLst>
            </p:cNvPr>
            <p:cNvSpPr>
              <a:spLocks/>
            </p:cNvSpPr>
            <p:nvPr/>
          </p:nvSpPr>
          <p:spPr bwMode="auto">
            <a:xfrm>
              <a:off x="2748" y="1326"/>
              <a:ext cx="84" cy="316"/>
            </a:xfrm>
            <a:custGeom>
              <a:avLst/>
              <a:gdLst>
                <a:gd name="T0" fmla="*/ 84 w 84"/>
                <a:gd name="T1" fmla="*/ 316 h 316"/>
                <a:gd name="T2" fmla="*/ 0 w 84"/>
                <a:gd name="T3" fmla="*/ 244 h 316"/>
                <a:gd name="T4" fmla="*/ 84 w 84"/>
                <a:gd name="T5" fmla="*/ 0 h 316"/>
                <a:gd name="T6" fmla="*/ 84 w 84"/>
                <a:gd name="T7" fmla="*/ 316 h 316"/>
              </a:gdLst>
              <a:ahLst/>
              <a:cxnLst>
                <a:cxn ang="0">
                  <a:pos x="T0" y="T1"/>
                </a:cxn>
                <a:cxn ang="0">
                  <a:pos x="T2" y="T3"/>
                </a:cxn>
                <a:cxn ang="0">
                  <a:pos x="T4" y="T5"/>
                </a:cxn>
                <a:cxn ang="0">
                  <a:pos x="T6" y="T7"/>
                </a:cxn>
              </a:cxnLst>
              <a:rect l="0" t="0" r="r" b="b"/>
              <a:pathLst>
                <a:path w="84" h="316">
                  <a:moveTo>
                    <a:pt x="84" y="316"/>
                  </a:moveTo>
                  <a:lnTo>
                    <a:pt x="0" y="244"/>
                  </a:lnTo>
                  <a:lnTo>
                    <a:pt x="84" y="0"/>
                  </a:lnTo>
                  <a:lnTo>
                    <a:pt x="84" y="3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29" name="Freeform 35">
              <a:extLst>
                <a:ext uri="{FF2B5EF4-FFF2-40B4-BE49-F238E27FC236}">
                  <a16:creationId xmlns:a16="http://schemas.microsoft.com/office/drawing/2014/main" id="{2E401D42-FC57-4B8A-9761-D4098C661DC1}"/>
                </a:ext>
              </a:extLst>
            </p:cNvPr>
            <p:cNvSpPr>
              <a:spLocks/>
            </p:cNvSpPr>
            <p:nvPr/>
          </p:nvSpPr>
          <p:spPr bwMode="auto">
            <a:xfrm>
              <a:off x="2425" y="2128"/>
              <a:ext cx="407" cy="627"/>
            </a:xfrm>
            <a:custGeom>
              <a:avLst/>
              <a:gdLst>
                <a:gd name="T0" fmla="*/ 0 w 407"/>
                <a:gd name="T1" fmla="*/ 391 h 627"/>
                <a:gd name="T2" fmla="*/ 133 w 407"/>
                <a:gd name="T3" fmla="*/ 0 h 627"/>
                <a:gd name="T4" fmla="*/ 407 w 407"/>
                <a:gd name="T5" fmla="*/ 190 h 627"/>
                <a:gd name="T6" fmla="*/ 407 w 407"/>
                <a:gd name="T7" fmla="*/ 627 h 627"/>
                <a:gd name="T8" fmla="*/ 0 w 407"/>
                <a:gd name="T9" fmla="*/ 391 h 627"/>
              </a:gdLst>
              <a:ahLst/>
              <a:cxnLst>
                <a:cxn ang="0">
                  <a:pos x="T0" y="T1"/>
                </a:cxn>
                <a:cxn ang="0">
                  <a:pos x="T2" y="T3"/>
                </a:cxn>
                <a:cxn ang="0">
                  <a:pos x="T4" y="T5"/>
                </a:cxn>
                <a:cxn ang="0">
                  <a:pos x="T6" y="T7"/>
                </a:cxn>
                <a:cxn ang="0">
                  <a:pos x="T8" y="T9"/>
                </a:cxn>
              </a:cxnLst>
              <a:rect l="0" t="0" r="r" b="b"/>
              <a:pathLst>
                <a:path w="407" h="627">
                  <a:moveTo>
                    <a:pt x="0" y="391"/>
                  </a:moveTo>
                  <a:lnTo>
                    <a:pt x="133" y="0"/>
                  </a:lnTo>
                  <a:lnTo>
                    <a:pt x="407" y="190"/>
                  </a:lnTo>
                  <a:lnTo>
                    <a:pt x="407" y="627"/>
                  </a:lnTo>
                  <a:lnTo>
                    <a:pt x="0" y="3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30" name="Freeform 36">
              <a:extLst>
                <a:ext uri="{FF2B5EF4-FFF2-40B4-BE49-F238E27FC236}">
                  <a16:creationId xmlns:a16="http://schemas.microsoft.com/office/drawing/2014/main" id="{34BDFC7A-E377-424A-92EB-DE0E0CD0F481}"/>
                </a:ext>
              </a:extLst>
            </p:cNvPr>
            <p:cNvSpPr>
              <a:spLocks/>
            </p:cNvSpPr>
            <p:nvPr/>
          </p:nvSpPr>
          <p:spPr bwMode="auto">
            <a:xfrm>
              <a:off x="2928" y="2128"/>
              <a:ext cx="407" cy="627"/>
            </a:xfrm>
            <a:custGeom>
              <a:avLst/>
              <a:gdLst>
                <a:gd name="T0" fmla="*/ 0 w 407"/>
                <a:gd name="T1" fmla="*/ 627 h 627"/>
                <a:gd name="T2" fmla="*/ 0 w 407"/>
                <a:gd name="T3" fmla="*/ 190 h 627"/>
                <a:gd name="T4" fmla="*/ 274 w 407"/>
                <a:gd name="T5" fmla="*/ 0 h 627"/>
                <a:gd name="T6" fmla="*/ 407 w 407"/>
                <a:gd name="T7" fmla="*/ 391 h 627"/>
                <a:gd name="T8" fmla="*/ 0 w 407"/>
                <a:gd name="T9" fmla="*/ 627 h 627"/>
              </a:gdLst>
              <a:ahLst/>
              <a:cxnLst>
                <a:cxn ang="0">
                  <a:pos x="T0" y="T1"/>
                </a:cxn>
                <a:cxn ang="0">
                  <a:pos x="T2" y="T3"/>
                </a:cxn>
                <a:cxn ang="0">
                  <a:pos x="T4" y="T5"/>
                </a:cxn>
                <a:cxn ang="0">
                  <a:pos x="T6" y="T7"/>
                </a:cxn>
                <a:cxn ang="0">
                  <a:pos x="T8" y="T9"/>
                </a:cxn>
              </a:cxnLst>
              <a:rect l="0" t="0" r="r" b="b"/>
              <a:pathLst>
                <a:path w="407" h="627">
                  <a:moveTo>
                    <a:pt x="0" y="627"/>
                  </a:moveTo>
                  <a:lnTo>
                    <a:pt x="0" y="190"/>
                  </a:lnTo>
                  <a:lnTo>
                    <a:pt x="274" y="0"/>
                  </a:lnTo>
                  <a:lnTo>
                    <a:pt x="407" y="391"/>
                  </a:lnTo>
                  <a:lnTo>
                    <a:pt x="0" y="6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31" name="Line 37">
              <a:extLst>
                <a:ext uri="{FF2B5EF4-FFF2-40B4-BE49-F238E27FC236}">
                  <a16:creationId xmlns:a16="http://schemas.microsoft.com/office/drawing/2014/main" id="{C0411C36-9658-4165-941F-7C856A917378}"/>
                </a:ext>
              </a:extLst>
            </p:cNvPr>
            <p:cNvSpPr>
              <a:spLocks noChangeShapeType="1"/>
            </p:cNvSpPr>
            <p:nvPr/>
          </p:nvSpPr>
          <p:spPr bwMode="auto">
            <a:xfrm>
              <a:off x="2928" y="275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32" name="Group 21">
            <a:extLst>
              <a:ext uri="{FF2B5EF4-FFF2-40B4-BE49-F238E27FC236}">
                <a16:creationId xmlns:a16="http://schemas.microsoft.com/office/drawing/2014/main" id="{0D0A01B2-7D9D-4D9E-8E9E-A1618D7E3CA2}"/>
              </a:ext>
            </a:extLst>
          </p:cNvPr>
          <p:cNvGrpSpPr>
            <a:grpSpLocks noChangeAspect="1"/>
          </p:cNvGrpSpPr>
          <p:nvPr/>
        </p:nvGrpSpPr>
        <p:grpSpPr bwMode="auto">
          <a:xfrm>
            <a:off x="4250331" y="1964497"/>
            <a:ext cx="312133" cy="726722"/>
            <a:chOff x="2225" y="95"/>
            <a:chExt cx="1310" cy="3050"/>
          </a:xfrm>
          <a:effectLst>
            <a:outerShdw blurRad="101600" dist="241300" dir="18900000" sy="23000" kx="-1200000" algn="bl" rotWithShape="0">
              <a:prstClr val="black">
                <a:alpha val="56000"/>
              </a:prstClr>
            </a:outerShdw>
          </a:effectLst>
        </p:grpSpPr>
        <p:sp>
          <p:nvSpPr>
            <p:cNvPr id="33" name="Freeform 22">
              <a:extLst>
                <a:ext uri="{FF2B5EF4-FFF2-40B4-BE49-F238E27FC236}">
                  <a16:creationId xmlns:a16="http://schemas.microsoft.com/office/drawing/2014/main" id="{2D71CFFE-E792-4C19-842A-E4EA9E3B4209}"/>
                </a:ext>
              </a:extLst>
            </p:cNvPr>
            <p:cNvSpPr>
              <a:spLocks noEditPoints="1"/>
            </p:cNvSpPr>
            <p:nvPr/>
          </p:nvSpPr>
          <p:spPr bwMode="auto">
            <a:xfrm>
              <a:off x="2225" y="95"/>
              <a:ext cx="1310" cy="1239"/>
            </a:xfrm>
            <a:custGeom>
              <a:avLst/>
              <a:gdLst>
                <a:gd name="T0" fmla="*/ 363 w 1310"/>
                <a:gd name="T1" fmla="*/ 1239 h 1239"/>
                <a:gd name="T2" fmla="*/ 397 w 1310"/>
                <a:gd name="T3" fmla="*/ 1227 h 1239"/>
                <a:gd name="T4" fmla="*/ 413 w 1310"/>
                <a:gd name="T5" fmla="*/ 1205 h 1239"/>
                <a:gd name="T6" fmla="*/ 409 w 1310"/>
                <a:gd name="T7" fmla="*/ 1169 h 1239"/>
                <a:gd name="T8" fmla="*/ 391 w 1310"/>
                <a:gd name="T9" fmla="*/ 1149 h 1239"/>
                <a:gd name="T10" fmla="*/ 268 w 1310"/>
                <a:gd name="T11" fmla="*/ 1059 h 1239"/>
                <a:gd name="T12" fmla="*/ 176 w 1310"/>
                <a:gd name="T13" fmla="*/ 941 h 1239"/>
                <a:gd name="T14" fmla="*/ 116 w 1310"/>
                <a:gd name="T15" fmla="*/ 805 h 1239"/>
                <a:gd name="T16" fmla="*/ 96 w 1310"/>
                <a:gd name="T17" fmla="*/ 656 h 1239"/>
                <a:gd name="T18" fmla="*/ 102 w 1310"/>
                <a:gd name="T19" fmla="*/ 570 h 1239"/>
                <a:gd name="T20" fmla="*/ 130 w 1310"/>
                <a:gd name="T21" fmla="*/ 464 h 1239"/>
                <a:gd name="T22" fmla="*/ 178 w 1310"/>
                <a:gd name="T23" fmla="*/ 366 h 1239"/>
                <a:gd name="T24" fmla="*/ 242 w 1310"/>
                <a:gd name="T25" fmla="*/ 280 h 1239"/>
                <a:gd name="T26" fmla="*/ 322 w 1310"/>
                <a:gd name="T27" fmla="*/ 208 h 1239"/>
                <a:gd name="T28" fmla="*/ 413 w 1310"/>
                <a:gd name="T29" fmla="*/ 152 h 1239"/>
                <a:gd name="T30" fmla="*/ 515 w 1310"/>
                <a:gd name="T31" fmla="*/ 114 h 1239"/>
                <a:gd name="T32" fmla="*/ 627 w 1310"/>
                <a:gd name="T33" fmla="*/ 96 h 1239"/>
                <a:gd name="T34" fmla="*/ 713 w 1310"/>
                <a:gd name="T35" fmla="*/ 98 h 1239"/>
                <a:gd name="T36" fmla="*/ 821 w 1310"/>
                <a:gd name="T37" fmla="*/ 122 h 1239"/>
                <a:gd name="T38" fmla="*/ 921 w 1310"/>
                <a:gd name="T39" fmla="*/ 164 h 1239"/>
                <a:gd name="T40" fmla="*/ 1010 w 1310"/>
                <a:gd name="T41" fmla="*/ 224 h 1239"/>
                <a:gd name="T42" fmla="*/ 1086 w 1310"/>
                <a:gd name="T43" fmla="*/ 300 h 1239"/>
                <a:gd name="T44" fmla="*/ 1146 w 1310"/>
                <a:gd name="T45" fmla="*/ 390 h 1239"/>
                <a:gd name="T46" fmla="*/ 1188 w 1310"/>
                <a:gd name="T47" fmla="*/ 490 h 1239"/>
                <a:gd name="T48" fmla="*/ 1212 w 1310"/>
                <a:gd name="T49" fmla="*/ 598 h 1239"/>
                <a:gd name="T50" fmla="*/ 1212 w 1310"/>
                <a:gd name="T51" fmla="*/ 694 h 1239"/>
                <a:gd name="T52" fmla="*/ 1182 w 1310"/>
                <a:gd name="T53" fmla="*/ 841 h 1239"/>
                <a:gd name="T54" fmla="*/ 1114 w 1310"/>
                <a:gd name="T55" fmla="*/ 973 h 1239"/>
                <a:gd name="T56" fmla="*/ 1014 w 1310"/>
                <a:gd name="T57" fmla="*/ 1083 h 1239"/>
                <a:gd name="T58" fmla="*/ 919 w 1310"/>
                <a:gd name="T59" fmla="*/ 1149 h 1239"/>
                <a:gd name="T60" fmla="*/ 897 w 1310"/>
                <a:gd name="T61" fmla="*/ 1177 h 1239"/>
                <a:gd name="T62" fmla="*/ 901 w 1310"/>
                <a:gd name="T63" fmla="*/ 1213 h 1239"/>
                <a:gd name="T64" fmla="*/ 931 w 1310"/>
                <a:gd name="T65" fmla="*/ 1237 h 1239"/>
                <a:gd name="T66" fmla="*/ 965 w 1310"/>
                <a:gd name="T67" fmla="*/ 1233 h 1239"/>
                <a:gd name="T68" fmla="*/ 1076 w 1310"/>
                <a:gd name="T69" fmla="*/ 1157 h 1239"/>
                <a:gd name="T70" fmla="*/ 1194 w 1310"/>
                <a:gd name="T71" fmla="*/ 1027 h 1239"/>
                <a:gd name="T72" fmla="*/ 1272 w 1310"/>
                <a:gd name="T73" fmla="*/ 873 h 1239"/>
                <a:gd name="T74" fmla="*/ 1308 w 1310"/>
                <a:gd name="T75" fmla="*/ 700 h 1239"/>
                <a:gd name="T76" fmla="*/ 1306 w 1310"/>
                <a:gd name="T77" fmla="*/ 590 h 1239"/>
                <a:gd name="T78" fmla="*/ 1280 w 1310"/>
                <a:gd name="T79" fmla="*/ 462 h 1239"/>
                <a:gd name="T80" fmla="*/ 1230 w 1310"/>
                <a:gd name="T81" fmla="*/ 344 h 1239"/>
                <a:gd name="T82" fmla="*/ 1160 w 1310"/>
                <a:gd name="T83" fmla="*/ 238 h 1239"/>
                <a:gd name="T84" fmla="*/ 1072 w 1310"/>
                <a:gd name="T85" fmla="*/ 150 h 1239"/>
                <a:gd name="T86" fmla="*/ 967 w 1310"/>
                <a:gd name="T87" fmla="*/ 80 h 1239"/>
                <a:gd name="T88" fmla="*/ 849 w 1310"/>
                <a:gd name="T89" fmla="*/ 30 h 1239"/>
                <a:gd name="T90" fmla="*/ 721 w 1310"/>
                <a:gd name="T91" fmla="*/ 4 h 1239"/>
                <a:gd name="T92" fmla="*/ 621 w 1310"/>
                <a:gd name="T93" fmla="*/ 0 h 1239"/>
                <a:gd name="T94" fmla="*/ 491 w 1310"/>
                <a:gd name="T95" fmla="*/ 20 h 1239"/>
                <a:gd name="T96" fmla="*/ 371 w 1310"/>
                <a:gd name="T97" fmla="*/ 64 h 1239"/>
                <a:gd name="T98" fmla="*/ 264 w 1310"/>
                <a:gd name="T99" fmla="*/ 130 h 1239"/>
                <a:gd name="T100" fmla="*/ 170 w 1310"/>
                <a:gd name="T101" fmla="*/ 216 h 1239"/>
                <a:gd name="T102" fmla="*/ 96 w 1310"/>
                <a:gd name="T103" fmla="*/ 316 h 1239"/>
                <a:gd name="T104" fmla="*/ 40 w 1310"/>
                <a:gd name="T105" fmla="*/ 430 h 1239"/>
                <a:gd name="T106" fmla="*/ 8 w 1310"/>
                <a:gd name="T107" fmla="*/ 556 h 1239"/>
                <a:gd name="T108" fmla="*/ 0 w 1310"/>
                <a:gd name="T109" fmla="*/ 656 h 1239"/>
                <a:gd name="T110" fmla="*/ 24 w 1310"/>
                <a:gd name="T111" fmla="*/ 831 h 1239"/>
                <a:gd name="T112" fmla="*/ 92 w 1310"/>
                <a:gd name="T113" fmla="*/ 991 h 1239"/>
                <a:gd name="T114" fmla="*/ 202 w 1310"/>
                <a:gd name="T115" fmla="*/ 1127 h 1239"/>
                <a:gd name="T116" fmla="*/ 345 w 1310"/>
                <a:gd name="T117" fmla="*/ 1233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0" h="1239">
                  <a:moveTo>
                    <a:pt x="345" y="1233"/>
                  </a:moveTo>
                  <a:lnTo>
                    <a:pt x="345" y="1233"/>
                  </a:lnTo>
                  <a:lnTo>
                    <a:pt x="353" y="1237"/>
                  </a:lnTo>
                  <a:lnTo>
                    <a:pt x="363" y="1239"/>
                  </a:lnTo>
                  <a:lnTo>
                    <a:pt x="373" y="1239"/>
                  </a:lnTo>
                  <a:lnTo>
                    <a:pt x="381" y="1237"/>
                  </a:lnTo>
                  <a:lnTo>
                    <a:pt x="389" y="1233"/>
                  </a:lnTo>
                  <a:lnTo>
                    <a:pt x="397" y="1227"/>
                  </a:lnTo>
                  <a:lnTo>
                    <a:pt x="405" y="1221"/>
                  </a:lnTo>
                  <a:lnTo>
                    <a:pt x="409" y="1213"/>
                  </a:lnTo>
                  <a:lnTo>
                    <a:pt x="409" y="1213"/>
                  </a:lnTo>
                  <a:lnTo>
                    <a:pt x="413" y="1205"/>
                  </a:lnTo>
                  <a:lnTo>
                    <a:pt x="415" y="1195"/>
                  </a:lnTo>
                  <a:lnTo>
                    <a:pt x="415" y="1185"/>
                  </a:lnTo>
                  <a:lnTo>
                    <a:pt x="413" y="1177"/>
                  </a:lnTo>
                  <a:lnTo>
                    <a:pt x="409" y="1169"/>
                  </a:lnTo>
                  <a:lnTo>
                    <a:pt x="405" y="1161"/>
                  </a:lnTo>
                  <a:lnTo>
                    <a:pt x="399" y="1153"/>
                  </a:lnTo>
                  <a:lnTo>
                    <a:pt x="391" y="1149"/>
                  </a:lnTo>
                  <a:lnTo>
                    <a:pt x="391" y="1149"/>
                  </a:lnTo>
                  <a:lnTo>
                    <a:pt x="357" y="1129"/>
                  </a:lnTo>
                  <a:lnTo>
                    <a:pt x="326" y="1107"/>
                  </a:lnTo>
                  <a:lnTo>
                    <a:pt x="296" y="1083"/>
                  </a:lnTo>
                  <a:lnTo>
                    <a:pt x="268" y="1059"/>
                  </a:lnTo>
                  <a:lnTo>
                    <a:pt x="242" y="1031"/>
                  </a:lnTo>
                  <a:lnTo>
                    <a:pt x="218" y="1003"/>
                  </a:lnTo>
                  <a:lnTo>
                    <a:pt x="196" y="973"/>
                  </a:lnTo>
                  <a:lnTo>
                    <a:pt x="176" y="941"/>
                  </a:lnTo>
                  <a:lnTo>
                    <a:pt x="158" y="909"/>
                  </a:lnTo>
                  <a:lnTo>
                    <a:pt x="142" y="875"/>
                  </a:lnTo>
                  <a:lnTo>
                    <a:pt x="128" y="841"/>
                  </a:lnTo>
                  <a:lnTo>
                    <a:pt x="116" y="805"/>
                  </a:lnTo>
                  <a:lnTo>
                    <a:pt x="108" y="769"/>
                  </a:lnTo>
                  <a:lnTo>
                    <a:pt x="102" y="732"/>
                  </a:lnTo>
                  <a:lnTo>
                    <a:pt x="98" y="694"/>
                  </a:lnTo>
                  <a:lnTo>
                    <a:pt x="96" y="656"/>
                  </a:lnTo>
                  <a:lnTo>
                    <a:pt x="96" y="656"/>
                  </a:lnTo>
                  <a:lnTo>
                    <a:pt x="96" y="628"/>
                  </a:lnTo>
                  <a:lnTo>
                    <a:pt x="98" y="598"/>
                  </a:lnTo>
                  <a:lnTo>
                    <a:pt x="102" y="570"/>
                  </a:lnTo>
                  <a:lnTo>
                    <a:pt x="108" y="544"/>
                  </a:lnTo>
                  <a:lnTo>
                    <a:pt x="114" y="516"/>
                  </a:lnTo>
                  <a:lnTo>
                    <a:pt x="122" y="490"/>
                  </a:lnTo>
                  <a:lnTo>
                    <a:pt x="130" y="464"/>
                  </a:lnTo>
                  <a:lnTo>
                    <a:pt x="140" y="438"/>
                  </a:lnTo>
                  <a:lnTo>
                    <a:pt x="152" y="414"/>
                  </a:lnTo>
                  <a:lnTo>
                    <a:pt x="164" y="390"/>
                  </a:lnTo>
                  <a:lnTo>
                    <a:pt x="178" y="366"/>
                  </a:lnTo>
                  <a:lnTo>
                    <a:pt x="192" y="344"/>
                  </a:lnTo>
                  <a:lnTo>
                    <a:pt x="208" y="322"/>
                  </a:lnTo>
                  <a:lnTo>
                    <a:pt x="224" y="300"/>
                  </a:lnTo>
                  <a:lnTo>
                    <a:pt x="242" y="280"/>
                  </a:lnTo>
                  <a:lnTo>
                    <a:pt x="260" y="260"/>
                  </a:lnTo>
                  <a:lnTo>
                    <a:pt x="280" y="242"/>
                  </a:lnTo>
                  <a:lnTo>
                    <a:pt x="300" y="224"/>
                  </a:lnTo>
                  <a:lnTo>
                    <a:pt x="322" y="208"/>
                  </a:lnTo>
                  <a:lnTo>
                    <a:pt x="343" y="192"/>
                  </a:lnTo>
                  <a:lnTo>
                    <a:pt x="365" y="178"/>
                  </a:lnTo>
                  <a:lnTo>
                    <a:pt x="389" y="164"/>
                  </a:lnTo>
                  <a:lnTo>
                    <a:pt x="413" y="152"/>
                  </a:lnTo>
                  <a:lnTo>
                    <a:pt x="437" y="140"/>
                  </a:lnTo>
                  <a:lnTo>
                    <a:pt x="463" y="130"/>
                  </a:lnTo>
                  <a:lnTo>
                    <a:pt x="489" y="122"/>
                  </a:lnTo>
                  <a:lnTo>
                    <a:pt x="515" y="114"/>
                  </a:lnTo>
                  <a:lnTo>
                    <a:pt x="543" y="108"/>
                  </a:lnTo>
                  <a:lnTo>
                    <a:pt x="569" y="102"/>
                  </a:lnTo>
                  <a:lnTo>
                    <a:pt x="597" y="98"/>
                  </a:lnTo>
                  <a:lnTo>
                    <a:pt x="627" y="96"/>
                  </a:lnTo>
                  <a:lnTo>
                    <a:pt x="655" y="96"/>
                  </a:lnTo>
                  <a:lnTo>
                    <a:pt x="655" y="96"/>
                  </a:lnTo>
                  <a:lnTo>
                    <a:pt x="683" y="96"/>
                  </a:lnTo>
                  <a:lnTo>
                    <a:pt x="713" y="98"/>
                  </a:lnTo>
                  <a:lnTo>
                    <a:pt x="741" y="102"/>
                  </a:lnTo>
                  <a:lnTo>
                    <a:pt x="767" y="108"/>
                  </a:lnTo>
                  <a:lnTo>
                    <a:pt x="795" y="114"/>
                  </a:lnTo>
                  <a:lnTo>
                    <a:pt x="821" y="122"/>
                  </a:lnTo>
                  <a:lnTo>
                    <a:pt x="847" y="130"/>
                  </a:lnTo>
                  <a:lnTo>
                    <a:pt x="873" y="140"/>
                  </a:lnTo>
                  <a:lnTo>
                    <a:pt x="897" y="152"/>
                  </a:lnTo>
                  <a:lnTo>
                    <a:pt x="921" y="164"/>
                  </a:lnTo>
                  <a:lnTo>
                    <a:pt x="945" y="178"/>
                  </a:lnTo>
                  <a:lnTo>
                    <a:pt x="967" y="192"/>
                  </a:lnTo>
                  <a:lnTo>
                    <a:pt x="988" y="208"/>
                  </a:lnTo>
                  <a:lnTo>
                    <a:pt x="1010" y="224"/>
                  </a:lnTo>
                  <a:lnTo>
                    <a:pt x="1030" y="242"/>
                  </a:lnTo>
                  <a:lnTo>
                    <a:pt x="1050" y="260"/>
                  </a:lnTo>
                  <a:lnTo>
                    <a:pt x="1068" y="280"/>
                  </a:lnTo>
                  <a:lnTo>
                    <a:pt x="1086" y="300"/>
                  </a:lnTo>
                  <a:lnTo>
                    <a:pt x="1102" y="322"/>
                  </a:lnTo>
                  <a:lnTo>
                    <a:pt x="1118" y="344"/>
                  </a:lnTo>
                  <a:lnTo>
                    <a:pt x="1132" y="366"/>
                  </a:lnTo>
                  <a:lnTo>
                    <a:pt x="1146" y="390"/>
                  </a:lnTo>
                  <a:lnTo>
                    <a:pt x="1158" y="414"/>
                  </a:lnTo>
                  <a:lnTo>
                    <a:pt x="1170" y="438"/>
                  </a:lnTo>
                  <a:lnTo>
                    <a:pt x="1180" y="464"/>
                  </a:lnTo>
                  <a:lnTo>
                    <a:pt x="1188" y="490"/>
                  </a:lnTo>
                  <a:lnTo>
                    <a:pt x="1196" y="516"/>
                  </a:lnTo>
                  <a:lnTo>
                    <a:pt x="1202" y="544"/>
                  </a:lnTo>
                  <a:lnTo>
                    <a:pt x="1208" y="570"/>
                  </a:lnTo>
                  <a:lnTo>
                    <a:pt x="1212" y="598"/>
                  </a:lnTo>
                  <a:lnTo>
                    <a:pt x="1214" y="628"/>
                  </a:lnTo>
                  <a:lnTo>
                    <a:pt x="1214" y="656"/>
                  </a:lnTo>
                  <a:lnTo>
                    <a:pt x="1214" y="656"/>
                  </a:lnTo>
                  <a:lnTo>
                    <a:pt x="1212" y="694"/>
                  </a:lnTo>
                  <a:lnTo>
                    <a:pt x="1208" y="732"/>
                  </a:lnTo>
                  <a:lnTo>
                    <a:pt x="1202" y="769"/>
                  </a:lnTo>
                  <a:lnTo>
                    <a:pt x="1194" y="805"/>
                  </a:lnTo>
                  <a:lnTo>
                    <a:pt x="1182" y="841"/>
                  </a:lnTo>
                  <a:lnTo>
                    <a:pt x="1168" y="875"/>
                  </a:lnTo>
                  <a:lnTo>
                    <a:pt x="1152" y="909"/>
                  </a:lnTo>
                  <a:lnTo>
                    <a:pt x="1134" y="941"/>
                  </a:lnTo>
                  <a:lnTo>
                    <a:pt x="1114" y="973"/>
                  </a:lnTo>
                  <a:lnTo>
                    <a:pt x="1092" y="1003"/>
                  </a:lnTo>
                  <a:lnTo>
                    <a:pt x="1068" y="1031"/>
                  </a:lnTo>
                  <a:lnTo>
                    <a:pt x="1042" y="1059"/>
                  </a:lnTo>
                  <a:lnTo>
                    <a:pt x="1014" y="1083"/>
                  </a:lnTo>
                  <a:lnTo>
                    <a:pt x="984" y="1107"/>
                  </a:lnTo>
                  <a:lnTo>
                    <a:pt x="953" y="1129"/>
                  </a:lnTo>
                  <a:lnTo>
                    <a:pt x="919" y="1149"/>
                  </a:lnTo>
                  <a:lnTo>
                    <a:pt x="919" y="1149"/>
                  </a:lnTo>
                  <a:lnTo>
                    <a:pt x="911" y="1153"/>
                  </a:lnTo>
                  <a:lnTo>
                    <a:pt x="905" y="1161"/>
                  </a:lnTo>
                  <a:lnTo>
                    <a:pt x="901" y="1169"/>
                  </a:lnTo>
                  <a:lnTo>
                    <a:pt x="897" y="1177"/>
                  </a:lnTo>
                  <a:lnTo>
                    <a:pt x="895" y="1185"/>
                  </a:lnTo>
                  <a:lnTo>
                    <a:pt x="895" y="1195"/>
                  </a:lnTo>
                  <a:lnTo>
                    <a:pt x="897" y="1205"/>
                  </a:lnTo>
                  <a:lnTo>
                    <a:pt x="901" y="1213"/>
                  </a:lnTo>
                  <a:lnTo>
                    <a:pt x="901" y="1213"/>
                  </a:lnTo>
                  <a:lnTo>
                    <a:pt x="909" y="1223"/>
                  </a:lnTo>
                  <a:lnTo>
                    <a:pt x="919" y="1231"/>
                  </a:lnTo>
                  <a:lnTo>
                    <a:pt x="931" y="1237"/>
                  </a:lnTo>
                  <a:lnTo>
                    <a:pt x="943" y="1239"/>
                  </a:lnTo>
                  <a:lnTo>
                    <a:pt x="943" y="1239"/>
                  </a:lnTo>
                  <a:lnTo>
                    <a:pt x="955" y="1237"/>
                  </a:lnTo>
                  <a:lnTo>
                    <a:pt x="965" y="1233"/>
                  </a:lnTo>
                  <a:lnTo>
                    <a:pt x="965" y="1233"/>
                  </a:lnTo>
                  <a:lnTo>
                    <a:pt x="1004" y="1209"/>
                  </a:lnTo>
                  <a:lnTo>
                    <a:pt x="1040" y="1185"/>
                  </a:lnTo>
                  <a:lnTo>
                    <a:pt x="1076" y="1157"/>
                  </a:lnTo>
                  <a:lnTo>
                    <a:pt x="1108" y="1127"/>
                  </a:lnTo>
                  <a:lnTo>
                    <a:pt x="1140" y="1097"/>
                  </a:lnTo>
                  <a:lnTo>
                    <a:pt x="1168" y="1063"/>
                  </a:lnTo>
                  <a:lnTo>
                    <a:pt x="1194" y="1027"/>
                  </a:lnTo>
                  <a:lnTo>
                    <a:pt x="1218" y="991"/>
                  </a:lnTo>
                  <a:lnTo>
                    <a:pt x="1238" y="953"/>
                  </a:lnTo>
                  <a:lnTo>
                    <a:pt x="1256" y="913"/>
                  </a:lnTo>
                  <a:lnTo>
                    <a:pt x="1272" y="873"/>
                  </a:lnTo>
                  <a:lnTo>
                    <a:pt x="1286" y="831"/>
                  </a:lnTo>
                  <a:lnTo>
                    <a:pt x="1296" y="789"/>
                  </a:lnTo>
                  <a:lnTo>
                    <a:pt x="1304" y="746"/>
                  </a:lnTo>
                  <a:lnTo>
                    <a:pt x="1308" y="700"/>
                  </a:lnTo>
                  <a:lnTo>
                    <a:pt x="1310" y="656"/>
                  </a:lnTo>
                  <a:lnTo>
                    <a:pt x="1310" y="656"/>
                  </a:lnTo>
                  <a:lnTo>
                    <a:pt x="1310" y="622"/>
                  </a:lnTo>
                  <a:lnTo>
                    <a:pt x="1306" y="590"/>
                  </a:lnTo>
                  <a:lnTo>
                    <a:pt x="1302" y="556"/>
                  </a:lnTo>
                  <a:lnTo>
                    <a:pt x="1296" y="524"/>
                  </a:lnTo>
                  <a:lnTo>
                    <a:pt x="1290" y="492"/>
                  </a:lnTo>
                  <a:lnTo>
                    <a:pt x="1280" y="462"/>
                  </a:lnTo>
                  <a:lnTo>
                    <a:pt x="1270" y="430"/>
                  </a:lnTo>
                  <a:lnTo>
                    <a:pt x="1258" y="400"/>
                  </a:lnTo>
                  <a:lnTo>
                    <a:pt x="1246" y="372"/>
                  </a:lnTo>
                  <a:lnTo>
                    <a:pt x="1230" y="344"/>
                  </a:lnTo>
                  <a:lnTo>
                    <a:pt x="1214" y="316"/>
                  </a:lnTo>
                  <a:lnTo>
                    <a:pt x="1198" y="290"/>
                  </a:lnTo>
                  <a:lnTo>
                    <a:pt x="1180" y="264"/>
                  </a:lnTo>
                  <a:lnTo>
                    <a:pt x="1160" y="238"/>
                  </a:lnTo>
                  <a:lnTo>
                    <a:pt x="1140" y="216"/>
                  </a:lnTo>
                  <a:lnTo>
                    <a:pt x="1118" y="192"/>
                  </a:lnTo>
                  <a:lnTo>
                    <a:pt x="1094" y="170"/>
                  </a:lnTo>
                  <a:lnTo>
                    <a:pt x="1072" y="150"/>
                  </a:lnTo>
                  <a:lnTo>
                    <a:pt x="1046" y="130"/>
                  </a:lnTo>
                  <a:lnTo>
                    <a:pt x="1020" y="112"/>
                  </a:lnTo>
                  <a:lnTo>
                    <a:pt x="994" y="96"/>
                  </a:lnTo>
                  <a:lnTo>
                    <a:pt x="967" y="80"/>
                  </a:lnTo>
                  <a:lnTo>
                    <a:pt x="939" y="64"/>
                  </a:lnTo>
                  <a:lnTo>
                    <a:pt x="911" y="52"/>
                  </a:lnTo>
                  <a:lnTo>
                    <a:pt x="881" y="40"/>
                  </a:lnTo>
                  <a:lnTo>
                    <a:pt x="849" y="30"/>
                  </a:lnTo>
                  <a:lnTo>
                    <a:pt x="819" y="20"/>
                  </a:lnTo>
                  <a:lnTo>
                    <a:pt x="787" y="14"/>
                  </a:lnTo>
                  <a:lnTo>
                    <a:pt x="755" y="8"/>
                  </a:lnTo>
                  <a:lnTo>
                    <a:pt x="721" y="4"/>
                  </a:lnTo>
                  <a:lnTo>
                    <a:pt x="689" y="0"/>
                  </a:lnTo>
                  <a:lnTo>
                    <a:pt x="655" y="0"/>
                  </a:lnTo>
                  <a:lnTo>
                    <a:pt x="655" y="0"/>
                  </a:lnTo>
                  <a:lnTo>
                    <a:pt x="621" y="0"/>
                  </a:lnTo>
                  <a:lnTo>
                    <a:pt x="589" y="4"/>
                  </a:lnTo>
                  <a:lnTo>
                    <a:pt x="555" y="8"/>
                  </a:lnTo>
                  <a:lnTo>
                    <a:pt x="523" y="14"/>
                  </a:lnTo>
                  <a:lnTo>
                    <a:pt x="491" y="20"/>
                  </a:lnTo>
                  <a:lnTo>
                    <a:pt x="461" y="30"/>
                  </a:lnTo>
                  <a:lnTo>
                    <a:pt x="429" y="40"/>
                  </a:lnTo>
                  <a:lnTo>
                    <a:pt x="399" y="52"/>
                  </a:lnTo>
                  <a:lnTo>
                    <a:pt x="371" y="64"/>
                  </a:lnTo>
                  <a:lnTo>
                    <a:pt x="343" y="80"/>
                  </a:lnTo>
                  <a:lnTo>
                    <a:pt x="316" y="96"/>
                  </a:lnTo>
                  <a:lnTo>
                    <a:pt x="290" y="112"/>
                  </a:lnTo>
                  <a:lnTo>
                    <a:pt x="264" y="130"/>
                  </a:lnTo>
                  <a:lnTo>
                    <a:pt x="238" y="150"/>
                  </a:lnTo>
                  <a:lnTo>
                    <a:pt x="216" y="170"/>
                  </a:lnTo>
                  <a:lnTo>
                    <a:pt x="192" y="192"/>
                  </a:lnTo>
                  <a:lnTo>
                    <a:pt x="170" y="216"/>
                  </a:lnTo>
                  <a:lnTo>
                    <a:pt x="150" y="238"/>
                  </a:lnTo>
                  <a:lnTo>
                    <a:pt x="130" y="264"/>
                  </a:lnTo>
                  <a:lnTo>
                    <a:pt x="112" y="290"/>
                  </a:lnTo>
                  <a:lnTo>
                    <a:pt x="96" y="316"/>
                  </a:lnTo>
                  <a:lnTo>
                    <a:pt x="80" y="344"/>
                  </a:lnTo>
                  <a:lnTo>
                    <a:pt x="64" y="372"/>
                  </a:lnTo>
                  <a:lnTo>
                    <a:pt x="52" y="400"/>
                  </a:lnTo>
                  <a:lnTo>
                    <a:pt x="40" y="430"/>
                  </a:lnTo>
                  <a:lnTo>
                    <a:pt x="30" y="462"/>
                  </a:lnTo>
                  <a:lnTo>
                    <a:pt x="20" y="492"/>
                  </a:lnTo>
                  <a:lnTo>
                    <a:pt x="14" y="524"/>
                  </a:lnTo>
                  <a:lnTo>
                    <a:pt x="8" y="556"/>
                  </a:lnTo>
                  <a:lnTo>
                    <a:pt x="4" y="590"/>
                  </a:lnTo>
                  <a:lnTo>
                    <a:pt x="0" y="622"/>
                  </a:lnTo>
                  <a:lnTo>
                    <a:pt x="0" y="656"/>
                  </a:lnTo>
                  <a:lnTo>
                    <a:pt x="0" y="656"/>
                  </a:lnTo>
                  <a:lnTo>
                    <a:pt x="2" y="700"/>
                  </a:lnTo>
                  <a:lnTo>
                    <a:pt x="6" y="746"/>
                  </a:lnTo>
                  <a:lnTo>
                    <a:pt x="14" y="789"/>
                  </a:lnTo>
                  <a:lnTo>
                    <a:pt x="24" y="831"/>
                  </a:lnTo>
                  <a:lnTo>
                    <a:pt x="38" y="873"/>
                  </a:lnTo>
                  <a:lnTo>
                    <a:pt x="54" y="913"/>
                  </a:lnTo>
                  <a:lnTo>
                    <a:pt x="72" y="953"/>
                  </a:lnTo>
                  <a:lnTo>
                    <a:pt x="92" y="991"/>
                  </a:lnTo>
                  <a:lnTo>
                    <a:pt x="116" y="1027"/>
                  </a:lnTo>
                  <a:lnTo>
                    <a:pt x="142" y="1063"/>
                  </a:lnTo>
                  <a:lnTo>
                    <a:pt x="170" y="1097"/>
                  </a:lnTo>
                  <a:lnTo>
                    <a:pt x="202" y="1127"/>
                  </a:lnTo>
                  <a:lnTo>
                    <a:pt x="234" y="1157"/>
                  </a:lnTo>
                  <a:lnTo>
                    <a:pt x="270" y="1185"/>
                  </a:lnTo>
                  <a:lnTo>
                    <a:pt x="306" y="1209"/>
                  </a:lnTo>
                  <a:lnTo>
                    <a:pt x="345" y="1233"/>
                  </a:lnTo>
                  <a:lnTo>
                    <a:pt x="345" y="1233"/>
                  </a:lnTo>
                  <a:close/>
                  <a:moveTo>
                    <a:pt x="345" y="1233"/>
                  </a:moveTo>
                  <a:lnTo>
                    <a:pt x="345" y="12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34" name="Freeform 23">
              <a:extLst>
                <a:ext uri="{FF2B5EF4-FFF2-40B4-BE49-F238E27FC236}">
                  <a16:creationId xmlns:a16="http://schemas.microsoft.com/office/drawing/2014/main" id="{475163D7-8086-43F8-9C80-E7852DDD6C3E}"/>
                </a:ext>
              </a:extLst>
            </p:cNvPr>
            <p:cNvSpPr>
              <a:spLocks/>
            </p:cNvSpPr>
            <p:nvPr/>
          </p:nvSpPr>
          <p:spPr bwMode="auto">
            <a:xfrm>
              <a:off x="2225" y="95"/>
              <a:ext cx="1310" cy="1239"/>
            </a:xfrm>
            <a:custGeom>
              <a:avLst/>
              <a:gdLst>
                <a:gd name="T0" fmla="*/ 363 w 1310"/>
                <a:gd name="T1" fmla="*/ 1239 h 1239"/>
                <a:gd name="T2" fmla="*/ 397 w 1310"/>
                <a:gd name="T3" fmla="*/ 1227 h 1239"/>
                <a:gd name="T4" fmla="*/ 413 w 1310"/>
                <a:gd name="T5" fmla="*/ 1205 h 1239"/>
                <a:gd name="T6" fmla="*/ 409 w 1310"/>
                <a:gd name="T7" fmla="*/ 1169 h 1239"/>
                <a:gd name="T8" fmla="*/ 391 w 1310"/>
                <a:gd name="T9" fmla="*/ 1149 h 1239"/>
                <a:gd name="T10" fmla="*/ 268 w 1310"/>
                <a:gd name="T11" fmla="*/ 1059 h 1239"/>
                <a:gd name="T12" fmla="*/ 176 w 1310"/>
                <a:gd name="T13" fmla="*/ 941 h 1239"/>
                <a:gd name="T14" fmla="*/ 116 w 1310"/>
                <a:gd name="T15" fmla="*/ 805 h 1239"/>
                <a:gd name="T16" fmla="*/ 96 w 1310"/>
                <a:gd name="T17" fmla="*/ 656 h 1239"/>
                <a:gd name="T18" fmla="*/ 102 w 1310"/>
                <a:gd name="T19" fmla="*/ 570 h 1239"/>
                <a:gd name="T20" fmla="*/ 130 w 1310"/>
                <a:gd name="T21" fmla="*/ 464 h 1239"/>
                <a:gd name="T22" fmla="*/ 178 w 1310"/>
                <a:gd name="T23" fmla="*/ 366 h 1239"/>
                <a:gd name="T24" fmla="*/ 242 w 1310"/>
                <a:gd name="T25" fmla="*/ 280 h 1239"/>
                <a:gd name="T26" fmla="*/ 322 w 1310"/>
                <a:gd name="T27" fmla="*/ 208 h 1239"/>
                <a:gd name="T28" fmla="*/ 413 w 1310"/>
                <a:gd name="T29" fmla="*/ 152 h 1239"/>
                <a:gd name="T30" fmla="*/ 515 w 1310"/>
                <a:gd name="T31" fmla="*/ 114 h 1239"/>
                <a:gd name="T32" fmla="*/ 627 w 1310"/>
                <a:gd name="T33" fmla="*/ 96 h 1239"/>
                <a:gd name="T34" fmla="*/ 713 w 1310"/>
                <a:gd name="T35" fmla="*/ 98 h 1239"/>
                <a:gd name="T36" fmla="*/ 821 w 1310"/>
                <a:gd name="T37" fmla="*/ 122 h 1239"/>
                <a:gd name="T38" fmla="*/ 921 w 1310"/>
                <a:gd name="T39" fmla="*/ 164 h 1239"/>
                <a:gd name="T40" fmla="*/ 1010 w 1310"/>
                <a:gd name="T41" fmla="*/ 224 h 1239"/>
                <a:gd name="T42" fmla="*/ 1086 w 1310"/>
                <a:gd name="T43" fmla="*/ 300 h 1239"/>
                <a:gd name="T44" fmla="*/ 1146 w 1310"/>
                <a:gd name="T45" fmla="*/ 390 h 1239"/>
                <a:gd name="T46" fmla="*/ 1188 w 1310"/>
                <a:gd name="T47" fmla="*/ 490 h 1239"/>
                <a:gd name="T48" fmla="*/ 1212 w 1310"/>
                <a:gd name="T49" fmla="*/ 598 h 1239"/>
                <a:gd name="T50" fmla="*/ 1212 w 1310"/>
                <a:gd name="T51" fmla="*/ 694 h 1239"/>
                <a:gd name="T52" fmla="*/ 1182 w 1310"/>
                <a:gd name="T53" fmla="*/ 841 h 1239"/>
                <a:gd name="T54" fmla="*/ 1114 w 1310"/>
                <a:gd name="T55" fmla="*/ 973 h 1239"/>
                <a:gd name="T56" fmla="*/ 1014 w 1310"/>
                <a:gd name="T57" fmla="*/ 1083 h 1239"/>
                <a:gd name="T58" fmla="*/ 919 w 1310"/>
                <a:gd name="T59" fmla="*/ 1149 h 1239"/>
                <a:gd name="T60" fmla="*/ 897 w 1310"/>
                <a:gd name="T61" fmla="*/ 1177 h 1239"/>
                <a:gd name="T62" fmla="*/ 901 w 1310"/>
                <a:gd name="T63" fmla="*/ 1213 h 1239"/>
                <a:gd name="T64" fmla="*/ 931 w 1310"/>
                <a:gd name="T65" fmla="*/ 1237 h 1239"/>
                <a:gd name="T66" fmla="*/ 965 w 1310"/>
                <a:gd name="T67" fmla="*/ 1233 h 1239"/>
                <a:gd name="T68" fmla="*/ 1076 w 1310"/>
                <a:gd name="T69" fmla="*/ 1157 h 1239"/>
                <a:gd name="T70" fmla="*/ 1194 w 1310"/>
                <a:gd name="T71" fmla="*/ 1027 h 1239"/>
                <a:gd name="T72" fmla="*/ 1272 w 1310"/>
                <a:gd name="T73" fmla="*/ 873 h 1239"/>
                <a:gd name="T74" fmla="*/ 1308 w 1310"/>
                <a:gd name="T75" fmla="*/ 700 h 1239"/>
                <a:gd name="T76" fmla="*/ 1306 w 1310"/>
                <a:gd name="T77" fmla="*/ 590 h 1239"/>
                <a:gd name="T78" fmla="*/ 1280 w 1310"/>
                <a:gd name="T79" fmla="*/ 462 h 1239"/>
                <a:gd name="T80" fmla="*/ 1230 w 1310"/>
                <a:gd name="T81" fmla="*/ 344 h 1239"/>
                <a:gd name="T82" fmla="*/ 1160 w 1310"/>
                <a:gd name="T83" fmla="*/ 238 h 1239"/>
                <a:gd name="T84" fmla="*/ 1072 w 1310"/>
                <a:gd name="T85" fmla="*/ 150 h 1239"/>
                <a:gd name="T86" fmla="*/ 967 w 1310"/>
                <a:gd name="T87" fmla="*/ 80 h 1239"/>
                <a:gd name="T88" fmla="*/ 849 w 1310"/>
                <a:gd name="T89" fmla="*/ 30 h 1239"/>
                <a:gd name="T90" fmla="*/ 721 w 1310"/>
                <a:gd name="T91" fmla="*/ 4 h 1239"/>
                <a:gd name="T92" fmla="*/ 621 w 1310"/>
                <a:gd name="T93" fmla="*/ 0 h 1239"/>
                <a:gd name="T94" fmla="*/ 491 w 1310"/>
                <a:gd name="T95" fmla="*/ 20 h 1239"/>
                <a:gd name="T96" fmla="*/ 371 w 1310"/>
                <a:gd name="T97" fmla="*/ 64 h 1239"/>
                <a:gd name="T98" fmla="*/ 264 w 1310"/>
                <a:gd name="T99" fmla="*/ 130 h 1239"/>
                <a:gd name="T100" fmla="*/ 170 w 1310"/>
                <a:gd name="T101" fmla="*/ 216 h 1239"/>
                <a:gd name="T102" fmla="*/ 96 w 1310"/>
                <a:gd name="T103" fmla="*/ 316 h 1239"/>
                <a:gd name="T104" fmla="*/ 40 w 1310"/>
                <a:gd name="T105" fmla="*/ 430 h 1239"/>
                <a:gd name="T106" fmla="*/ 8 w 1310"/>
                <a:gd name="T107" fmla="*/ 556 h 1239"/>
                <a:gd name="T108" fmla="*/ 0 w 1310"/>
                <a:gd name="T109" fmla="*/ 656 h 1239"/>
                <a:gd name="T110" fmla="*/ 24 w 1310"/>
                <a:gd name="T111" fmla="*/ 831 h 1239"/>
                <a:gd name="T112" fmla="*/ 92 w 1310"/>
                <a:gd name="T113" fmla="*/ 991 h 1239"/>
                <a:gd name="T114" fmla="*/ 202 w 1310"/>
                <a:gd name="T115" fmla="*/ 1127 h 1239"/>
                <a:gd name="T116" fmla="*/ 345 w 1310"/>
                <a:gd name="T117" fmla="*/ 1233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0" h="1239">
                  <a:moveTo>
                    <a:pt x="345" y="1233"/>
                  </a:moveTo>
                  <a:lnTo>
                    <a:pt x="345" y="1233"/>
                  </a:lnTo>
                  <a:lnTo>
                    <a:pt x="353" y="1237"/>
                  </a:lnTo>
                  <a:lnTo>
                    <a:pt x="363" y="1239"/>
                  </a:lnTo>
                  <a:lnTo>
                    <a:pt x="373" y="1239"/>
                  </a:lnTo>
                  <a:lnTo>
                    <a:pt x="381" y="1237"/>
                  </a:lnTo>
                  <a:lnTo>
                    <a:pt x="389" y="1233"/>
                  </a:lnTo>
                  <a:lnTo>
                    <a:pt x="397" y="1227"/>
                  </a:lnTo>
                  <a:lnTo>
                    <a:pt x="405" y="1221"/>
                  </a:lnTo>
                  <a:lnTo>
                    <a:pt x="409" y="1213"/>
                  </a:lnTo>
                  <a:lnTo>
                    <a:pt x="409" y="1213"/>
                  </a:lnTo>
                  <a:lnTo>
                    <a:pt x="413" y="1205"/>
                  </a:lnTo>
                  <a:lnTo>
                    <a:pt x="415" y="1195"/>
                  </a:lnTo>
                  <a:lnTo>
                    <a:pt x="415" y="1185"/>
                  </a:lnTo>
                  <a:lnTo>
                    <a:pt x="413" y="1177"/>
                  </a:lnTo>
                  <a:lnTo>
                    <a:pt x="409" y="1169"/>
                  </a:lnTo>
                  <a:lnTo>
                    <a:pt x="405" y="1161"/>
                  </a:lnTo>
                  <a:lnTo>
                    <a:pt x="399" y="1153"/>
                  </a:lnTo>
                  <a:lnTo>
                    <a:pt x="391" y="1149"/>
                  </a:lnTo>
                  <a:lnTo>
                    <a:pt x="391" y="1149"/>
                  </a:lnTo>
                  <a:lnTo>
                    <a:pt x="357" y="1129"/>
                  </a:lnTo>
                  <a:lnTo>
                    <a:pt x="326" y="1107"/>
                  </a:lnTo>
                  <a:lnTo>
                    <a:pt x="296" y="1083"/>
                  </a:lnTo>
                  <a:lnTo>
                    <a:pt x="268" y="1059"/>
                  </a:lnTo>
                  <a:lnTo>
                    <a:pt x="242" y="1031"/>
                  </a:lnTo>
                  <a:lnTo>
                    <a:pt x="218" y="1003"/>
                  </a:lnTo>
                  <a:lnTo>
                    <a:pt x="196" y="973"/>
                  </a:lnTo>
                  <a:lnTo>
                    <a:pt x="176" y="941"/>
                  </a:lnTo>
                  <a:lnTo>
                    <a:pt x="158" y="909"/>
                  </a:lnTo>
                  <a:lnTo>
                    <a:pt x="142" y="875"/>
                  </a:lnTo>
                  <a:lnTo>
                    <a:pt x="128" y="841"/>
                  </a:lnTo>
                  <a:lnTo>
                    <a:pt x="116" y="805"/>
                  </a:lnTo>
                  <a:lnTo>
                    <a:pt x="108" y="769"/>
                  </a:lnTo>
                  <a:lnTo>
                    <a:pt x="102" y="732"/>
                  </a:lnTo>
                  <a:lnTo>
                    <a:pt x="98" y="694"/>
                  </a:lnTo>
                  <a:lnTo>
                    <a:pt x="96" y="656"/>
                  </a:lnTo>
                  <a:lnTo>
                    <a:pt x="96" y="656"/>
                  </a:lnTo>
                  <a:lnTo>
                    <a:pt x="96" y="628"/>
                  </a:lnTo>
                  <a:lnTo>
                    <a:pt x="98" y="598"/>
                  </a:lnTo>
                  <a:lnTo>
                    <a:pt x="102" y="570"/>
                  </a:lnTo>
                  <a:lnTo>
                    <a:pt x="108" y="544"/>
                  </a:lnTo>
                  <a:lnTo>
                    <a:pt x="114" y="516"/>
                  </a:lnTo>
                  <a:lnTo>
                    <a:pt x="122" y="490"/>
                  </a:lnTo>
                  <a:lnTo>
                    <a:pt x="130" y="464"/>
                  </a:lnTo>
                  <a:lnTo>
                    <a:pt x="140" y="438"/>
                  </a:lnTo>
                  <a:lnTo>
                    <a:pt x="152" y="414"/>
                  </a:lnTo>
                  <a:lnTo>
                    <a:pt x="164" y="390"/>
                  </a:lnTo>
                  <a:lnTo>
                    <a:pt x="178" y="366"/>
                  </a:lnTo>
                  <a:lnTo>
                    <a:pt x="192" y="344"/>
                  </a:lnTo>
                  <a:lnTo>
                    <a:pt x="208" y="322"/>
                  </a:lnTo>
                  <a:lnTo>
                    <a:pt x="224" y="300"/>
                  </a:lnTo>
                  <a:lnTo>
                    <a:pt x="242" y="280"/>
                  </a:lnTo>
                  <a:lnTo>
                    <a:pt x="260" y="260"/>
                  </a:lnTo>
                  <a:lnTo>
                    <a:pt x="280" y="242"/>
                  </a:lnTo>
                  <a:lnTo>
                    <a:pt x="300" y="224"/>
                  </a:lnTo>
                  <a:lnTo>
                    <a:pt x="322" y="208"/>
                  </a:lnTo>
                  <a:lnTo>
                    <a:pt x="343" y="192"/>
                  </a:lnTo>
                  <a:lnTo>
                    <a:pt x="365" y="178"/>
                  </a:lnTo>
                  <a:lnTo>
                    <a:pt x="389" y="164"/>
                  </a:lnTo>
                  <a:lnTo>
                    <a:pt x="413" y="152"/>
                  </a:lnTo>
                  <a:lnTo>
                    <a:pt x="437" y="140"/>
                  </a:lnTo>
                  <a:lnTo>
                    <a:pt x="463" y="130"/>
                  </a:lnTo>
                  <a:lnTo>
                    <a:pt x="489" y="122"/>
                  </a:lnTo>
                  <a:lnTo>
                    <a:pt x="515" y="114"/>
                  </a:lnTo>
                  <a:lnTo>
                    <a:pt x="543" y="108"/>
                  </a:lnTo>
                  <a:lnTo>
                    <a:pt x="569" y="102"/>
                  </a:lnTo>
                  <a:lnTo>
                    <a:pt x="597" y="98"/>
                  </a:lnTo>
                  <a:lnTo>
                    <a:pt x="627" y="96"/>
                  </a:lnTo>
                  <a:lnTo>
                    <a:pt x="655" y="96"/>
                  </a:lnTo>
                  <a:lnTo>
                    <a:pt x="655" y="96"/>
                  </a:lnTo>
                  <a:lnTo>
                    <a:pt x="683" y="96"/>
                  </a:lnTo>
                  <a:lnTo>
                    <a:pt x="713" y="98"/>
                  </a:lnTo>
                  <a:lnTo>
                    <a:pt x="741" y="102"/>
                  </a:lnTo>
                  <a:lnTo>
                    <a:pt x="767" y="108"/>
                  </a:lnTo>
                  <a:lnTo>
                    <a:pt x="795" y="114"/>
                  </a:lnTo>
                  <a:lnTo>
                    <a:pt x="821" y="122"/>
                  </a:lnTo>
                  <a:lnTo>
                    <a:pt x="847" y="130"/>
                  </a:lnTo>
                  <a:lnTo>
                    <a:pt x="873" y="140"/>
                  </a:lnTo>
                  <a:lnTo>
                    <a:pt x="897" y="152"/>
                  </a:lnTo>
                  <a:lnTo>
                    <a:pt x="921" y="164"/>
                  </a:lnTo>
                  <a:lnTo>
                    <a:pt x="945" y="178"/>
                  </a:lnTo>
                  <a:lnTo>
                    <a:pt x="967" y="192"/>
                  </a:lnTo>
                  <a:lnTo>
                    <a:pt x="988" y="208"/>
                  </a:lnTo>
                  <a:lnTo>
                    <a:pt x="1010" y="224"/>
                  </a:lnTo>
                  <a:lnTo>
                    <a:pt x="1030" y="242"/>
                  </a:lnTo>
                  <a:lnTo>
                    <a:pt x="1050" y="260"/>
                  </a:lnTo>
                  <a:lnTo>
                    <a:pt x="1068" y="280"/>
                  </a:lnTo>
                  <a:lnTo>
                    <a:pt x="1086" y="300"/>
                  </a:lnTo>
                  <a:lnTo>
                    <a:pt x="1102" y="322"/>
                  </a:lnTo>
                  <a:lnTo>
                    <a:pt x="1118" y="344"/>
                  </a:lnTo>
                  <a:lnTo>
                    <a:pt x="1132" y="366"/>
                  </a:lnTo>
                  <a:lnTo>
                    <a:pt x="1146" y="390"/>
                  </a:lnTo>
                  <a:lnTo>
                    <a:pt x="1158" y="414"/>
                  </a:lnTo>
                  <a:lnTo>
                    <a:pt x="1170" y="438"/>
                  </a:lnTo>
                  <a:lnTo>
                    <a:pt x="1180" y="464"/>
                  </a:lnTo>
                  <a:lnTo>
                    <a:pt x="1188" y="490"/>
                  </a:lnTo>
                  <a:lnTo>
                    <a:pt x="1196" y="516"/>
                  </a:lnTo>
                  <a:lnTo>
                    <a:pt x="1202" y="544"/>
                  </a:lnTo>
                  <a:lnTo>
                    <a:pt x="1208" y="570"/>
                  </a:lnTo>
                  <a:lnTo>
                    <a:pt x="1212" y="598"/>
                  </a:lnTo>
                  <a:lnTo>
                    <a:pt x="1214" y="628"/>
                  </a:lnTo>
                  <a:lnTo>
                    <a:pt x="1214" y="656"/>
                  </a:lnTo>
                  <a:lnTo>
                    <a:pt x="1214" y="656"/>
                  </a:lnTo>
                  <a:lnTo>
                    <a:pt x="1212" y="694"/>
                  </a:lnTo>
                  <a:lnTo>
                    <a:pt x="1208" y="732"/>
                  </a:lnTo>
                  <a:lnTo>
                    <a:pt x="1202" y="769"/>
                  </a:lnTo>
                  <a:lnTo>
                    <a:pt x="1194" y="805"/>
                  </a:lnTo>
                  <a:lnTo>
                    <a:pt x="1182" y="841"/>
                  </a:lnTo>
                  <a:lnTo>
                    <a:pt x="1168" y="875"/>
                  </a:lnTo>
                  <a:lnTo>
                    <a:pt x="1152" y="909"/>
                  </a:lnTo>
                  <a:lnTo>
                    <a:pt x="1134" y="941"/>
                  </a:lnTo>
                  <a:lnTo>
                    <a:pt x="1114" y="973"/>
                  </a:lnTo>
                  <a:lnTo>
                    <a:pt x="1092" y="1003"/>
                  </a:lnTo>
                  <a:lnTo>
                    <a:pt x="1068" y="1031"/>
                  </a:lnTo>
                  <a:lnTo>
                    <a:pt x="1042" y="1059"/>
                  </a:lnTo>
                  <a:lnTo>
                    <a:pt x="1014" y="1083"/>
                  </a:lnTo>
                  <a:lnTo>
                    <a:pt x="984" y="1107"/>
                  </a:lnTo>
                  <a:lnTo>
                    <a:pt x="953" y="1129"/>
                  </a:lnTo>
                  <a:lnTo>
                    <a:pt x="919" y="1149"/>
                  </a:lnTo>
                  <a:lnTo>
                    <a:pt x="919" y="1149"/>
                  </a:lnTo>
                  <a:lnTo>
                    <a:pt x="911" y="1153"/>
                  </a:lnTo>
                  <a:lnTo>
                    <a:pt x="905" y="1161"/>
                  </a:lnTo>
                  <a:lnTo>
                    <a:pt x="901" y="1169"/>
                  </a:lnTo>
                  <a:lnTo>
                    <a:pt x="897" y="1177"/>
                  </a:lnTo>
                  <a:lnTo>
                    <a:pt x="895" y="1185"/>
                  </a:lnTo>
                  <a:lnTo>
                    <a:pt x="895" y="1195"/>
                  </a:lnTo>
                  <a:lnTo>
                    <a:pt x="897" y="1205"/>
                  </a:lnTo>
                  <a:lnTo>
                    <a:pt x="901" y="1213"/>
                  </a:lnTo>
                  <a:lnTo>
                    <a:pt x="901" y="1213"/>
                  </a:lnTo>
                  <a:lnTo>
                    <a:pt x="909" y="1223"/>
                  </a:lnTo>
                  <a:lnTo>
                    <a:pt x="919" y="1231"/>
                  </a:lnTo>
                  <a:lnTo>
                    <a:pt x="931" y="1237"/>
                  </a:lnTo>
                  <a:lnTo>
                    <a:pt x="943" y="1239"/>
                  </a:lnTo>
                  <a:lnTo>
                    <a:pt x="943" y="1239"/>
                  </a:lnTo>
                  <a:lnTo>
                    <a:pt x="955" y="1237"/>
                  </a:lnTo>
                  <a:lnTo>
                    <a:pt x="965" y="1233"/>
                  </a:lnTo>
                  <a:lnTo>
                    <a:pt x="965" y="1233"/>
                  </a:lnTo>
                  <a:lnTo>
                    <a:pt x="1004" y="1209"/>
                  </a:lnTo>
                  <a:lnTo>
                    <a:pt x="1040" y="1185"/>
                  </a:lnTo>
                  <a:lnTo>
                    <a:pt x="1076" y="1157"/>
                  </a:lnTo>
                  <a:lnTo>
                    <a:pt x="1108" y="1127"/>
                  </a:lnTo>
                  <a:lnTo>
                    <a:pt x="1140" y="1097"/>
                  </a:lnTo>
                  <a:lnTo>
                    <a:pt x="1168" y="1063"/>
                  </a:lnTo>
                  <a:lnTo>
                    <a:pt x="1194" y="1027"/>
                  </a:lnTo>
                  <a:lnTo>
                    <a:pt x="1218" y="991"/>
                  </a:lnTo>
                  <a:lnTo>
                    <a:pt x="1238" y="953"/>
                  </a:lnTo>
                  <a:lnTo>
                    <a:pt x="1256" y="913"/>
                  </a:lnTo>
                  <a:lnTo>
                    <a:pt x="1272" y="873"/>
                  </a:lnTo>
                  <a:lnTo>
                    <a:pt x="1286" y="831"/>
                  </a:lnTo>
                  <a:lnTo>
                    <a:pt x="1296" y="789"/>
                  </a:lnTo>
                  <a:lnTo>
                    <a:pt x="1304" y="746"/>
                  </a:lnTo>
                  <a:lnTo>
                    <a:pt x="1308" y="700"/>
                  </a:lnTo>
                  <a:lnTo>
                    <a:pt x="1310" y="656"/>
                  </a:lnTo>
                  <a:lnTo>
                    <a:pt x="1310" y="656"/>
                  </a:lnTo>
                  <a:lnTo>
                    <a:pt x="1310" y="622"/>
                  </a:lnTo>
                  <a:lnTo>
                    <a:pt x="1306" y="590"/>
                  </a:lnTo>
                  <a:lnTo>
                    <a:pt x="1302" y="556"/>
                  </a:lnTo>
                  <a:lnTo>
                    <a:pt x="1296" y="524"/>
                  </a:lnTo>
                  <a:lnTo>
                    <a:pt x="1290" y="492"/>
                  </a:lnTo>
                  <a:lnTo>
                    <a:pt x="1280" y="462"/>
                  </a:lnTo>
                  <a:lnTo>
                    <a:pt x="1270" y="430"/>
                  </a:lnTo>
                  <a:lnTo>
                    <a:pt x="1258" y="400"/>
                  </a:lnTo>
                  <a:lnTo>
                    <a:pt x="1246" y="372"/>
                  </a:lnTo>
                  <a:lnTo>
                    <a:pt x="1230" y="344"/>
                  </a:lnTo>
                  <a:lnTo>
                    <a:pt x="1214" y="316"/>
                  </a:lnTo>
                  <a:lnTo>
                    <a:pt x="1198" y="290"/>
                  </a:lnTo>
                  <a:lnTo>
                    <a:pt x="1180" y="264"/>
                  </a:lnTo>
                  <a:lnTo>
                    <a:pt x="1160" y="238"/>
                  </a:lnTo>
                  <a:lnTo>
                    <a:pt x="1140" y="216"/>
                  </a:lnTo>
                  <a:lnTo>
                    <a:pt x="1118" y="192"/>
                  </a:lnTo>
                  <a:lnTo>
                    <a:pt x="1094" y="170"/>
                  </a:lnTo>
                  <a:lnTo>
                    <a:pt x="1072" y="150"/>
                  </a:lnTo>
                  <a:lnTo>
                    <a:pt x="1046" y="130"/>
                  </a:lnTo>
                  <a:lnTo>
                    <a:pt x="1020" y="112"/>
                  </a:lnTo>
                  <a:lnTo>
                    <a:pt x="994" y="96"/>
                  </a:lnTo>
                  <a:lnTo>
                    <a:pt x="967" y="80"/>
                  </a:lnTo>
                  <a:lnTo>
                    <a:pt x="939" y="64"/>
                  </a:lnTo>
                  <a:lnTo>
                    <a:pt x="911" y="52"/>
                  </a:lnTo>
                  <a:lnTo>
                    <a:pt x="881" y="40"/>
                  </a:lnTo>
                  <a:lnTo>
                    <a:pt x="849" y="30"/>
                  </a:lnTo>
                  <a:lnTo>
                    <a:pt x="819" y="20"/>
                  </a:lnTo>
                  <a:lnTo>
                    <a:pt x="787" y="14"/>
                  </a:lnTo>
                  <a:lnTo>
                    <a:pt x="755" y="8"/>
                  </a:lnTo>
                  <a:lnTo>
                    <a:pt x="721" y="4"/>
                  </a:lnTo>
                  <a:lnTo>
                    <a:pt x="689" y="0"/>
                  </a:lnTo>
                  <a:lnTo>
                    <a:pt x="655" y="0"/>
                  </a:lnTo>
                  <a:lnTo>
                    <a:pt x="655" y="0"/>
                  </a:lnTo>
                  <a:lnTo>
                    <a:pt x="621" y="0"/>
                  </a:lnTo>
                  <a:lnTo>
                    <a:pt x="589" y="4"/>
                  </a:lnTo>
                  <a:lnTo>
                    <a:pt x="555" y="8"/>
                  </a:lnTo>
                  <a:lnTo>
                    <a:pt x="523" y="14"/>
                  </a:lnTo>
                  <a:lnTo>
                    <a:pt x="491" y="20"/>
                  </a:lnTo>
                  <a:lnTo>
                    <a:pt x="461" y="30"/>
                  </a:lnTo>
                  <a:lnTo>
                    <a:pt x="429" y="40"/>
                  </a:lnTo>
                  <a:lnTo>
                    <a:pt x="399" y="52"/>
                  </a:lnTo>
                  <a:lnTo>
                    <a:pt x="371" y="64"/>
                  </a:lnTo>
                  <a:lnTo>
                    <a:pt x="343" y="80"/>
                  </a:lnTo>
                  <a:lnTo>
                    <a:pt x="316" y="96"/>
                  </a:lnTo>
                  <a:lnTo>
                    <a:pt x="290" y="112"/>
                  </a:lnTo>
                  <a:lnTo>
                    <a:pt x="264" y="130"/>
                  </a:lnTo>
                  <a:lnTo>
                    <a:pt x="238" y="150"/>
                  </a:lnTo>
                  <a:lnTo>
                    <a:pt x="216" y="170"/>
                  </a:lnTo>
                  <a:lnTo>
                    <a:pt x="192" y="192"/>
                  </a:lnTo>
                  <a:lnTo>
                    <a:pt x="170" y="216"/>
                  </a:lnTo>
                  <a:lnTo>
                    <a:pt x="150" y="238"/>
                  </a:lnTo>
                  <a:lnTo>
                    <a:pt x="130" y="264"/>
                  </a:lnTo>
                  <a:lnTo>
                    <a:pt x="112" y="290"/>
                  </a:lnTo>
                  <a:lnTo>
                    <a:pt x="96" y="316"/>
                  </a:lnTo>
                  <a:lnTo>
                    <a:pt x="80" y="344"/>
                  </a:lnTo>
                  <a:lnTo>
                    <a:pt x="64" y="372"/>
                  </a:lnTo>
                  <a:lnTo>
                    <a:pt x="52" y="400"/>
                  </a:lnTo>
                  <a:lnTo>
                    <a:pt x="40" y="430"/>
                  </a:lnTo>
                  <a:lnTo>
                    <a:pt x="30" y="462"/>
                  </a:lnTo>
                  <a:lnTo>
                    <a:pt x="20" y="492"/>
                  </a:lnTo>
                  <a:lnTo>
                    <a:pt x="14" y="524"/>
                  </a:lnTo>
                  <a:lnTo>
                    <a:pt x="8" y="556"/>
                  </a:lnTo>
                  <a:lnTo>
                    <a:pt x="4" y="590"/>
                  </a:lnTo>
                  <a:lnTo>
                    <a:pt x="0" y="622"/>
                  </a:lnTo>
                  <a:lnTo>
                    <a:pt x="0" y="656"/>
                  </a:lnTo>
                  <a:lnTo>
                    <a:pt x="0" y="656"/>
                  </a:lnTo>
                  <a:lnTo>
                    <a:pt x="2" y="700"/>
                  </a:lnTo>
                  <a:lnTo>
                    <a:pt x="6" y="746"/>
                  </a:lnTo>
                  <a:lnTo>
                    <a:pt x="14" y="789"/>
                  </a:lnTo>
                  <a:lnTo>
                    <a:pt x="24" y="831"/>
                  </a:lnTo>
                  <a:lnTo>
                    <a:pt x="38" y="873"/>
                  </a:lnTo>
                  <a:lnTo>
                    <a:pt x="54" y="913"/>
                  </a:lnTo>
                  <a:lnTo>
                    <a:pt x="72" y="953"/>
                  </a:lnTo>
                  <a:lnTo>
                    <a:pt x="92" y="991"/>
                  </a:lnTo>
                  <a:lnTo>
                    <a:pt x="116" y="1027"/>
                  </a:lnTo>
                  <a:lnTo>
                    <a:pt x="142" y="1063"/>
                  </a:lnTo>
                  <a:lnTo>
                    <a:pt x="170" y="1097"/>
                  </a:lnTo>
                  <a:lnTo>
                    <a:pt x="202" y="1127"/>
                  </a:lnTo>
                  <a:lnTo>
                    <a:pt x="234" y="1157"/>
                  </a:lnTo>
                  <a:lnTo>
                    <a:pt x="270" y="1185"/>
                  </a:lnTo>
                  <a:lnTo>
                    <a:pt x="306" y="1209"/>
                  </a:lnTo>
                  <a:lnTo>
                    <a:pt x="345" y="1233"/>
                  </a:lnTo>
                  <a:lnTo>
                    <a:pt x="345" y="12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35" name="Line 24">
              <a:extLst>
                <a:ext uri="{FF2B5EF4-FFF2-40B4-BE49-F238E27FC236}">
                  <a16:creationId xmlns:a16="http://schemas.microsoft.com/office/drawing/2014/main" id="{97D72BE7-93E9-4ABB-85C9-54AAD424C830}"/>
                </a:ext>
              </a:extLst>
            </p:cNvPr>
            <p:cNvSpPr>
              <a:spLocks noChangeShapeType="1"/>
            </p:cNvSpPr>
            <p:nvPr/>
          </p:nvSpPr>
          <p:spPr bwMode="auto">
            <a:xfrm>
              <a:off x="2570" y="132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36" name="Freeform 25">
              <a:extLst>
                <a:ext uri="{FF2B5EF4-FFF2-40B4-BE49-F238E27FC236}">
                  <a16:creationId xmlns:a16="http://schemas.microsoft.com/office/drawing/2014/main" id="{1D9ED543-9B8A-485C-9965-C5372193521D}"/>
                </a:ext>
              </a:extLst>
            </p:cNvPr>
            <p:cNvSpPr>
              <a:spLocks noEditPoints="1"/>
            </p:cNvSpPr>
            <p:nvPr/>
          </p:nvSpPr>
          <p:spPr bwMode="auto">
            <a:xfrm>
              <a:off x="2481" y="351"/>
              <a:ext cx="798" cy="735"/>
            </a:xfrm>
            <a:custGeom>
              <a:avLst/>
              <a:gdLst>
                <a:gd name="T0" fmla="*/ 567 w 798"/>
                <a:gd name="T1" fmla="*/ 653 h 735"/>
                <a:gd name="T2" fmla="*/ 555 w 798"/>
                <a:gd name="T3" fmla="*/ 679 h 735"/>
                <a:gd name="T4" fmla="*/ 557 w 798"/>
                <a:gd name="T5" fmla="*/ 705 h 735"/>
                <a:gd name="T6" fmla="*/ 571 w 798"/>
                <a:gd name="T7" fmla="*/ 723 h 735"/>
                <a:gd name="T8" fmla="*/ 601 w 798"/>
                <a:gd name="T9" fmla="*/ 735 h 735"/>
                <a:gd name="T10" fmla="*/ 623 w 798"/>
                <a:gd name="T11" fmla="*/ 729 h 735"/>
                <a:gd name="T12" fmla="*/ 649 w 798"/>
                <a:gd name="T13" fmla="*/ 711 h 735"/>
                <a:gd name="T14" fmla="*/ 701 w 798"/>
                <a:gd name="T15" fmla="*/ 661 h 735"/>
                <a:gd name="T16" fmla="*/ 742 w 798"/>
                <a:gd name="T17" fmla="*/ 603 h 735"/>
                <a:gd name="T18" fmla="*/ 772 w 798"/>
                <a:gd name="T19" fmla="*/ 539 h 735"/>
                <a:gd name="T20" fmla="*/ 792 w 798"/>
                <a:gd name="T21" fmla="*/ 472 h 735"/>
                <a:gd name="T22" fmla="*/ 798 w 798"/>
                <a:gd name="T23" fmla="*/ 400 h 735"/>
                <a:gd name="T24" fmla="*/ 790 w 798"/>
                <a:gd name="T25" fmla="*/ 320 h 735"/>
                <a:gd name="T26" fmla="*/ 750 w 798"/>
                <a:gd name="T27" fmla="*/ 210 h 735"/>
                <a:gd name="T28" fmla="*/ 681 w 798"/>
                <a:gd name="T29" fmla="*/ 118 h 735"/>
                <a:gd name="T30" fmla="*/ 589 w 798"/>
                <a:gd name="T31" fmla="*/ 48 h 735"/>
                <a:gd name="T32" fmla="*/ 479 w 798"/>
                <a:gd name="T33" fmla="*/ 8 h 735"/>
                <a:gd name="T34" fmla="*/ 399 w 798"/>
                <a:gd name="T35" fmla="*/ 0 h 735"/>
                <a:gd name="T36" fmla="*/ 281 w 798"/>
                <a:gd name="T37" fmla="*/ 18 h 735"/>
                <a:gd name="T38" fmla="*/ 175 w 798"/>
                <a:gd name="T39" fmla="*/ 68 h 735"/>
                <a:gd name="T40" fmla="*/ 91 w 798"/>
                <a:gd name="T41" fmla="*/ 146 h 735"/>
                <a:gd name="T42" fmla="*/ 32 w 798"/>
                <a:gd name="T43" fmla="*/ 244 h 735"/>
                <a:gd name="T44" fmla="*/ 2 w 798"/>
                <a:gd name="T45" fmla="*/ 360 h 735"/>
                <a:gd name="T46" fmla="*/ 0 w 798"/>
                <a:gd name="T47" fmla="*/ 424 h 735"/>
                <a:gd name="T48" fmla="*/ 12 w 798"/>
                <a:gd name="T49" fmla="*/ 496 h 735"/>
                <a:gd name="T50" fmla="*/ 34 w 798"/>
                <a:gd name="T51" fmla="*/ 561 h 735"/>
                <a:gd name="T52" fmla="*/ 70 w 798"/>
                <a:gd name="T53" fmla="*/ 623 h 735"/>
                <a:gd name="T54" fmla="*/ 113 w 798"/>
                <a:gd name="T55" fmla="*/ 679 h 735"/>
                <a:gd name="T56" fmla="*/ 169 w 798"/>
                <a:gd name="T57" fmla="*/ 725 h 735"/>
                <a:gd name="T58" fmla="*/ 185 w 798"/>
                <a:gd name="T59" fmla="*/ 733 h 735"/>
                <a:gd name="T60" fmla="*/ 213 w 798"/>
                <a:gd name="T61" fmla="*/ 731 h 735"/>
                <a:gd name="T62" fmla="*/ 235 w 798"/>
                <a:gd name="T63" fmla="*/ 715 h 735"/>
                <a:gd name="T64" fmla="*/ 243 w 798"/>
                <a:gd name="T65" fmla="*/ 697 h 735"/>
                <a:gd name="T66" fmla="*/ 241 w 798"/>
                <a:gd name="T67" fmla="*/ 669 h 735"/>
                <a:gd name="T68" fmla="*/ 223 w 798"/>
                <a:gd name="T69" fmla="*/ 647 h 735"/>
                <a:gd name="T70" fmla="*/ 169 w 798"/>
                <a:gd name="T71" fmla="*/ 599 h 735"/>
                <a:gd name="T72" fmla="*/ 115 w 798"/>
                <a:gd name="T73" fmla="*/ 506 h 735"/>
                <a:gd name="T74" fmla="*/ 95 w 798"/>
                <a:gd name="T75" fmla="*/ 400 h 735"/>
                <a:gd name="T76" fmla="*/ 101 w 798"/>
                <a:gd name="T77" fmla="*/ 338 h 735"/>
                <a:gd name="T78" fmla="*/ 131 w 798"/>
                <a:gd name="T79" fmla="*/ 256 h 735"/>
                <a:gd name="T80" fmla="*/ 185 w 798"/>
                <a:gd name="T81" fmla="*/ 186 h 735"/>
                <a:gd name="T82" fmla="*/ 255 w 798"/>
                <a:gd name="T83" fmla="*/ 132 h 735"/>
                <a:gd name="T84" fmla="*/ 337 w 798"/>
                <a:gd name="T85" fmla="*/ 102 h 735"/>
                <a:gd name="T86" fmla="*/ 399 w 798"/>
                <a:gd name="T87" fmla="*/ 96 h 735"/>
                <a:gd name="T88" fmla="*/ 489 w 798"/>
                <a:gd name="T89" fmla="*/ 110 h 735"/>
                <a:gd name="T90" fmla="*/ 569 w 798"/>
                <a:gd name="T91" fmla="*/ 148 h 735"/>
                <a:gd name="T92" fmla="*/ 633 w 798"/>
                <a:gd name="T93" fmla="*/ 206 h 735"/>
                <a:gd name="T94" fmla="*/ 679 w 798"/>
                <a:gd name="T95" fmla="*/ 282 h 735"/>
                <a:gd name="T96" fmla="*/ 701 w 798"/>
                <a:gd name="T97" fmla="*/ 368 h 735"/>
                <a:gd name="T98" fmla="*/ 701 w 798"/>
                <a:gd name="T99" fmla="*/ 436 h 735"/>
                <a:gd name="T100" fmla="*/ 669 w 798"/>
                <a:gd name="T101" fmla="*/ 539 h 735"/>
                <a:gd name="T102" fmla="*/ 603 w 798"/>
                <a:gd name="T103" fmla="*/ 625 h 735"/>
                <a:gd name="T104" fmla="*/ 575 w 798"/>
                <a:gd name="T105" fmla="*/ 647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8" h="735">
                  <a:moveTo>
                    <a:pt x="575" y="647"/>
                  </a:moveTo>
                  <a:lnTo>
                    <a:pt x="575" y="647"/>
                  </a:lnTo>
                  <a:lnTo>
                    <a:pt x="567" y="653"/>
                  </a:lnTo>
                  <a:lnTo>
                    <a:pt x="561" y="661"/>
                  </a:lnTo>
                  <a:lnTo>
                    <a:pt x="557" y="669"/>
                  </a:lnTo>
                  <a:lnTo>
                    <a:pt x="555" y="679"/>
                  </a:lnTo>
                  <a:lnTo>
                    <a:pt x="553" y="687"/>
                  </a:lnTo>
                  <a:lnTo>
                    <a:pt x="555" y="697"/>
                  </a:lnTo>
                  <a:lnTo>
                    <a:pt x="557" y="705"/>
                  </a:lnTo>
                  <a:lnTo>
                    <a:pt x="563" y="715"/>
                  </a:lnTo>
                  <a:lnTo>
                    <a:pt x="563" y="715"/>
                  </a:lnTo>
                  <a:lnTo>
                    <a:pt x="571" y="723"/>
                  </a:lnTo>
                  <a:lnTo>
                    <a:pt x="581" y="729"/>
                  </a:lnTo>
                  <a:lnTo>
                    <a:pt x="591" y="733"/>
                  </a:lnTo>
                  <a:lnTo>
                    <a:pt x="601" y="735"/>
                  </a:lnTo>
                  <a:lnTo>
                    <a:pt x="601" y="735"/>
                  </a:lnTo>
                  <a:lnTo>
                    <a:pt x="617" y="733"/>
                  </a:lnTo>
                  <a:lnTo>
                    <a:pt x="623" y="729"/>
                  </a:lnTo>
                  <a:lnTo>
                    <a:pt x="629" y="725"/>
                  </a:lnTo>
                  <a:lnTo>
                    <a:pt x="629" y="725"/>
                  </a:lnTo>
                  <a:lnTo>
                    <a:pt x="649" y="711"/>
                  </a:lnTo>
                  <a:lnTo>
                    <a:pt x="667" y="695"/>
                  </a:lnTo>
                  <a:lnTo>
                    <a:pt x="685" y="679"/>
                  </a:lnTo>
                  <a:lnTo>
                    <a:pt x="701" y="661"/>
                  </a:lnTo>
                  <a:lnTo>
                    <a:pt x="715" y="643"/>
                  </a:lnTo>
                  <a:lnTo>
                    <a:pt x="728" y="623"/>
                  </a:lnTo>
                  <a:lnTo>
                    <a:pt x="742" y="603"/>
                  </a:lnTo>
                  <a:lnTo>
                    <a:pt x="754" y="583"/>
                  </a:lnTo>
                  <a:lnTo>
                    <a:pt x="764" y="561"/>
                  </a:lnTo>
                  <a:lnTo>
                    <a:pt x="772" y="539"/>
                  </a:lnTo>
                  <a:lnTo>
                    <a:pt x="780" y="517"/>
                  </a:lnTo>
                  <a:lnTo>
                    <a:pt x="786" y="496"/>
                  </a:lnTo>
                  <a:lnTo>
                    <a:pt x="792" y="472"/>
                  </a:lnTo>
                  <a:lnTo>
                    <a:pt x="796" y="448"/>
                  </a:lnTo>
                  <a:lnTo>
                    <a:pt x="798" y="424"/>
                  </a:lnTo>
                  <a:lnTo>
                    <a:pt x="798" y="400"/>
                  </a:lnTo>
                  <a:lnTo>
                    <a:pt x="798" y="400"/>
                  </a:lnTo>
                  <a:lnTo>
                    <a:pt x="796" y="360"/>
                  </a:lnTo>
                  <a:lnTo>
                    <a:pt x="790" y="320"/>
                  </a:lnTo>
                  <a:lnTo>
                    <a:pt x="780" y="282"/>
                  </a:lnTo>
                  <a:lnTo>
                    <a:pt x="766" y="244"/>
                  </a:lnTo>
                  <a:lnTo>
                    <a:pt x="750" y="210"/>
                  </a:lnTo>
                  <a:lnTo>
                    <a:pt x="730" y="176"/>
                  </a:lnTo>
                  <a:lnTo>
                    <a:pt x="707" y="146"/>
                  </a:lnTo>
                  <a:lnTo>
                    <a:pt x="681" y="118"/>
                  </a:lnTo>
                  <a:lnTo>
                    <a:pt x="653" y="92"/>
                  </a:lnTo>
                  <a:lnTo>
                    <a:pt x="623" y="68"/>
                  </a:lnTo>
                  <a:lnTo>
                    <a:pt x="589" y="48"/>
                  </a:lnTo>
                  <a:lnTo>
                    <a:pt x="555" y="32"/>
                  </a:lnTo>
                  <a:lnTo>
                    <a:pt x="517" y="18"/>
                  </a:lnTo>
                  <a:lnTo>
                    <a:pt x="479" y="8"/>
                  </a:lnTo>
                  <a:lnTo>
                    <a:pt x="439" y="2"/>
                  </a:lnTo>
                  <a:lnTo>
                    <a:pt x="399" y="0"/>
                  </a:lnTo>
                  <a:lnTo>
                    <a:pt x="399" y="0"/>
                  </a:lnTo>
                  <a:lnTo>
                    <a:pt x="359" y="2"/>
                  </a:lnTo>
                  <a:lnTo>
                    <a:pt x="319" y="8"/>
                  </a:lnTo>
                  <a:lnTo>
                    <a:pt x="281" y="18"/>
                  </a:lnTo>
                  <a:lnTo>
                    <a:pt x="243" y="32"/>
                  </a:lnTo>
                  <a:lnTo>
                    <a:pt x="209" y="48"/>
                  </a:lnTo>
                  <a:lnTo>
                    <a:pt x="175" y="68"/>
                  </a:lnTo>
                  <a:lnTo>
                    <a:pt x="145" y="92"/>
                  </a:lnTo>
                  <a:lnTo>
                    <a:pt x="117" y="118"/>
                  </a:lnTo>
                  <a:lnTo>
                    <a:pt x="91" y="146"/>
                  </a:lnTo>
                  <a:lnTo>
                    <a:pt x="68" y="176"/>
                  </a:lnTo>
                  <a:lnTo>
                    <a:pt x="48" y="210"/>
                  </a:lnTo>
                  <a:lnTo>
                    <a:pt x="32" y="244"/>
                  </a:lnTo>
                  <a:lnTo>
                    <a:pt x="18" y="282"/>
                  </a:lnTo>
                  <a:lnTo>
                    <a:pt x="8" y="320"/>
                  </a:lnTo>
                  <a:lnTo>
                    <a:pt x="2" y="360"/>
                  </a:lnTo>
                  <a:lnTo>
                    <a:pt x="0" y="400"/>
                  </a:lnTo>
                  <a:lnTo>
                    <a:pt x="0" y="400"/>
                  </a:lnTo>
                  <a:lnTo>
                    <a:pt x="0" y="424"/>
                  </a:lnTo>
                  <a:lnTo>
                    <a:pt x="2" y="448"/>
                  </a:lnTo>
                  <a:lnTo>
                    <a:pt x="6" y="472"/>
                  </a:lnTo>
                  <a:lnTo>
                    <a:pt x="12" y="496"/>
                  </a:lnTo>
                  <a:lnTo>
                    <a:pt x="18" y="517"/>
                  </a:lnTo>
                  <a:lnTo>
                    <a:pt x="26" y="539"/>
                  </a:lnTo>
                  <a:lnTo>
                    <a:pt x="34" y="561"/>
                  </a:lnTo>
                  <a:lnTo>
                    <a:pt x="44" y="583"/>
                  </a:lnTo>
                  <a:lnTo>
                    <a:pt x="56" y="603"/>
                  </a:lnTo>
                  <a:lnTo>
                    <a:pt x="70" y="623"/>
                  </a:lnTo>
                  <a:lnTo>
                    <a:pt x="83" y="643"/>
                  </a:lnTo>
                  <a:lnTo>
                    <a:pt x="97" y="661"/>
                  </a:lnTo>
                  <a:lnTo>
                    <a:pt x="113" y="679"/>
                  </a:lnTo>
                  <a:lnTo>
                    <a:pt x="131" y="695"/>
                  </a:lnTo>
                  <a:lnTo>
                    <a:pt x="149" y="711"/>
                  </a:lnTo>
                  <a:lnTo>
                    <a:pt x="169" y="725"/>
                  </a:lnTo>
                  <a:lnTo>
                    <a:pt x="169" y="725"/>
                  </a:lnTo>
                  <a:lnTo>
                    <a:pt x="177" y="731"/>
                  </a:lnTo>
                  <a:lnTo>
                    <a:pt x="185" y="733"/>
                  </a:lnTo>
                  <a:lnTo>
                    <a:pt x="195" y="735"/>
                  </a:lnTo>
                  <a:lnTo>
                    <a:pt x="205" y="733"/>
                  </a:lnTo>
                  <a:lnTo>
                    <a:pt x="213" y="731"/>
                  </a:lnTo>
                  <a:lnTo>
                    <a:pt x="221" y="727"/>
                  </a:lnTo>
                  <a:lnTo>
                    <a:pt x="229" y="721"/>
                  </a:lnTo>
                  <a:lnTo>
                    <a:pt x="235" y="715"/>
                  </a:lnTo>
                  <a:lnTo>
                    <a:pt x="235" y="715"/>
                  </a:lnTo>
                  <a:lnTo>
                    <a:pt x="241" y="705"/>
                  </a:lnTo>
                  <a:lnTo>
                    <a:pt x="243" y="697"/>
                  </a:lnTo>
                  <a:lnTo>
                    <a:pt x="245" y="687"/>
                  </a:lnTo>
                  <a:lnTo>
                    <a:pt x="243" y="679"/>
                  </a:lnTo>
                  <a:lnTo>
                    <a:pt x="241" y="669"/>
                  </a:lnTo>
                  <a:lnTo>
                    <a:pt x="237" y="661"/>
                  </a:lnTo>
                  <a:lnTo>
                    <a:pt x="231" y="653"/>
                  </a:lnTo>
                  <a:lnTo>
                    <a:pt x="223" y="647"/>
                  </a:lnTo>
                  <a:lnTo>
                    <a:pt x="223" y="647"/>
                  </a:lnTo>
                  <a:lnTo>
                    <a:pt x="195" y="625"/>
                  </a:lnTo>
                  <a:lnTo>
                    <a:pt x="169" y="599"/>
                  </a:lnTo>
                  <a:lnTo>
                    <a:pt x="147" y="569"/>
                  </a:lnTo>
                  <a:lnTo>
                    <a:pt x="129" y="539"/>
                  </a:lnTo>
                  <a:lnTo>
                    <a:pt x="115" y="506"/>
                  </a:lnTo>
                  <a:lnTo>
                    <a:pt x="103" y="472"/>
                  </a:lnTo>
                  <a:lnTo>
                    <a:pt x="97" y="436"/>
                  </a:lnTo>
                  <a:lnTo>
                    <a:pt x="95" y="400"/>
                  </a:lnTo>
                  <a:lnTo>
                    <a:pt x="95" y="400"/>
                  </a:lnTo>
                  <a:lnTo>
                    <a:pt x="97" y="368"/>
                  </a:lnTo>
                  <a:lnTo>
                    <a:pt x="101" y="338"/>
                  </a:lnTo>
                  <a:lnTo>
                    <a:pt x="109" y="310"/>
                  </a:lnTo>
                  <a:lnTo>
                    <a:pt x="119" y="282"/>
                  </a:lnTo>
                  <a:lnTo>
                    <a:pt x="131" y="256"/>
                  </a:lnTo>
                  <a:lnTo>
                    <a:pt x="147" y="230"/>
                  </a:lnTo>
                  <a:lnTo>
                    <a:pt x="165" y="206"/>
                  </a:lnTo>
                  <a:lnTo>
                    <a:pt x="185" y="186"/>
                  </a:lnTo>
                  <a:lnTo>
                    <a:pt x="205" y="166"/>
                  </a:lnTo>
                  <a:lnTo>
                    <a:pt x="229" y="148"/>
                  </a:lnTo>
                  <a:lnTo>
                    <a:pt x="255" y="132"/>
                  </a:lnTo>
                  <a:lnTo>
                    <a:pt x="281" y="120"/>
                  </a:lnTo>
                  <a:lnTo>
                    <a:pt x="309" y="110"/>
                  </a:lnTo>
                  <a:lnTo>
                    <a:pt x="337" y="102"/>
                  </a:lnTo>
                  <a:lnTo>
                    <a:pt x="367" y="98"/>
                  </a:lnTo>
                  <a:lnTo>
                    <a:pt x="399" y="96"/>
                  </a:lnTo>
                  <a:lnTo>
                    <a:pt x="399" y="96"/>
                  </a:lnTo>
                  <a:lnTo>
                    <a:pt x="431" y="98"/>
                  </a:lnTo>
                  <a:lnTo>
                    <a:pt x="461" y="102"/>
                  </a:lnTo>
                  <a:lnTo>
                    <a:pt x="489" y="110"/>
                  </a:lnTo>
                  <a:lnTo>
                    <a:pt x="517" y="120"/>
                  </a:lnTo>
                  <a:lnTo>
                    <a:pt x="543" y="132"/>
                  </a:lnTo>
                  <a:lnTo>
                    <a:pt x="569" y="148"/>
                  </a:lnTo>
                  <a:lnTo>
                    <a:pt x="593" y="166"/>
                  </a:lnTo>
                  <a:lnTo>
                    <a:pt x="613" y="186"/>
                  </a:lnTo>
                  <a:lnTo>
                    <a:pt x="633" y="206"/>
                  </a:lnTo>
                  <a:lnTo>
                    <a:pt x="651" y="230"/>
                  </a:lnTo>
                  <a:lnTo>
                    <a:pt x="667" y="256"/>
                  </a:lnTo>
                  <a:lnTo>
                    <a:pt x="679" y="282"/>
                  </a:lnTo>
                  <a:lnTo>
                    <a:pt x="689" y="310"/>
                  </a:lnTo>
                  <a:lnTo>
                    <a:pt x="697" y="338"/>
                  </a:lnTo>
                  <a:lnTo>
                    <a:pt x="701" y="368"/>
                  </a:lnTo>
                  <a:lnTo>
                    <a:pt x="703" y="400"/>
                  </a:lnTo>
                  <a:lnTo>
                    <a:pt x="703" y="400"/>
                  </a:lnTo>
                  <a:lnTo>
                    <a:pt x="701" y="436"/>
                  </a:lnTo>
                  <a:lnTo>
                    <a:pt x="695" y="472"/>
                  </a:lnTo>
                  <a:lnTo>
                    <a:pt x="683" y="506"/>
                  </a:lnTo>
                  <a:lnTo>
                    <a:pt x="669" y="539"/>
                  </a:lnTo>
                  <a:lnTo>
                    <a:pt x="651" y="569"/>
                  </a:lnTo>
                  <a:lnTo>
                    <a:pt x="629" y="599"/>
                  </a:lnTo>
                  <a:lnTo>
                    <a:pt x="603" y="625"/>
                  </a:lnTo>
                  <a:lnTo>
                    <a:pt x="575" y="647"/>
                  </a:lnTo>
                  <a:lnTo>
                    <a:pt x="575" y="647"/>
                  </a:lnTo>
                  <a:close/>
                  <a:moveTo>
                    <a:pt x="575" y="647"/>
                  </a:moveTo>
                  <a:lnTo>
                    <a:pt x="575" y="6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37" name="Freeform 26">
              <a:extLst>
                <a:ext uri="{FF2B5EF4-FFF2-40B4-BE49-F238E27FC236}">
                  <a16:creationId xmlns:a16="http://schemas.microsoft.com/office/drawing/2014/main" id="{F7873184-FCFB-42FA-A1EE-FB94D0C145C4}"/>
                </a:ext>
              </a:extLst>
            </p:cNvPr>
            <p:cNvSpPr>
              <a:spLocks/>
            </p:cNvSpPr>
            <p:nvPr/>
          </p:nvSpPr>
          <p:spPr bwMode="auto">
            <a:xfrm>
              <a:off x="2481" y="351"/>
              <a:ext cx="798" cy="735"/>
            </a:xfrm>
            <a:custGeom>
              <a:avLst/>
              <a:gdLst>
                <a:gd name="T0" fmla="*/ 567 w 798"/>
                <a:gd name="T1" fmla="*/ 653 h 735"/>
                <a:gd name="T2" fmla="*/ 555 w 798"/>
                <a:gd name="T3" fmla="*/ 679 h 735"/>
                <a:gd name="T4" fmla="*/ 557 w 798"/>
                <a:gd name="T5" fmla="*/ 705 h 735"/>
                <a:gd name="T6" fmla="*/ 571 w 798"/>
                <a:gd name="T7" fmla="*/ 723 h 735"/>
                <a:gd name="T8" fmla="*/ 601 w 798"/>
                <a:gd name="T9" fmla="*/ 735 h 735"/>
                <a:gd name="T10" fmla="*/ 623 w 798"/>
                <a:gd name="T11" fmla="*/ 729 h 735"/>
                <a:gd name="T12" fmla="*/ 649 w 798"/>
                <a:gd name="T13" fmla="*/ 711 h 735"/>
                <a:gd name="T14" fmla="*/ 701 w 798"/>
                <a:gd name="T15" fmla="*/ 661 h 735"/>
                <a:gd name="T16" fmla="*/ 742 w 798"/>
                <a:gd name="T17" fmla="*/ 603 h 735"/>
                <a:gd name="T18" fmla="*/ 772 w 798"/>
                <a:gd name="T19" fmla="*/ 539 h 735"/>
                <a:gd name="T20" fmla="*/ 792 w 798"/>
                <a:gd name="T21" fmla="*/ 472 h 735"/>
                <a:gd name="T22" fmla="*/ 798 w 798"/>
                <a:gd name="T23" fmla="*/ 400 h 735"/>
                <a:gd name="T24" fmla="*/ 790 w 798"/>
                <a:gd name="T25" fmla="*/ 320 h 735"/>
                <a:gd name="T26" fmla="*/ 750 w 798"/>
                <a:gd name="T27" fmla="*/ 210 h 735"/>
                <a:gd name="T28" fmla="*/ 681 w 798"/>
                <a:gd name="T29" fmla="*/ 118 h 735"/>
                <a:gd name="T30" fmla="*/ 589 w 798"/>
                <a:gd name="T31" fmla="*/ 48 h 735"/>
                <a:gd name="T32" fmla="*/ 479 w 798"/>
                <a:gd name="T33" fmla="*/ 8 h 735"/>
                <a:gd name="T34" fmla="*/ 399 w 798"/>
                <a:gd name="T35" fmla="*/ 0 h 735"/>
                <a:gd name="T36" fmla="*/ 281 w 798"/>
                <a:gd name="T37" fmla="*/ 18 h 735"/>
                <a:gd name="T38" fmla="*/ 175 w 798"/>
                <a:gd name="T39" fmla="*/ 68 h 735"/>
                <a:gd name="T40" fmla="*/ 91 w 798"/>
                <a:gd name="T41" fmla="*/ 146 h 735"/>
                <a:gd name="T42" fmla="*/ 32 w 798"/>
                <a:gd name="T43" fmla="*/ 244 h 735"/>
                <a:gd name="T44" fmla="*/ 2 w 798"/>
                <a:gd name="T45" fmla="*/ 360 h 735"/>
                <a:gd name="T46" fmla="*/ 0 w 798"/>
                <a:gd name="T47" fmla="*/ 424 h 735"/>
                <a:gd name="T48" fmla="*/ 12 w 798"/>
                <a:gd name="T49" fmla="*/ 496 h 735"/>
                <a:gd name="T50" fmla="*/ 34 w 798"/>
                <a:gd name="T51" fmla="*/ 561 h 735"/>
                <a:gd name="T52" fmla="*/ 70 w 798"/>
                <a:gd name="T53" fmla="*/ 623 h 735"/>
                <a:gd name="T54" fmla="*/ 113 w 798"/>
                <a:gd name="T55" fmla="*/ 679 h 735"/>
                <a:gd name="T56" fmla="*/ 169 w 798"/>
                <a:gd name="T57" fmla="*/ 725 h 735"/>
                <a:gd name="T58" fmla="*/ 185 w 798"/>
                <a:gd name="T59" fmla="*/ 733 h 735"/>
                <a:gd name="T60" fmla="*/ 213 w 798"/>
                <a:gd name="T61" fmla="*/ 731 h 735"/>
                <a:gd name="T62" fmla="*/ 235 w 798"/>
                <a:gd name="T63" fmla="*/ 715 h 735"/>
                <a:gd name="T64" fmla="*/ 243 w 798"/>
                <a:gd name="T65" fmla="*/ 697 h 735"/>
                <a:gd name="T66" fmla="*/ 241 w 798"/>
                <a:gd name="T67" fmla="*/ 669 h 735"/>
                <a:gd name="T68" fmla="*/ 223 w 798"/>
                <a:gd name="T69" fmla="*/ 647 h 735"/>
                <a:gd name="T70" fmla="*/ 169 w 798"/>
                <a:gd name="T71" fmla="*/ 599 h 735"/>
                <a:gd name="T72" fmla="*/ 115 w 798"/>
                <a:gd name="T73" fmla="*/ 506 h 735"/>
                <a:gd name="T74" fmla="*/ 95 w 798"/>
                <a:gd name="T75" fmla="*/ 400 h 735"/>
                <a:gd name="T76" fmla="*/ 101 w 798"/>
                <a:gd name="T77" fmla="*/ 338 h 735"/>
                <a:gd name="T78" fmla="*/ 131 w 798"/>
                <a:gd name="T79" fmla="*/ 256 h 735"/>
                <a:gd name="T80" fmla="*/ 185 w 798"/>
                <a:gd name="T81" fmla="*/ 186 h 735"/>
                <a:gd name="T82" fmla="*/ 255 w 798"/>
                <a:gd name="T83" fmla="*/ 132 h 735"/>
                <a:gd name="T84" fmla="*/ 337 w 798"/>
                <a:gd name="T85" fmla="*/ 102 h 735"/>
                <a:gd name="T86" fmla="*/ 399 w 798"/>
                <a:gd name="T87" fmla="*/ 96 h 735"/>
                <a:gd name="T88" fmla="*/ 489 w 798"/>
                <a:gd name="T89" fmla="*/ 110 h 735"/>
                <a:gd name="T90" fmla="*/ 569 w 798"/>
                <a:gd name="T91" fmla="*/ 148 h 735"/>
                <a:gd name="T92" fmla="*/ 633 w 798"/>
                <a:gd name="T93" fmla="*/ 206 h 735"/>
                <a:gd name="T94" fmla="*/ 679 w 798"/>
                <a:gd name="T95" fmla="*/ 282 h 735"/>
                <a:gd name="T96" fmla="*/ 701 w 798"/>
                <a:gd name="T97" fmla="*/ 368 h 735"/>
                <a:gd name="T98" fmla="*/ 701 w 798"/>
                <a:gd name="T99" fmla="*/ 436 h 735"/>
                <a:gd name="T100" fmla="*/ 669 w 798"/>
                <a:gd name="T101" fmla="*/ 539 h 735"/>
                <a:gd name="T102" fmla="*/ 603 w 798"/>
                <a:gd name="T103" fmla="*/ 625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8" h="735">
                  <a:moveTo>
                    <a:pt x="575" y="647"/>
                  </a:moveTo>
                  <a:lnTo>
                    <a:pt x="575" y="647"/>
                  </a:lnTo>
                  <a:lnTo>
                    <a:pt x="567" y="653"/>
                  </a:lnTo>
                  <a:lnTo>
                    <a:pt x="561" y="661"/>
                  </a:lnTo>
                  <a:lnTo>
                    <a:pt x="557" y="669"/>
                  </a:lnTo>
                  <a:lnTo>
                    <a:pt x="555" y="679"/>
                  </a:lnTo>
                  <a:lnTo>
                    <a:pt x="553" y="687"/>
                  </a:lnTo>
                  <a:lnTo>
                    <a:pt x="555" y="697"/>
                  </a:lnTo>
                  <a:lnTo>
                    <a:pt x="557" y="705"/>
                  </a:lnTo>
                  <a:lnTo>
                    <a:pt x="563" y="715"/>
                  </a:lnTo>
                  <a:lnTo>
                    <a:pt x="563" y="715"/>
                  </a:lnTo>
                  <a:lnTo>
                    <a:pt x="571" y="723"/>
                  </a:lnTo>
                  <a:lnTo>
                    <a:pt x="581" y="729"/>
                  </a:lnTo>
                  <a:lnTo>
                    <a:pt x="591" y="733"/>
                  </a:lnTo>
                  <a:lnTo>
                    <a:pt x="601" y="735"/>
                  </a:lnTo>
                  <a:lnTo>
                    <a:pt x="601" y="735"/>
                  </a:lnTo>
                  <a:lnTo>
                    <a:pt x="617" y="733"/>
                  </a:lnTo>
                  <a:lnTo>
                    <a:pt x="623" y="729"/>
                  </a:lnTo>
                  <a:lnTo>
                    <a:pt x="629" y="725"/>
                  </a:lnTo>
                  <a:lnTo>
                    <a:pt x="629" y="725"/>
                  </a:lnTo>
                  <a:lnTo>
                    <a:pt x="649" y="711"/>
                  </a:lnTo>
                  <a:lnTo>
                    <a:pt x="667" y="695"/>
                  </a:lnTo>
                  <a:lnTo>
                    <a:pt x="685" y="679"/>
                  </a:lnTo>
                  <a:lnTo>
                    <a:pt x="701" y="661"/>
                  </a:lnTo>
                  <a:lnTo>
                    <a:pt x="715" y="643"/>
                  </a:lnTo>
                  <a:lnTo>
                    <a:pt x="728" y="623"/>
                  </a:lnTo>
                  <a:lnTo>
                    <a:pt x="742" y="603"/>
                  </a:lnTo>
                  <a:lnTo>
                    <a:pt x="754" y="583"/>
                  </a:lnTo>
                  <a:lnTo>
                    <a:pt x="764" y="561"/>
                  </a:lnTo>
                  <a:lnTo>
                    <a:pt x="772" y="539"/>
                  </a:lnTo>
                  <a:lnTo>
                    <a:pt x="780" y="517"/>
                  </a:lnTo>
                  <a:lnTo>
                    <a:pt x="786" y="496"/>
                  </a:lnTo>
                  <a:lnTo>
                    <a:pt x="792" y="472"/>
                  </a:lnTo>
                  <a:lnTo>
                    <a:pt x="796" y="448"/>
                  </a:lnTo>
                  <a:lnTo>
                    <a:pt x="798" y="424"/>
                  </a:lnTo>
                  <a:lnTo>
                    <a:pt x="798" y="400"/>
                  </a:lnTo>
                  <a:lnTo>
                    <a:pt x="798" y="400"/>
                  </a:lnTo>
                  <a:lnTo>
                    <a:pt x="796" y="360"/>
                  </a:lnTo>
                  <a:lnTo>
                    <a:pt x="790" y="320"/>
                  </a:lnTo>
                  <a:lnTo>
                    <a:pt x="780" y="282"/>
                  </a:lnTo>
                  <a:lnTo>
                    <a:pt x="766" y="244"/>
                  </a:lnTo>
                  <a:lnTo>
                    <a:pt x="750" y="210"/>
                  </a:lnTo>
                  <a:lnTo>
                    <a:pt x="730" y="176"/>
                  </a:lnTo>
                  <a:lnTo>
                    <a:pt x="707" y="146"/>
                  </a:lnTo>
                  <a:lnTo>
                    <a:pt x="681" y="118"/>
                  </a:lnTo>
                  <a:lnTo>
                    <a:pt x="653" y="92"/>
                  </a:lnTo>
                  <a:lnTo>
                    <a:pt x="623" y="68"/>
                  </a:lnTo>
                  <a:lnTo>
                    <a:pt x="589" y="48"/>
                  </a:lnTo>
                  <a:lnTo>
                    <a:pt x="555" y="32"/>
                  </a:lnTo>
                  <a:lnTo>
                    <a:pt x="517" y="18"/>
                  </a:lnTo>
                  <a:lnTo>
                    <a:pt x="479" y="8"/>
                  </a:lnTo>
                  <a:lnTo>
                    <a:pt x="439" y="2"/>
                  </a:lnTo>
                  <a:lnTo>
                    <a:pt x="399" y="0"/>
                  </a:lnTo>
                  <a:lnTo>
                    <a:pt x="399" y="0"/>
                  </a:lnTo>
                  <a:lnTo>
                    <a:pt x="359" y="2"/>
                  </a:lnTo>
                  <a:lnTo>
                    <a:pt x="319" y="8"/>
                  </a:lnTo>
                  <a:lnTo>
                    <a:pt x="281" y="18"/>
                  </a:lnTo>
                  <a:lnTo>
                    <a:pt x="243" y="32"/>
                  </a:lnTo>
                  <a:lnTo>
                    <a:pt x="209" y="48"/>
                  </a:lnTo>
                  <a:lnTo>
                    <a:pt x="175" y="68"/>
                  </a:lnTo>
                  <a:lnTo>
                    <a:pt x="145" y="92"/>
                  </a:lnTo>
                  <a:lnTo>
                    <a:pt x="117" y="118"/>
                  </a:lnTo>
                  <a:lnTo>
                    <a:pt x="91" y="146"/>
                  </a:lnTo>
                  <a:lnTo>
                    <a:pt x="68" y="176"/>
                  </a:lnTo>
                  <a:lnTo>
                    <a:pt x="48" y="210"/>
                  </a:lnTo>
                  <a:lnTo>
                    <a:pt x="32" y="244"/>
                  </a:lnTo>
                  <a:lnTo>
                    <a:pt x="18" y="282"/>
                  </a:lnTo>
                  <a:lnTo>
                    <a:pt x="8" y="320"/>
                  </a:lnTo>
                  <a:lnTo>
                    <a:pt x="2" y="360"/>
                  </a:lnTo>
                  <a:lnTo>
                    <a:pt x="0" y="400"/>
                  </a:lnTo>
                  <a:lnTo>
                    <a:pt x="0" y="400"/>
                  </a:lnTo>
                  <a:lnTo>
                    <a:pt x="0" y="424"/>
                  </a:lnTo>
                  <a:lnTo>
                    <a:pt x="2" y="448"/>
                  </a:lnTo>
                  <a:lnTo>
                    <a:pt x="6" y="472"/>
                  </a:lnTo>
                  <a:lnTo>
                    <a:pt x="12" y="496"/>
                  </a:lnTo>
                  <a:lnTo>
                    <a:pt x="18" y="517"/>
                  </a:lnTo>
                  <a:lnTo>
                    <a:pt x="26" y="539"/>
                  </a:lnTo>
                  <a:lnTo>
                    <a:pt x="34" y="561"/>
                  </a:lnTo>
                  <a:lnTo>
                    <a:pt x="44" y="583"/>
                  </a:lnTo>
                  <a:lnTo>
                    <a:pt x="56" y="603"/>
                  </a:lnTo>
                  <a:lnTo>
                    <a:pt x="70" y="623"/>
                  </a:lnTo>
                  <a:lnTo>
                    <a:pt x="83" y="643"/>
                  </a:lnTo>
                  <a:lnTo>
                    <a:pt x="97" y="661"/>
                  </a:lnTo>
                  <a:lnTo>
                    <a:pt x="113" y="679"/>
                  </a:lnTo>
                  <a:lnTo>
                    <a:pt x="131" y="695"/>
                  </a:lnTo>
                  <a:lnTo>
                    <a:pt x="149" y="711"/>
                  </a:lnTo>
                  <a:lnTo>
                    <a:pt x="169" y="725"/>
                  </a:lnTo>
                  <a:lnTo>
                    <a:pt x="169" y="725"/>
                  </a:lnTo>
                  <a:lnTo>
                    <a:pt x="177" y="731"/>
                  </a:lnTo>
                  <a:lnTo>
                    <a:pt x="185" y="733"/>
                  </a:lnTo>
                  <a:lnTo>
                    <a:pt x="195" y="735"/>
                  </a:lnTo>
                  <a:lnTo>
                    <a:pt x="205" y="733"/>
                  </a:lnTo>
                  <a:lnTo>
                    <a:pt x="213" y="731"/>
                  </a:lnTo>
                  <a:lnTo>
                    <a:pt x="221" y="727"/>
                  </a:lnTo>
                  <a:lnTo>
                    <a:pt x="229" y="721"/>
                  </a:lnTo>
                  <a:lnTo>
                    <a:pt x="235" y="715"/>
                  </a:lnTo>
                  <a:lnTo>
                    <a:pt x="235" y="715"/>
                  </a:lnTo>
                  <a:lnTo>
                    <a:pt x="241" y="705"/>
                  </a:lnTo>
                  <a:lnTo>
                    <a:pt x="243" y="697"/>
                  </a:lnTo>
                  <a:lnTo>
                    <a:pt x="245" y="687"/>
                  </a:lnTo>
                  <a:lnTo>
                    <a:pt x="243" y="679"/>
                  </a:lnTo>
                  <a:lnTo>
                    <a:pt x="241" y="669"/>
                  </a:lnTo>
                  <a:lnTo>
                    <a:pt x="237" y="661"/>
                  </a:lnTo>
                  <a:lnTo>
                    <a:pt x="231" y="653"/>
                  </a:lnTo>
                  <a:lnTo>
                    <a:pt x="223" y="647"/>
                  </a:lnTo>
                  <a:lnTo>
                    <a:pt x="223" y="647"/>
                  </a:lnTo>
                  <a:lnTo>
                    <a:pt x="195" y="625"/>
                  </a:lnTo>
                  <a:lnTo>
                    <a:pt x="169" y="599"/>
                  </a:lnTo>
                  <a:lnTo>
                    <a:pt x="147" y="569"/>
                  </a:lnTo>
                  <a:lnTo>
                    <a:pt x="129" y="539"/>
                  </a:lnTo>
                  <a:lnTo>
                    <a:pt x="115" y="506"/>
                  </a:lnTo>
                  <a:lnTo>
                    <a:pt x="103" y="472"/>
                  </a:lnTo>
                  <a:lnTo>
                    <a:pt x="97" y="436"/>
                  </a:lnTo>
                  <a:lnTo>
                    <a:pt x="95" y="400"/>
                  </a:lnTo>
                  <a:lnTo>
                    <a:pt x="95" y="400"/>
                  </a:lnTo>
                  <a:lnTo>
                    <a:pt x="97" y="368"/>
                  </a:lnTo>
                  <a:lnTo>
                    <a:pt x="101" y="338"/>
                  </a:lnTo>
                  <a:lnTo>
                    <a:pt x="109" y="310"/>
                  </a:lnTo>
                  <a:lnTo>
                    <a:pt x="119" y="282"/>
                  </a:lnTo>
                  <a:lnTo>
                    <a:pt x="131" y="256"/>
                  </a:lnTo>
                  <a:lnTo>
                    <a:pt x="147" y="230"/>
                  </a:lnTo>
                  <a:lnTo>
                    <a:pt x="165" y="206"/>
                  </a:lnTo>
                  <a:lnTo>
                    <a:pt x="185" y="186"/>
                  </a:lnTo>
                  <a:lnTo>
                    <a:pt x="205" y="166"/>
                  </a:lnTo>
                  <a:lnTo>
                    <a:pt x="229" y="148"/>
                  </a:lnTo>
                  <a:lnTo>
                    <a:pt x="255" y="132"/>
                  </a:lnTo>
                  <a:lnTo>
                    <a:pt x="281" y="120"/>
                  </a:lnTo>
                  <a:lnTo>
                    <a:pt x="309" y="110"/>
                  </a:lnTo>
                  <a:lnTo>
                    <a:pt x="337" y="102"/>
                  </a:lnTo>
                  <a:lnTo>
                    <a:pt x="367" y="98"/>
                  </a:lnTo>
                  <a:lnTo>
                    <a:pt x="399" y="96"/>
                  </a:lnTo>
                  <a:lnTo>
                    <a:pt x="399" y="96"/>
                  </a:lnTo>
                  <a:lnTo>
                    <a:pt x="431" y="98"/>
                  </a:lnTo>
                  <a:lnTo>
                    <a:pt x="461" y="102"/>
                  </a:lnTo>
                  <a:lnTo>
                    <a:pt x="489" y="110"/>
                  </a:lnTo>
                  <a:lnTo>
                    <a:pt x="517" y="120"/>
                  </a:lnTo>
                  <a:lnTo>
                    <a:pt x="543" y="132"/>
                  </a:lnTo>
                  <a:lnTo>
                    <a:pt x="569" y="148"/>
                  </a:lnTo>
                  <a:lnTo>
                    <a:pt x="593" y="166"/>
                  </a:lnTo>
                  <a:lnTo>
                    <a:pt x="613" y="186"/>
                  </a:lnTo>
                  <a:lnTo>
                    <a:pt x="633" y="206"/>
                  </a:lnTo>
                  <a:lnTo>
                    <a:pt x="651" y="230"/>
                  </a:lnTo>
                  <a:lnTo>
                    <a:pt x="667" y="256"/>
                  </a:lnTo>
                  <a:lnTo>
                    <a:pt x="679" y="282"/>
                  </a:lnTo>
                  <a:lnTo>
                    <a:pt x="689" y="310"/>
                  </a:lnTo>
                  <a:lnTo>
                    <a:pt x="697" y="338"/>
                  </a:lnTo>
                  <a:lnTo>
                    <a:pt x="701" y="368"/>
                  </a:lnTo>
                  <a:lnTo>
                    <a:pt x="703" y="400"/>
                  </a:lnTo>
                  <a:lnTo>
                    <a:pt x="703" y="400"/>
                  </a:lnTo>
                  <a:lnTo>
                    <a:pt x="701" y="436"/>
                  </a:lnTo>
                  <a:lnTo>
                    <a:pt x="695" y="472"/>
                  </a:lnTo>
                  <a:lnTo>
                    <a:pt x="683" y="506"/>
                  </a:lnTo>
                  <a:lnTo>
                    <a:pt x="669" y="539"/>
                  </a:lnTo>
                  <a:lnTo>
                    <a:pt x="651" y="569"/>
                  </a:lnTo>
                  <a:lnTo>
                    <a:pt x="629" y="599"/>
                  </a:lnTo>
                  <a:lnTo>
                    <a:pt x="603" y="625"/>
                  </a:lnTo>
                  <a:lnTo>
                    <a:pt x="575" y="647"/>
                  </a:lnTo>
                  <a:lnTo>
                    <a:pt x="575"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38" name="Line 27">
              <a:extLst>
                <a:ext uri="{FF2B5EF4-FFF2-40B4-BE49-F238E27FC236}">
                  <a16:creationId xmlns:a16="http://schemas.microsoft.com/office/drawing/2014/main" id="{1A576CD2-3A01-47D6-8064-77A1CBA661C6}"/>
                </a:ext>
              </a:extLst>
            </p:cNvPr>
            <p:cNvSpPr>
              <a:spLocks noChangeShapeType="1"/>
            </p:cNvSpPr>
            <p:nvPr/>
          </p:nvSpPr>
          <p:spPr bwMode="auto">
            <a:xfrm>
              <a:off x="3056" y="99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39" name="Freeform 28">
              <a:extLst>
                <a:ext uri="{FF2B5EF4-FFF2-40B4-BE49-F238E27FC236}">
                  <a16:creationId xmlns:a16="http://schemas.microsoft.com/office/drawing/2014/main" id="{0006D77D-B477-40EF-BFA0-497A7ABCD3BE}"/>
                </a:ext>
              </a:extLst>
            </p:cNvPr>
            <p:cNvSpPr>
              <a:spLocks noEditPoints="1"/>
            </p:cNvSpPr>
            <p:nvPr/>
          </p:nvSpPr>
          <p:spPr bwMode="auto">
            <a:xfrm>
              <a:off x="2235" y="607"/>
              <a:ext cx="1290" cy="2538"/>
            </a:xfrm>
            <a:custGeom>
              <a:avLst/>
              <a:gdLst>
                <a:gd name="T0" fmla="*/ 693 w 1290"/>
                <a:gd name="T1" fmla="*/ 423 h 2538"/>
                <a:gd name="T2" fmla="*/ 731 w 1290"/>
                <a:gd name="T3" fmla="*/ 257 h 2538"/>
                <a:gd name="T4" fmla="*/ 781 w 1290"/>
                <a:gd name="T5" fmla="*/ 188 h 2538"/>
                <a:gd name="T6" fmla="*/ 789 w 1290"/>
                <a:gd name="T7" fmla="*/ 130 h 2538"/>
                <a:gd name="T8" fmla="*/ 771 w 1290"/>
                <a:gd name="T9" fmla="*/ 76 h 2538"/>
                <a:gd name="T10" fmla="*/ 737 w 1290"/>
                <a:gd name="T11" fmla="*/ 32 h 2538"/>
                <a:gd name="T12" fmla="*/ 687 w 1290"/>
                <a:gd name="T13" fmla="*/ 6 h 2538"/>
                <a:gd name="T14" fmla="*/ 645 w 1290"/>
                <a:gd name="T15" fmla="*/ 0 h 2538"/>
                <a:gd name="T16" fmla="*/ 589 w 1290"/>
                <a:gd name="T17" fmla="*/ 12 h 2538"/>
                <a:gd name="T18" fmla="*/ 543 w 1290"/>
                <a:gd name="T19" fmla="*/ 42 h 2538"/>
                <a:gd name="T20" fmla="*/ 513 w 1290"/>
                <a:gd name="T21" fmla="*/ 88 h 2538"/>
                <a:gd name="T22" fmla="*/ 501 w 1290"/>
                <a:gd name="T23" fmla="*/ 144 h 2538"/>
                <a:gd name="T24" fmla="*/ 517 w 1290"/>
                <a:gd name="T25" fmla="*/ 210 h 2538"/>
                <a:gd name="T26" fmla="*/ 577 w 1290"/>
                <a:gd name="T27" fmla="*/ 269 h 2538"/>
                <a:gd name="T28" fmla="*/ 411 w 1290"/>
                <a:gd name="T29" fmla="*/ 963 h 2538"/>
                <a:gd name="T30" fmla="*/ 252 w 1290"/>
                <a:gd name="T31" fmla="*/ 1431 h 2538"/>
                <a:gd name="T32" fmla="*/ 0 w 1290"/>
                <a:gd name="T33" fmla="*/ 2182 h 2538"/>
                <a:gd name="T34" fmla="*/ 16 w 1290"/>
                <a:gd name="T35" fmla="*/ 2214 h 2538"/>
                <a:gd name="T36" fmla="*/ 40 w 1290"/>
                <a:gd name="T37" fmla="*/ 2226 h 2538"/>
                <a:gd name="T38" fmla="*/ 74 w 1290"/>
                <a:gd name="T39" fmla="*/ 2218 h 2538"/>
                <a:gd name="T40" fmla="*/ 158 w 1290"/>
                <a:gd name="T41" fmla="*/ 2004 h 2538"/>
                <a:gd name="T42" fmla="*/ 597 w 1290"/>
                <a:gd name="T43" fmla="*/ 2500 h 2538"/>
                <a:gd name="T44" fmla="*/ 619 w 1290"/>
                <a:gd name="T45" fmla="*/ 2530 h 2538"/>
                <a:gd name="T46" fmla="*/ 645 w 1290"/>
                <a:gd name="T47" fmla="*/ 2538 h 2538"/>
                <a:gd name="T48" fmla="*/ 679 w 1290"/>
                <a:gd name="T49" fmla="*/ 2524 h 2538"/>
                <a:gd name="T50" fmla="*/ 693 w 1290"/>
                <a:gd name="T51" fmla="*/ 2490 h 2538"/>
                <a:gd name="T52" fmla="*/ 1198 w 1290"/>
                <a:gd name="T53" fmla="*/ 2194 h 2538"/>
                <a:gd name="T54" fmla="*/ 1222 w 1290"/>
                <a:gd name="T55" fmla="*/ 2222 h 2538"/>
                <a:gd name="T56" fmla="*/ 1258 w 1290"/>
                <a:gd name="T57" fmla="*/ 2224 h 2538"/>
                <a:gd name="T58" fmla="*/ 1282 w 1290"/>
                <a:gd name="T59" fmla="*/ 2208 h 2538"/>
                <a:gd name="T60" fmla="*/ 1290 w 1290"/>
                <a:gd name="T61" fmla="*/ 2172 h 2538"/>
                <a:gd name="T62" fmla="*/ 597 w 1290"/>
                <a:gd name="T63" fmla="*/ 1161 h 2538"/>
                <a:gd name="T64" fmla="*/ 693 w 1290"/>
                <a:gd name="T65" fmla="*/ 1161 h 2538"/>
                <a:gd name="T66" fmla="*/ 693 w 1290"/>
                <a:gd name="T67" fmla="*/ 1161 h 2538"/>
                <a:gd name="T68" fmla="*/ 777 w 1290"/>
                <a:gd name="T69" fmla="*/ 963 h 2538"/>
                <a:gd name="T70" fmla="*/ 663 w 1290"/>
                <a:gd name="T71" fmla="*/ 100 h 2538"/>
                <a:gd name="T72" fmla="*/ 689 w 1290"/>
                <a:gd name="T73" fmla="*/ 126 h 2538"/>
                <a:gd name="T74" fmla="*/ 693 w 1290"/>
                <a:gd name="T75" fmla="*/ 154 h 2538"/>
                <a:gd name="T76" fmla="*/ 671 w 1290"/>
                <a:gd name="T77" fmla="*/ 184 h 2538"/>
                <a:gd name="T78" fmla="*/ 645 w 1290"/>
                <a:gd name="T79" fmla="*/ 192 h 2538"/>
                <a:gd name="T80" fmla="*/ 611 w 1290"/>
                <a:gd name="T81" fmla="*/ 178 h 2538"/>
                <a:gd name="T82" fmla="*/ 597 w 1290"/>
                <a:gd name="T83" fmla="*/ 144 h 2538"/>
                <a:gd name="T84" fmla="*/ 605 w 1290"/>
                <a:gd name="T85" fmla="*/ 118 h 2538"/>
                <a:gd name="T86" fmla="*/ 635 w 1290"/>
                <a:gd name="T87" fmla="*/ 96 h 2538"/>
                <a:gd name="T88" fmla="*/ 513 w 1290"/>
                <a:gd name="T89" fmla="*/ 963 h 2538"/>
                <a:gd name="T90" fmla="*/ 323 w 1290"/>
                <a:gd name="T91" fmla="*/ 1521 h 2538"/>
                <a:gd name="T92" fmla="*/ 693 w 1290"/>
                <a:gd name="T93" fmla="*/ 2148 h 2538"/>
                <a:gd name="T94" fmla="*/ 693 w 1290"/>
                <a:gd name="T95" fmla="*/ 2148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90" h="2538">
                  <a:moveTo>
                    <a:pt x="1204" y="1918"/>
                  </a:moveTo>
                  <a:lnTo>
                    <a:pt x="1204" y="1918"/>
                  </a:lnTo>
                  <a:lnTo>
                    <a:pt x="1204" y="1918"/>
                  </a:lnTo>
                  <a:lnTo>
                    <a:pt x="693" y="423"/>
                  </a:lnTo>
                  <a:lnTo>
                    <a:pt x="693" y="279"/>
                  </a:lnTo>
                  <a:lnTo>
                    <a:pt x="693" y="279"/>
                  </a:lnTo>
                  <a:lnTo>
                    <a:pt x="713" y="269"/>
                  </a:lnTo>
                  <a:lnTo>
                    <a:pt x="731" y="257"/>
                  </a:lnTo>
                  <a:lnTo>
                    <a:pt x="747" y="244"/>
                  </a:lnTo>
                  <a:lnTo>
                    <a:pt x="761" y="228"/>
                  </a:lnTo>
                  <a:lnTo>
                    <a:pt x="773" y="210"/>
                  </a:lnTo>
                  <a:lnTo>
                    <a:pt x="781" y="188"/>
                  </a:lnTo>
                  <a:lnTo>
                    <a:pt x="787" y="166"/>
                  </a:lnTo>
                  <a:lnTo>
                    <a:pt x="789" y="144"/>
                  </a:lnTo>
                  <a:lnTo>
                    <a:pt x="789" y="144"/>
                  </a:lnTo>
                  <a:lnTo>
                    <a:pt x="789" y="130"/>
                  </a:lnTo>
                  <a:lnTo>
                    <a:pt x="787" y="116"/>
                  </a:lnTo>
                  <a:lnTo>
                    <a:pt x="783" y="102"/>
                  </a:lnTo>
                  <a:lnTo>
                    <a:pt x="777" y="88"/>
                  </a:lnTo>
                  <a:lnTo>
                    <a:pt x="771" y="76"/>
                  </a:lnTo>
                  <a:lnTo>
                    <a:pt x="765" y="64"/>
                  </a:lnTo>
                  <a:lnTo>
                    <a:pt x="757" y="52"/>
                  </a:lnTo>
                  <a:lnTo>
                    <a:pt x="747" y="42"/>
                  </a:lnTo>
                  <a:lnTo>
                    <a:pt x="737" y="32"/>
                  </a:lnTo>
                  <a:lnTo>
                    <a:pt x="725" y="24"/>
                  </a:lnTo>
                  <a:lnTo>
                    <a:pt x="713" y="18"/>
                  </a:lnTo>
                  <a:lnTo>
                    <a:pt x="701" y="12"/>
                  </a:lnTo>
                  <a:lnTo>
                    <a:pt x="687" y="6"/>
                  </a:lnTo>
                  <a:lnTo>
                    <a:pt x="673" y="2"/>
                  </a:lnTo>
                  <a:lnTo>
                    <a:pt x="659" y="0"/>
                  </a:lnTo>
                  <a:lnTo>
                    <a:pt x="645" y="0"/>
                  </a:lnTo>
                  <a:lnTo>
                    <a:pt x="645" y="0"/>
                  </a:lnTo>
                  <a:lnTo>
                    <a:pt x="631" y="0"/>
                  </a:lnTo>
                  <a:lnTo>
                    <a:pt x="617" y="2"/>
                  </a:lnTo>
                  <a:lnTo>
                    <a:pt x="603" y="6"/>
                  </a:lnTo>
                  <a:lnTo>
                    <a:pt x="589" y="12"/>
                  </a:lnTo>
                  <a:lnTo>
                    <a:pt x="577" y="18"/>
                  </a:lnTo>
                  <a:lnTo>
                    <a:pt x="565" y="24"/>
                  </a:lnTo>
                  <a:lnTo>
                    <a:pt x="553" y="32"/>
                  </a:lnTo>
                  <a:lnTo>
                    <a:pt x="543" y="42"/>
                  </a:lnTo>
                  <a:lnTo>
                    <a:pt x="533" y="52"/>
                  </a:lnTo>
                  <a:lnTo>
                    <a:pt x="525" y="64"/>
                  </a:lnTo>
                  <a:lnTo>
                    <a:pt x="519" y="76"/>
                  </a:lnTo>
                  <a:lnTo>
                    <a:pt x="513" y="88"/>
                  </a:lnTo>
                  <a:lnTo>
                    <a:pt x="507" y="102"/>
                  </a:lnTo>
                  <a:lnTo>
                    <a:pt x="503" y="116"/>
                  </a:lnTo>
                  <a:lnTo>
                    <a:pt x="501" y="130"/>
                  </a:lnTo>
                  <a:lnTo>
                    <a:pt x="501" y="144"/>
                  </a:lnTo>
                  <a:lnTo>
                    <a:pt x="501" y="144"/>
                  </a:lnTo>
                  <a:lnTo>
                    <a:pt x="503" y="166"/>
                  </a:lnTo>
                  <a:lnTo>
                    <a:pt x="509" y="188"/>
                  </a:lnTo>
                  <a:lnTo>
                    <a:pt x="517" y="210"/>
                  </a:lnTo>
                  <a:lnTo>
                    <a:pt x="529" y="228"/>
                  </a:lnTo>
                  <a:lnTo>
                    <a:pt x="543" y="244"/>
                  </a:lnTo>
                  <a:lnTo>
                    <a:pt x="559" y="257"/>
                  </a:lnTo>
                  <a:lnTo>
                    <a:pt x="577" y="269"/>
                  </a:lnTo>
                  <a:lnTo>
                    <a:pt x="597" y="279"/>
                  </a:lnTo>
                  <a:lnTo>
                    <a:pt x="597" y="423"/>
                  </a:lnTo>
                  <a:lnTo>
                    <a:pt x="411" y="963"/>
                  </a:lnTo>
                  <a:lnTo>
                    <a:pt x="411" y="963"/>
                  </a:lnTo>
                  <a:lnTo>
                    <a:pt x="411" y="965"/>
                  </a:lnTo>
                  <a:lnTo>
                    <a:pt x="254" y="1431"/>
                  </a:lnTo>
                  <a:lnTo>
                    <a:pt x="254" y="1431"/>
                  </a:lnTo>
                  <a:lnTo>
                    <a:pt x="252" y="1431"/>
                  </a:lnTo>
                  <a:lnTo>
                    <a:pt x="2" y="2162"/>
                  </a:lnTo>
                  <a:lnTo>
                    <a:pt x="2" y="2162"/>
                  </a:lnTo>
                  <a:lnTo>
                    <a:pt x="0" y="2172"/>
                  </a:lnTo>
                  <a:lnTo>
                    <a:pt x="0" y="2182"/>
                  </a:lnTo>
                  <a:lnTo>
                    <a:pt x="0" y="2190"/>
                  </a:lnTo>
                  <a:lnTo>
                    <a:pt x="4" y="2200"/>
                  </a:lnTo>
                  <a:lnTo>
                    <a:pt x="8" y="2208"/>
                  </a:lnTo>
                  <a:lnTo>
                    <a:pt x="16" y="2214"/>
                  </a:lnTo>
                  <a:lnTo>
                    <a:pt x="22" y="2220"/>
                  </a:lnTo>
                  <a:lnTo>
                    <a:pt x="32" y="2224"/>
                  </a:lnTo>
                  <a:lnTo>
                    <a:pt x="32" y="2224"/>
                  </a:lnTo>
                  <a:lnTo>
                    <a:pt x="40" y="2226"/>
                  </a:lnTo>
                  <a:lnTo>
                    <a:pt x="48" y="2226"/>
                  </a:lnTo>
                  <a:lnTo>
                    <a:pt x="48" y="2226"/>
                  </a:lnTo>
                  <a:lnTo>
                    <a:pt x="62" y="2224"/>
                  </a:lnTo>
                  <a:lnTo>
                    <a:pt x="74" y="2218"/>
                  </a:lnTo>
                  <a:lnTo>
                    <a:pt x="86" y="2208"/>
                  </a:lnTo>
                  <a:lnTo>
                    <a:pt x="90" y="2202"/>
                  </a:lnTo>
                  <a:lnTo>
                    <a:pt x="92" y="2194"/>
                  </a:lnTo>
                  <a:lnTo>
                    <a:pt x="158" y="2004"/>
                  </a:lnTo>
                  <a:lnTo>
                    <a:pt x="597" y="2260"/>
                  </a:lnTo>
                  <a:lnTo>
                    <a:pt x="597" y="2490"/>
                  </a:lnTo>
                  <a:lnTo>
                    <a:pt x="597" y="2490"/>
                  </a:lnTo>
                  <a:lnTo>
                    <a:pt x="597" y="2500"/>
                  </a:lnTo>
                  <a:lnTo>
                    <a:pt x="601" y="2510"/>
                  </a:lnTo>
                  <a:lnTo>
                    <a:pt x="605" y="2518"/>
                  </a:lnTo>
                  <a:lnTo>
                    <a:pt x="611" y="2524"/>
                  </a:lnTo>
                  <a:lnTo>
                    <a:pt x="619" y="2530"/>
                  </a:lnTo>
                  <a:lnTo>
                    <a:pt x="627" y="2536"/>
                  </a:lnTo>
                  <a:lnTo>
                    <a:pt x="635" y="2538"/>
                  </a:lnTo>
                  <a:lnTo>
                    <a:pt x="645" y="2538"/>
                  </a:lnTo>
                  <a:lnTo>
                    <a:pt x="645" y="2538"/>
                  </a:lnTo>
                  <a:lnTo>
                    <a:pt x="655" y="2538"/>
                  </a:lnTo>
                  <a:lnTo>
                    <a:pt x="663" y="2536"/>
                  </a:lnTo>
                  <a:lnTo>
                    <a:pt x="671" y="2530"/>
                  </a:lnTo>
                  <a:lnTo>
                    <a:pt x="679" y="2524"/>
                  </a:lnTo>
                  <a:lnTo>
                    <a:pt x="685" y="2518"/>
                  </a:lnTo>
                  <a:lnTo>
                    <a:pt x="689" y="2510"/>
                  </a:lnTo>
                  <a:lnTo>
                    <a:pt x="693" y="2500"/>
                  </a:lnTo>
                  <a:lnTo>
                    <a:pt x="693" y="2490"/>
                  </a:lnTo>
                  <a:lnTo>
                    <a:pt x="693" y="2260"/>
                  </a:lnTo>
                  <a:lnTo>
                    <a:pt x="1132" y="2004"/>
                  </a:lnTo>
                  <a:lnTo>
                    <a:pt x="1198" y="2194"/>
                  </a:lnTo>
                  <a:lnTo>
                    <a:pt x="1198" y="2194"/>
                  </a:lnTo>
                  <a:lnTo>
                    <a:pt x="1202" y="2202"/>
                  </a:lnTo>
                  <a:lnTo>
                    <a:pt x="1206" y="2210"/>
                  </a:lnTo>
                  <a:lnTo>
                    <a:pt x="1214" y="2216"/>
                  </a:lnTo>
                  <a:lnTo>
                    <a:pt x="1222" y="2222"/>
                  </a:lnTo>
                  <a:lnTo>
                    <a:pt x="1230" y="2224"/>
                  </a:lnTo>
                  <a:lnTo>
                    <a:pt x="1240" y="2226"/>
                  </a:lnTo>
                  <a:lnTo>
                    <a:pt x="1248" y="2226"/>
                  </a:lnTo>
                  <a:lnTo>
                    <a:pt x="1258" y="2224"/>
                  </a:lnTo>
                  <a:lnTo>
                    <a:pt x="1258" y="2224"/>
                  </a:lnTo>
                  <a:lnTo>
                    <a:pt x="1268" y="2220"/>
                  </a:lnTo>
                  <a:lnTo>
                    <a:pt x="1274" y="2214"/>
                  </a:lnTo>
                  <a:lnTo>
                    <a:pt x="1282" y="2208"/>
                  </a:lnTo>
                  <a:lnTo>
                    <a:pt x="1286" y="2200"/>
                  </a:lnTo>
                  <a:lnTo>
                    <a:pt x="1290" y="2190"/>
                  </a:lnTo>
                  <a:lnTo>
                    <a:pt x="1290" y="2182"/>
                  </a:lnTo>
                  <a:lnTo>
                    <a:pt x="1290" y="2172"/>
                  </a:lnTo>
                  <a:lnTo>
                    <a:pt x="1288" y="2162"/>
                  </a:lnTo>
                  <a:lnTo>
                    <a:pt x="1204" y="1918"/>
                  </a:lnTo>
                  <a:close/>
                  <a:moveTo>
                    <a:pt x="481" y="1061"/>
                  </a:moveTo>
                  <a:lnTo>
                    <a:pt x="597" y="1161"/>
                  </a:lnTo>
                  <a:lnTo>
                    <a:pt x="597" y="1593"/>
                  </a:lnTo>
                  <a:lnTo>
                    <a:pt x="355" y="1427"/>
                  </a:lnTo>
                  <a:lnTo>
                    <a:pt x="481" y="1061"/>
                  </a:lnTo>
                  <a:close/>
                  <a:moveTo>
                    <a:pt x="693" y="1161"/>
                  </a:moveTo>
                  <a:lnTo>
                    <a:pt x="811" y="1061"/>
                  </a:lnTo>
                  <a:lnTo>
                    <a:pt x="935" y="1427"/>
                  </a:lnTo>
                  <a:lnTo>
                    <a:pt x="693" y="1593"/>
                  </a:lnTo>
                  <a:lnTo>
                    <a:pt x="693" y="1161"/>
                  </a:lnTo>
                  <a:close/>
                  <a:moveTo>
                    <a:pt x="777" y="963"/>
                  </a:moveTo>
                  <a:lnTo>
                    <a:pt x="693" y="1035"/>
                  </a:lnTo>
                  <a:lnTo>
                    <a:pt x="693" y="719"/>
                  </a:lnTo>
                  <a:lnTo>
                    <a:pt x="777" y="963"/>
                  </a:lnTo>
                  <a:close/>
                  <a:moveTo>
                    <a:pt x="645" y="96"/>
                  </a:moveTo>
                  <a:lnTo>
                    <a:pt x="645" y="96"/>
                  </a:lnTo>
                  <a:lnTo>
                    <a:pt x="655" y="96"/>
                  </a:lnTo>
                  <a:lnTo>
                    <a:pt x="663" y="100"/>
                  </a:lnTo>
                  <a:lnTo>
                    <a:pt x="671" y="104"/>
                  </a:lnTo>
                  <a:lnTo>
                    <a:pt x="679" y="110"/>
                  </a:lnTo>
                  <a:lnTo>
                    <a:pt x="685" y="118"/>
                  </a:lnTo>
                  <a:lnTo>
                    <a:pt x="689" y="126"/>
                  </a:lnTo>
                  <a:lnTo>
                    <a:pt x="693" y="134"/>
                  </a:lnTo>
                  <a:lnTo>
                    <a:pt x="693" y="144"/>
                  </a:lnTo>
                  <a:lnTo>
                    <a:pt x="693" y="144"/>
                  </a:lnTo>
                  <a:lnTo>
                    <a:pt x="693" y="154"/>
                  </a:lnTo>
                  <a:lnTo>
                    <a:pt x="689" y="162"/>
                  </a:lnTo>
                  <a:lnTo>
                    <a:pt x="685" y="170"/>
                  </a:lnTo>
                  <a:lnTo>
                    <a:pt x="679" y="178"/>
                  </a:lnTo>
                  <a:lnTo>
                    <a:pt x="671" y="184"/>
                  </a:lnTo>
                  <a:lnTo>
                    <a:pt x="663" y="188"/>
                  </a:lnTo>
                  <a:lnTo>
                    <a:pt x="655" y="192"/>
                  </a:lnTo>
                  <a:lnTo>
                    <a:pt x="645" y="192"/>
                  </a:lnTo>
                  <a:lnTo>
                    <a:pt x="645" y="192"/>
                  </a:lnTo>
                  <a:lnTo>
                    <a:pt x="635" y="192"/>
                  </a:lnTo>
                  <a:lnTo>
                    <a:pt x="627" y="188"/>
                  </a:lnTo>
                  <a:lnTo>
                    <a:pt x="619" y="184"/>
                  </a:lnTo>
                  <a:lnTo>
                    <a:pt x="611" y="178"/>
                  </a:lnTo>
                  <a:lnTo>
                    <a:pt x="605" y="170"/>
                  </a:lnTo>
                  <a:lnTo>
                    <a:pt x="601" y="162"/>
                  </a:lnTo>
                  <a:lnTo>
                    <a:pt x="597" y="154"/>
                  </a:lnTo>
                  <a:lnTo>
                    <a:pt x="597" y="144"/>
                  </a:lnTo>
                  <a:lnTo>
                    <a:pt x="597" y="144"/>
                  </a:lnTo>
                  <a:lnTo>
                    <a:pt x="597" y="134"/>
                  </a:lnTo>
                  <a:lnTo>
                    <a:pt x="601" y="126"/>
                  </a:lnTo>
                  <a:lnTo>
                    <a:pt x="605" y="118"/>
                  </a:lnTo>
                  <a:lnTo>
                    <a:pt x="611" y="110"/>
                  </a:lnTo>
                  <a:lnTo>
                    <a:pt x="619" y="104"/>
                  </a:lnTo>
                  <a:lnTo>
                    <a:pt x="627" y="100"/>
                  </a:lnTo>
                  <a:lnTo>
                    <a:pt x="635" y="96"/>
                  </a:lnTo>
                  <a:lnTo>
                    <a:pt x="645" y="96"/>
                  </a:lnTo>
                  <a:lnTo>
                    <a:pt x="645" y="96"/>
                  </a:lnTo>
                  <a:close/>
                  <a:moveTo>
                    <a:pt x="597" y="1035"/>
                  </a:moveTo>
                  <a:lnTo>
                    <a:pt x="513" y="963"/>
                  </a:lnTo>
                  <a:lnTo>
                    <a:pt x="597" y="719"/>
                  </a:lnTo>
                  <a:lnTo>
                    <a:pt x="597" y="1035"/>
                  </a:lnTo>
                  <a:close/>
                  <a:moveTo>
                    <a:pt x="190" y="1912"/>
                  </a:moveTo>
                  <a:lnTo>
                    <a:pt x="323" y="1521"/>
                  </a:lnTo>
                  <a:lnTo>
                    <a:pt x="597" y="1711"/>
                  </a:lnTo>
                  <a:lnTo>
                    <a:pt x="597" y="2148"/>
                  </a:lnTo>
                  <a:lnTo>
                    <a:pt x="190" y="1912"/>
                  </a:lnTo>
                  <a:close/>
                  <a:moveTo>
                    <a:pt x="693" y="2148"/>
                  </a:moveTo>
                  <a:lnTo>
                    <a:pt x="693" y="1711"/>
                  </a:lnTo>
                  <a:lnTo>
                    <a:pt x="967" y="1521"/>
                  </a:lnTo>
                  <a:lnTo>
                    <a:pt x="1100" y="1912"/>
                  </a:lnTo>
                  <a:lnTo>
                    <a:pt x="693" y="2148"/>
                  </a:lnTo>
                  <a:close/>
                  <a:moveTo>
                    <a:pt x="693" y="2148"/>
                  </a:moveTo>
                  <a:lnTo>
                    <a:pt x="693" y="214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40" name="Freeform 29">
              <a:extLst>
                <a:ext uri="{FF2B5EF4-FFF2-40B4-BE49-F238E27FC236}">
                  <a16:creationId xmlns:a16="http://schemas.microsoft.com/office/drawing/2014/main" id="{6694321E-9C1D-4D0D-A8EC-02989CC450EB}"/>
                </a:ext>
              </a:extLst>
            </p:cNvPr>
            <p:cNvSpPr>
              <a:spLocks/>
            </p:cNvSpPr>
            <p:nvPr/>
          </p:nvSpPr>
          <p:spPr bwMode="auto">
            <a:xfrm>
              <a:off x="2235" y="607"/>
              <a:ext cx="1290" cy="2538"/>
            </a:xfrm>
            <a:custGeom>
              <a:avLst/>
              <a:gdLst>
                <a:gd name="T0" fmla="*/ 1204 w 1290"/>
                <a:gd name="T1" fmla="*/ 1918 h 2538"/>
                <a:gd name="T2" fmla="*/ 693 w 1290"/>
                <a:gd name="T3" fmla="*/ 423 h 2538"/>
                <a:gd name="T4" fmla="*/ 693 w 1290"/>
                <a:gd name="T5" fmla="*/ 279 h 2538"/>
                <a:gd name="T6" fmla="*/ 731 w 1290"/>
                <a:gd name="T7" fmla="*/ 257 h 2538"/>
                <a:gd name="T8" fmla="*/ 761 w 1290"/>
                <a:gd name="T9" fmla="*/ 228 h 2538"/>
                <a:gd name="T10" fmla="*/ 781 w 1290"/>
                <a:gd name="T11" fmla="*/ 188 h 2538"/>
                <a:gd name="T12" fmla="*/ 789 w 1290"/>
                <a:gd name="T13" fmla="*/ 144 h 2538"/>
                <a:gd name="T14" fmla="*/ 789 w 1290"/>
                <a:gd name="T15" fmla="*/ 130 h 2538"/>
                <a:gd name="T16" fmla="*/ 783 w 1290"/>
                <a:gd name="T17" fmla="*/ 102 h 2538"/>
                <a:gd name="T18" fmla="*/ 771 w 1290"/>
                <a:gd name="T19" fmla="*/ 76 h 2538"/>
                <a:gd name="T20" fmla="*/ 757 w 1290"/>
                <a:gd name="T21" fmla="*/ 52 h 2538"/>
                <a:gd name="T22" fmla="*/ 737 w 1290"/>
                <a:gd name="T23" fmla="*/ 32 h 2538"/>
                <a:gd name="T24" fmla="*/ 713 w 1290"/>
                <a:gd name="T25" fmla="*/ 18 h 2538"/>
                <a:gd name="T26" fmla="*/ 687 w 1290"/>
                <a:gd name="T27" fmla="*/ 6 h 2538"/>
                <a:gd name="T28" fmla="*/ 659 w 1290"/>
                <a:gd name="T29" fmla="*/ 0 h 2538"/>
                <a:gd name="T30" fmla="*/ 645 w 1290"/>
                <a:gd name="T31" fmla="*/ 0 h 2538"/>
                <a:gd name="T32" fmla="*/ 617 w 1290"/>
                <a:gd name="T33" fmla="*/ 2 h 2538"/>
                <a:gd name="T34" fmla="*/ 589 w 1290"/>
                <a:gd name="T35" fmla="*/ 12 h 2538"/>
                <a:gd name="T36" fmla="*/ 565 w 1290"/>
                <a:gd name="T37" fmla="*/ 24 h 2538"/>
                <a:gd name="T38" fmla="*/ 543 w 1290"/>
                <a:gd name="T39" fmla="*/ 42 h 2538"/>
                <a:gd name="T40" fmla="*/ 525 w 1290"/>
                <a:gd name="T41" fmla="*/ 64 h 2538"/>
                <a:gd name="T42" fmla="*/ 513 w 1290"/>
                <a:gd name="T43" fmla="*/ 88 h 2538"/>
                <a:gd name="T44" fmla="*/ 503 w 1290"/>
                <a:gd name="T45" fmla="*/ 116 h 2538"/>
                <a:gd name="T46" fmla="*/ 501 w 1290"/>
                <a:gd name="T47" fmla="*/ 144 h 2538"/>
                <a:gd name="T48" fmla="*/ 503 w 1290"/>
                <a:gd name="T49" fmla="*/ 166 h 2538"/>
                <a:gd name="T50" fmla="*/ 517 w 1290"/>
                <a:gd name="T51" fmla="*/ 210 h 2538"/>
                <a:gd name="T52" fmla="*/ 543 w 1290"/>
                <a:gd name="T53" fmla="*/ 244 h 2538"/>
                <a:gd name="T54" fmla="*/ 577 w 1290"/>
                <a:gd name="T55" fmla="*/ 269 h 2538"/>
                <a:gd name="T56" fmla="*/ 597 w 1290"/>
                <a:gd name="T57" fmla="*/ 423 h 2538"/>
                <a:gd name="T58" fmla="*/ 411 w 1290"/>
                <a:gd name="T59" fmla="*/ 963 h 2538"/>
                <a:gd name="T60" fmla="*/ 254 w 1290"/>
                <a:gd name="T61" fmla="*/ 1431 h 2538"/>
                <a:gd name="T62" fmla="*/ 252 w 1290"/>
                <a:gd name="T63" fmla="*/ 1431 h 2538"/>
                <a:gd name="T64" fmla="*/ 2 w 1290"/>
                <a:gd name="T65" fmla="*/ 2162 h 2538"/>
                <a:gd name="T66" fmla="*/ 0 w 1290"/>
                <a:gd name="T67" fmla="*/ 2182 h 2538"/>
                <a:gd name="T68" fmla="*/ 4 w 1290"/>
                <a:gd name="T69" fmla="*/ 2200 h 2538"/>
                <a:gd name="T70" fmla="*/ 16 w 1290"/>
                <a:gd name="T71" fmla="*/ 2214 h 2538"/>
                <a:gd name="T72" fmla="*/ 32 w 1290"/>
                <a:gd name="T73" fmla="*/ 2224 h 2538"/>
                <a:gd name="T74" fmla="*/ 40 w 1290"/>
                <a:gd name="T75" fmla="*/ 2226 h 2538"/>
                <a:gd name="T76" fmla="*/ 48 w 1290"/>
                <a:gd name="T77" fmla="*/ 2226 h 2538"/>
                <a:gd name="T78" fmla="*/ 74 w 1290"/>
                <a:gd name="T79" fmla="*/ 2218 h 2538"/>
                <a:gd name="T80" fmla="*/ 90 w 1290"/>
                <a:gd name="T81" fmla="*/ 2202 h 2538"/>
                <a:gd name="T82" fmla="*/ 158 w 1290"/>
                <a:gd name="T83" fmla="*/ 2004 h 2538"/>
                <a:gd name="T84" fmla="*/ 597 w 1290"/>
                <a:gd name="T85" fmla="*/ 2490 h 2538"/>
                <a:gd name="T86" fmla="*/ 597 w 1290"/>
                <a:gd name="T87" fmla="*/ 2500 h 2538"/>
                <a:gd name="T88" fmla="*/ 605 w 1290"/>
                <a:gd name="T89" fmla="*/ 2518 h 2538"/>
                <a:gd name="T90" fmla="*/ 619 w 1290"/>
                <a:gd name="T91" fmla="*/ 2530 h 2538"/>
                <a:gd name="T92" fmla="*/ 635 w 1290"/>
                <a:gd name="T93" fmla="*/ 2538 h 2538"/>
                <a:gd name="T94" fmla="*/ 645 w 1290"/>
                <a:gd name="T95" fmla="*/ 2538 h 2538"/>
                <a:gd name="T96" fmla="*/ 663 w 1290"/>
                <a:gd name="T97" fmla="*/ 2536 h 2538"/>
                <a:gd name="T98" fmla="*/ 679 w 1290"/>
                <a:gd name="T99" fmla="*/ 2524 h 2538"/>
                <a:gd name="T100" fmla="*/ 689 w 1290"/>
                <a:gd name="T101" fmla="*/ 2510 h 2538"/>
                <a:gd name="T102" fmla="*/ 693 w 1290"/>
                <a:gd name="T103" fmla="*/ 2490 h 2538"/>
                <a:gd name="T104" fmla="*/ 1132 w 1290"/>
                <a:gd name="T105" fmla="*/ 2004 h 2538"/>
                <a:gd name="T106" fmla="*/ 1198 w 1290"/>
                <a:gd name="T107" fmla="*/ 2194 h 2538"/>
                <a:gd name="T108" fmla="*/ 1206 w 1290"/>
                <a:gd name="T109" fmla="*/ 2210 h 2538"/>
                <a:gd name="T110" fmla="*/ 1222 w 1290"/>
                <a:gd name="T111" fmla="*/ 2222 h 2538"/>
                <a:gd name="T112" fmla="*/ 1240 w 1290"/>
                <a:gd name="T113" fmla="*/ 2226 h 2538"/>
                <a:gd name="T114" fmla="*/ 1258 w 1290"/>
                <a:gd name="T115" fmla="*/ 2224 h 2538"/>
                <a:gd name="T116" fmla="*/ 1268 w 1290"/>
                <a:gd name="T117" fmla="*/ 2220 h 2538"/>
                <a:gd name="T118" fmla="*/ 1282 w 1290"/>
                <a:gd name="T119" fmla="*/ 2208 h 2538"/>
                <a:gd name="T120" fmla="*/ 1290 w 1290"/>
                <a:gd name="T121" fmla="*/ 2190 h 2538"/>
                <a:gd name="T122" fmla="*/ 1290 w 1290"/>
                <a:gd name="T123" fmla="*/ 2172 h 2538"/>
                <a:gd name="T124" fmla="*/ 1204 w 1290"/>
                <a:gd name="T125" fmla="*/ 1918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0" h="2538">
                  <a:moveTo>
                    <a:pt x="1204" y="1918"/>
                  </a:moveTo>
                  <a:lnTo>
                    <a:pt x="1204" y="1918"/>
                  </a:lnTo>
                  <a:lnTo>
                    <a:pt x="1204" y="1918"/>
                  </a:lnTo>
                  <a:lnTo>
                    <a:pt x="693" y="423"/>
                  </a:lnTo>
                  <a:lnTo>
                    <a:pt x="693" y="279"/>
                  </a:lnTo>
                  <a:lnTo>
                    <a:pt x="693" y="279"/>
                  </a:lnTo>
                  <a:lnTo>
                    <a:pt x="713" y="269"/>
                  </a:lnTo>
                  <a:lnTo>
                    <a:pt x="731" y="257"/>
                  </a:lnTo>
                  <a:lnTo>
                    <a:pt x="747" y="244"/>
                  </a:lnTo>
                  <a:lnTo>
                    <a:pt x="761" y="228"/>
                  </a:lnTo>
                  <a:lnTo>
                    <a:pt x="773" y="210"/>
                  </a:lnTo>
                  <a:lnTo>
                    <a:pt x="781" y="188"/>
                  </a:lnTo>
                  <a:lnTo>
                    <a:pt x="787" y="166"/>
                  </a:lnTo>
                  <a:lnTo>
                    <a:pt x="789" y="144"/>
                  </a:lnTo>
                  <a:lnTo>
                    <a:pt x="789" y="144"/>
                  </a:lnTo>
                  <a:lnTo>
                    <a:pt x="789" y="130"/>
                  </a:lnTo>
                  <a:lnTo>
                    <a:pt x="787" y="116"/>
                  </a:lnTo>
                  <a:lnTo>
                    <a:pt x="783" y="102"/>
                  </a:lnTo>
                  <a:lnTo>
                    <a:pt x="777" y="88"/>
                  </a:lnTo>
                  <a:lnTo>
                    <a:pt x="771" y="76"/>
                  </a:lnTo>
                  <a:lnTo>
                    <a:pt x="765" y="64"/>
                  </a:lnTo>
                  <a:lnTo>
                    <a:pt x="757" y="52"/>
                  </a:lnTo>
                  <a:lnTo>
                    <a:pt x="747" y="42"/>
                  </a:lnTo>
                  <a:lnTo>
                    <a:pt x="737" y="32"/>
                  </a:lnTo>
                  <a:lnTo>
                    <a:pt x="725" y="24"/>
                  </a:lnTo>
                  <a:lnTo>
                    <a:pt x="713" y="18"/>
                  </a:lnTo>
                  <a:lnTo>
                    <a:pt x="701" y="12"/>
                  </a:lnTo>
                  <a:lnTo>
                    <a:pt x="687" y="6"/>
                  </a:lnTo>
                  <a:lnTo>
                    <a:pt x="673" y="2"/>
                  </a:lnTo>
                  <a:lnTo>
                    <a:pt x="659" y="0"/>
                  </a:lnTo>
                  <a:lnTo>
                    <a:pt x="645" y="0"/>
                  </a:lnTo>
                  <a:lnTo>
                    <a:pt x="645" y="0"/>
                  </a:lnTo>
                  <a:lnTo>
                    <a:pt x="631" y="0"/>
                  </a:lnTo>
                  <a:lnTo>
                    <a:pt x="617" y="2"/>
                  </a:lnTo>
                  <a:lnTo>
                    <a:pt x="603" y="6"/>
                  </a:lnTo>
                  <a:lnTo>
                    <a:pt x="589" y="12"/>
                  </a:lnTo>
                  <a:lnTo>
                    <a:pt x="577" y="18"/>
                  </a:lnTo>
                  <a:lnTo>
                    <a:pt x="565" y="24"/>
                  </a:lnTo>
                  <a:lnTo>
                    <a:pt x="553" y="32"/>
                  </a:lnTo>
                  <a:lnTo>
                    <a:pt x="543" y="42"/>
                  </a:lnTo>
                  <a:lnTo>
                    <a:pt x="533" y="52"/>
                  </a:lnTo>
                  <a:lnTo>
                    <a:pt x="525" y="64"/>
                  </a:lnTo>
                  <a:lnTo>
                    <a:pt x="519" y="76"/>
                  </a:lnTo>
                  <a:lnTo>
                    <a:pt x="513" y="88"/>
                  </a:lnTo>
                  <a:lnTo>
                    <a:pt x="507" y="102"/>
                  </a:lnTo>
                  <a:lnTo>
                    <a:pt x="503" y="116"/>
                  </a:lnTo>
                  <a:lnTo>
                    <a:pt x="501" y="130"/>
                  </a:lnTo>
                  <a:lnTo>
                    <a:pt x="501" y="144"/>
                  </a:lnTo>
                  <a:lnTo>
                    <a:pt x="501" y="144"/>
                  </a:lnTo>
                  <a:lnTo>
                    <a:pt x="503" y="166"/>
                  </a:lnTo>
                  <a:lnTo>
                    <a:pt x="509" y="188"/>
                  </a:lnTo>
                  <a:lnTo>
                    <a:pt x="517" y="210"/>
                  </a:lnTo>
                  <a:lnTo>
                    <a:pt x="529" y="228"/>
                  </a:lnTo>
                  <a:lnTo>
                    <a:pt x="543" y="244"/>
                  </a:lnTo>
                  <a:lnTo>
                    <a:pt x="559" y="257"/>
                  </a:lnTo>
                  <a:lnTo>
                    <a:pt x="577" y="269"/>
                  </a:lnTo>
                  <a:lnTo>
                    <a:pt x="597" y="279"/>
                  </a:lnTo>
                  <a:lnTo>
                    <a:pt x="597" y="423"/>
                  </a:lnTo>
                  <a:lnTo>
                    <a:pt x="411" y="963"/>
                  </a:lnTo>
                  <a:lnTo>
                    <a:pt x="411" y="963"/>
                  </a:lnTo>
                  <a:lnTo>
                    <a:pt x="411" y="965"/>
                  </a:lnTo>
                  <a:lnTo>
                    <a:pt x="254" y="1431"/>
                  </a:lnTo>
                  <a:lnTo>
                    <a:pt x="254" y="1431"/>
                  </a:lnTo>
                  <a:lnTo>
                    <a:pt x="252" y="1431"/>
                  </a:lnTo>
                  <a:lnTo>
                    <a:pt x="2" y="2162"/>
                  </a:lnTo>
                  <a:lnTo>
                    <a:pt x="2" y="2162"/>
                  </a:lnTo>
                  <a:lnTo>
                    <a:pt x="0" y="2172"/>
                  </a:lnTo>
                  <a:lnTo>
                    <a:pt x="0" y="2182"/>
                  </a:lnTo>
                  <a:lnTo>
                    <a:pt x="0" y="2190"/>
                  </a:lnTo>
                  <a:lnTo>
                    <a:pt x="4" y="2200"/>
                  </a:lnTo>
                  <a:lnTo>
                    <a:pt x="8" y="2208"/>
                  </a:lnTo>
                  <a:lnTo>
                    <a:pt x="16" y="2214"/>
                  </a:lnTo>
                  <a:lnTo>
                    <a:pt x="22" y="2220"/>
                  </a:lnTo>
                  <a:lnTo>
                    <a:pt x="32" y="2224"/>
                  </a:lnTo>
                  <a:lnTo>
                    <a:pt x="32" y="2224"/>
                  </a:lnTo>
                  <a:lnTo>
                    <a:pt x="40" y="2226"/>
                  </a:lnTo>
                  <a:lnTo>
                    <a:pt x="48" y="2226"/>
                  </a:lnTo>
                  <a:lnTo>
                    <a:pt x="48" y="2226"/>
                  </a:lnTo>
                  <a:lnTo>
                    <a:pt x="62" y="2224"/>
                  </a:lnTo>
                  <a:lnTo>
                    <a:pt x="74" y="2218"/>
                  </a:lnTo>
                  <a:lnTo>
                    <a:pt x="86" y="2208"/>
                  </a:lnTo>
                  <a:lnTo>
                    <a:pt x="90" y="2202"/>
                  </a:lnTo>
                  <a:lnTo>
                    <a:pt x="92" y="2194"/>
                  </a:lnTo>
                  <a:lnTo>
                    <a:pt x="158" y="2004"/>
                  </a:lnTo>
                  <a:lnTo>
                    <a:pt x="597" y="2260"/>
                  </a:lnTo>
                  <a:lnTo>
                    <a:pt x="597" y="2490"/>
                  </a:lnTo>
                  <a:lnTo>
                    <a:pt x="597" y="2490"/>
                  </a:lnTo>
                  <a:lnTo>
                    <a:pt x="597" y="2500"/>
                  </a:lnTo>
                  <a:lnTo>
                    <a:pt x="601" y="2510"/>
                  </a:lnTo>
                  <a:lnTo>
                    <a:pt x="605" y="2518"/>
                  </a:lnTo>
                  <a:lnTo>
                    <a:pt x="611" y="2524"/>
                  </a:lnTo>
                  <a:lnTo>
                    <a:pt x="619" y="2530"/>
                  </a:lnTo>
                  <a:lnTo>
                    <a:pt x="627" y="2536"/>
                  </a:lnTo>
                  <a:lnTo>
                    <a:pt x="635" y="2538"/>
                  </a:lnTo>
                  <a:lnTo>
                    <a:pt x="645" y="2538"/>
                  </a:lnTo>
                  <a:lnTo>
                    <a:pt x="645" y="2538"/>
                  </a:lnTo>
                  <a:lnTo>
                    <a:pt x="655" y="2538"/>
                  </a:lnTo>
                  <a:lnTo>
                    <a:pt x="663" y="2536"/>
                  </a:lnTo>
                  <a:lnTo>
                    <a:pt x="671" y="2530"/>
                  </a:lnTo>
                  <a:lnTo>
                    <a:pt x="679" y="2524"/>
                  </a:lnTo>
                  <a:lnTo>
                    <a:pt x="685" y="2518"/>
                  </a:lnTo>
                  <a:lnTo>
                    <a:pt x="689" y="2510"/>
                  </a:lnTo>
                  <a:lnTo>
                    <a:pt x="693" y="2500"/>
                  </a:lnTo>
                  <a:lnTo>
                    <a:pt x="693" y="2490"/>
                  </a:lnTo>
                  <a:lnTo>
                    <a:pt x="693" y="2260"/>
                  </a:lnTo>
                  <a:lnTo>
                    <a:pt x="1132" y="2004"/>
                  </a:lnTo>
                  <a:lnTo>
                    <a:pt x="1198" y="2194"/>
                  </a:lnTo>
                  <a:lnTo>
                    <a:pt x="1198" y="2194"/>
                  </a:lnTo>
                  <a:lnTo>
                    <a:pt x="1202" y="2202"/>
                  </a:lnTo>
                  <a:lnTo>
                    <a:pt x="1206" y="2210"/>
                  </a:lnTo>
                  <a:lnTo>
                    <a:pt x="1214" y="2216"/>
                  </a:lnTo>
                  <a:lnTo>
                    <a:pt x="1222" y="2222"/>
                  </a:lnTo>
                  <a:lnTo>
                    <a:pt x="1230" y="2224"/>
                  </a:lnTo>
                  <a:lnTo>
                    <a:pt x="1240" y="2226"/>
                  </a:lnTo>
                  <a:lnTo>
                    <a:pt x="1248" y="2226"/>
                  </a:lnTo>
                  <a:lnTo>
                    <a:pt x="1258" y="2224"/>
                  </a:lnTo>
                  <a:lnTo>
                    <a:pt x="1258" y="2224"/>
                  </a:lnTo>
                  <a:lnTo>
                    <a:pt x="1268" y="2220"/>
                  </a:lnTo>
                  <a:lnTo>
                    <a:pt x="1274" y="2214"/>
                  </a:lnTo>
                  <a:lnTo>
                    <a:pt x="1282" y="2208"/>
                  </a:lnTo>
                  <a:lnTo>
                    <a:pt x="1286" y="2200"/>
                  </a:lnTo>
                  <a:lnTo>
                    <a:pt x="1290" y="2190"/>
                  </a:lnTo>
                  <a:lnTo>
                    <a:pt x="1290" y="2182"/>
                  </a:lnTo>
                  <a:lnTo>
                    <a:pt x="1290" y="2172"/>
                  </a:lnTo>
                  <a:lnTo>
                    <a:pt x="1288" y="2162"/>
                  </a:lnTo>
                  <a:lnTo>
                    <a:pt x="1204" y="19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41" name="Freeform 30">
              <a:extLst>
                <a:ext uri="{FF2B5EF4-FFF2-40B4-BE49-F238E27FC236}">
                  <a16:creationId xmlns:a16="http://schemas.microsoft.com/office/drawing/2014/main" id="{AA12209B-CBA4-4E7C-9D8F-71CA6E1F4006}"/>
                </a:ext>
              </a:extLst>
            </p:cNvPr>
            <p:cNvSpPr>
              <a:spLocks/>
            </p:cNvSpPr>
            <p:nvPr/>
          </p:nvSpPr>
          <p:spPr bwMode="auto">
            <a:xfrm>
              <a:off x="2590" y="1668"/>
              <a:ext cx="242" cy="532"/>
            </a:xfrm>
            <a:custGeom>
              <a:avLst/>
              <a:gdLst>
                <a:gd name="T0" fmla="*/ 126 w 242"/>
                <a:gd name="T1" fmla="*/ 0 h 532"/>
                <a:gd name="T2" fmla="*/ 242 w 242"/>
                <a:gd name="T3" fmla="*/ 100 h 532"/>
                <a:gd name="T4" fmla="*/ 242 w 242"/>
                <a:gd name="T5" fmla="*/ 532 h 532"/>
                <a:gd name="T6" fmla="*/ 0 w 242"/>
                <a:gd name="T7" fmla="*/ 366 h 532"/>
                <a:gd name="T8" fmla="*/ 126 w 242"/>
                <a:gd name="T9" fmla="*/ 0 h 532"/>
              </a:gdLst>
              <a:ahLst/>
              <a:cxnLst>
                <a:cxn ang="0">
                  <a:pos x="T0" y="T1"/>
                </a:cxn>
                <a:cxn ang="0">
                  <a:pos x="T2" y="T3"/>
                </a:cxn>
                <a:cxn ang="0">
                  <a:pos x="T4" y="T5"/>
                </a:cxn>
                <a:cxn ang="0">
                  <a:pos x="T6" y="T7"/>
                </a:cxn>
                <a:cxn ang="0">
                  <a:pos x="T8" y="T9"/>
                </a:cxn>
              </a:cxnLst>
              <a:rect l="0" t="0" r="r" b="b"/>
              <a:pathLst>
                <a:path w="242" h="532">
                  <a:moveTo>
                    <a:pt x="126" y="0"/>
                  </a:moveTo>
                  <a:lnTo>
                    <a:pt x="242" y="100"/>
                  </a:lnTo>
                  <a:lnTo>
                    <a:pt x="242" y="532"/>
                  </a:lnTo>
                  <a:lnTo>
                    <a:pt x="0" y="366"/>
                  </a:lnTo>
                  <a:lnTo>
                    <a:pt x="1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42" name="Freeform 31">
              <a:extLst>
                <a:ext uri="{FF2B5EF4-FFF2-40B4-BE49-F238E27FC236}">
                  <a16:creationId xmlns:a16="http://schemas.microsoft.com/office/drawing/2014/main" id="{59A22E6F-3B53-41B7-B49B-C4207AD7B07D}"/>
                </a:ext>
              </a:extLst>
            </p:cNvPr>
            <p:cNvSpPr>
              <a:spLocks/>
            </p:cNvSpPr>
            <p:nvPr/>
          </p:nvSpPr>
          <p:spPr bwMode="auto">
            <a:xfrm>
              <a:off x="2928" y="1668"/>
              <a:ext cx="242" cy="532"/>
            </a:xfrm>
            <a:custGeom>
              <a:avLst/>
              <a:gdLst>
                <a:gd name="T0" fmla="*/ 0 w 242"/>
                <a:gd name="T1" fmla="*/ 100 h 532"/>
                <a:gd name="T2" fmla="*/ 118 w 242"/>
                <a:gd name="T3" fmla="*/ 0 h 532"/>
                <a:gd name="T4" fmla="*/ 242 w 242"/>
                <a:gd name="T5" fmla="*/ 366 h 532"/>
                <a:gd name="T6" fmla="*/ 0 w 242"/>
                <a:gd name="T7" fmla="*/ 532 h 532"/>
                <a:gd name="T8" fmla="*/ 0 w 242"/>
                <a:gd name="T9" fmla="*/ 100 h 532"/>
              </a:gdLst>
              <a:ahLst/>
              <a:cxnLst>
                <a:cxn ang="0">
                  <a:pos x="T0" y="T1"/>
                </a:cxn>
                <a:cxn ang="0">
                  <a:pos x="T2" y="T3"/>
                </a:cxn>
                <a:cxn ang="0">
                  <a:pos x="T4" y="T5"/>
                </a:cxn>
                <a:cxn ang="0">
                  <a:pos x="T6" y="T7"/>
                </a:cxn>
                <a:cxn ang="0">
                  <a:pos x="T8" y="T9"/>
                </a:cxn>
              </a:cxnLst>
              <a:rect l="0" t="0" r="r" b="b"/>
              <a:pathLst>
                <a:path w="242" h="532">
                  <a:moveTo>
                    <a:pt x="0" y="100"/>
                  </a:moveTo>
                  <a:lnTo>
                    <a:pt x="118" y="0"/>
                  </a:lnTo>
                  <a:lnTo>
                    <a:pt x="242" y="366"/>
                  </a:lnTo>
                  <a:lnTo>
                    <a:pt x="0" y="532"/>
                  </a:lnTo>
                  <a:lnTo>
                    <a:pt x="0" y="1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43" name="Freeform 32">
              <a:extLst>
                <a:ext uri="{FF2B5EF4-FFF2-40B4-BE49-F238E27FC236}">
                  <a16:creationId xmlns:a16="http://schemas.microsoft.com/office/drawing/2014/main" id="{99387EAB-1A09-40B8-994E-1ECCED06A1E7}"/>
                </a:ext>
              </a:extLst>
            </p:cNvPr>
            <p:cNvSpPr>
              <a:spLocks/>
            </p:cNvSpPr>
            <p:nvPr/>
          </p:nvSpPr>
          <p:spPr bwMode="auto">
            <a:xfrm>
              <a:off x="2928" y="1326"/>
              <a:ext cx="84" cy="316"/>
            </a:xfrm>
            <a:custGeom>
              <a:avLst/>
              <a:gdLst>
                <a:gd name="T0" fmla="*/ 84 w 84"/>
                <a:gd name="T1" fmla="*/ 244 h 316"/>
                <a:gd name="T2" fmla="*/ 0 w 84"/>
                <a:gd name="T3" fmla="*/ 316 h 316"/>
                <a:gd name="T4" fmla="*/ 0 w 84"/>
                <a:gd name="T5" fmla="*/ 0 h 316"/>
                <a:gd name="T6" fmla="*/ 84 w 84"/>
                <a:gd name="T7" fmla="*/ 244 h 316"/>
              </a:gdLst>
              <a:ahLst/>
              <a:cxnLst>
                <a:cxn ang="0">
                  <a:pos x="T0" y="T1"/>
                </a:cxn>
                <a:cxn ang="0">
                  <a:pos x="T2" y="T3"/>
                </a:cxn>
                <a:cxn ang="0">
                  <a:pos x="T4" y="T5"/>
                </a:cxn>
                <a:cxn ang="0">
                  <a:pos x="T6" y="T7"/>
                </a:cxn>
              </a:cxnLst>
              <a:rect l="0" t="0" r="r" b="b"/>
              <a:pathLst>
                <a:path w="84" h="316">
                  <a:moveTo>
                    <a:pt x="84" y="244"/>
                  </a:moveTo>
                  <a:lnTo>
                    <a:pt x="0" y="316"/>
                  </a:lnTo>
                  <a:lnTo>
                    <a:pt x="0" y="0"/>
                  </a:lnTo>
                  <a:lnTo>
                    <a:pt x="84"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44" name="Freeform 33">
              <a:extLst>
                <a:ext uri="{FF2B5EF4-FFF2-40B4-BE49-F238E27FC236}">
                  <a16:creationId xmlns:a16="http://schemas.microsoft.com/office/drawing/2014/main" id="{14DA81F6-02EE-4B5B-80CE-CF720375CFC7}"/>
                </a:ext>
              </a:extLst>
            </p:cNvPr>
            <p:cNvSpPr>
              <a:spLocks/>
            </p:cNvSpPr>
            <p:nvPr/>
          </p:nvSpPr>
          <p:spPr bwMode="auto">
            <a:xfrm>
              <a:off x="2832" y="703"/>
              <a:ext cx="96" cy="96"/>
            </a:xfrm>
            <a:custGeom>
              <a:avLst/>
              <a:gdLst>
                <a:gd name="T0" fmla="*/ 48 w 96"/>
                <a:gd name="T1" fmla="*/ 0 h 96"/>
                <a:gd name="T2" fmla="*/ 48 w 96"/>
                <a:gd name="T3" fmla="*/ 0 h 96"/>
                <a:gd name="T4" fmla="*/ 58 w 96"/>
                <a:gd name="T5" fmla="*/ 0 h 96"/>
                <a:gd name="T6" fmla="*/ 66 w 96"/>
                <a:gd name="T7" fmla="*/ 4 h 96"/>
                <a:gd name="T8" fmla="*/ 74 w 96"/>
                <a:gd name="T9" fmla="*/ 8 h 96"/>
                <a:gd name="T10" fmla="*/ 82 w 96"/>
                <a:gd name="T11" fmla="*/ 14 h 96"/>
                <a:gd name="T12" fmla="*/ 88 w 96"/>
                <a:gd name="T13" fmla="*/ 22 h 96"/>
                <a:gd name="T14" fmla="*/ 92 w 96"/>
                <a:gd name="T15" fmla="*/ 30 h 96"/>
                <a:gd name="T16" fmla="*/ 96 w 96"/>
                <a:gd name="T17" fmla="*/ 38 h 96"/>
                <a:gd name="T18" fmla="*/ 96 w 96"/>
                <a:gd name="T19" fmla="*/ 48 h 96"/>
                <a:gd name="T20" fmla="*/ 96 w 96"/>
                <a:gd name="T21" fmla="*/ 48 h 96"/>
                <a:gd name="T22" fmla="*/ 96 w 96"/>
                <a:gd name="T23" fmla="*/ 58 h 96"/>
                <a:gd name="T24" fmla="*/ 92 w 96"/>
                <a:gd name="T25" fmla="*/ 66 h 96"/>
                <a:gd name="T26" fmla="*/ 88 w 96"/>
                <a:gd name="T27" fmla="*/ 74 h 96"/>
                <a:gd name="T28" fmla="*/ 82 w 96"/>
                <a:gd name="T29" fmla="*/ 82 h 96"/>
                <a:gd name="T30" fmla="*/ 74 w 96"/>
                <a:gd name="T31" fmla="*/ 88 h 96"/>
                <a:gd name="T32" fmla="*/ 66 w 96"/>
                <a:gd name="T33" fmla="*/ 92 h 96"/>
                <a:gd name="T34" fmla="*/ 58 w 96"/>
                <a:gd name="T35" fmla="*/ 96 h 96"/>
                <a:gd name="T36" fmla="*/ 48 w 96"/>
                <a:gd name="T37" fmla="*/ 96 h 96"/>
                <a:gd name="T38" fmla="*/ 48 w 96"/>
                <a:gd name="T39" fmla="*/ 96 h 96"/>
                <a:gd name="T40" fmla="*/ 38 w 96"/>
                <a:gd name="T41" fmla="*/ 96 h 96"/>
                <a:gd name="T42" fmla="*/ 30 w 96"/>
                <a:gd name="T43" fmla="*/ 92 h 96"/>
                <a:gd name="T44" fmla="*/ 22 w 96"/>
                <a:gd name="T45" fmla="*/ 88 h 96"/>
                <a:gd name="T46" fmla="*/ 14 w 96"/>
                <a:gd name="T47" fmla="*/ 82 h 96"/>
                <a:gd name="T48" fmla="*/ 8 w 96"/>
                <a:gd name="T49" fmla="*/ 74 h 96"/>
                <a:gd name="T50" fmla="*/ 4 w 96"/>
                <a:gd name="T51" fmla="*/ 66 h 96"/>
                <a:gd name="T52" fmla="*/ 0 w 96"/>
                <a:gd name="T53" fmla="*/ 58 h 96"/>
                <a:gd name="T54" fmla="*/ 0 w 96"/>
                <a:gd name="T55" fmla="*/ 48 h 96"/>
                <a:gd name="T56" fmla="*/ 0 w 96"/>
                <a:gd name="T57" fmla="*/ 48 h 96"/>
                <a:gd name="T58" fmla="*/ 0 w 96"/>
                <a:gd name="T59" fmla="*/ 38 h 96"/>
                <a:gd name="T60" fmla="*/ 4 w 96"/>
                <a:gd name="T61" fmla="*/ 30 h 96"/>
                <a:gd name="T62" fmla="*/ 8 w 96"/>
                <a:gd name="T63" fmla="*/ 22 h 96"/>
                <a:gd name="T64" fmla="*/ 14 w 96"/>
                <a:gd name="T65" fmla="*/ 14 h 96"/>
                <a:gd name="T66" fmla="*/ 22 w 96"/>
                <a:gd name="T67" fmla="*/ 8 h 96"/>
                <a:gd name="T68" fmla="*/ 30 w 96"/>
                <a:gd name="T69" fmla="*/ 4 h 96"/>
                <a:gd name="T70" fmla="*/ 38 w 96"/>
                <a:gd name="T71" fmla="*/ 0 h 96"/>
                <a:gd name="T72" fmla="*/ 48 w 96"/>
                <a:gd name="T73" fmla="*/ 0 h 96"/>
                <a:gd name="T74" fmla="*/ 48 w 96"/>
                <a:gd name="T7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96">
                  <a:moveTo>
                    <a:pt x="48" y="0"/>
                  </a:moveTo>
                  <a:lnTo>
                    <a:pt x="48" y="0"/>
                  </a:lnTo>
                  <a:lnTo>
                    <a:pt x="58" y="0"/>
                  </a:lnTo>
                  <a:lnTo>
                    <a:pt x="66" y="4"/>
                  </a:lnTo>
                  <a:lnTo>
                    <a:pt x="74" y="8"/>
                  </a:lnTo>
                  <a:lnTo>
                    <a:pt x="82" y="14"/>
                  </a:lnTo>
                  <a:lnTo>
                    <a:pt x="88" y="22"/>
                  </a:lnTo>
                  <a:lnTo>
                    <a:pt x="92" y="30"/>
                  </a:lnTo>
                  <a:lnTo>
                    <a:pt x="96" y="38"/>
                  </a:lnTo>
                  <a:lnTo>
                    <a:pt x="96" y="48"/>
                  </a:lnTo>
                  <a:lnTo>
                    <a:pt x="96" y="48"/>
                  </a:lnTo>
                  <a:lnTo>
                    <a:pt x="96" y="58"/>
                  </a:lnTo>
                  <a:lnTo>
                    <a:pt x="92" y="66"/>
                  </a:lnTo>
                  <a:lnTo>
                    <a:pt x="88" y="74"/>
                  </a:lnTo>
                  <a:lnTo>
                    <a:pt x="82" y="82"/>
                  </a:lnTo>
                  <a:lnTo>
                    <a:pt x="74" y="88"/>
                  </a:lnTo>
                  <a:lnTo>
                    <a:pt x="66" y="92"/>
                  </a:lnTo>
                  <a:lnTo>
                    <a:pt x="58" y="96"/>
                  </a:lnTo>
                  <a:lnTo>
                    <a:pt x="48" y="96"/>
                  </a:lnTo>
                  <a:lnTo>
                    <a:pt x="48" y="96"/>
                  </a:lnTo>
                  <a:lnTo>
                    <a:pt x="38" y="96"/>
                  </a:lnTo>
                  <a:lnTo>
                    <a:pt x="30" y="92"/>
                  </a:lnTo>
                  <a:lnTo>
                    <a:pt x="22" y="88"/>
                  </a:lnTo>
                  <a:lnTo>
                    <a:pt x="14" y="82"/>
                  </a:lnTo>
                  <a:lnTo>
                    <a:pt x="8" y="74"/>
                  </a:lnTo>
                  <a:lnTo>
                    <a:pt x="4" y="66"/>
                  </a:lnTo>
                  <a:lnTo>
                    <a:pt x="0" y="58"/>
                  </a:lnTo>
                  <a:lnTo>
                    <a:pt x="0" y="48"/>
                  </a:lnTo>
                  <a:lnTo>
                    <a:pt x="0" y="48"/>
                  </a:lnTo>
                  <a:lnTo>
                    <a:pt x="0" y="38"/>
                  </a:lnTo>
                  <a:lnTo>
                    <a:pt x="4" y="30"/>
                  </a:lnTo>
                  <a:lnTo>
                    <a:pt x="8" y="22"/>
                  </a:lnTo>
                  <a:lnTo>
                    <a:pt x="14" y="14"/>
                  </a:lnTo>
                  <a:lnTo>
                    <a:pt x="22" y="8"/>
                  </a:lnTo>
                  <a:lnTo>
                    <a:pt x="30" y="4"/>
                  </a:lnTo>
                  <a:lnTo>
                    <a:pt x="38" y="0"/>
                  </a:lnTo>
                  <a:lnTo>
                    <a:pt x="48" y="0"/>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45" name="Freeform 34">
              <a:extLst>
                <a:ext uri="{FF2B5EF4-FFF2-40B4-BE49-F238E27FC236}">
                  <a16:creationId xmlns:a16="http://schemas.microsoft.com/office/drawing/2014/main" id="{88402C64-C093-4584-91A3-DB1BCF661BF8}"/>
                </a:ext>
              </a:extLst>
            </p:cNvPr>
            <p:cNvSpPr>
              <a:spLocks/>
            </p:cNvSpPr>
            <p:nvPr/>
          </p:nvSpPr>
          <p:spPr bwMode="auto">
            <a:xfrm>
              <a:off x="2748" y="1326"/>
              <a:ext cx="84" cy="316"/>
            </a:xfrm>
            <a:custGeom>
              <a:avLst/>
              <a:gdLst>
                <a:gd name="T0" fmla="*/ 84 w 84"/>
                <a:gd name="T1" fmla="*/ 316 h 316"/>
                <a:gd name="T2" fmla="*/ 0 w 84"/>
                <a:gd name="T3" fmla="*/ 244 h 316"/>
                <a:gd name="T4" fmla="*/ 84 w 84"/>
                <a:gd name="T5" fmla="*/ 0 h 316"/>
                <a:gd name="T6" fmla="*/ 84 w 84"/>
                <a:gd name="T7" fmla="*/ 316 h 316"/>
              </a:gdLst>
              <a:ahLst/>
              <a:cxnLst>
                <a:cxn ang="0">
                  <a:pos x="T0" y="T1"/>
                </a:cxn>
                <a:cxn ang="0">
                  <a:pos x="T2" y="T3"/>
                </a:cxn>
                <a:cxn ang="0">
                  <a:pos x="T4" y="T5"/>
                </a:cxn>
                <a:cxn ang="0">
                  <a:pos x="T6" y="T7"/>
                </a:cxn>
              </a:cxnLst>
              <a:rect l="0" t="0" r="r" b="b"/>
              <a:pathLst>
                <a:path w="84" h="316">
                  <a:moveTo>
                    <a:pt x="84" y="316"/>
                  </a:moveTo>
                  <a:lnTo>
                    <a:pt x="0" y="244"/>
                  </a:lnTo>
                  <a:lnTo>
                    <a:pt x="84" y="0"/>
                  </a:lnTo>
                  <a:lnTo>
                    <a:pt x="84" y="3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46" name="Freeform 35">
              <a:extLst>
                <a:ext uri="{FF2B5EF4-FFF2-40B4-BE49-F238E27FC236}">
                  <a16:creationId xmlns:a16="http://schemas.microsoft.com/office/drawing/2014/main" id="{FEFFB3A5-EE46-4A69-BB89-21A68D528C90}"/>
                </a:ext>
              </a:extLst>
            </p:cNvPr>
            <p:cNvSpPr>
              <a:spLocks/>
            </p:cNvSpPr>
            <p:nvPr/>
          </p:nvSpPr>
          <p:spPr bwMode="auto">
            <a:xfrm>
              <a:off x="2425" y="2128"/>
              <a:ext cx="407" cy="627"/>
            </a:xfrm>
            <a:custGeom>
              <a:avLst/>
              <a:gdLst>
                <a:gd name="T0" fmla="*/ 0 w 407"/>
                <a:gd name="T1" fmla="*/ 391 h 627"/>
                <a:gd name="T2" fmla="*/ 133 w 407"/>
                <a:gd name="T3" fmla="*/ 0 h 627"/>
                <a:gd name="T4" fmla="*/ 407 w 407"/>
                <a:gd name="T5" fmla="*/ 190 h 627"/>
                <a:gd name="T6" fmla="*/ 407 w 407"/>
                <a:gd name="T7" fmla="*/ 627 h 627"/>
                <a:gd name="T8" fmla="*/ 0 w 407"/>
                <a:gd name="T9" fmla="*/ 391 h 627"/>
              </a:gdLst>
              <a:ahLst/>
              <a:cxnLst>
                <a:cxn ang="0">
                  <a:pos x="T0" y="T1"/>
                </a:cxn>
                <a:cxn ang="0">
                  <a:pos x="T2" y="T3"/>
                </a:cxn>
                <a:cxn ang="0">
                  <a:pos x="T4" y="T5"/>
                </a:cxn>
                <a:cxn ang="0">
                  <a:pos x="T6" y="T7"/>
                </a:cxn>
                <a:cxn ang="0">
                  <a:pos x="T8" y="T9"/>
                </a:cxn>
              </a:cxnLst>
              <a:rect l="0" t="0" r="r" b="b"/>
              <a:pathLst>
                <a:path w="407" h="627">
                  <a:moveTo>
                    <a:pt x="0" y="391"/>
                  </a:moveTo>
                  <a:lnTo>
                    <a:pt x="133" y="0"/>
                  </a:lnTo>
                  <a:lnTo>
                    <a:pt x="407" y="190"/>
                  </a:lnTo>
                  <a:lnTo>
                    <a:pt x="407" y="627"/>
                  </a:lnTo>
                  <a:lnTo>
                    <a:pt x="0" y="3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47" name="Freeform 36">
              <a:extLst>
                <a:ext uri="{FF2B5EF4-FFF2-40B4-BE49-F238E27FC236}">
                  <a16:creationId xmlns:a16="http://schemas.microsoft.com/office/drawing/2014/main" id="{51688DF8-A83E-46C9-9AB5-905831709B08}"/>
                </a:ext>
              </a:extLst>
            </p:cNvPr>
            <p:cNvSpPr>
              <a:spLocks/>
            </p:cNvSpPr>
            <p:nvPr/>
          </p:nvSpPr>
          <p:spPr bwMode="auto">
            <a:xfrm>
              <a:off x="2928" y="2128"/>
              <a:ext cx="407" cy="627"/>
            </a:xfrm>
            <a:custGeom>
              <a:avLst/>
              <a:gdLst>
                <a:gd name="T0" fmla="*/ 0 w 407"/>
                <a:gd name="T1" fmla="*/ 627 h 627"/>
                <a:gd name="T2" fmla="*/ 0 w 407"/>
                <a:gd name="T3" fmla="*/ 190 h 627"/>
                <a:gd name="T4" fmla="*/ 274 w 407"/>
                <a:gd name="T5" fmla="*/ 0 h 627"/>
                <a:gd name="T6" fmla="*/ 407 w 407"/>
                <a:gd name="T7" fmla="*/ 391 h 627"/>
                <a:gd name="T8" fmla="*/ 0 w 407"/>
                <a:gd name="T9" fmla="*/ 627 h 627"/>
              </a:gdLst>
              <a:ahLst/>
              <a:cxnLst>
                <a:cxn ang="0">
                  <a:pos x="T0" y="T1"/>
                </a:cxn>
                <a:cxn ang="0">
                  <a:pos x="T2" y="T3"/>
                </a:cxn>
                <a:cxn ang="0">
                  <a:pos x="T4" y="T5"/>
                </a:cxn>
                <a:cxn ang="0">
                  <a:pos x="T6" y="T7"/>
                </a:cxn>
                <a:cxn ang="0">
                  <a:pos x="T8" y="T9"/>
                </a:cxn>
              </a:cxnLst>
              <a:rect l="0" t="0" r="r" b="b"/>
              <a:pathLst>
                <a:path w="407" h="627">
                  <a:moveTo>
                    <a:pt x="0" y="627"/>
                  </a:moveTo>
                  <a:lnTo>
                    <a:pt x="0" y="190"/>
                  </a:lnTo>
                  <a:lnTo>
                    <a:pt x="274" y="0"/>
                  </a:lnTo>
                  <a:lnTo>
                    <a:pt x="407" y="391"/>
                  </a:lnTo>
                  <a:lnTo>
                    <a:pt x="0" y="6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48" name="Line 37">
              <a:extLst>
                <a:ext uri="{FF2B5EF4-FFF2-40B4-BE49-F238E27FC236}">
                  <a16:creationId xmlns:a16="http://schemas.microsoft.com/office/drawing/2014/main" id="{6CB7591F-61D6-461A-BCD2-B4D4E9013C9A}"/>
                </a:ext>
              </a:extLst>
            </p:cNvPr>
            <p:cNvSpPr>
              <a:spLocks noChangeShapeType="1"/>
            </p:cNvSpPr>
            <p:nvPr/>
          </p:nvSpPr>
          <p:spPr bwMode="auto">
            <a:xfrm>
              <a:off x="2928" y="275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49" name="Group 21">
            <a:extLst>
              <a:ext uri="{FF2B5EF4-FFF2-40B4-BE49-F238E27FC236}">
                <a16:creationId xmlns:a16="http://schemas.microsoft.com/office/drawing/2014/main" id="{3D45E2A8-65FC-450D-87B4-93E40E785679}"/>
              </a:ext>
            </a:extLst>
          </p:cNvPr>
          <p:cNvGrpSpPr>
            <a:grpSpLocks noChangeAspect="1"/>
          </p:cNvGrpSpPr>
          <p:nvPr/>
        </p:nvGrpSpPr>
        <p:grpSpPr bwMode="auto">
          <a:xfrm>
            <a:off x="4782694" y="2614088"/>
            <a:ext cx="312133" cy="726722"/>
            <a:chOff x="2225" y="95"/>
            <a:chExt cx="1310" cy="3050"/>
          </a:xfrm>
          <a:effectLst>
            <a:outerShdw blurRad="101600" dist="241300" dir="18900000" sy="23000" kx="-1200000" algn="bl" rotWithShape="0">
              <a:prstClr val="black">
                <a:alpha val="56000"/>
              </a:prstClr>
            </a:outerShdw>
          </a:effectLst>
        </p:grpSpPr>
        <p:sp>
          <p:nvSpPr>
            <p:cNvPr id="50" name="Freeform 22">
              <a:extLst>
                <a:ext uri="{FF2B5EF4-FFF2-40B4-BE49-F238E27FC236}">
                  <a16:creationId xmlns:a16="http://schemas.microsoft.com/office/drawing/2014/main" id="{4B666169-81FF-432B-BA82-A036A5954EF5}"/>
                </a:ext>
              </a:extLst>
            </p:cNvPr>
            <p:cNvSpPr>
              <a:spLocks noEditPoints="1"/>
            </p:cNvSpPr>
            <p:nvPr/>
          </p:nvSpPr>
          <p:spPr bwMode="auto">
            <a:xfrm>
              <a:off x="2225" y="95"/>
              <a:ext cx="1310" cy="1239"/>
            </a:xfrm>
            <a:custGeom>
              <a:avLst/>
              <a:gdLst>
                <a:gd name="T0" fmla="*/ 363 w 1310"/>
                <a:gd name="T1" fmla="*/ 1239 h 1239"/>
                <a:gd name="T2" fmla="*/ 397 w 1310"/>
                <a:gd name="T3" fmla="*/ 1227 h 1239"/>
                <a:gd name="T4" fmla="*/ 413 w 1310"/>
                <a:gd name="T5" fmla="*/ 1205 h 1239"/>
                <a:gd name="T6" fmla="*/ 409 w 1310"/>
                <a:gd name="T7" fmla="*/ 1169 h 1239"/>
                <a:gd name="T8" fmla="*/ 391 w 1310"/>
                <a:gd name="T9" fmla="*/ 1149 h 1239"/>
                <a:gd name="T10" fmla="*/ 268 w 1310"/>
                <a:gd name="T11" fmla="*/ 1059 h 1239"/>
                <a:gd name="T12" fmla="*/ 176 w 1310"/>
                <a:gd name="T13" fmla="*/ 941 h 1239"/>
                <a:gd name="T14" fmla="*/ 116 w 1310"/>
                <a:gd name="T15" fmla="*/ 805 h 1239"/>
                <a:gd name="T16" fmla="*/ 96 w 1310"/>
                <a:gd name="T17" fmla="*/ 656 h 1239"/>
                <a:gd name="T18" fmla="*/ 102 w 1310"/>
                <a:gd name="T19" fmla="*/ 570 h 1239"/>
                <a:gd name="T20" fmla="*/ 130 w 1310"/>
                <a:gd name="T21" fmla="*/ 464 h 1239"/>
                <a:gd name="T22" fmla="*/ 178 w 1310"/>
                <a:gd name="T23" fmla="*/ 366 h 1239"/>
                <a:gd name="T24" fmla="*/ 242 w 1310"/>
                <a:gd name="T25" fmla="*/ 280 h 1239"/>
                <a:gd name="T26" fmla="*/ 322 w 1310"/>
                <a:gd name="T27" fmla="*/ 208 h 1239"/>
                <a:gd name="T28" fmla="*/ 413 w 1310"/>
                <a:gd name="T29" fmla="*/ 152 h 1239"/>
                <a:gd name="T30" fmla="*/ 515 w 1310"/>
                <a:gd name="T31" fmla="*/ 114 h 1239"/>
                <a:gd name="T32" fmla="*/ 627 w 1310"/>
                <a:gd name="T33" fmla="*/ 96 h 1239"/>
                <a:gd name="T34" fmla="*/ 713 w 1310"/>
                <a:gd name="T35" fmla="*/ 98 h 1239"/>
                <a:gd name="T36" fmla="*/ 821 w 1310"/>
                <a:gd name="T37" fmla="*/ 122 h 1239"/>
                <a:gd name="T38" fmla="*/ 921 w 1310"/>
                <a:gd name="T39" fmla="*/ 164 h 1239"/>
                <a:gd name="T40" fmla="*/ 1010 w 1310"/>
                <a:gd name="T41" fmla="*/ 224 h 1239"/>
                <a:gd name="T42" fmla="*/ 1086 w 1310"/>
                <a:gd name="T43" fmla="*/ 300 h 1239"/>
                <a:gd name="T44" fmla="*/ 1146 w 1310"/>
                <a:gd name="T45" fmla="*/ 390 h 1239"/>
                <a:gd name="T46" fmla="*/ 1188 w 1310"/>
                <a:gd name="T47" fmla="*/ 490 h 1239"/>
                <a:gd name="T48" fmla="*/ 1212 w 1310"/>
                <a:gd name="T49" fmla="*/ 598 h 1239"/>
                <a:gd name="T50" fmla="*/ 1212 w 1310"/>
                <a:gd name="T51" fmla="*/ 694 h 1239"/>
                <a:gd name="T52" fmla="*/ 1182 w 1310"/>
                <a:gd name="T53" fmla="*/ 841 h 1239"/>
                <a:gd name="T54" fmla="*/ 1114 w 1310"/>
                <a:gd name="T55" fmla="*/ 973 h 1239"/>
                <a:gd name="T56" fmla="*/ 1014 w 1310"/>
                <a:gd name="T57" fmla="*/ 1083 h 1239"/>
                <a:gd name="T58" fmla="*/ 919 w 1310"/>
                <a:gd name="T59" fmla="*/ 1149 h 1239"/>
                <a:gd name="T60" fmla="*/ 897 w 1310"/>
                <a:gd name="T61" fmla="*/ 1177 h 1239"/>
                <a:gd name="T62" fmla="*/ 901 w 1310"/>
                <a:gd name="T63" fmla="*/ 1213 h 1239"/>
                <a:gd name="T64" fmla="*/ 931 w 1310"/>
                <a:gd name="T65" fmla="*/ 1237 h 1239"/>
                <a:gd name="T66" fmla="*/ 965 w 1310"/>
                <a:gd name="T67" fmla="*/ 1233 h 1239"/>
                <a:gd name="T68" fmla="*/ 1076 w 1310"/>
                <a:gd name="T69" fmla="*/ 1157 h 1239"/>
                <a:gd name="T70" fmla="*/ 1194 w 1310"/>
                <a:gd name="T71" fmla="*/ 1027 h 1239"/>
                <a:gd name="T72" fmla="*/ 1272 w 1310"/>
                <a:gd name="T73" fmla="*/ 873 h 1239"/>
                <a:gd name="T74" fmla="*/ 1308 w 1310"/>
                <a:gd name="T75" fmla="*/ 700 h 1239"/>
                <a:gd name="T76" fmla="*/ 1306 w 1310"/>
                <a:gd name="T77" fmla="*/ 590 h 1239"/>
                <a:gd name="T78" fmla="*/ 1280 w 1310"/>
                <a:gd name="T79" fmla="*/ 462 h 1239"/>
                <a:gd name="T80" fmla="*/ 1230 w 1310"/>
                <a:gd name="T81" fmla="*/ 344 h 1239"/>
                <a:gd name="T82" fmla="*/ 1160 w 1310"/>
                <a:gd name="T83" fmla="*/ 238 h 1239"/>
                <a:gd name="T84" fmla="*/ 1072 w 1310"/>
                <a:gd name="T85" fmla="*/ 150 h 1239"/>
                <a:gd name="T86" fmla="*/ 967 w 1310"/>
                <a:gd name="T87" fmla="*/ 80 h 1239"/>
                <a:gd name="T88" fmla="*/ 849 w 1310"/>
                <a:gd name="T89" fmla="*/ 30 h 1239"/>
                <a:gd name="T90" fmla="*/ 721 w 1310"/>
                <a:gd name="T91" fmla="*/ 4 h 1239"/>
                <a:gd name="T92" fmla="*/ 621 w 1310"/>
                <a:gd name="T93" fmla="*/ 0 h 1239"/>
                <a:gd name="T94" fmla="*/ 491 w 1310"/>
                <a:gd name="T95" fmla="*/ 20 h 1239"/>
                <a:gd name="T96" fmla="*/ 371 w 1310"/>
                <a:gd name="T97" fmla="*/ 64 h 1239"/>
                <a:gd name="T98" fmla="*/ 264 w 1310"/>
                <a:gd name="T99" fmla="*/ 130 h 1239"/>
                <a:gd name="T100" fmla="*/ 170 w 1310"/>
                <a:gd name="T101" fmla="*/ 216 h 1239"/>
                <a:gd name="T102" fmla="*/ 96 w 1310"/>
                <a:gd name="T103" fmla="*/ 316 h 1239"/>
                <a:gd name="T104" fmla="*/ 40 w 1310"/>
                <a:gd name="T105" fmla="*/ 430 h 1239"/>
                <a:gd name="T106" fmla="*/ 8 w 1310"/>
                <a:gd name="T107" fmla="*/ 556 h 1239"/>
                <a:gd name="T108" fmla="*/ 0 w 1310"/>
                <a:gd name="T109" fmla="*/ 656 h 1239"/>
                <a:gd name="T110" fmla="*/ 24 w 1310"/>
                <a:gd name="T111" fmla="*/ 831 h 1239"/>
                <a:gd name="T112" fmla="*/ 92 w 1310"/>
                <a:gd name="T113" fmla="*/ 991 h 1239"/>
                <a:gd name="T114" fmla="*/ 202 w 1310"/>
                <a:gd name="T115" fmla="*/ 1127 h 1239"/>
                <a:gd name="T116" fmla="*/ 345 w 1310"/>
                <a:gd name="T117" fmla="*/ 1233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0" h="1239">
                  <a:moveTo>
                    <a:pt x="345" y="1233"/>
                  </a:moveTo>
                  <a:lnTo>
                    <a:pt x="345" y="1233"/>
                  </a:lnTo>
                  <a:lnTo>
                    <a:pt x="353" y="1237"/>
                  </a:lnTo>
                  <a:lnTo>
                    <a:pt x="363" y="1239"/>
                  </a:lnTo>
                  <a:lnTo>
                    <a:pt x="373" y="1239"/>
                  </a:lnTo>
                  <a:lnTo>
                    <a:pt x="381" y="1237"/>
                  </a:lnTo>
                  <a:lnTo>
                    <a:pt x="389" y="1233"/>
                  </a:lnTo>
                  <a:lnTo>
                    <a:pt x="397" y="1227"/>
                  </a:lnTo>
                  <a:lnTo>
                    <a:pt x="405" y="1221"/>
                  </a:lnTo>
                  <a:lnTo>
                    <a:pt x="409" y="1213"/>
                  </a:lnTo>
                  <a:lnTo>
                    <a:pt x="409" y="1213"/>
                  </a:lnTo>
                  <a:lnTo>
                    <a:pt x="413" y="1205"/>
                  </a:lnTo>
                  <a:lnTo>
                    <a:pt x="415" y="1195"/>
                  </a:lnTo>
                  <a:lnTo>
                    <a:pt x="415" y="1185"/>
                  </a:lnTo>
                  <a:lnTo>
                    <a:pt x="413" y="1177"/>
                  </a:lnTo>
                  <a:lnTo>
                    <a:pt x="409" y="1169"/>
                  </a:lnTo>
                  <a:lnTo>
                    <a:pt x="405" y="1161"/>
                  </a:lnTo>
                  <a:lnTo>
                    <a:pt x="399" y="1153"/>
                  </a:lnTo>
                  <a:lnTo>
                    <a:pt x="391" y="1149"/>
                  </a:lnTo>
                  <a:lnTo>
                    <a:pt x="391" y="1149"/>
                  </a:lnTo>
                  <a:lnTo>
                    <a:pt x="357" y="1129"/>
                  </a:lnTo>
                  <a:lnTo>
                    <a:pt x="326" y="1107"/>
                  </a:lnTo>
                  <a:lnTo>
                    <a:pt x="296" y="1083"/>
                  </a:lnTo>
                  <a:lnTo>
                    <a:pt x="268" y="1059"/>
                  </a:lnTo>
                  <a:lnTo>
                    <a:pt x="242" y="1031"/>
                  </a:lnTo>
                  <a:lnTo>
                    <a:pt x="218" y="1003"/>
                  </a:lnTo>
                  <a:lnTo>
                    <a:pt x="196" y="973"/>
                  </a:lnTo>
                  <a:lnTo>
                    <a:pt x="176" y="941"/>
                  </a:lnTo>
                  <a:lnTo>
                    <a:pt x="158" y="909"/>
                  </a:lnTo>
                  <a:lnTo>
                    <a:pt x="142" y="875"/>
                  </a:lnTo>
                  <a:lnTo>
                    <a:pt x="128" y="841"/>
                  </a:lnTo>
                  <a:lnTo>
                    <a:pt x="116" y="805"/>
                  </a:lnTo>
                  <a:lnTo>
                    <a:pt x="108" y="769"/>
                  </a:lnTo>
                  <a:lnTo>
                    <a:pt x="102" y="732"/>
                  </a:lnTo>
                  <a:lnTo>
                    <a:pt x="98" y="694"/>
                  </a:lnTo>
                  <a:lnTo>
                    <a:pt x="96" y="656"/>
                  </a:lnTo>
                  <a:lnTo>
                    <a:pt x="96" y="656"/>
                  </a:lnTo>
                  <a:lnTo>
                    <a:pt x="96" y="628"/>
                  </a:lnTo>
                  <a:lnTo>
                    <a:pt x="98" y="598"/>
                  </a:lnTo>
                  <a:lnTo>
                    <a:pt x="102" y="570"/>
                  </a:lnTo>
                  <a:lnTo>
                    <a:pt x="108" y="544"/>
                  </a:lnTo>
                  <a:lnTo>
                    <a:pt x="114" y="516"/>
                  </a:lnTo>
                  <a:lnTo>
                    <a:pt x="122" y="490"/>
                  </a:lnTo>
                  <a:lnTo>
                    <a:pt x="130" y="464"/>
                  </a:lnTo>
                  <a:lnTo>
                    <a:pt x="140" y="438"/>
                  </a:lnTo>
                  <a:lnTo>
                    <a:pt x="152" y="414"/>
                  </a:lnTo>
                  <a:lnTo>
                    <a:pt x="164" y="390"/>
                  </a:lnTo>
                  <a:lnTo>
                    <a:pt x="178" y="366"/>
                  </a:lnTo>
                  <a:lnTo>
                    <a:pt x="192" y="344"/>
                  </a:lnTo>
                  <a:lnTo>
                    <a:pt x="208" y="322"/>
                  </a:lnTo>
                  <a:lnTo>
                    <a:pt x="224" y="300"/>
                  </a:lnTo>
                  <a:lnTo>
                    <a:pt x="242" y="280"/>
                  </a:lnTo>
                  <a:lnTo>
                    <a:pt x="260" y="260"/>
                  </a:lnTo>
                  <a:lnTo>
                    <a:pt x="280" y="242"/>
                  </a:lnTo>
                  <a:lnTo>
                    <a:pt x="300" y="224"/>
                  </a:lnTo>
                  <a:lnTo>
                    <a:pt x="322" y="208"/>
                  </a:lnTo>
                  <a:lnTo>
                    <a:pt x="343" y="192"/>
                  </a:lnTo>
                  <a:lnTo>
                    <a:pt x="365" y="178"/>
                  </a:lnTo>
                  <a:lnTo>
                    <a:pt x="389" y="164"/>
                  </a:lnTo>
                  <a:lnTo>
                    <a:pt x="413" y="152"/>
                  </a:lnTo>
                  <a:lnTo>
                    <a:pt x="437" y="140"/>
                  </a:lnTo>
                  <a:lnTo>
                    <a:pt x="463" y="130"/>
                  </a:lnTo>
                  <a:lnTo>
                    <a:pt x="489" y="122"/>
                  </a:lnTo>
                  <a:lnTo>
                    <a:pt x="515" y="114"/>
                  </a:lnTo>
                  <a:lnTo>
                    <a:pt x="543" y="108"/>
                  </a:lnTo>
                  <a:lnTo>
                    <a:pt x="569" y="102"/>
                  </a:lnTo>
                  <a:lnTo>
                    <a:pt x="597" y="98"/>
                  </a:lnTo>
                  <a:lnTo>
                    <a:pt x="627" y="96"/>
                  </a:lnTo>
                  <a:lnTo>
                    <a:pt x="655" y="96"/>
                  </a:lnTo>
                  <a:lnTo>
                    <a:pt x="655" y="96"/>
                  </a:lnTo>
                  <a:lnTo>
                    <a:pt x="683" y="96"/>
                  </a:lnTo>
                  <a:lnTo>
                    <a:pt x="713" y="98"/>
                  </a:lnTo>
                  <a:lnTo>
                    <a:pt x="741" y="102"/>
                  </a:lnTo>
                  <a:lnTo>
                    <a:pt x="767" y="108"/>
                  </a:lnTo>
                  <a:lnTo>
                    <a:pt x="795" y="114"/>
                  </a:lnTo>
                  <a:lnTo>
                    <a:pt x="821" y="122"/>
                  </a:lnTo>
                  <a:lnTo>
                    <a:pt x="847" y="130"/>
                  </a:lnTo>
                  <a:lnTo>
                    <a:pt x="873" y="140"/>
                  </a:lnTo>
                  <a:lnTo>
                    <a:pt x="897" y="152"/>
                  </a:lnTo>
                  <a:lnTo>
                    <a:pt x="921" y="164"/>
                  </a:lnTo>
                  <a:lnTo>
                    <a:pt x="945" y="178"/>
                  </a:lnTo>
                  <a:lnTo>
                    <a:pt x="967" y="192"/>
                  </a:lnTo>
                  <a:lnTo>
                    <a:pt x="988" y="208"/>
                  </a:lnTo>
                  <a:lnTo>
                    <a:pt x="1010" y="224"/>
                  </a:lnTo>
                  <a:lnTo>
                    <a:pt x="1030" y="242"/>
                  </a:lnTo>
                  <a:lnTo>
                    <a:pt x="1050" y="260"/>
                  </a:lnTo>
                  <a:lnTo>
                    <a:pt x="1068" y="280"/>
                  </a:lnTo>
                  <a:lnTo>
                    <a:pt x="1086" y="300"/>
                  </a:lnTo>
                  <a:lnTo>
                    <a:pt x="1102" y="322"/>
                  </a:lnTo>
                  <a:lnTo>
                    <a:pt x="1118" y="344"/>
                  </a:lnTo>
                  <a:lnTo>
                    <a:pt x="1132" y="366"/>
                  </a:lnTo>
                  <a:lnTo>
                    <a:pt x="1146" y="390"/>
                  </a:lnTo>
                  <a:lnTo>
                    <a:pt x="1158" y="414"/>
                  </a:lnTo>
                  <a:lnTo>
                    <a:pt x="1170" y="438"/>
                  </a:lnTo>
                  <a:lnTo>
                    <a:pt x="1180" y="464"/>
                  </a:lnTo>
                  <a:lnTo>
                    <a:pt x="1188" y="490"/>
                  </a:lnTo>
                  <a:lnTo>
                    <a:pt x="1196" y="516"/>
                  </a:lnTo>
                  <a:lnTo>
                    <a:pt x="1202" y="544"/>
                  </a:lnTo>
                  <a:lnTo>
                    <a:pt x="1208" y="570"/>
                  </a:lnTo>
                  <a:lnTo>
                    <a:pt x="1212" y="598"/>
                  </a:lnTo>
                  <a:lnTo>
                    <a:pt x="1214" y="628"/>
                  </a:lnTo>
                  <a:lnTo>
                    <a:pt x="1214" y="656"/>
                  </a:lnTo>
                  <a:lnTo>
                    <a:pt x="1214" y="656"/>
                  </a:lnTo>
                  <a:lnTo>
                    <a:pt x="1212" y="694"/>
                  </a:lnTo>
                  <a:lnTo>
                    <a:pt x="1208" y="732"/>
                  </a:lnTo>
                  <a:lnTo>
                    <a:pt x="1202" y="769"/>
                  </a:lnTo>
                  <a:lnTo>
                    <a:pt x="1194" y="805"/>
                  </a:lnTo>
                  <a:lnTo>
                    <a:pt x="1182" y="841"/>
                  </a:lnTo>
                  <a:lnTo>
                    <a:pt x="1168" y="875"/>
                  </a:lnTo>
                  <a:lnTo>
                    <a:pt x="1152" y="909"/>
                  </a:lnTo>
                  <a:lnTo>
                    <a:pt x="1134" y="941"/>
                  </a:lnTo>
                  <a:lnTo>
                    <a:pt x="1114" y="973"/>
                  </a:lnTo>
                  <a:lnTo>
                    <a:pt x="1092" y="1003"/>
                  </a:lnTo>
                  <a:lnTo>
                    <a:pt x="1068" y="1031"/>
                  </a:lnTo>
                  <a:lnTo>
                    <a:pt x="1042" y="1059"/>
                  </a:lnTo>
                  <a:lnTo>
                    <a:pt x="1014" y="1083"/>
                  </a:lnTo>
                  <a:lnTo>
                    <a:pt x="984" y="1107"/>
                  </a:lnTo>
                  <a:lnTo>
                    <a:pt x="953" y="1129"/>
                  </a:lnTo>
                  <a:lnTo>
                    <a:pt x="919" y="1149"/>
                  </a:lnTo>
                  <a:lnTo>
                    <a:pt x="919" y="1149"/>
                  </a:lnTo>
                  <a:lnTo>
                    <a:pt x="911" y="1153"/>
                  </a:lnTo>
                  <a:lnTo>
                    <a:pt x="905" y="1161"/>
                  </a:lnTo>
                  <a:lnTo>
                    <a:pt x="901" y="1169"/>
                  </a:lnTo>
                  <a:lnTo>
                    <a:pt x="897" y="1177"/>
                  </a:lnTo>
                  <a:lnTo>
                    <a:pt x="895" y="1185"/>
                  </a:lnTo>
                  <a:lnTo>
                    <a:pt x="895" y="1195"/>
                  </a:lnTo>
                  <a:lnTo>
                    <a:pt x="897" y="1205"/>
                  </a:lnTo>
                  <a:lnTo>
                    <a:pt x="901" y="1213"/>
                  </a:lnTo>
                  <a:lnTo>
                    <a:pt x="901" y="1213"/>
                  </a:lnTo>
                  <a:lnTo>
                    <a:pt x="909" y="1223"/>
                  </a:lnTo>
                  <a:lnTo>
                    <a:pt x="919" y="1231"/>
                  </a:lnTo>
                  <a:lnTo>
                    <a:pt x="931" y="1237"/>
                  </a:lnTo>
                  <a:lnTo>
                    <a:pt x="943" y="1239"/>
                  </a:lnTo>
                  <a:lnTo>
                    <a:pt x="943" y="1239"/>
                  </a:lnTo>
                  <a:lnTo>
                    <a:pt x="955" y="1237"/>
                  </a:lnTo>
                  <a:lnTo>
                    <a:pt x="965" y="1233"/>
                  </a:lnTo>
                  <a:lnTo>
                    <a:pt x="965" y="1233"/>
                  </a:lnTo>
                  <a:lnTo>
                    <a:pt x="1004" y="1209"/>
                  </a:lnTo>
                  <a:lnTo>
                    <a:pt x="1040" y="1185"/>
                  </a:lnTo>
                  <a:lnTo>
                    <a:pt x="1076" y="1157"/>
                  </a:lnTo>
                  <a:lnTo>
                    <a:pt x="1108" y="1127"/>
                  </a:lnTo>
                  <a:lnTo>
                    <a:pt x="1140" y="1097"/>
                  </a:lnTo>
                  <a:lnTo>
                    <a:pt x="1168" y="1063"/>
                  </a:lnTo>
                  <a:lnTo>
                    <a:pt x="1194" y="1027"/>
                  </a:lnTo>
                  <a:lnTo>
                    <a:pt x="1218" y="991"/>
                  </a:lnTo>
                  <a:lnTo>
                    <a:pt x="1238" y="953"/>
                  </a:lnTo>
                  <a:lnTo>
                    <a:pt x="1256" y="913"/>
                  </a:lnTo>
                  <a:lnTo>
                    <a:pt x="1272" y="873"/>
                  </a:lnTo>
                  <a:lnTo>
                    <a:pt x="1286" y="831"/>
                  </a:lnTo>
                  <a:lnTo>
                    <a:pt x="1296" y="789"/>
                  </a:lnTo>
                  <a:lnTo>
                    <a:pt x="1304" y="746"/>
                  </a:lnTo>
                  <a:lnTo>
                    <a:pt x="1308" y="700"/>
                  </a:lnTo>
                  <a:lnTo>
                    <a:pt x="1310" y="656"/>
                  </a:lnTo>
                  <a:lnTo>
                    <a:pt x="1310" y="656"/>
                  </a:lnTo>
                  <a:lnTo>
                    <a:pt x="1310" y="622"/>
                  </a:lnTo>
                  <a:lnTo>
                    <a:pt x="1306" y="590"/>
                  </a:lnTo>
                  <a:lnTo>
                    <a:pt x="1302" y="556"/>
                  </a:lnTo>
                  <a:lnTo>
                    <a:pt x="1296" y="524"/>
                  </a:lnTo>
                  <a:lnTo>
                    <a:pt x="1290" y="492"/>
                  </a:lnTo>
                  <a:lnTo>
                    <a:pt x="1280" y="462"/>
                  </a:lnTo>
                  <a:lnTo>
                    <a:pt x="1270" y="430"/>
                  </a:lnTo>
                  <a:lnTo>
                    <a:pt x="1258" y="400"/>
                  </a:lnTo>
                  <a:lnTo>
                    <a:pt x="1246" y="372"/>
                  </a:lnTo>
                  <a:lnTo>
                    <a:pt x="1230" y="344"/>
                  </a:lnTo>
                  <a:lnTo>
                    <a:pt x="1214" y="316"/>
                  </a:lnTo>
                  <a:lnTo>
                    <a:pt x="1198" y="290"/>
                  </a:lnTo>
                  <a:lnTo>
                    <a:pt x="1180" y="264"/>
                  </a:lnTo>
                  <a:lnTo>
                    <a:pt x="1160" y="238"/>
                  </a:lnTo>
                  <a:lnTo>
                    <a:pt x="1140" y="216"/>
                  </a:lnTo>
                  <a:lnTo>
                    <a:pt x="1118" y="192"/>
                  </a:lnTo>
                  <a:lnTo>
                    <a:pt x="1094" y="170"/>
                  </a:lnTo>
                  <a:lnTo>
                    <a:pt x="1072" y="150"/>
                  </a:lnTo>
                  <a:lnTo>
                    <a:pt x="1046" y="130"/>
                  </a:lnTo>
                  <a:lnTo>
                    <a:pt x="1020" y="112"/>
                  </a:lnTo>
                  <a:lnTo>
                    <a:pt x="994" y="96"/>
                  </a:lnTo>
                  <a:lnTo>
                    <a:pt x="967" y="80"/>
                  </a:lnTo>
                  <a:lnTo>
                    <a:pt x="939" y="64"/>
                  </a:lnTo>
                  <a:lnTo>
                    <a:pt x="911" y="52"/>
                  </a:lnTo>
                  <a:lnTo>
                    <a:pt x="881" y="40"/>
                  </a:lnTo>
                  <a:lnTo>
                    <a:pt x="849" y="30"/>
                  </a:lnTo>
                  <a:lnTo>
                    <a:pt x="819" y="20"/>
                  </a:lnTo>
                  <a:lnTo>
                    <a:pt x="787" y="14"/>
                  </a:lnTo>
                  <a:lnTo>
                    <a:pt x="755" y="8"/>
                  </a:lnTo>
                  <a:lnTo>
                    <a:pt x="721" y="4"/>
                  </a:lnTo>
                  <a:lnTo>
                    <a:pt x="689" y="0"/>
                  </a:lnTo>
                  <a:lnTo>
                    <a:pt x="655" y="0"/>
                  </a:lnTo>
                  <a:lnTo>
                    <a:pt x="655" y="0"/>
                  </a:lnTo>
                  <a:lnTo>
                    <a:pt x="621" y="0"/>
                  </a:lnTo>
                  <a:lnTo>
                    <a:pt x="589" y="4"/>
                  </a:lnTo>
                  <a:lnTo>
                    <a:pt x="555" y="8"/>
                  </a:lnTo>
                  <a:lnTo>
                    <a:pt x="523" y="14"/>
                  </a:lnTo>
                  <a:lnTo>
                    <a:pt x="491" y="20"/>
                  </a:lnTo>
                  <a:lnTo>
                    <a:pt x="461" y="30"/>
                  </a:lnTo>
                  <a:lnTo>
                    <a:pt x="429" y="40"/>
                  </a:lnTo>
                  <a:lnTo>
                    <a:pt x="399" y="52"/>
                  </a:lnTo>
                  <a:lnTo>
                    <a:pt x="371" y="64"/>
                  </a:lnTo>
                  <a:lnTo>
                    <a:pt x="343" y="80"/>
                  </a:lnTo>
                  <a:lnTo>
                    <a:pt x="316" y="96"/>
                  </a:lnTo>
                  <a:lnTo>
                    <a:pt x="290" y="112"/>
                  </a:lnTo>
                  <a:lnTo>
                    <a:pt x="264" y="130"/>
                  </a:lnTo>
                  <a:lnTo>
                    <a:pt x="238" y="150"/>
                  </a:lnTo>
                  <a:lnTo>
                    <a:pt x="216" y="170"/>
                  </a:lnTo>
                  <a:lnTo>
                    <a:pt x="192" y="192"/>
                  </a:lnTo>
                  <a:lnTo>
                    <a:pt x="170" y="216"/>
                  </a:lnTo>
                  <a:lnTo>
                    <a:pt x="150" y="238"/>
                  </a:lnTo>
                  <a:lnTo>
                    <a:pt x="130" y="264"/>
                  </a:lnTo>
                  <a:lnTo>
                    <a:pt x="112" y="290"/>
                  </a:lnTo>
                  <a:lnTo>
                    <a:pt x="96" y="316"/>
                  </a:lnTo>
                  <a:lnTo>
                    <a:pt x="80" y="344"/>
                  </a:lnTo>
                  <a:lnTo>
                    <a:pt x="64" y="372"/>
                  </a:lnTo>
                  <a:lnTo>
                    <a:pt x="52" y="400"/>
                  </a:lnTo>
                  <a:lnTo>
                    <a:pt x="40" y="430"/>
                  </a:lnTo>
                  <a:lnTo>
                    <a:pt x="30" y="462"/>
                  </a:lnTo>
                  <a:lnTo>
                    <a:pt x="20" y="492"/>
                  </a:lnTo>
                  <a:lnTo>
                    <a:pt x="14" y="524"/>
                  </a:lnTo>
                  <a:lnTo>
                    <a:pt x="8" y="556"/>
                  </a:lnTo>
                  <a:lnTo>
                    <a:pt x="4" y="590"/>
                  </a:lnTo>
                  <a:lnTo>
                    <a:pt x="0" y="622"/>
                  </a:lnTo>
                  <a:lnTo>
                    <a:pt x="0" y="656"/>
                  </a:lnTo>
                  <a:lnTo>
                    <a:pt x="0" y="656"/>
                  </a:lnTo>
                  <a:lnTo>
                    <a:pt x="2" y="700"/>
                  </a:lnTo>
                  <a:lnTo>
                    <a:pt x="6" y="746"/>
                  </a:lnTo>
                  <a:lnTo>
                    <a:pt x="14" y="789"/>
                  </a:lnTo>
                  <a:lnTo>
                    <a:pt x="24" y="831"/>
                  </a:lnTo>
                  <a:lnTo>
                    <a:pt x="38" y="873"/>
                  </a:lnTo>
                  <a:lnTo>
                    <a:pt x="54" y="913"/>
                  </a:lnTo>
                  <a:lnTo>
                    <a:pt x="72" y="953"/>
                  </a:lnTo>
                  <a:lnTo>
                    <a:pt x="92" y="991"/>
                  </a:lnTo>
                  <a:lnTo>
                    <a:pt x="116" y="1027"/>
                  </a:lnTo>
                  <a:lnTo>
                    <a:pt x="142" y="1063"/>
                  </a:lnTo>
                  <a:lnTo>
                    <a:pt x="170" y="1097"/>
                  </a:lnTo>
                  <a:lnTo>
                    <a:pt x="202" y="1127"/>
                  </a:lnTo>
                  <a:lnTo>
                    <a:pt x="234" y="1157"/>
                  </a:lnTo>
                  <a:lnTo>
                    <a:pt x="270" y="1185"/>
                  </a:lnTo>
                  <a:lnTo>
                    <a:pt x="306" y="1209"/>
                  </a:lnTo>
                  <a:lnTo>
                    <a:pt x="345" y="1233"/>
                  </a:lnTo>
                  <a:lnTo>
                    <a:pt x="345" y="1233"/>
                  </a:lnTo>
                  <a:close/>
                  <a:moveTo>
                    <a:pt x="345" y="1233"/>
                  </a:moveTo>
                  <a:lnTo>
                    <a:pt x="345" y="1233"/>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51" name="Freeform 23">
              <a:extLst>
                <a:ext uri="{FF2B5EF4-FFF2-40B4-BE49-F238E27FC236}">
                  <a16:creationId xmlns:a16="http://schemas.microsoft.com/office/drawing/2014/main" id="{D069095A-1DC3-4459-AEF3-D34B5A281959}"/>
                </a:ext>
              </a:extLst>
            </p:cNvPr>
            <p:cNvSpPr>
              <a:spLocks/>
            </p:cNvSpPr>
            <p:nvPr/>
          </p:nvSpPr>
          <p:spPr bwMode="auto">
            <a:xfrm>
              <a:off x="2225" y="95"/>
              <a:ext cx="1310" cy="1239"/>
            </a:xfrm>
            <a:custGeom>
              <a:avLst/>
              <a:gdLst>
                <a:gd name="T0" fmla="*/ 363 w 1310"/>
                <a:gd name="T1" fmla="*/ 1239 h 1239"/>
                <a:gd name="T2" fmla="*/ 397 w 1310"/>
                <a:gd name="T3" fmla="*/ 1227 h 1239"/>
                <a:gd name="T4" fmla="*/ 413 w 1310"/>
                <a:gd name="T5" fmla="*/ 1205 h 1239"/>
                <a:gd name="T6" fmla="*/ 409 w 1310"/>
                <a:gd name="T7" fmla="*/ 1169 h 1239"/>
                <a:gd name="T8" fmla="*/ 391 w 1310"/>
                <a:gd name="T9" fmla="*/ 1149 h 1239"/>
                <a:gd name="T10" fmla="*/ 268 w 1310"/>
                <a:gd name="T11" fmla="*/ 1059 h 1239"/>
                <a:gd name="T12" fmla="*/ 176 w 1310"/>
                <a:gd name="T13" fmla="*/ 941 h 1239"/>
                <a:gd name="T14" fmla="*/ 116 w 1310"/>
                <a:gd name="T15" fmla="*/ 805 h 1239"/>
                <a:gd name="T16" fmla="*/ 96 w 1310"/>
                <a:gd name="T17" fmla="*/ 656 h 1239"/>
                <a:gd name="T18" fmla="*/ 102 w 1310"/>
                <a:gd name="T19" fmla="*/ 570 h 1239"/>
                <a:gd name="T20" fmla="*/ 130 w 1310"/>
                <a:gd name="T21" fmla="*/ 464 h 1239"/>
                <a:gd name="T22" fmla="*/ 178 w 1310"/>
                <a:gd name="T23" fmla="*/ 366 h 1239"/>
                <a:gd name="T24" fmla="*/ 242 w 1310"/>
                <a:gd name="T25" fmla="*/ 280 h 1239"/>
                <a:gd name="T26" fmla="*/ 322 w 1310"/>
                <a:gd name="T27" fmla="*/ 208 h 1239"/>
                <a:gd name="T28" fmla="*/ 413 w 1310"/>
                <a:gd name="T29" fmla="*/ 152 h 1239"/>
                <a:gd name="T30" fmla="*/ 515 w 1310"/>
                <a:gd name="T31" fmla="*/ 114 h 1239"/>
                <a:gd name="T32" fmla="*/ 627 w 1310"/>
                <a:gd name="T33" fmla="*/ 96 h 1239"/>
                <a:gd name="T34" fmla="*/ 713 w 1310"/>
                <a:gd name="T35" fmla="*/ 98 h 1239"/>
                <a:gd name="T36" fmla="*/ 821 w 1310"/>
                <a:gd name="T37" fmla="*/ 122 h 1239"/>
                <a:gd name="T38" fmla="*/ 921 w 1310"/>
                <a:gd name="T39" fmla="*/ 164 h 1239"/>
                <a:gd name="T40" fmla="*/ 1010 w 1310"/>
                <a:gd name="T41" fmla="*/ 224 h 1239"/>
                <a:gd name="T42" fmla="*/ 1086 w 1310"/>
                <a:gd name="T43" fmla="*/ 300 h 1239"/>
                <a:gd name="T44" fmla="*/ 1146 w 1310"/>
                <a:gd name="T45" fmla="*/ 390 h 1239"/>
                <a:gd name="T46" fmla="*/ 1188 w 1310"/>
                <a:gd name="T47" fmla="*/ 490 h 1239"/>
                <a:gd name="T48" fmla="*/ 1212 w 1310"/>
                <a:gd name="T49" fmla="*/ 598 h 1239"/>
                <a:gd name="T50" fmla="*/ 1212 w 1310"/>
                <a:gd name="T51" fmla="*/ 694 h 1239"/>
                <a:gd name="T52" fmla="*/ 1182 w 1310"/>
                <a:gd name="T53" fmla="*/ 841 h 1239"/>
                <a:gd name="T54" fmla="*/ 1114 w 1310"/>
                <a:gd name="T55" fmla="*/ 973 h 1239"/>
                <a:gd name="T56" fmla="*/ 1014 w 1310"/>
                <a:gd name="T57" fmla="*/ 1083 h 1239"/>
                <a:gd name="T58" fmla="*/ 919 w 1310"/>
                <a:gd name="T59" fmla="*/ 1149 h 1239"/>
                <a:gd name="T60" fmla="*/ 897 w 1310"/>
                <a:gd name="T61" fmla="*/ 1177 h 1239"/>
                <a:gd name="T62" fmla="*/ 901 w 1310"/>
                <a:gd name="T63" fmla="*/ 1213 h 1239"/>
                <a:gd name="T64" fmla="*/ 931 w 1310"/>
                <a:gd name="T65" fmla="*/ 1237 h 1239"/>
                <a:gd name="T66" fmla="*/ 965 w 1310"/>
                <a:gd name="T67" fmla="*/ 1233 h 1239"/>
                <a:gd name="T68" fmla="*/ 1076 w 1310"/>
                <a:gd name="T69" fmla="*/ 1157 h 1239"/>
                <a:gd name="T70" fmla="*/ 1194 w 1310"/>
                <a:gd name="T71" fmla="*/ 1027 h 1239"/>
                <a:gd name="T72" fmla="*/ 1272 w 1310"/>
                <a:gd name="T73" fmla="*/ 873 h 1239"/>
                <a:gd name="T74" fmla="*/ 1308 w 1310"/>
                <a:gd name="T75" fmla="*/ 700 h 1239"/>
                <a:gd name="T76" fmla="*/ 1306 w 1310"/>
                <a:gd name="T77" fmla="*/ 590 h 1239"/>
                <a:gd name="T78" fmla="*/ 1280 w 1310"/>
                <a:gd name="T79" fmla="*/ 462 h 1239"/>
                <a:gd name="T80" fmla="*/ 1230 w 1310"/>
                <a:gd name="T81" fmla="*/ 344 h 1239"/>
                <a:gd name="T82" fmla="*/ 1160 w 1310"/>
                <a:gd name="T83" fmla="*/ 238 h 1239"/>
                <a:gd name="T84" fmla="*/ 1072 w 1310"/>
                <a:gd name="T85" fmla="*/ 150 h 1239"/>
                <a:gd name="T86" fmla="*/ 967 w 1310"/>
                <a:gd name="T87" fmla="*/ 80 h 1239"/>
                <a:gd name="T88" fmla="*/ 849 w 1310"/>
                <a:gd name="T89" fmla="*/ 30 h 1239"/>
                <a:gd name="T90" fmla="*/ 721 w 1310"/>
                <a:gd name="T91" fmla="*/ 4 h 1239"/>
                <a:gd name="T92" fmla="*/ 621 w 1310"/>
                <a:gd name="T93" fmla="*/ 0 h 1239"/>
                <a:gd name="T94" fmla="*/ 491 w 1310"/>
                <a:gd name="T95" fmla="*/ 20 h 1239"/>
                <a:gd name="T96" fmla="*/ 371 w 1310"/>
                <a:gd name="T97" fmla="*/ 64 h 1239"/>
                <a:gd name="T98" fmla="*/ 264 w 1310"/>
                <a:gd name="T99" fmla="*/ 130 h 1239"/>
                <a:gd name="T100" fmla="*/ 170 w 1310"/>
                <a:gd name="T101" fmla="*/ 216 h 1239"/>
                <a:gd name="T102" fmla="*/ 96 w 1310"/>
                <a:gd name="T103" fmla="*/ 316 h 1239"/>
                <a:gd name="T104" fmla="*/ 40 w 1310"/>
                <a:gd name="T105" fmla="*/ 430 h 1239"/>
                <a:gd name="T106" fmla="*/ 8 w 1310"/>
                <a:gd name="T107" fmla="*/ 556 h 1239"/>
                <a:gd name="T108" fmla="*/ 0 w 1310"/>
                <a:gd name="T109" fmla="*/ 656 h 1239"/>
                <a:gd name="T110" fmla="*/ 24 w 1310"/>
                <a:gd name="T111" fmla="*/ 831 h 1239"/>
                <a:gd name="T112" fmla="*/ 92 w 1310"/>
                <a:gd name="T113" fmla="*/ 991 h 1239"/>
                <a:gd name="T114" fmla="*/ 202 w 1310"/>
                <a:gd name="T115" fmla="*/ 1127 h 1239"/>
                <a:gd name="T116" fmla="*/ 345 w 1310"/>
                <a:gd name="T117" fmla="*/ 1233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0" h="1239">
                  <a:moveTo>
                    <a:pt x="345" y="1233"/>
                  </a:moveTo>
                  <a:lnTo>
                    <a:pt x="345" y="1233"/>
                  </a:lnTo>
                  <a:lnTo>
                    <a:pt x="353" y="1237"/>
                  </a:lnTo>
                  <a:lnTo>
                    <a:pt x="363" y="1239"/>
                  </a:lnTo>
                  <a:lnTo>
                    <a:pt x="373" y="1239"/>
                  </a:lnTo>
                  <a:lnTo>
                    <a:pt x="381" y="1237"/>
                  </a:lnTo>
                  <a:lnTo>
                    <a:pt x="389" y="1233"/>
                  </a:lnTo>
                  <a:lnTo>
                    <a:pt x="397" y="1227"/>
                  </a:lnTo>
                  <a:lnTo>
                    <a:pt x="405" y="1221"/>
                  </a:lnTo>
                  <a:lnTo>
                    <a:pt x="409" y="1213"/>
                  </a:lnTo>
                  <a:lnTo>
                    <a:pt x="409" y="1213"/>
                  </a:lnTo>
                  <a:lnTo>
                    <a:pt x="413" y="1205"/>
                  </a:lnTo>
                  <a:lnTo>
                    <a:pt x="415" y="1195"/>
                  </a:lnTo>
                  <a:lnTo>
                    <a:pt x="415" y="1185"/>
                  </a:lnTo>
                  <a:lnTo>
                    <a:pt x="413" y="1177"/>
                  </a:lnTo>
                  <a:lnTo>
                    <a:pt x="409" y="1169"/>
                  </a:lnTo>
                  <a:lnTo>
                    <a:pt x="405" y="1161"/>
                  </a:lnTo>
                  <a:lnTo>
                    <a:pt x="399" y="1153"/>
                  </a:lnTo>
                  <a:lnTo>
                    <a:pt x="391" y="1149"/>
                  </a:lnTo>
                  <a:lnTo>
                    <a:pt x="391" y="1149"/>
                  </a:lnTo>
                  <a:lnTo>
                    <a:pt x="357" y="1129"/>
                  </a:lnTo>
                  <a:lnTo>
                    <a:pt x="326" y="1107"/>
                  </a:lnTo>
                  <a:lnTo>
                    <a:pt x="296" y="1083"/>
                  </a:lnTo>
                  <a:lnTo>
                    <a:pt x="268" y="1059"/>
                  </a:lnTo>
                  <a:lnTo>
                    <a:pt x="242" y="1031"/>
                  </a:lnTo>
                  <a:lnTo>
                    <a:pt x="218" y="1003"/>
                  </a:lnTo>
                  <a:lnTo>
                    <a:pt x="196" y="973"/>
                  </a:lnTo>
                  <a:lnTo>
                    <a:pt x="176" y="941"/>
                  </a:lnTo>
                  <a:lnTo>
                    <a:pt x="158" y="909"/>
                  </a:lnTo>
                  <a:lnTo>
                    <a:pt x="142" y="875"/>
                  </a:lnTo>
                  <a:lnTo>
                    <a:pt x="128" y="841"/>
                  </a:lnTo>
                  <a:lnTo>
                    <a:pt x="116" y="805"/>
                  </a:lnTo>
                  <a:lnTo>
                    <a:pt x="108" y="769"/>
                  </a:lnTo>
                  <a:lnTo>
                    <a:pt x="102" y="732"/>
                  </a:lnTo>
                  <a:lnTo>
                    <a:pt x="98" y="694"/>
                  </a:lnTo>
                  <a:lnTo>
                    <a:pt x="96" y="656"/>
                  </a:lnTo>
                  <a:lnTo>
                    <a:pt x="96" y="656"/>
                  </a:lnTo>
                  <a:lnTo>
                    <a:pt x="96" y="628"/>
                  </a:lnTo>
                  <a:lnTo>
                    <a:pt x="98" y="598"/>
                  </a:lnTo>
                  <a:lnTo>
                    <a:pt x="102" y="570"/>
                  </a:lnTo>
                  <a:lnTo>
                    <a:pt x="108" y="544"/>
                  </a:lnTo>
                  <a:lnTo>
                    <a:pt x="114" y="516"/>
                  </a:lnTo>
                  <a:lnTo>
                    <a:pt x="122" y="490"/>
                  </a:lnTo>
                  <a:lnTo>
                    <a:pt x="130" y="464"/>
                  </a:lnTo>
                  <a:lnTo>
                    <a:pt x="140" y="438"/>
                  </a:lnTo>
                  <a:lnTo>
                    <a:pt x="152" y="414"/>
                  </a:lnTo>
                  <a:lnTo>
                    <a:pt x="164" y="390"/>
                  </a:lnTo>
                  <a:lnTo>
                    <a:pt x="178" y="366"/>
                  </a:lnTo>
                  <a:lnTo>
                    <a:pt x="192" y="344"/>
                  </a:lnTo>
                  <a:lnTo>
                    <a:pt x="208" y="322"/>
                  </a:lnTo>
                  <a:lnTo>
                    <a:pt x="224" y="300"/>
                  </a:lnTo>
                  <a:lnTo>
                    <a:pt x="242" y="280"/>
                  </a:lnTo>
                  <a:lnTo>
                    <a:pt x="260" y="260"/>
                  </a:lnTo>
                  <a:lnTo>
                    <a:pt x="280" y="242"/>
                  </a:lnTo>
                  <a:lnTo>
                    <a:pt x="300" y="224"/>
                  </a:lnTo>
                  <a:lnTo>
                    <a:pt x="322" y="208"/>
                  </a:lnTo>
                  <a:lnTo>
                    <a:pt x="343" y="192"/>
                  </a:lnTo>
                  <a:lnTo>
                    <a:pt x="365" y="178"/>
                  </a:lnTo>
                  <a:lnTo>
                    <a:pt x="389" y="164"/>
                  </a:lnTo>
                  <a:lnTo>
                    <a:pt x="413" y="152"/>
                  </a:lnTo>
                  <a:lnTo>
                    <a:pt x="437" y="140"/>
                  </a:lnTo>
                  <a:lnTo>
                    <a:pt x="463" y="130"/>
                  </a:lnTo>
                  <a:lnTo>
                    <a:pt x="489" y="122"/>
                  </a:lnTo>
                  <a:lnTo>
                    <a:pt x="515" y="114"/>
                  </a:lnTo>
                  <a:lnTo>
                    <a:pt x="543" y="108"/>
                  </a:lnTo>
                  <a:lnTo>
                    <a:pt x="569" y="102"/>
                  </a:lnTo>
                  <a:lnTo>
                    <a:pt x="597" y="98"/>
                  </a:lnTo>
                  <a:lnTo>
                    <a:pt x="627" y="96"/>
                  </a:lnTo>
                  <a:lnTo>
                    <a:pt x="655" y="96"/>
                  </a:lnTo>
                  <a:lnTo>
                    <a:pt x="655" y="96"/>
                  </a:lnTo>
                  <a:lnTo>
                    <a:pt x="683" y="96"/>
                  </a:lnTo>
                  <a:lnTo>
                    <a:pt x="713" y="98"/>
                  </a:lnTo>
                  <a:lnTo>
                    <a:pt x="741" y="102"/>
                  </a:lnTo>
                  <a:lnTo>
                    <a:pt x="767" y="108"/>
                  </a:lnTo>
                  <a:lnTo>
                    <a:pt x="795" y="114"/>
                  </a:lnTo>
                  <a:lnTo>
                    <a:pt x="821" y="122"/>
                  </a:lnTo>
                  <a:lnTo>
                    <a:pt x="847" y="130"/>
                  </a:lnTo>
                  <a:lnTo>
                    <a:pt x="873" y="140"/>
                  </a:lnTo>
                  <a:lnTo>
                    <a:pt x="897" y="152"/>
                  </a:lnTo>
                  <a:lnTo>
                    <a:pt x="921" y="164"/>
                  </a:lnTo>
                  <a:lnTo>
                    <a:pt x="945" y="178"/>
                  </a:lnTo>
                  <a:lnTo>
                    <a:pt x="967" y="192"/>
                  </a:lnTo>
                  <a:lnTo>
                    <a:pt x="988" y="208"/>
                  </a:lnTo>
                  <a:lnTo>
                    <a:pt x="1010" y="224"/>
                  </a:lnTo>
                  <a:lnTo>
                    <a:pt x="1030" y="242"/>
                  </a:lnTo>
                  <a:lnTo>
                    <a:pt x="1050" y="260"/>
                  </a:lnTo>
                  <a:lnTo>
                    <a:pt x="1068" y="280"/>
                  </a:lnTo>
                  <a:lnTo>
                    <a:pt x="1086" y="300"/>
                  </a:lnTo>
                  <a:lnTo>
                    <a:pt x="1102" y="322"/>
                  </a:lnTo>
                  <a:lnTo>
                    <a:pt x="1118" y="344"/>
                  </a:lnTo>
                  <a:lnTo>
                    <a:pt x="1132" y="366"/>
                  </a:lnTo>
                  <a:lnTo>
                    <a:pt x="1146" y="390"/>
                  </a:lnTo>
                  <a:lnTo>
                    <a:pt x="1158" y="414"/>
                  </a:lnTo>
                  <a:lnTo>
                    <a:pt x="1170" y="438"/>
                  </a:lnTo>
                  <a:lnTo>
                    <a:pt x="1180" y="464"/>
                  </a:lnTo>
                  <a:lnTo>
                    <a:pt x="1188" y="490"/>
                  </a:lnTo>
                  <a:lnTo>
                    <a:pt x="1196" y="516"/>
                  </a:lnTo>
                  <a:lnTo>
                    <a:pt x="1202" y="544"/>
                  </a:lnTo>
                  <a:lnTo>
                    <a:pt x="1208" y="570"/>
                  </a:lnTo>
                  <a:lnTo>
                    <a:pt x="1212" y="598"/>
                  </a:lnTo>
                  <a:lnTo>
                    <a:pt x="1214" y="628"/>
                  </a:lnTo>
                  <a:lnTo>
                    <a:pt x="1214" y="656"/>
                  </a:lnTo>
                  <a:lnTo>
                    <a:pt x="1214" y="656"/>
                  </a:lnTo>
                  <a:lnTo>
                    <a:pt x="1212" y="694"/>
                  </a:lnTo>
                  <a:lnTo>
                    <a:pt x="1208" y="732"/>
                  </a:lnTo>
                  <a:lnTo>
                    <a:pt x="1202" y="769"/>
                  </a:lnTo>
                  <a:lnTo>
                    <a:pt x="1194" y="805"/>
                  </a:lnTo>
                  <a:lnTo>
                    <a:pt x="1182" y="841"/>
                  </a:lnTo>
                  <a:lnTo>
                    <a:pt x="1168" y="875"/>
                  </a:lnTo>
                  <a:lnTo>
                    <a:pt x="1152" y="909"/>
                  </a:lnTo>
                  <a:lnTo>
                    <a:pt x="1134" y="941"/>
                  </a:lnTo>
                  <a:lnTo>
                    <a:pt x="1114" y="973"/>
                  </a:lnTo>
                  <a:lnTo>
                    <a:pt x="1092" y="1003"/>
                  </a:lnTo>
                  <a:lnTo>
                    <a:pt x="1068" y="1031"/>
                  </a:lnTo>
                  <a:lnTo>
                    <a:pt x="1042" y="1059"/>
                  </a:lnTo>
                  <a:lnTo>
                    <a:pt x="1014" y="1083"/>
                  </a:lnTo>
                  <a:lnTo>
                    <a:pt x="984" y="1107"/>
                  </a:lnTo>
                  <a:lnTo>
                    <a:pt x="953" y="1129"/>
                  </a:lnTo>
                  <a:lnTo>
                    <a:pt x="919" y="1149"/>
                  </a:lnTo>
                  <a:lnTo>
                    <a:pt x="919" y="1149"/>
                  </a:lnTo>
                  <a:lnTo>
                    <a:pt x="911" y="1153"/>
                  </a:lnTo>
                  <a:lnTo>
                    <a:pt x="905" y="1161"/>
                  </a:lnTo>
                  <a:lnTo>
                    <a:pt x="901" y="1169"/>
                  </a:lnTo>
                  <a:lnTo>
                    <a:pt x="897" y="1177"/>
                  </a:lnTo>
                  <a:lnTo>
                    <a:pt x="895" y="1185"/>
                  </a:lnTo>
                  <a:lnTo>
                    <a:pt x="895" y="1195"/>
                  </a:lnTo>
                  <a:lnTo>
                    <a:pt x="897" y="1205"/>
                  </a:lnTo>
                  <a:lnTo>
                    <a:pt x="901" y="1213"/>
                  </a:lnTo>
                  <a:lnTo>
                    <a:pt x="901" y="1213"/>
                  </a:lnTo>
                  <a:lnTo>
                    <a:pt x="909" y="1223"/>
                  </a:lnTo>
                  <a:lnTo>
                    <a:pt x="919" y="1231"/>
                  </a:lnTo>
                  <a:lnTo>
                    <a:pt x="931" y="1237"/>
                  </a:lnTo>
                  <a:lnTo>
                    <a:pt x="943" y="1239"/>
                  </a:lnTo>
                  <a:lnTo>
                    <a:pt x="943" y="1239"/>
                  </a:lnTo>
                  <a:lnTo>
                    <a:pt x="955" y="1237"/>
                  </a:lnTo>
                  <a:lnTo>
                    <a:pt x="965" y="1233"/>
                  </a:lnTo>
                  <a:lnTo>
                    <a:pt x="965" y="1233"/>
                  </a:lnTo>
                  <a:lnTo>
                    <a:pt x="1004" y="1209"/>
                  </a:lnTo>
                  <a:lnTo>
                    <a:pt x="1040" y="1185"/>
                  </a:lnTo>
                  <a:lnTo>
                    <a:pt x="1076" y="1157"/>
                  </a:lnTo>
                  <a:lnTo>
                    <a:pt x="1108" y="1127"/>
                  </a:lnTo>
                  <a:lnTo>
                    <a:pt x="1140" y="1097"/>
                  </a:lnTo>
                  <a:lnTo>
                    <a:pt x="1168" y="1063"/>
                  </a:lnTo>
                  <a:lnTo>
                    <a:pt x="1194" y="1027"/>
                  </a:lnTo>
                  <a:lnTo>
                    <a:pt x="1218" y="991"/>
                  </a:lnTo>
                  <a:lnTo>
                    <a:pt x="1238" y="953"/>
                  </a:lnTo>
                  <a:lnTo>
                    <a:pt x="1256" y="913"/>
                  </a:lnTo>
                  <a:lnTo>
                    <a:pt x="1272" y="873"/>
                  </a:lnTo>
                  <a:lnTo>
                    <a:pt x="1286" y="831"/>
                  </a:lnTo>
                  <a:lnTo>
                    <a:pt x="1296" y="789"/>
                  </a:lnTo>
                  <a:lnTo>
                    <a:pt x="1304" y="746"/>
                  </a:lnTo>
                  <a:lnTo>
                    <a:pt x="1308" y="700"/>
                  </a:lnTo>
                  <a:lnTo>
                    <a:pt x="1310" y="656"/>
                  </a:lnTo>
                  <a:lnTo>
                    <a:pt x="1310" y="656"/>
                  </a:lnTo>
                  <a:lnTo>
                    <a:pt x="1310" y="622"/>
                  </a:lnTo>
                  <a:lnTo>
                    <a:pt x="1306" y="590"/>
                  </a:lnTo>
                  <a:lnTo>
                    <a:pt x="1302" y="556"/>
                  </a:lnTo>
                  <a:lnTo>
                    <a:pt x="1296" y="524"/>
                  </a:lnTo>
                  <a:lnTo>
                    <a:pt x="1290" y="492"/>
                  </a:lnTo>
                  <a:lnTo>
                    <a:pt x="1280" y="462"/>
                  </a:lnTo>
                  <a:lnTo>
                    <a:pt x="1270" y="430"/>
                  </a:lnTo>
                  <a:lnTo>
                    <a:pt x="1258" y="400"/>
                  </a:lnTo>
                  <a:lnTo>
                    <a:pt x="1246" y="372"/>
                  </a:lnTo>
                  <a:lnTo>
                    <a:pt x="1230" y="344"/>
                  </a:lnTo>
                  <a:lnTo>
                    <a:pt x="1214" y="316"/>
                  </a:lnTo>
                  <a:lnTo>
                    <a:pt x="1198" y="290"/>
                  </a:lnTo>
                  <a:lnTo>
                    <a:pt x="1180" y="264"/>
                  </a:lnTo>
                  <a:lnTo>
                    <a:pt x="1160" y="238"/>
                  </a:lnTo>
                  <a:lnTo>
                    <a:pt x="1140" y="216"/>
                  </a:lnTo>
                  <a:lnTo>
                    <a:pt x="1118" y="192"/>
                  </a:lnTo>
                  <a:lnTo>
                    <a:pt x="1094" y="170"/>
                  </a:lnTo>
                  <a:lnTo>
                    <a:pt x="1072" y="150"/>
                  </a:lnTo>
                  <a:lnTo>
                    <a:pt x="1046" y="130"/>
                  </a:lnTo>
                  <a:lnTo>
                    <a:pt x="1020" y="112"/>
                  </a:lnTo>
                  <a:lnTo>
                    <a:pt x="994" y="96"/>
                  </a:lnTo>
                  <a:lnTo>
                    <a:pt x="967" y="80"/>
                  </a:lnTo>
                  <a:lnTo>
                    <a:pt x="939" y="64"/>
                  </a:lnTo>
                  <a:lnTo>
                    <a:pt x="911" y="52"/>
                  </a:lnTo>
                  <a:lnTo>
                    <a:pt x="881" y="40"/>
                  </a:lnTo>
                  <a:lnTo>
                    <a:pt x="849" y="30"/>
                  </a:lnTo>
                  <a:lnTo>
                    <a:pt x="819" y="20"/>
                  </a:lnTo>
                  <a:lnTo>
                    <a:pt x="787" y="14"/>
                  </a:lnTo>
                  <a:lnTo>
                    <a:pt x="755" y="8"/>
                  </a:lnTo>
                  <a:lnTo>
                    <a:pt x="721" y="4"/>
                  </a:lnTo>
                  <a:lnTo>
                    <a:pt x="689" y="0"/>
                  </a:lnTo>
                  <a:lnTo>
                    <a:pt x="655" y="0"/>
                  </a:lnTo>
                  <a:lnTo>
                    <a:pt x="655" y="0"/>
                  </a:lnTo>
                  <a:lnTo>
                    <a:pt x="621" y="0"/>
                  </a:lnTo>
                  <a:lnTo>
                    <a:pt x="589" y="4"/>
                  </a:lnTo>
                  <a:lnTo>
                    <a:pt x="555" y="8"/>
                  </a:lnTo>
                  <a:lnTo>
                    <a:pt x="523" y="14"/>
                  </a:lnTo>
                  <a:lnTo>
                    <a:pt x="491" y="20"/>
                  </a:lnTo>
                  <a:lnTo>
                    <a:pt x="461" y="30"/>
                  </a:lnTo>
                  <a:lnTo>
                    <a:pt x="429" y="40"/>
                  </a:lnTo>
                  <a:lnTo>
                    <a:pt x="399" y="52"/>
                  </a:lnTo>
                  <a:lnTo>
                    <a:pt x="371" y="64"/>
                  </a:lnTo>
                  <a:lnTo>
                    <a:pt x="343" y="80"/>
                  </a:lnTo>
                  <a:lnTo>
                    <a:pt x="316" y="96"/>
                  </a:lnTo>
                  <a:lnTo>
                    <a:pt x="290" y="112"/>
                  </a:lnTo>
                  <a:lnTo>
                    <a:pt x="264" y="130"/>
                  </a:lnTo>
                  <a:lnTo>
                    <a:pt x="238" y="150"/>
                  </a:lnTo>
                  <a:lnTo>
                    <a:pt x="216" y="170"/>
                  </a:lnTo>
                  <a:lnTo>
                    <a:pt x="192" y="192"/>
                  </a:lnTo>
                  <a:lnTo>
                    <a:pt x="170" y="216"/>
                  </a:lnTo>
                  <a:lnTo>
                    <a:pt x="150" y="238"/>
                  </a:lnTo>
                  <a:lnTo>
                    <a:pt x="130" y="264"/>
                  </a:lnTo>
                  <a:lnTo>
                    <a:pt x="112" y="290"/>
                  </a:lnTo>
                  <a:lnTo>
                    <a:pt x="96" y="316"/>
                  </a:lnTo>
                  <a:lnTo>
                    <a:pt x="80" y="344"/>
                  </a:lnTo>
                  <a:lnTo>
                    <a:pt x="64" y="372"/>
                  </a:lnTo>
                  <a:lnTo>
                    <a:pt x="52" y="400"/>
                  </a:lnTo>
                  <a:lnTo>
                    <a:pt x="40" y="430"/>
                  </a:lnTo>
                  <a:lnTo>
                    <a:pt x="30" y="462"/>
                  </a:lnTo>
                  <a:lnTo>
                    <a:pt x="20" y="492"/>
                  </a:lnTo>
                  <a:lnTo>
                    <a:pt x="14" y="524"/>
                  </a:lnTo>
                  <a:lnTo>
                    <a:pt x="8" y="556"/>
                  </a:lnTo>
                  <a:lnTo>
                    <a:pt x="4" y="590"/>
                  </a:lnTo>
                  <a:lnTo>
                    <a:pt x="0" y="622"/>
                  </a:lnTo>
                  <a:lnTo>
                    <a:pt x="0" y="656"/>
                  </a:lnTo>
                  <a:lnTo>
                    <a:pt x="0" y="656"/>
                  </a:lnTo>
                  <a:lnTo>
                    <a:pt x="2" y="700"/>
                  </a:lnTo>
                  <a:lnTo>
                    <a:pt x="6" y="746"/>
                  </a:lnTo>
                  <a:lnTo>
                    <a:pt x="14" y="789"/>
                  </a:lnTo>
                  <a:lnTo>
                    <a:pt x="24" y="831"/>
                  </a:lnTo>
                  <a:lnTo>
                    <a:pt x="38" y="873"/>
                  </a:lnTo>
                  <a:lnTo>
                    <a:pt x="54" y="913"/>
                  </a:lnTo>
                  <a:lnTo>
                    <a:pt x="72" y="953"/>
                  </a:lnTo>
                  <a:lnTo>
                    <a:pt x="92" y="991"/>
                  </a:lnTo>
                  <a:lnTo>
                    <a:pt x="116" y="1027"/>
                  </a:lnTo>
                  <a:lnTo>
                    <a:pt x="142" y="1063"/>
                  </a:lnTo>
                  <a:lnTo>
                    <a:pt x="170" y="1097"/>
                  </a:lnTo>
                  <a:lnTo>
                    <a:pt x="202" y="1127"/>
                  </a:lnTo>
                  <a:lnTo>
                    <a:pt x="234" y="1157"/>
                  </a:lnTo>
                  <a:lnTo>
                    <a:pt x="270" y="1185"/>
                  </a:lnTo>
                  <a:lnTo>
                    <a:pt x="306" y="1209"/>
                  </a:lnTo>
                  <a:lnTo>
                    <a:pt x="345" y="1233"/>
                  </a:lnTo>
                  <a:lnTo>
                    <a:pt x="345" y="12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52" name="Line 24">
              <a:extLst>
                <a:ext uri="{FF2B5EF4-FFF2-40B4-BE49-F238E27FC236}">
                  <a16:creationId xmlns:a16="http://schemas.microsoft.com/office/drawing/2014/main" id="{6F88D41B-812D-4B2E-B167-E8142D613D94}"/>
                </a:ext>
              </a:extLst>
            </p:cNvPr>
            <p:cNvSpPr>
              <a:spLocks noChangeShapeType="1"/>
            </p:cNvSpPr>
            <p:nvPr/>
          </p:nvSpPr>
          <p:spPr bwMode="auto">
            <a:xfrm>
              <a:off x="2570" y="132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53" name="Freeform 25">
              <a:extLst>
                <a:ext uri="{FF2B5EF4-FFF2-40B4-BE49-F238E27FC236}">
                  <a16:creationId xmlns:a16="http://schemas.microsoft.com/office/drawing/2014/main" id="{1C134B9F-32ED-499D-9F91-CAED7C4078E7}"/>
                </a:ext>
              </a:extLst>
            </p:cNvPr>
            <p:cNvSpPr>
              <a:spLocks noEditPoints="1"/>
            </p:cNvSpPr>
            <p:nvPr/>
          </p:nvSpPr>
          <p:spPr bwMode="auto">
            <a:xfrm>
              <a:off x="2481" y="351"/>
              <a:ext cx="798" cy="735"/>
            </a:xfrm>
            <a:custGeom>
              <a:avLst/>
              <a:gdLst>
                <a:gd name="T0" fmla="*/ 567 w 798"/>
                <a:gd name="T1" fmla="*/ 653 h 735"/>
                <a:gd name="T2" fmla="*/ 555 w 798"/>
                <a:gd name="T3" fmla="*/ 679 h 735"/>
                <a:gd name="T4" fmla="*/ 557 w 798"/>
                <a:gd name="T5" fmla="*/ 705 h 735"/>
                <a:gd name="T6" fmla="*/ 571 w 798"/>
                <a:gd name="T7" fmla="*/ 723 h 735"/>
                <a:gd name="T8" fmla="*/ 601 w 798"/>
                <a:gd name="T9" fmla="*/ 735 h 735"/>
                <a:gd name="T10" fmla="*/ 623 w 798"/>
                <a:gd name="T11" fmla="*/ 729 h 735"/>
                <a:gd name="T12" fmla="*/ 649 w 798"/>
                <a:gd name="T13" fmla="*/ 711 h 735"/>
                <a:gd name="T14" fmla="*/ 701 w 798"/>
                <a:gd name="T15" fmla="*/ 661 h 735"/>
                <a:gd name="T16" fmla="*/ 742 w 798"/>
                <a:gd name="T17" fmla="*/ 603 h 735"/>
                <a:gd name="T18" fmla="*/ 772 w 798"/>
                <a:gd name="T19" fmla="*/ 539 h 735"/>
                <a:gd name="T20" fmla="*/ 792 w 798"/>
                <a:gd name="T21" fmla="*/ 472 h 735"/>
                <a:gd name="T22" fmla="*/ 798 w 798"/>
                <a:gd name="T23" fmla="*/ 400 h 735"/>
                <a:gd name="T24" fmla="*/ 790 w 798"/>
                <a:gd name="T25" fmla="*/ 320 h 735"/>
                <a:gd name="T26" fmla="*/ 750 w 798"/>
                <a:gd name="T27" fmla="*/ 210 h 735"/>
                <a:gd name="T28" fmla="*/ 681 w 798"/>
                <a:gd name="T29" fmla="*/ 118 h 735"/>
                <a:gd name="T30" fmla="*/ 589 w 798"/>
                <a:gd name="T31" fmla="*/ 48 h 735"/>
                <a:gd name="T32" fmla="*/ 479 w 798"/>
                <a:gd name="T33" fmla="*/ 8 h 735"/>
                <a:gd name="T34" fmla="*/ 399 w 798"/>
                <a:gd name="T35" fmla="*/ 0 h 735"/>
                <a:gd name="T36" fmla="*/ 281 w 798"/>
                <a:gd name="T37" fmla="*/ 18 h 735"/>
                <a:gd name="T38" fmla="*/ 175 w 798"/>
                <a:gd name="T39" fmla="*/ 68 h 735"/>
                <a:gd name="T40" fmla="*/ 91 w 798"/>
                <a:gd name="T41" fmla="*/ 146 h 735"/>
                <a:gd name="T42" fmla="*/ 32 w 798"/>
                <a:gd name="T43" fmla="*/ 244 h 735"/>
                <a:gd name="T44" fmla="*/ 2 w 798"/>
                <a:gd name="T45" fmla="*/ 360 h 735"/>
                <a:gd name="T46" fmla="*/ 0 w 798"/>
                <a:gd name="T47" fmla="*/ 424 h 735"/>
                <a:gd name="T48" fmla="*/ 12 w 798"/>
                <a:gd name="T49" fmla="*/ 496 h 735"/>
                <a:gd name="T50" fmla="*/ 34 w 798"/>
                <a:gd name="T51" fmla="*/ 561 h 735"/>
                <a:gd name="T52" fmla="*/ 70 w 798"/>
                <a:gd name="T53" fmla="*/ 623 h 735"/>
                <a:gd name="T54" fmla="*/ 113 w 798"/>
                <a:gd name="T55" fmla="*/ 679 h 735"/>
                <a:gd name="T56" fmla="*/ 169 w 798"/>
                <a:gd name="T57" fmla="*/ 725 h 735"/>
                <a:gd name="T58" fmla="*/ 185 w 798"/>
                <a:gd name="T59" fmla="*/ 733 h 735"/>
                <a:gd name="T60" fmla="*/ 213 w 798"/>
                <a:gd name="T61" fmla="*/ 731 h 735"/>
                <a:gd name="T62" fmla="*/ 235 w 798"/>
                <a:gd name="T63" fmla="*/ 715 h 735"/>
                <a:gd name="T64" fmla="*/ 243 w 798"/>
                <a:gd name="T65" fmla="*/ 697 h 735"/>
                <a:gd name="T66" fmla="*/ 241 w 798"/>
                <a:gd name="T67" fmla="*/ 669 h 735"/>
                <a:gd name="T68" fmla="*/ 223 w 798"/>
                <a:gd name="T69" fmla="*/ 647 h 735"/>
                <a:gd name="T70" fmla="*/ 169 w 798"/>
                <a:gd name="T71" fmla="*/ 599 h 735"/>
                <a:gd name="T72" fmla="*/ 115 w 798"/>
                <a:gd name="T73" fmla="*/ 506 h 735"/>
                <a:gd name="T74" fmla="*/ 95 w 798"/>
                <a:gd name="T75" fmla="*/ 400 h 735"/>
                <a:gd name="T76" fmla="*/ 101 w 798"/>
                <a:gd name="T77" fmla="*/ 338 h 735"/>
                <a:gd name="T78" fmla="*/ 131 w 798"/>
                <a:gd name="T79" fmla="*/ 256 h 735"/>
                <a:gd name="T80" fmla="*/ 185 w 798"/>
                <a:gd name="T81" fmla="*/ 186 h 735"/>
                <a:gd name="T82" fmla="*/ 255 w 798"/>
                <a:gd name="T83" fmla="*/ 132 h 735"/>
                <a:gd name="T84" fmla="*/ 337 w 798"/>
                <a:gd name="T85" fmla="*/ 102 h 735"/>
                <a:gd name="T86" fmla="*/ 399 w 798"/>
                <a:gd name="T87" fmla="*/ 96 h 735"/>
                <a:gd name="T88" fmla="*/ 489 w 798"/>
                <a:gd name="T89" fmla="*/ 110 h 735"/>
                <a:gd name="T90" fmla="*/ 569 w 798"/>
                <a:gd name="T91" fmla="*/ 148 h 735"/>
                <a:gd name="T92" fmla="*/ 633 w 798"/>
                <a:gd name="T93" fmla="*/ 206 h 735"/>
                <a:gd name="T94" fmla="*/ 679 w 798"/>
                <a:gd name="T95" fmla="*/ 282 h 735"/>
                <a:gd name="T96" fmla="*/ 701 w 798"/>
                <a:gd name="T97" fmla="*/ 368 h 735"/>
                <a:gd name="T98" fmla="*/ 701 w 798"/>
                <a:gd name="T99" fmla="*/ 436 h 735"/>
                <a:gd name="T100" fmla="*/ 669 w 798"/>
                <a:gd name="T101" fmla="*/ 539 h 735"/>
                <a:gd name="T102" fmla="*/ 603 w 798"/>
                <a:gd name="T103" fmla="*/ 625 h 735"/>
                <a:gd name="T104" fmla="*/ 575 w 798"/>
                <a:gd name="T105" fmla="*/ 647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8" h="735">
                  <a:moveTo>
                    <a:pt x="575" y="647"/>
                  </a:moveTo>
                  <a:lnTo>
                    <a:pt x="575" y="647"/>
                  </a:lnTo>
                  <a:lnTo>
                    <a:pt x="567" y="653"/>
                  </a:lnTo>
                  <a:lnTo>
                    <a:pt x="561" y="661"/>
                  </a:lnTo>
                  <a:lnTo>
                    <a:pt x="557" y="669"/>
                  </a:lnTo>
                  <a:lnTo>
                    <a:pt x="555" y="679"/>
                  </a:lnTo>
                  <a:lnTo>
                    <a:pt x="553" y="687"/>
                  </a:lnTo>
                  <a:lnTo>
                    <a:pt x="555" y="697"/>
                  </a:lnTo>
                  <a:lnTo>
                    <a:pt x="557" y="705"/>
                  </a:lnTo>
                  <a:lnTo>
                    <a:pt x="563" y="715"/>
                  </a:lnTo>
                  <a:lnTo>
                    <a:pt x="563" y="715"/>
                  </a:lnTo>
                  <a:lnTo>
                    <a:pt x="571" y="723"/>
                  </a:lnTo>
                  <a:lnTo>
                    <a:pt x="581" y="729"/>
                  </a:lnTo>
                  <a:lnTo>
                    <a:pt x="591" y="733"/>
                  </a:lnTo>
                  <a:lnTo>
                    <a:pt x="601" y="735"/>
                  </a:lnTo>
                  <a:lnTo>
                    <a:pt x="601" y="735"/>
                  </a:lnTo>
                  <a:lnTo>
                    <a:pt x="617" y="733"/>
                  </a:lnTo>
                  <a:lnTo>
                    <a:pt x="623" y="729"/>
                  </a:lnTo>
                  <a:lnTo>
                    <a:pt x="629" y="725"/>
                  </a:lnTo>
                  <a:lnTo>
                    <a:pt x="629" y="725"/>
                  </a:lnTo>
                  <a:lnTo>
                    <a:pt x="649" y="711"/>
                  </a:lnTo>
                  <a:lnTo>
                    <a:pt x="667" y="695"/>
                  </a:lnTo>
                  <a:lnTo>
                    <a:pt x="685" y="679"/>
                  </a:lnTo>
                  <a:lnTo>
                    <a:pt x="701" y="661"/>
                  </a:lnTo>
                  <a:lnTo>
                    <a:pt x="715" y="643"/>
                  </a:lnTo>
                  <a:lnTo>
                    <a:pt x="728" y="623"/>
                  </a:lnTo>
                  <a:lnTo>
                    <a:pt x="742" y="603"/>
                  </a:lnTo>
                  <a:lnTo>
                    <a:pt x="754" y="583"/>
                  </a:lnTo>
                  <a:lnTo>
                    <a:pt x="764" y="561"/>
                  </a:lnTo>
                  <a:lnTo>
                    <a:pt x="772" y="539"/>
                  </a:lnTo>
                  <a:lnTo>
                    <a:pt x="780" y="517"/>
                  </a:lnTo>
                  <a:lnTo>
                    <a:pt x="786" y="496"/>
                  </a:lnTo>
                  <a:lnTo>
                    <a:pt x="792" y="472"/>
                  </a:lnTo>
                  <a:lnTo>
                    <a:pt x="796" y="448"/>
                  </a:lnTo>
                  <a:lnTo>
                    <a:pt x="798" y="424"/>
                  </a:lnTo>
                  <a:lnTo>
                    <a:pt x="798" y="400"/>
                  </a:lnTo>
                  <a:lnTo>
                    <a:pt x="798" y="400"/>
                  </a:lnTo>
                  <a:lnTo>
                    <a:pt x="796" y="360"/>
                  </a:lnTo>
                  <a:lnTo>
                    <a:pt x="790" y="320"/>
                  </a:lnTo>
                  <a:lnTo>
                    <a:pt x="780" y="282"/>
                  </a:lnTo>
                  <a:lnTo>
                    <a:pt x="766" y="244"/>
                  </a:lnTo>
                  <a:lnTo>
                    <a:pt x="750" y="210"/>
                  </a:lnTo>
                  <a:lnTo>
                    <a:pt x="730" y="176"/>
                  </a:lnTo>
                  <a:lnTo>
                    <a:pt x="707" y="146"/>
                  </a:lnTo>
                  <a:lnTo>
                    <a:pt x="681" y="118"/>
                  </a:lnTo>
                  <a:lnTo>
                    <a:pt x="653" y="92"/>
                  </a:lnTo>
                  <a:lnTo>
                    <a:pt x="623" y="68"/>
                  </a:lnTo>
                  <a:lnTo>
                    <a:pt x="589" y="48"/>
                  </a:lnTo>
                  <a:lnTo>
                    <a:pt x="555" y="32"/>
                  </a:lnTo>
                  <a:lnTo>
                    <a:pt x="517" y="18"/>
                  </a:lnTo>
                  <a:lnTo>
                    <a:pt x="479" y="8"/>
                  </a:lnTo>
                  <a:lnTo>
                    <a:pt x="439" y="2"/>
                  </a:lnTo>
                  <a:lnTo>
                    <a:pt x="399" y="0"/>
                  </a:lnTo>
                  <a:lnTo>
                    <a:pt x="399" y="0"/>
                  </a:lnTo>
                  <a:lnTo>
                    <a:pt x="359" y="2"/>
                  </a:lnTo>
                  <a:lnTo>
                    <a:pt x="319" y="8"/>
                  </a:lnTo>
                  <a:lnTo>
                    <a:pt x="281" y="18"/>
                  </a:lnTo>
                  <a:lnTo>
                    <a:pt x="243" y="32"/>
                  </a:lnTo>
                  <a:lnTo>
                    <a:pt x="209" y="48"/>
                  </a:lnTo>
                  <a:lnTo>
                    <a:pt x="175" y="68"/>
                  </a:lnTo>
                  <a:lnTo>
                    <a:pt x="145" y="92"/>
                  </a:lnTo>
                  <a:lnTo>
                    <a:pt x="117" y="118"/>
                  </a:lnTo>
                  <a:lnTo>
                    <a:pt x="91" y="146"/>
                  </a:lnTo>
                  <a:lnTo>
                    <a:pt x="68" y="176"/>
                  </a:lnTo>
                  <a:lnTo>
                    <a:pt x="48" y="210"/>
                  </a:lnTo>
                  <a:lnTo>
                    <a:pt x="32" y="244"/>
                  </a:lnTo>
                  <a:lnTo>
                    <a:pt x="18" y="282"/>
                  </a:lnTo>
                  <a:lnTo>
                    <a:pt x="8" y="320"/>
                  </a:lnTo>
                  <a:lnTo>
                    <a:pt x="2" y="360"/>
                  </a:lnTo>
                  <a:lnTo>
                    <a:pt x="0" y="400"/>
                  </a:lnTo>
                  <a:lnTo>
                    <a:pt x="0" y="400"/>
                  </a:lnTo>
                  <a:lnTo>
                    <a:pt x="0" y="424"/>
                  </a:lnTo>
                  <a:lnTo>
                    <a:pt x="2" y="448"/>
                  </a:lnTo>
                  <a:lnTo>
                    <a:pt x="6" y="472"/>
                  </a:lnTo>
                  <a:lnTo>
                    <a:pt x="12" y="496"/>
                  </a:lnTo>
                  <a:lnTo>
                    <a:pt x="18" y="517"/>
                  </a:lnTo>
                  <a:lnTo>
                    <a:pt x="26" y="539"/>
                  </a:lnTo>
                  <a:lnTo>
                    <a:pt x="34" y="561"/>
                  </a:lnTo>
                  <a:lnTo>
                    <a:pt x="44" y="583"/>
                  </a:lnTo>
                  <a:lnTo>
                    <a:pt x="56" y="603"/>
                  </a:lnTo>
                  <a:lnTo>
                    <a:pt x="70" y="623"/>
                  </a:lnTo>
                  <a:lnTo>
                    <a:pt x="83" y="643"/>
                  </a:lnTo>
                  <a:lnTo>
                    <a:pt x="97" y="661"/>
                  </a:lnTo>
                  <a:lnTo>
                    <a:pt x="113" y="679"/>
                  </a:lnTo>
                  <a:lnTo>
                    <a:pt x="131" y="695"/>
                  </a:lnTo>
                  <a:lnTo>
                    <a:pt x="149" y="711"/>
                  </a:lnTo>
                  <a:lnTo>
                    <a:pt x="169" y="725"/>
                  </a:lnTo>
                  <a:lnTo>
                    <a:pt x="169" y="725"/>
                  </a:lnTo>
                  <a:lnTo>
                    <a:pt x="177" y="731"/>
                  </a:lnTo>
                  <a:lnTo>
                    <a:pt x="185" y="733"/>
                  </a:lnTo>
                  <a:lnTo>
                    <a:pt x="195" y="735"/>
                  </a:lnTo>
                  <a:lnTo>
                    <a:pt x="205" y="733"/>
                  </a:lnTo>
                  <a:lnTo>
                    <a:pt x="213" y="731"/>
                  </a:lnTo>
                  <a:lnTo>
                    <a:pt x="221" y="727"/>
                  </a:lnTo>
                  <a:lnTo>
                    <a:pt x="229" y="721"/>
                  </a:lnTo>
                  <a:lnTo>
                    <a:pt x="235" y="715"/>
                  </a:lnTo>
                  <a:lnTo>
                    <a:pt x="235" y="715"/>
                  </a:lnTo>
                  <a:lnTo>
                    <a:pt x="241" y="705"/>
                  </a:lnTo>
                  <a:lnTo>
                    <a:pt x="243" y="697"/>
                  </a:lnTo>
                  <a:lnTo>
                    <a:pt x="245" y="687"/>
                  </a:lnTo>
                  <a:lnTo>
                    <a:pt x="243" y="679"/>
                  </a:lnTo>
                  <a:lnTo>
                    <a:pt x="241" y="669"/>
                  </a:lnTo>
                  <a:lnTo>
                    <a:pt x="237" y="661"/>
                  </a:lnTo>
                  <a:lnTo>
                    <a:pt x="231" y="653"/>
                  </a:lnTo>
                  <a:lnTo>
                    <a:pt x="223" y="647"/>
                  </a:lnTo>
                  <a:lnTo>
                    <a:pt x="223" y="647"/>
                  </a:lnTo>
                  <a:lnTo>
                    <a:pt x="195" y="625"/>
                  </a:lnTo>
                  <a:lnTo>
                    <a:pt x="169" y="599"/>
                  </a:lnTo>
                  <a:lnTo>
                    <a:pt x="147" y="569"/>
                  </a:lnTo>
                  <a:lnTo>
                    <a:pt x="129" y="539"/>
                  </a:lnTo>
                  <a:lnTo>
                    <a:pt x="115" y="506"/>
                  </a:lnTo>
                  <a:lnTo>
                    <a:pt x="103" y="472"/>
                  </a:lnTo>
                  <a:lnTo>
                    <a:pt x="97" y="436"/>
                  </a:lnTo>
                  <a:lnTo>
                    <a:pt x="95" y="400"/>
                  </a:lnTo>
                  <a:lnTo>
                    <a:pt x="95" y="400"/>
                  </a:lnTo>
                  <a:lnTo>
                    <a:pt x="97" y="368"/>
                  </a:lnTo>
                  <a:lnTo>
                    <a:pt x="101" y="338"/>
                  </a:lnTo>
                  <a:lnTo>
                    <a:pt x="109" y="310"/>
                  </a:lnTo>
                  <a:lnTo>
                    <a:pt x="119" y="282"/>
                  </a:lnTo>
                  <a:lnTo>
                    <a:pt x="131" y="256"/>
                  </a:lnTo>
                  <a:lnTo>
                    <a:pt x="147" y="230"/>
                  </a:lnTo>
                  <a:lnTo>
                    <a:pt x="165" y="206"/>
                  </a:lnTo>
                  <a:lnTo>
                    <a:pt x="185" y="186"/>
                  </a:lnTo>
                  <a:lnTo>
                    <a:pt x="205" y="166"/>
                  </a:lnTo>
                  <a:lnTo>
                    <a:pt x="229" y="148"/>
                  </a:lnTo>
                  <a:lnTo>
                    <a:pt x="255" y="132"/>
                  </a:lnTo>
                  <a:lnTo>
                    <a:pt x="281" y="120"/>
                  </a:lnTo>
                  <a:lnTo>
                    <a:pt x="309" y="110"/>
                  </a:lnTo>
                  <a:lnTo>
                    <a:pt x="337" y="102"/>
                  </a:lnTo>
                  <a:lnTo>
                    <a:pt x="367" y="98"/>
                  </a:lnTo>
                  <a:lnTo>
                    <a:pt x="399" y="96"/>
                  </a:lnTo>
                  <a:lnTo>
                    <a:pt x="399" y="96"/>
                  </a:lnTo>
                  <a:lnTo>
                    <a:pt x="431" y="98"/>
                  </a:lnTo>
                  <a:lnTo>
                    <a:pt x="461" y="102"/>
                  </a:lnTo>
                  <a:lnTo>
                    <a:pt x="489" y="110"/>
                  </a:lnTo>
                  <a:lnTo>
                    <a:pt x="517" y="120"/>
                  </a:lnTo>
                  <a:lnTo>
                    <a:pt x="543" y="132"/>
                  </a:lnTo>
                  <a:lnTo>
                    <a:pt x="569" y="148"/>
                  </a:lnTo>
                  <a:lnTo>
                    <a:pt x="593" y="166"/>
                  </a:lnTo>
                  <a:lnTo>
                    <a:pt x="613" y="186"/>
                  </a:lnTo>
                  <a:lnTo>
                    <a:pt x="633" y="206"/>
                  </a:lnTo>
                  <a:lnTo>
                    <a:pt x="651" y="230"/>
                  </a:lnTo>
                  <a:lnTo>
                    <a:pt x="667" y="256"/>
                  </a:lnTo>
                  <a:lnTo>
                    <a:pt x="679" y="282"/>
                  </a:lnTo>
                  <a:lnTo>
                    <a:pt x="689" y="310"/>
                  </a:lnTo>
                  <a:lnTo>
                    <a:pt x="697" y="338"/>
                  </a:lnTo>
                  <a:lnTo>
                    <a:pt x="701" y="368"/>
                  </a:lnTo>
                  <a:lnTo>
                    <a:pt x="703" y="400"/>
                  </a:lnTo>
                  <a:lnTo>
                    <a:pt x="703" y="400"/>
                  </a:lnTo>
                  <a:lnTo>
                    <a:pt x="701" y="436"/>
                  </a:lnTo>
                  <a:lnTo>
                    <a:pt x="695" y="472"/>
                  </a:lnTo>
                  <a:lnTo>
                    <a:pt x="683" y="506"/>
                  </a:lnTo>
                  <a:lnTo>
                    <a:pt x="669" y="539"/>
                  </a:lnTo>
                  <a:lnTo>
                    <a:pt x="651" y="569"/>
                  </a:lnTo>
                  <a:lnTo>
                    <a:pt x="629" y="599"/>
                  </a:lnTo>
                  <a:lnTo>
                    <a:pt x="603" y="625"/>
                  </a:lnTo>
                  <a:lnTo>
                    <a:pt x="575" y="647"/>
                  </a:lnTo>
                  <a:lnTo>
                    <a:pt x="575" y="647"/>
                  </a:lnTo>
                  <a:close/>
                  <a:moveTo>
                    <a:pt x="575" y="647"/>
                  </a:moveTo>
                  <a:lnTo>
                    <a:pt x="575" y="647"/>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54" name="Freeform 26">
              <a:extLst>
                <a:ext uri="{FF2B5EF4-FFF2-40B4-BE49-F238E27FC236}">
                  <a16:creationId xmlns:a16="http://schemas.microsoft.com/office/drawing/2014/main" id="{501A49D4-8934-4785-991F-B8CC855C2677}"/>
                </a:ext>
              </a:extLst>
            </p:cNvPr>
            <p:cNvSpPr>
              <a:spLocks/>
            </p:cNvSpPr>
            <p:nvPr/>
          </p:nvSpPr>
          <p:spPr bwMode="auto">
            <a:xfrm>
              <a:off x="2481" y="351"/>
              <a:ext cx="798" cy="735"/>
            </a:xfrm>
            <a:custGeom>
              <a:avLst/>
              <a:gdLst>
                <a:gd name="T0" fmla="*/ 567 w 798"/>
                <a:gd name="T1" fmla="*/ 653 h 735"/>
                <a:gd name="T2" fmla="*/ 555 w 798"/>
                <a:gd name="T3" fmla="*/ 679 h 735"/>
                <a:gd name="T4" fmla="*/ 557 w 798"/>
                <a:gd name="T5" fmla="*/ 705 h 735"/>
                <a:gd name="T6" fmla="*/ 571 w 798"/>
                <a:gd name="T7" fmla="*/ 723 h 735"/>
                <a:gd name="T8" fmla="*/ 601 w 798"/>
                <a:gd name="T9" fmla="*/ 735 h 735"/>
                <a:gd name="T10" fmla="*/ 623 w 798"/>
                <a:gd name="T11" fmla="*/ 729 h 735"/>
                <a:gd name="T12" fmla="*/ 649 w 798"/>
                <a:gd name="T13" fmla="*/ 711 h 735"/>
                <a:gd name="T14" fmla="*/ 701 w 798"/>
                <a:gd name="T15" fmla="*/ 661 h 735"/>
                <a:gd name="T16" fmla="*/ 742 w 798"/>
                <a:gd name="T17" fmla="*/ 603 h 735"/>
                <a:gd name="T18" fmla="*/ 772 w 798"/>
                <a:gd name="T19" fmla="*/ 539 h 735"/>
                <a:gd name="T20" fmla="*/ 792 w 798"/>
                <a:gd name="T21" fmla="*/ 472 h 735"/>
                <a:gd name="T22" fmla="*/ 798 w 798"/>
                <a:gd name="T23" fmla="*/ 400 h 735"/>
                <a:gd name="T24" fmla="*/ 790 w 798"/>
                <a:gd name="T25" fmla="*/ 320 h 735"/>
                <a:gd name="T26" fmla="*/ 750 w 798"/>
                <a:gd name="T27" fmla="*/ 210 h 735"/>
                <a:gd name="T28" fmla="*/ 681 w 798"/>
                <a:gd name="T29" fmla="*/ 118 h 735"/>
                <a:gd name="T30" fmla="*/ 589 w 798"/>
                <a:gd name="T31" fmla="*/ 48 h 735"/>
                <a:gd name="T32" fmla="*/ 479 w 798"/>
                <a:gd name="T33" fmla="*/ 8 h 735"/>
                <a:gd name="T34" fmla="*/ 399 w 798"/>
                <a:gd name="T35" fmla="*/ 0 h 735"/>
                <a:gd name="T36" fmla="*/ 281 w 798"/>
                <a:gd name="T37" fmla="*/ 18 h 735"/>
                <a:gd name="T38" fmla="*/ 175 w 798"/>
                <a:gd name="T39" fmla="*/ 68 h 735"/>
                <a:gd name="T40" fmla="*/ 91 w 798"/>
                <a:gd name="T41" fmla="*/ 146 h 735"/>
                <a:gd name="T42" fmla="*/ 32 w 798"/>
                <a:gd name="T43" fmla="*/ 244 h 735"/>
                <a:gd name="T44" fmla="*/ 2 w 798"/>
                <a:gd name="T45" fmla="*/ 360 h 735"/>
                <a:gd name="T46" fmla="*/ 0 w 798"/>
                <a:gd name="T47" fmla="*/ 424 h 735"/>
                <a:gd name="T48" fmla="*/ 12 w 798"/>
                <a:gd name="T49" fmla="*/ 496 h 735"/>
                <a:gd name="T50" fmla="*/ 34 w 798"/>
                <a:gd name="T51" fmla="*/ 561 h 735"/>
                <a:gd name="T52" fmla="*/ 70 w 798"/>
                <a:gd name="T53" fmla="*/ 623 h 735"/>
                <a:gd name="T54" fmla="*/ 113 w 798"/>
                <a:gd name="T55" fmla="*/ 679 h 735"/>
                <a:gd name="T56" fmla="*/ 169 w 798"/>
                <a:gd name="T57" fmla="*/ 725 h 735"/>
                <a:gd name="T58" fmla="*/ 185 w 798"/>
                <a:gd name="T59" fmla="*/ 733 h 735"/>
                <a:gd name="T60" fmla="*/ 213 w 798"/>
                <a:gd name="T61" fmla="*/ 731 h 735"/>
                <a:gd name="T62" fmla="*/ 235 w 798"/>
                <a:gd name="T63" fmla="*/ 715 h 735"/>
                <a:gd name="T64" fmla="*/ 243 w 798"/>
                <a:gd name="T65" fmla="*/ 697 h 735"/>
                <a:gd name="T66" fmla="*/ 241 w 798"/>
                <a:gd name="T67" fmla="*/ 669 h 735"/>
                <a:gd name="T68" fmla="*/ 223 w 798"/>
                <a:gd name="T69" fmla="*/ 647 h 735"/>
                <a:gd name="T70" fmla="*/ 169 w 798"/>
                <a:gd name="T71" fmla="*/ 599 h 735"/>
                <a:gd name="T72" fmla="*/ 115 w 798"/>
                <a:gd name="T73" fmla="*/ 506 h 735"/>
                <a:gd name="T74" fmla="*/ 95 w 798"/>
                <a:gd name="T75" fmla="*/ 400 h 735"/>
                <a:gd name="T76" fmla="*/ 101 w 798"/>
                <a:gd name="T77" fmla="*/ 338 h 735"/>
                <a:gd name="T78" fmla="*/ 131 w 798"/>
                <a:gd name="T79" fmla="*/ 256 h 735"/>
                <a:gd name="T80" fmla="*/ 185 w 798"/>
                <a:gd name="T81" fmla="*/ 186 h 735"/>
                <a:gd name="T82" fmla="*/ 255 w 798"/>
                <a:gd name="T83" fmla="*/ 132 h 735"/>
                <a:gd name="T84" fmla="*/ 337 w 798"/>
                <a:gd name="T85" fmla="*/ 102 h 735"/>
                <a:gd name="T86" fmla="*/ 399 w 798"/>
                <a:gd name="T87" fmla="*/ 96 h 735"/>
                <a:gd name="T88" fmla="*/ 489 w 798"/>
                <a:gd name="T89" fmla="*/ 110 h 735"/>
                <a:gd name="T90" fmla="*/ 569 w 798"/>
                <a:gd name="T91" fmla="*/ 148 h 735"/>
                <a:gd name="T92" fmla="*/ 633 w 798"/>
                <a:gd name="T93" fmla="*/ 206 h 735"/>
                <a:gd name="T94" fmla="*/ 679 w 798"/>
                <a:gd name="T95" fmla="*/ 282 h 735"/>
                <a:gd name="T96" fmla="*/ 701 w 798"/>
                <a:gd name="T97" fmla="*/ 368 h 735"/>
                <a:gd name="T98" fmla="*/ 701 w 798"/>
                <a:gd name="T99" fmla="*/ 436 h 735"/>
                <a:gd name="T100" fmla="*/ 669 w 798"/>
                <a:gd name="T101" fmla="*/ 539 h 735"/>
                <a:gd name="T102" fmla="*/ 603 w 798"/>
                <a:gd name="T103" fmla="*/ 625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98" h="735">
                  <a:moveTo>
                    <a:pt x="575" y="647"/>
                  </a:moveTo>
                  <a:lnTo>
                    <a:pt x="575" y="647"/>
                  </a:lnTo>
                  <a:lnTo>
                    <a:pt x="567" y="653"/>
                  </a:lnTo>
                  <a:lnTo>
                    <a:pt x="561" y="661"/>
                  </a:lnTo>
                  <a:lnTo>
                    <a:pt x="557" y="669"/>
                  </a:lnTo>
                  <a:lnTo>
                    <a:pt x="555" y="679"/>
                  </a:lnTo>
                  <a:lnTo>
                    <a:pt x="553" y="687"/>
                  </a:lnTo>
                  <a:lnTo>
                    <a:pt x="555" y="697"/>
                  </a:lnTo>
                  <a:lnTo>
                    <a:pt x="557" y="705"/>
                  </a:lnTo>
                  <a:lnTo>
                    <a:pt x="563" y="715"/>
                  </a:lnTo>
                  <a:lnTo>
                    <a:pt x="563" y="715"/>
                  </a:lnTo>
                  <a:lnTo>
                    <a:pt x="571" y="723"/>
                  </a:lnTo>
                  <a:lnTo>
                    <a:pt x="581" y="729"/>
                  </a:lnTo>
                  <a:lnTo>
                    <a:pt x="591" y="733"/>
                  </a:lnTo>
                  <a:lnTo>
                    <a:pt x="601" y="735"/>
                  </a:lnTo>
                  <a:lnTo>
                    <a:pt x="601" y="735"/>
                  </a:lnTo>
                  <a:lnTo>
                    <a:pt x="617" y="733"/>
                  </a:lnTo>
                  <a:lnTo>
                    <a:pt x="623" y="729"/>
                  </a:lnTo>
                  <a:lnTo>
                    <a:pt x="629" y="725"/>
                  </a:lnTo>
                  <a:lnTo>
                    <a:pt x="629" y="725"/>
                  </a:lnTo>
                  <a:lnTo>
                    <a:pt x="649" y="711"/>
                  </a:lnTo>
                  <a:lnTo>
                    <a:pt x="667" y="695"/>
                  </a:lnTo>
                  <a:lnTo>
                    <a:pt x="685" y="679"/>
                  </a:lnTo>
                  <a:lnTo>
                    <a:pt x="701" y="661"/>
                  </a:lnTo>
                  <a:lnTo>
                    <a:pt x="715" y="643"/>
                  </a:lnTo>
                  <a:lnTo>
                    <a:pt x="728" y="623"/>
                  </a:lnTo>
                  <a:lnTo>
                    <a:pt x="742" y="603"/>
                  </a:lnTo>
                  <a:lnTo>
                    <a:pt x="754" y="583"/>
                  </a:lnTo>
                  <a:lnTo>
                    <a:pt x="764" y="561"/>
                  </a:lnTo>
                  <a:lnTo>
                    <a:pt x="772" y="539"/>
                  </a:lnTo>
                  <a:lnTo>
                    <a:pt x="780" y="517"/>
                  </a:lnTo>
                  <a:lnTo>
                    <a:pt x="786" y="496"/>
                  </a:lnTo>
                  <a:lnTo>
                    <a:pt x="792" y="472"/>
                  </a:lnTo>
                  <a:lnTo>
                    <a:pt x="796" y="448"/>
                  </a:lnTo>
                  <a:lnTo>
                    <a:pt x="798" y="424"/>
                  </a:lnTo>
                  <a:lnTo>
                    <a:pt x="798" y="400"/>
                  </a:lnTo>
                  <a:lnTo>
                    <a:pt x="798" y="400"/>
                  </a:lnTo>
                  <a:lnTo>
                    <a:pt x="796" y="360"/>
                  </a:lnTo>
                  <a:lnTo>
                    <a:pt x="790" y="320"/>
                  </a:lnTo>
                  <a:lnTo>
                    <a:pt x="780" y="282"/>
                  </a:lnTo>
                  <a:lnTo>
                    <a:pt x="766" y="244"/>
                  </a:lnTo>
                  <a:lnTo>
                    <a:pt x="750" y="210"/>
                  </a:lnTo>
                  <a:lnTo>
                    <a:pt x="730" y="176"/>
                  </a:lnTo>
                  <a:lnTo>
                    <a:pt x="707" y="146"/>
                  </a:lnTo>
                  <a:lnTo>
                    <a:pt x="681" y="118"/>
                  </a:lnTo>
                  <a:lnTo>
                    <a:pt x="653" y="92"/>
                  </a:lnTo>
                  <a:lnTo>
                    <a:pt x="623" y="68"/>
                  </a:lnTo>
                  <a:lnTo>
                    <a:pt x="589" y="48"/>
                  </a:lnTo>
                  <a:lnTo>
                    <a:pt x="555" y="32"/>
                  </a:lnTo>
                  <a:lnTo>
                    <a:pt x="517" y="18"/>
                  </a:lnTo>
                  <a:lnTo>
                    <a:pt x="479" y="8"/>
                  </a:lnTo>
                  <a:lnTo>
                    <a:pt x="439" y="2"/>
                  </a:lnTo>
                  <a:lnTo>
                    <a:pt x="399" y="0"/>
                  </a:lnTo>
                  <a:lnTo>
                    <a:pt x="399" y="0"/>
                  </a:lnTo>
                  <a:lnTo>
                    <a:pt x="359" y="2"/>
                  </a:lnTo>
                  <a:lnTo>
                    <a:pt x="319" y="8"/>
                  </a:lnTo>
                  <a:lnTo>
                    <a:pt x="281" y="18"/>
                  </a:lnTo>
                  <a:lnTo>
                    <a:pt x="243" y="32"/>
                  </a:lnTo>
                  <a:lnTo>
                    <a:pt x="209" y="48"/>
                  </a:lnTo>
                  <a:lnTo>
                    <a:pt x="175" y="68"/>
                  </a:lnTo>
                  <a:lnTo>
                    <a:pt x="145" y="92"/>
                  </a:lnTo>
                  <a:lnTo>
                    <a:pt x="117" y="118"/>
                  </a:lnTo>
                  <a:lnTo>
                    <a:pt x="91" y="146"/>
                  </a:lnTo>
                  <a:lnTo>
                    <a:pt x="68" y="176"/>
                  </a:lnTo>
                  <a:lnTo>
                    <a:pt x="48" y="210"/>
                  </a:lnTo>
                  <a:lnTo>
                    <a:pt x="32" y="244"/>
                  </a:lnTo>
                  <a:lnTo>
                    <a:pt x="18" y="282"/>
                  </a:lnTo>
                  <a:lnTo>
                    <a:pt x="8" y="320"/>
                  </a:lnTo>
                  <a:lnTo>
                    <a:pt x="2" y="360"/>
                  </a:lnTo>
                  <a:lnTo>
                    <a:pt x="0" y="400"/>
                  </a:lnTo>
                  <a:lnTo>
                    <a:pt x="0" y="400"/>
                  </a:lnTo>
                  <a:lnTo>
                    <a:pt x="0" y="424"/>
                  </a:lnTo>
                  <a:lnTo>
                    <a:pt x="2" y="448"/>
                  </a:lnTo>
                  <a:lnTo>
                    <a:pt x="6" y="472"/>
                  </a:lnTo>
                  <a:lnTo>
                    <a:pt x="12" y="496"/>
                  </a:lnTo>
                  <a:lnTo>
                    <a:pt x="18" y="517"/>
                  </a:lnTo>
                  <a:lnTo>
                    <a:pt x="26" y="539"/>
                  </a:lnTo>
                  <a:lnTo>
                    <a:pt x="34" y="561"/>
                  </a:lnTo>
                  <a:lnTo>
                    <a:pt x="44" y="583"/>
                  </a:lnTo>
                  <a:lnTo>
                    <a:pt x="56" y="603"/>
                  </a:lnTo>
                  <a:lnTo>
                    <a:pt x="70" y="623"/>
                  </a:lnTo>
                  <a:lnTo>
                    <a:pt x="83" y="643"/>
                  </a:lnTo>
                  <a:lnTo>
                    <a:pt x="97" y="661"/>
                  </a:lnTo>
                  <a:lnTo>
                    <a:pt x="113" y="679"/>
                  </a:lnTo>
                  <a:lnTo>
                    <a:pt x="131" y="695"/>
                  </a:lnTo>
                  <a:lnTo>
                    <a:pt x="149" y="711"/>
                  </a:lnTo>
                  <a:lnTo>
                    <a:pt x="169" y="725"/>
                  </a:lnTo>
                  <a:lnTo>
                    <a:pt x="169" y="725"/>
                  </a:lnTo>
                  <a:lnTo>
                    <a:pt x="177" y="731"/>
                  </a:lnTo>
                  <a:lnTo>
                    <a:pt x="185" y="733"/>
                  </a:lnTo>
                  <a:lnTo>
                    <a:pt x="195" y="735"/>
                  </a:lnTo>
                  <a:lnTo>
                    <a:pt x="205" y="733"/>
                  </a:lnTo>
                  <a:lnTo>
                    <a:pt x="213" y="731"/>
                  </a:lnTo>
                  <a:lnTo>
                    <a:pt x="221" y="727"/>
                  </a:lnTo>
                  <a:lnTo>
                    <a:pt x="229" y="721"/>
                  </a:lnTo>
                  <a:lnTo>
                    <a:pt x="235" y="715"/>
                  </a:lnTo>
                  <a:lnTo>
                    <a:pt x="235" y="715"/>
                  </a:lnTo>
                  <a:lnTo>
                    <a:pt x="241" y="705"/>
                  </a:lnTo>
                  <a:lnTo>
                    <a:pt x="243" y="697"/>
                  </a:lnTo>
                  <a:lnTo>
                    <a:pt x="245" y="687"/>
                  </a:lnTo>
                  <a:lnTo>
                    <a:pt x="243" y="679"/>
                  </a:lnTo>
                  <a:lnTo>
                    <a:pt x="241" y="669"/>
                  </a:lnTo>
                  <a:lnTo>
                    <a:pt x="237" y="661"/>
                  </a:lnTo>
                  <a:lnTo>
                    <a:pt x="231" y="653"/>
                  </a:lnTo>
                  <a:lnTo>
                    <a:pt x="223" y="647"/>
                  </a:lnTo>
                  <a:lnTo>
                    <a:pt x="223" y="647"/>
                  </a:lnTo>
                  <a:lnTo>
                    <a:pt x="195" y="625"/>
                  </a:lnTo>
                  <a:lnTo>
                    <a:pt x="169" y="599"/>
                  </a:lnTo>
                  <a:lnTo>
                    <a:pt x="147" y="569"/>
                  </a:lnTo>
                  <a:lnTo>
                    <a:pt x="129" y="539"/>
                  </a:lnTo>
                  <a:lnTo>
                    <a:pt x="115" y="506"/>
                  </a:lnTo>
                  <a:lnTo>
                    <a:pt x="103" y="472"/>
                  </a:lnTo>
                  <a:lnTo>
                    <a:pt x="97" y="436"/>
                  </a:lnTo>
                  <a:lnTo>
                    <a:pt x="95" y="400"/>
                  </a:lnTo>
                  <a:lnTo>
                    <a:pt x="95" y="400"/>
                  </a:lnTo>
                  <a:lnTo>
                    <a:pt x="97" y="368"/>
                  </a:lnTo>
                  <a:lnTo>
                    <a:pt x="101" y="338"/>
                  </a:lnTo>
                  <a:lnTo>
                    <a:pt x="109" y="310"/>
                  </a:lnTo>
                  <a:lnTo>
                    <a:pt x="119" y="282"/>
                  </a:lnTo>
                  <a:lnTo>
                    <a:pt x="131" y="256"/>
                  </a:lnTo>
                  <a:lnTo>
                    <a:pt x="147" y="230"/>
                  </a:lnTo>
                  <a:lnTo>
                    <a:pt x="165" y="206"/>
                  </a:lnTo>
                  <a:lnTo>
                    <a:pt x="185" y="186"/>
                  </a:lnTo>
                  <a:lnTo>
                    <a:pt x="205" y="166"/>
                  </a:lnTo>
                  <a:lnTo>
                    <a:pt x="229" y="148"/>
                  </a:lnTo>
                  <a:lnTo>
                    <a:pt x="255" y="132"/>
                  </a:lnTo>
                  <a:lnTo>
                    <a:pt x="281" y="120"/>
                  </a:lnTo>
                  <a:lnTo>
                    <a:pt x="309" y="110"/>
                  </a:lnTo>
                  <a:lnTo>
                    <a:pt x="337" y="102"/>
                  </a:lnTo>
                  <a:lnTo>
                    <a:pt x="367" y="98"/>
                  </a:lnTo>
                  <a:lnTo>
                    <a:pt x="399" y="96"/>
                  </a:lnTo>
                  <a:lnTo>
                    <a:pt x="399" y="96"/>
                  </a:lnTo>
                  <a:lnTo>
                    <a:pt x="431" y="98"/>
                  </a:lnTo>
                  <a:lnTo>
                    <a:pt x="461" y="102"/>
                  </a:lnTo>
                  <a:lnTo>
                    <a:pt x="489" y="110"/>
                  </a:lnTo>
                  <a:lnTo>
                    <a:pt x="517" y="120"/>
                  </a:lnTo>
                  <a:lnTo>
                    <a:pt x="543" y="132"/>
                  </a:lnTo>
                  <a:lnTo>
                    <a:pt x="569" y="148"/>
                  </a:lnTo>
                  <a:lnTo>
                    <a:pt x="593" y="166"/>
                  </a:lnTo>
                  <a:lnTo>
                    <a:pt x="613" y="186"/>
                  </a:lnTo>
                  <a:lnTo>
                    <a:pt x="633" y="206"/>
                  </a:lnTo>
                  <a:lnTo>
                    <a:pt x="651" y="230"/>
                  </a:lnTo>
                  <a:lnTo>
                    <a:pt x="667" y="256"/>
                  </a:lnTo>
                  <a:lnTo>
                    <a:pt x="679" y="282"/>
                  </a:lnTo>
                  <a:lnTo>
                    <a:pt x="689" y="310"/>
                  </a:lnTo>
                  <a:lnTo>
                    <a:pt x="697" y="338"/>
                  </a:lnTo>
                  <a:lnTo>
                    <a:pt x="701" y="368"/>
                  </a:lnTo>
                  <a:lnTo>
                    <a:pt x="703" y="400"/>
                  </a:lnTo>
                  <a:lnTo>
                    <a:pt x="703" y="400"/>
                  </a:lnTo>
                  <a:lnTo>
                    <a:pt x="701" y="436"/>
                  </a:lnTo>
                  <a:lnTo>
                    <a:pt x="695" y="472"/>
                  </a:lnTo>
                  <a:lnTo>
                    <a:pt x="683" y="506"/>
                  </a:lnTo>
                  <a:lnTo>
                    <a:pt x="669" y="539"/>
                  </a:lnTo>
                  <a:lnTo>
                    <a:pt x="651" y="569"/>
                  </a:lnTo>
                  <a:lnTo>
                    <a:pt x="629" y="599"/>
                  </a:lnTo>
                  <a:lnTo>
                    <a:pt x="603" y="625"/>
                  </a:lnTo>
                  <a:lnTo>
                    <a:pt x="575" y="647"/>
                  </a:lnTo>
                  <a:lnTo>
                    <a:pt x="575" y="64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55" name="Line 27">
              <a:extLst>
                <a:ext uri="{FF2B5EF4-FFF2-40B4-BE49-F238E27FC236}">
                  <a16:creationId xmlns:a16="http://schemas.microsoft.com/office/drawing/2014/main" id="{F7AEE0B7-17F9-40F3-9791-497490D1CDA9}"/>
                </a:ext>
              </a:extLst>
            </p:cNvPr>
            <p:cNvSpPr>
              <a:spLocks noChangeShapeType="1"/>
            </p:cNvSpPr>
            <p:nvPr/>
          </p:nvSpPr>
          <p:spPr bwMode="auto">
            <a:xfrm>
              <a:off x="3056" y="998"/>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56" name="Freeform 28">
              <a:extLst>
                <a:ext uri="{FF2B5EF4-FFF2-40B4-BE49-F238E27FC236}">
                  <a16:creationId xmlns:a16="http://schemas.microsoft.com/office/drawing/2014/main" id="{4B8DDB4F-54B7-4906-AA8B-324D1BEA928C}"/>
                </a:ext>
              </a:extLst>
            </p:cNvPr>
            <p:cNvSpPr>
              <a:spLocks noEditPoints="1"/>
            </p:cNvSpPr>
            <p:nvPr/>
          </p:nvSpPr>
          <p:spPr bwMode="auto">
            <a:xfrm>
              <a:off x="2235" y="607"/>
              <a:ext cx="1290" cy="2538"/>
            </a:xfrm>
            <a:custGeom>
              <a:avLst/>
              <a:gdLst>
                <a:gd name="T0" fmla="*/ 693 w 1290"/>
                <a:gd name="T1" fmla="*/ 423 h 2538"/>
                <a:gd name="T2" fmla="*/ 731 w 1290"/>
                <a:gd name="T3" fmla="*/ 257 h 2538"/>
                <a:gd name="T4" fmla="*/ 781 w 1290"/>
                <a:gd name="T5" fmla="*/ 188 h 2538"/>
                <a:gd name="T6" fmla="*/ 789 w 1290"/>
                <a:gd name="T7" fmla="*/ 130 h 2538"/>
                <a:gd name="T8" fmla="*/ 771 w 1290"/>
                <a:gd name="T9" fmla="*/ 76 h 2538"/>
                <a:gd name="T10" fmla="*/ 737 w 1290"/>
                <a:gd name="T11" fmla="*/ 32 h 2538"/>
                <a:gd name="T12" fmla="*/ 687 w 1290"/>
                <a:gd name="T13" fmla="*/ 6 h 2538"/>
                <a:gd name="T14" fmla="*/ 645 w 1290"/>
                <a:gd name="T15" fmla="*/ 0 h 2538"/>
                <a:gd name="T16" fmla="*/ 589 w 1290"/>
                <a:gd name="T17" fmla="*/ 12 h 2538"/>
                <a:gd name="T18" fmla="*/ 543 w 1290"/>
                <a:gd name="T19" fmla="*/ 42 h 2538"/>
                <a:gd name="T20" fmla="*/ 513 w 1290"/>
                <a:gd name="T21" fmla="*/ 88 h 2538"/>
                <a:gd name="T22" fmla="*/ 501 w 1290"/>
                <a:gd name="T23" fmla="*/ 144 h 2538"/>
                <a:gd name="T24" fmla="*/ 517 w 1290"/>
                <a:gd name="T25" fmla="*/ 210 h 2538"/>
                <a:gd name="T26" fmla="*/ 577 w 1290"/>
                <a:gd name="T27" fmla="*/ 269 h 2538"/>
                <a:gd name="T28" fmla="*/ 411 w 1290"/>
                <a:gd name="T29" fmla="*/ 963 h 2538"/>
                <a:gd name="T30" fmla="*/ 252 w 1290"/>
                <a:gd name="T31" fmla="*/ 1431 h 2538"/>
                <a:gd name="T32" fmla="*/ 0 w 1290"/>
                <a:gd name="T33" fmla="*/ 2182 h 2538"/>
                <a:gd name="T34" fmla="*/ 16 w 1290"/>
                <a:gd name="T35" fmla="*/ 2214 h 2538"/>
                <a:gd name="T36" fmla="*/ 40 w 1290"/>
                <a:gd name="T37" fmla="*/ 2226 h 2538"/>
                <a:gd name="T38" fmla="*/ 74 w 1290"/>
                <a:gd name="T39" fmla="*/ 2218 h 2538"/>
                <a:gd name="T40" fmla="*/ 158 w 1290"/>
                <a:gd name="T41" fmla="*/ 2004 h 2538"/>
                <a:gd name="T42" fmla="*/ 597 w 1290"/>
                <a:gd name="T43" fmla="*/ 2500 h 2538"/>
                <a:gd name="T44" fmla="*/ 619 w 1290"/>
                <a:gd name="T45" fmla="*/ 2530 h 2538"/>
                <a:gd name="T46" fmla="*/ 645 w 1290"/>
                <a:gd name="T47" fmla="*/ 2538 h 2538"/>
                <a:gd name="T48" fmla="*/ 679 w 1290"/>
                <a:gd name="T49" fmla="*/ 2524 h 2538"/>
                <a:gd name="T50" fmla="*/ 693 w 1290"/>
                <a:gd name="T51" fmla="*/ 2490 h 2538"/>
                <a:gd name="T52" fmla="*/ 1198 w 1290"/>
                <a:gd name="T53" fmla="*/ 2194 h 2538"/>
                <a:gd name="T54" fmla="*/ 1222 w 1290"/>
                <a:gd name="T55" fmla="*/ 2222 h 2538"/>
                <a:gd name="T56" fmla="*/ 1258 w 1290"/>
                <a:gd name="T57" fmla="*/ 2224 h 2538"/>
                <a:gd name="T58" fmla="*/ 1282 w 1290"/>
                <a:gd name="T59" fmla="*/ 2208 h 2538"/>
                <a:gd name="T60" fmla="*/ 1290 w 1290"/>
                <a:gd name="T61" fmla="*/ 2172 h 2538"/>
                <a:gd name="T62" fmla="*/ 597 w 1290"/>
                <a:gd name="T63" fmla="*/ 1161 h 2538"/>
                <a:gd name="T64" fmla="*/ 693 w 1290"/>
                <a:gd name="T65" fmla="*/ 1161 h 2538"/>
                <a:gd name="T66" fmla="*/ 693 w 1290"/>
                <a:gd name="T67" fmla="*/ 1161 h 2538"/>
                <a:gd name="T68" fmla="*/ 777 w 1290"/>
                <a:gd name="T69" fmla="*/ 963 h 2538"/>
                <a:gd name="T70" fmla="*/ 663 w 1290"/>
                <a:gd name="T71" fmla="*/ 100 h 2538"/>
                <a:gd name="T72" fmla="*/ 689 w 1290"/>
                <a:gd name="T73" fmla="*/ 126 h 2538"/>
                <a:gd name="T74" fmla="*/ 693 w 1290"/>
                <a:gd name="T75" fmla="*/ 154 h 2538"/>
                <a:gd name="T76" fmla="*/ 671 w 1290"/>
                <a:gd name="T77" fmla="*/ 184 h 2538"/>
                <a:gd name="T78" fmla="*/ 645 w 1290"/>
                <a:gd name="T79" fmla="*/ 192 h 2538"/>
                <a:gd name="T80" fmla="*/ 611 w 1290"/>
                <a:gd name="T81" fmla="*/ 178 h 2538"/>
                <a:gd name="T82" fmla="*/ 597 w 1290"/>
                <a:gd name="T83" fmla="*/ 144 h 2538"/>
                <a:gd name="T84" fmla="*/ 605 w 1290"/>
                <a:gd name="T85" fmla="*/ 118 h 2538"/>
                <a:gd name="T86" fmla="*/ 635 w 1290"/>
                <a:gd name="T87" fmla="*/ 96 h 2538"/>
                <a:gd name="T88" fmla="*/ 513 w 1290"/>
                <a:gd name="T89" fmla="*/ 963 h 2538"/>
                <a:gd name="T90" fmla="*/ 323 w 1290"/>
                <a:gd name="T91" fmla="*/ 1521 h 2538"/>
                <a:gd name="T92" fmla="*/ 693 w 1290"/>
                <a:gd name="T93" fmla="*/ 2148 h 2538"/>
                <a:gd name="T94" fmla="*/ 693 w 1290"/>
                <a:gd name="T95" fmla="*/ 2148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90" h="2538">
                  <a:moveTo>
                    <a:pt x="1204" y="1918"/>
                  </a:moveTo>
                  <a:lnTo>
                    <a:pt x="1204" y="1918"/>
                  </a:lnTo>
                  <a:lnTo>
                    <a:pt x="1204" y="1918"/>
                  </a:lnTo>
                  <a:lnTo>
                    <a:pt x="693" y="423"/>
                  </a:lnTo>
                  <a:lnTo>
                    <a:pt x="693" y="279"/>
                  </a:lnTo>
                  <a:lnTo>
                    <a:pt x="693" y="279"/>
                  </a:lnTo>
                  <a:lnTo>
                    <a:pt x="713" y="269"/>
                  </a:lnTo>
                  <a:lnTo>
                    <a:pt x="731" y="257"/>
                  </a:lnTo>
                  <a:lnTo>
                    <a:pt x="747" y="244"/>
                  </a:lnTo>
                  <a:lnTo>
                    <a:pt x="761" y="228"/>
                  </a:lnTo>
                  <a:lnTo>
                    <a:pt x="773" y="210"/>
                  </a:lnTo>
                  <a:lnTo>
                    <a:pt x="781" y="188"/>
                  </a:lnTo>
                  <a:lnTo>
                    <a:pt x="787" y="166"/>
                  </a:lnTo>
                  <a:lnTo>
                    <a:pt x="789" y="144"/>
                  </a:lnTo>
                  <a:lnTo>
                    <a:pt x="789" y="144"/>
                  </a:lnTo>
                  <a:lnTo>
                    <a:pt x="789" y="130"/>
                  </a:lnTo>
                  <a:lnTo>
                    <a:pt x="787" y="116"/>
                  </a:lnTo>
                  <a:lnTo>
                    <a:pt x="783" y="102"/>
                  </a:lnTo>
                  <a:lnTo>
                    <a:pt x="777" y="88"/>
                  </a:lnTo>
                  <a:lnTo>
                    <a:pt x="771" y="76"/>
                  </a:lnTo>
                  <a:lnTo>
                    <a:pt x="765" y="64"/>
                  </a:lnTo>
                  <a:lnTo>
                    <a:pt x="757" y="52"/>
                  </a:lnTo>
                  <a:lnTo>
                    <a:pt x="747" y="42"/>
                  </a:lnTo>
                  <a:lnTo>
                    <a:pt x="737" y="32"/>
                  </a:lnTo>
                  <a:lnTo>
                    <a:pt x="725" y="24"/>
                  </a:lnTo>
                  <a:lnTo>
                    <a:pt x="713" y="18"/>
                  </a:lnTo>
                  <a:lnTo>
                    <a:pt x="701" y="12"/>
                  </a:lnTo>
                  <a:lnTo>
                    <a:pt x="687" y="6"/>
                  </a:lnTo>
                  <a:lnTo>
                    <a:pt x="673" y="2"/>
                  </a:lnTo>
                  <a:lnTo>
                    <a:pt x="659" y="0"/>
                  </a:lnTo>
                  <a:lnTo>
                    <a:pt x="645" y="0"/>
                  </a:lnTo>
                  <a:lnTo>
                    <a:pt x="645" y="0"/>
                  </a:lnTo>
                  <a:lnTo>
                    <a:pt x="631" y="0"/>
                  </a:lnTo>
                  <a:lnTo>
                    <a:pt x="617" y="2"/>
                  </a:lnTo>
                  <a:lnTo>
                    <a:pt x="603" y="6"/>
                  </a:lnTo>
                  <a:lnTo>
                    <a:pt x="589" y="12"/>
                  </a:lnTo>
                  <a:lnTo>
                    <a:pt x="577" y="18"/>
                  </a:lnTo>
                  <a:lnTo>
                    <a:pt x="565" y="24"/>
                  </a:lnTo>
                  <a:lnTo>
                    <a:pt x="553" y="32"/>
                  </a:lnTo>
                  <a:lnTo>
                    <a:pt x="543" y="42"/>
                  </a:lnTo>
                  <a:lnTo>
                    <a:pt x="533" y="52"/>
                  </a:lnTo>
                  <a:lnTo>
                    <a:pt x="525" y="64"/>
                  </a:lnTo>
                  <a:lnTo>
                    <a:pt x="519" y="76"/>
                  </a:lnTo>
                  <a:lnTo>
                    <a:pt x="513" y="88"/>
                  </a:lnTo>
                  <a:lnTo>
                    <a:pt x="507" y="102"/>
                  </a:lnTo>
                  <a:lnTo>
                    <a:pt x="503" y="116"/>
                  </a:lnTo>
                  <a:lnTo>
                    <a:pt x="501" y="130"/>
                  </a:lnTo>
                  <a:lnTo>
                    <a:pt x="501" y="144"/>
                  </a:lnTo>
                  <a:lnTo>
                    <a:pt x="501" y="144"/>
                  </a:lnTo>
                  <a:lnTo>
                    <a:pt x="503" y="166"/>
                  </a:lnTo>
                  <a:lnTo>
                    <a:pt x="509" y="188"/>
                  </a:lnTo>
                  <a:lnTo>
                    <a:pt x="517" y="210"/>
                  </a:lnTo>
                  <a:lnTo>
                    <a:pt x="529" y="228"/>
                  </a:lnTo>
                  <a:lnTo>
                    <a:pt x="543" y="244"/>
                  </a:lnTo>
                  <a:lnTo>
                    <a:pt x="559" y="257"/>
                  </a:lnTo>
                  <a:lnTo>
                    <a:pt x="577" y="269"/>
                  </a:lnTo>
                  <a:lnTo>
                    <a:pt x="597" y="279"/>
                  </a:lnTo>
                  <a:lnTo>
                    <a:pt x="597" y="423"/>
                  </a:lnTo>
                  <a:lnTo>
                    <a:pt x="411" y="963"/>
                  </a:lnTo>
                  <a:lnTo>
                    <a:pt x="411" y="963"/>
                  </a:lnTo>
                  <a:lnTo>
                    <a:pt x="411" y="965"/>
                  </a:lnTo>
                  <a:lnTo>
                    <a:pt x="254" y="1431"/>
                  </a:lnTo>
                  <a:lnTo>
                    <a:pt x="254" y="1431"/>
                  </a:lnTo>
                  <a:lnTo>
                    <a:pt x="252" y="1431"/>
                  </a:lnTo>
                  <a:lnTo>
                    <a:pt x="2" y="2162"/>
                  </a:lnTo>
                  <a:lnTo>
                    <a:pt x="2" y="2162"/>
                  </a:lnTo>
                  <a:lnTo>
                    <a:pt x="0" y="2172"/>
                  </a:lnTo>
                  <a:lnTo>
                    <a:pt x="0" y="2182"/>
                  </a:lnTo>
                  <a:lnTo>
                    <a:pt x="0" y="2190"/>
                  </a:lnTo>
                  <a:lnTo>
                    <a:pt x="4" y="2200"/>
                  </a:lnTo>
                  <a:lnTo>
                    <a:pt x="8" y="2208"/>
                  </a:lnTo>
                  <a:lnTo>
                    <a:pt x="16" y="2214"/>
                  </a:lnTo>
                  <a:lnTo>
                    <a:pt x="22" y="2220"/>
                  </a:lnTo>
                  <a:lnTo>
                    <a:pt x="32" y="2224"/>
                  </a:lnTo>
                  <a:lnTo>
                    <a:pt x="32" y="2224"/>
                  </a:lnTo>
                  <a:lnTo>
                    <a:pt x="40" y="2226"/>
                  </a:lnTo>
                  <a:lnTo>
                    <a:pt x="48" y="2226"/>
                  </a:lnTo>
                  <a:lnTo>
                    <a:pt x="48" y="2226"/>
                  </a:lnTo>
                  <a:lnTo>
                    <a:pt x="62" y="2224"/>
                  </a:lnTo>
                  <a:lnTo>
                    <a:pt x="74" y="2218"/>
                  </a:lnTo>
                  <a:lnTo>
                    <a:pt x="86" y="2208"/>
                  </a:lnTo>
                  <a:lnTo>
                    <a:pt x="90" y="2202"/>
                  </a:lnTo>
                  <a:lnTo>
                    <a:pt x="92" y="2194"/>
                  </a:lnTo>
                  <a:lnTo>
                    <a:pt x="158" y="2004"/>
                  </a:lnTo>
                  <a:lnTo>
                    <a:pt x="597" y="2260"/>
                  </a:lnTo>
                  <a:lnTo>
                    <a:pt x="597" y="2490"/>
                  </a:lnTo>
                  <a:lnTo>
                    <a:pt x="597" y="2490"/>
                  </a:lnTo>
                  <a:lnTo>
                    <a:pt x="597" y="2500"/>
                  </a:lnTo>
                  <a:lnTo>
                    <a:pt x="601" y="2510"/>
                  </a:lnTo>
                  <a:lnTo>
                    <a:pt x="605" y="2518"/>
                  </a:lnTo>
                  <a:lnTo>
                    <a:pt x="611" y="2524"/>
                  </a:lnTo>
                  <a:lnTo>
                    <a:pt x="619" y="2530"/>
                  </a:lnTo>
                  <a:lnTo>
                    <a:pt x="627" y="2536"/>
                  </a:lnTo>
                  <a:lnTo>
                    <a:pt x="635" y="2538"/>
                  </a:lnTo>
                  <a:lnTo>
                    <a:pt x="645" y="2538"/>
                  </a:lnTo>
                  <a:lnTo>
                    <a:pt x="645" y="2538"/>
                  </a:lnTo>
                  <a:lnTo>
                    <a:pt x="655" y="2538"/>
                  </a:lnTo>
                  <a:lnTo>
                    <a:pt x="663" y="2536"/>
                  </a:lnTo>
                  <a:lnTo>
                    <a:pt x="671" y="2530"/>
                  </a:lnTo>
                  <a:lnTo>
                    <a:pt x="679" y="2524"/>
                  </a:lnTo>
                  <a:lnTo>
                    <a:pt x="685" y="2518"/>
                  </a:lnTo>
                  <a:lnTo>
                    <a:pt x="689" y="2510"/>
                  </a:lnTo>
                  <a:lnTo>
                    <a:pt x="693" y="2500"/>
                  </a:lnTo>
                  <a:lnTo>
                    <a:pt x="693" y="2490"/>
                  </a:lnTo>
                  <a:lnTo>
                    <a:pt x="693" y="2260"/>
                  </a:lnTo>
                  <a:lnTo>
                    <a:pt x="1132" y="2004"/>
                  </a:lnTo>
                  <a:lnTo>
                    <a:pt x="1198" y="2194"/>
                  </a:lnTo>
                  <a:lnTo>
                    <a:pt x="1198" y="2194"/>
                  </a:lnTo>
                  <a:lnTo>
                    <a:pt x="1202" y="2202"/>
                  </a:lnTo>
                  <a:lnTo>
                    <a:pt x="1206" y="2210"/>
                  </a:lnTo>
                  <a:lnTo>
                    <a:pt x="1214" y="2216"/>
                  </a:lnTo>
                  <a:lnTo>
                    <a:pt x="1222" y="2222"/>
                  </a:lnTo>
                  <a:lnTo>
                    <a:pt x="1230" y="2224"/>
                  </a:lnTo>
                  <a:lnTo>
                    <a:pt x="1240" y="2226"/>
                  </a:lnTo>
                  <a:lnTo>
                    <a:pt x="1248" y="2226"/>
                  </a:lnTo>
                  <a:lnTo>
                    <a:pt x="1258" y="2224"/>
                  </a:lnTo>
                  <a:lnTo>
                    <a:pt x="1258" y="2224"/>
                  </a:lnTo>
                  <a:lnTo>
                    <a:pt x="1268" y="2220"/>
                  </a:lnTo>
                  <a:lnTo>
                    <a:pt x="1274" y="2214"/>
                  </a:lnTo>
                  <a:lnTo>
                    <a:pt x="1282" y="2208"/>
                  </a:lnTo>
                  <a:lnTo>
                    <a:pt x="1286" y="2200"/>
                  </a:lnTo>
                  <a:lnTo>
                    <a:pt x="1290" y="2190"/>
                  </a:lnTo>
                  <a:lnTo>
                    <a:pt x="1290" y="2182"/>
                  </a:lnTo>
                  <a:lnTo>
                    <a:pt x="1290" y="2172"/>
                  </a:lnTo>
                  <a:lnTo>
                    <a:pt x="1288" y="2162"/>
                  </a:lnTo>
                  <a:lnTo>
                    <a:pt x="1204" y="1918"/>
                  </a:lnTo>
                  <a:close/>
                  <a:moveTo>
                    <a:pt x="481" y="1061"/>
                  </a:moveTo>
                  <a:lnTo>
                    <a:pt x="597" y="1161"/>
                  </a:lnTo>
                  <a:lnTo>
                    <a:pt x="597" y="1593"/>
                  </a:lnTo>
                  <a:lnTo>
                    <a:pt x="355" y="1427"/>
                  </a:lnTo>
                  <a:lnTo>
                    <a:pt x="481" y="1061"/>
                  </a:lnTo>
                  <a:close/>
                  <a:moveTo>
                    <a:pt x="693" y="1161"/>
                  </a:moveTo>
                  <a:lnTo>
                    <a:pt x="811" y="1061"/>
                  </a:lnTo>
                  <a:lnTo>
                    <a:pt x="935" y="1427"/>
                  </a:lnTo>
                  <a:lnTo>
                    <a:pt x="693" y="1593"/>
                  </a:lnTo>
                  <a:lnTo>
                    <a:pt x="693" y="1161"/>
                  </a:lnTo>
                  <a:close/>
                  <a:moveTo>
                    <a:pt x="777" y="963"/>
                  </a:moveTo>
                  <a:lnTo>
                    <a:pt x="693" y="1035"/>
                  </a:lnTo>
                  <a:lnTo>
                    <a:pt x="693" y="719"/>
                  </a:lnTo>
                  <a:lnTo>
                    <a:pt x="777" y="963"/>
                  </a:lnTo>
                  <a:close/>
                  <a:moveTo>
                    <a:pt x="645" y="96"/>
                  </a:moveTo>
                  <a:lnTo>
                    <a:pt x="645" y="96"/>
                  </a:lnTo>
                  <a:lnTo>
                    <a:pt x="655" y="96"/>
                  </a:lnTo>
                  <a:lnTo>
                    <a:pt x="663" y="100"/>
                  </a:lnTo>
                  <a:lnTo>
                    <a:pt x="671" y="104"/>
                  </a:lnTo>
                  <a:lnTo>
                    <a:pt x="679" y="110"/>
                  </a:lnTo>
                  <a:lnTo>
                    <a:pt x="685" y="118"/>
                  </a:lnTo>
                  <a:lnTo>
                    <a:pt x="689" y="126"/>
                  </a:lnTo>
                  <a:lnTo>
                    <a:pt x="693" y="134"/>
                  </a:lnTo>
                  <a:lnTo>
                    <a:pt x="693" y="144"/>
                  </a:lnTo>
                  <a:lnTo>
                    <a:pt x="693" y="144"/>
                  </a:lnTo>
                  <a:lnTo>
                    <a:pt x="693" y="154"/>
                  </a:lnTo>
                  <a:lnTo>
                    <a:pt x="689" y="162"/>
                  </a:lnTo>
                  <a:lnTo>
                    <a:pt x="685" y="170"/>
                  </a:lnTo>
                  <a:lnTo>
                    <a:pt x="679" y="178"/>
                  </a:lnTo>
                  <a:lnTo>
                    <a:pt x="671" y="184"/>
                  </a:lnTo>
                  <a:lnTo>
                    <a:pt x="663" y="188"/>
                  </a:lnTo>
                  <a:lnTo>
                    <a:pt x="655" y="192"/>
                  </a:lnTo>
                  <a:lnTo>
                    <a:pt x="645" y="192"/>
                  </a:lnTo>
                  <a:lnTo>
                    <a:pt x="645" y="192"/>
                  </a:lnTo>
                  <a:lnTo>
                    <a:pt x="635" y="192"/>
                  </a:lnTo>
                  <a:lnTo>
                    <a:pt x="627" y="188"/>
                  </a:lnTo>
                  <a:lnTo>
                    <a:pt x="619" y="184"/>
                  </a:lnTo>
                  <a:lnTo>
                    <a:pt x="611" y="178"/>
                  </a:lnTo>
                  <a:lnTo>
                    <a:pt x="605" y="170"/>
                  </a:lnTo>
                  <a:lnTo>
                    <a:pt x="601" y="162"/>
                  </a:lnTo>
                  <a:lnTo>
                    <a:pt x="597" y="154"/>
                  </a:lnTo>
                  <a:lnTo>
                    <a:pt x="597" y="144"/>
                  </a:lnTo>
                  <a:lnTo>
                    <a:pt x="597" y="144"/>
                  </a:lnTo>
                  <a:lnTo>
                    <a:pt x="597" y="134"/>
                  </a:lnTo>
                  <a:lnTo>
                    <a:pt x="601" y="126"/>
                  </a:lnTo>
                  <a:lnTo>
                    <a:pt x="605" y="118"/>
                  </a:lnTo>
                  <a:lnTo>
                    <a:pt x="611" y="110"/>
                  </a:lnTo>
                  <a:lnTo>
                    <a:pt x="619" y="104"/>
                  </a:lnTo>
                  <a:lnTo>
                    <a:pt x="627" y="100"/>
                  </a:lnTo>
                  <a:lnTo>
                    <a:pt x="635" y="96"/>
                  </a:lnTo>
                  <a:lnTo>
                    <a:pt x="645" y="96"/>
                  </a:lnTo>
                  <a:lnTo>
                    <a:pt x="645" y="96"/>
                  </a:lnTo>
                  <a:close/>
                  <a:moveTo>
                    <a:pt x="597" y="1035"/>
                  </a:moveTo>
                  <a:lnTo>
                    <a:pt x="513" y="963"/>
                  </a:lnTo>
                  <a:lnTo>
                    <a:pt x="597" y="719"/>
                  </a:lnTo>
                  <a:lnTo>
                    <a:pt x="597" y="1035"/>
                  </a:lnTo>
                  <a:close/>
                  <a:moveTo>
                    <a:pt x="190" y="1912"/>
                  </a:moveTo>
                  <a:lnTo>
                    <a:pt x="323" y="1521"/>
                  </a:lnTo>
                  <a:lnTo>
                    <a:pt x="597" y="1711"/>
                  </a:lnTo>
                  <a:lnTo>
                    <a:pt x="597" y="2148"/>
                  </a:lnTo>
                  <a:lnTo>
                    <a:pt x="190" y="1912"/>
                  </a:lnTo>
                  <a:close/>
                  <a:moveTo>
                    <a:pt x="693" y="2148"/>
                  </a:moveTo>
                  <a:lnTo>
                    <a:pt x="693" y="1711"/>
                  </a:lnTo>
                  <a:lnTo>
                    <a:pt x="967" y="1521"/>
                  </a:lnTo>
                  <a:lnTo>
                    <a:pt x="1100" y="1912"/>
                  </a:lnTo>
                  <a:lnTo>
                    <a:pt x="693" y="2148"/>
                  </a:lnTo>
                  <a:close/>
                  <a:moveTo>
                    <a:pt x="693" y="2148"/>
                  </a:moveTo>
                  <a:lnTo>
                    <a:pt x="693" y="214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57" name="Freeform 29">
              <a:extLst>
                <a:ext uri="{FF2B5EF4-FFF2-40B4-BE49-F238E27FC236}">
                  <a16:creationId xmlns:a16="http://schemas.microsoft.com/office/drawing/2014/main" id="{53ED94F9-1F7A-4590-8E7F-AE7F4A422874}"/>
                </a:ext>
              </a:extLst>
            </p:cNvPr>
            <p:cNvSpPr>
              <a:spLocks/>
            </p:cNvSpPr>
            <p:nvPr/>
          </p:nvSpPr>
          <p:spPr bwMode="auto">
            <a:xfrm>
              <a:off x="2235" y="607"/>
              <a:ext cx="1290" cy="2538"/>
            </a:xfrm>
            <a:custGeom>
              <a:avLst/>
              <a:gdLst>
                <a:gd name="T0" fmla="*/ 1204 w 1290"/>
                <a:gd name="T1" fmla="*/ 1918 h 2538"/>
                <a:gd name="T2" fmla="*/ 693 w 1290"/>
                <a:gd name="T3" fmla="*/ 423 h 2538"/>
                <a:gd name="T4" fmla="*/ 693 w 1290"/>
                <a:gd name="T5" fmla="*/ 279 h 2538"/>
                <a:gd name="T6" fmla="*/ 731 w 1290"/>
                <a:gd name="T7" fmla="*/ 257 h 2538"/>
                <a:gd name="T8" fmla="*/ 761 w 1290"/>
                <a:gd name="T9" fmla="*/ 228 h 2538"/>
                <a:gd name="T10" fmla="*/ 781 w 1290"/>
                <a:gd name="T11" fmla="*/ 188 h 2538"/>
                <a:gd name="T12" fmla="*/ 789 w 1290"/>
                <a:gd name="T13" fmla="*/ 144 h 2538"/>
                <a:gd name="T14" fmla="*/ 789 w 1290"/>
                <a:gd name="T15" fmla="*/ 130 h 2538"/>
                <a:gd name="T16" fmla="*/ 783 w 1290"/>
                <a:gd name="T17" fmla="*/ 102 h 2538"/>
                <a:gd name="T18" fmla="*/ 771 w 1290"/>
                <a:gd name="T19" fmla="*/ 76 h 2538"/>
                <a:gd name="T20" fmla="*/ 757 w 1290"/>
                <a:gd name="T21" fmla="*/ 52 h 2538"/>
                <a:gd name="T22" fmla="*/ 737 w 1290"/>
                <a:gd name="T23" fmla="*/ 32 h 2538"/>
                <a:gd name="T24" fmla="*/ 713 w 1290"/>
                <a:gd name="T25" fmla="*/ 18 h 2538"/>
                <a:gd name="T26" fmla="*/ 687 w 1290"/>
                <a:gd name="T27" fmla="*/ 6 h 2538"/>
                <a:gd name="T28" fmla="*/ 659 w 1290"/>
                <a:gd name="T29" fmla="*/ 0 h 2538"/>
                <a:gd name="T30" fmla="*/ 645 w 1290"/>
                <a:gd name="T31" fmla="*/ 0 h 2538"/>
                <a:gd name="T32" fmla="*/ 617 w 1290"/>
                <a:gd name="T33" fmla="*/ 2 h 2538"/>
                <a:gd name="T34" fmla="*/ 589 w 1290"/>
                <a:gd name="T35" fmla="*/ 12 h 2538"/>
                <a:gd name="T36" fmla="*/ 565 w 1290"/>
                <a:gd name="T37" fmla="*/ 24 h 2538"/>
                <a:gd name="T38" fmla="*/ 543 w 1290"/>
                <a:gd name="T39" fmla="*/ 42 h 2538"/>
                <a:gd name="T40" fmla="*/ 525 w 1290"/>
                <a:gd name="T41" fmla="*/ 64 h 2538"/>
                <a:gd name="T42" fmla="*/ 513 w 1290"/>
                <a:gd name="T43" fmla="*/ 88 h 2538"/>
                <a:gd name="T44" fmla="*/ 503 w 1290"/>
                <a:gd name="T45" fmla="*/ 116 h 2538"/>
                <a:gd name="T46" fmla="*/ 501 w 1290"/>
                <a:gd name="T47" fmla="*/ 144 h 2538"/>
                <a:gd name="T48" fmla="*/ 503 w 1290"/>
                <a:gd name="T49" fmla="*/ 166 h 2538"/>
                <a:gd name="T50" fmla="*/ 517 w 1290"/>
                <a:gd name="T51" fmla="*/ 210 h 2538"/>
                <a:gd name="T52" fmla="*/ 543 w 1290"/>
                <a:gd name="T53" fmla="*/ 244 h 2538"/>
                <a:gd name="T54" fmla="*/ 577 w 1290"/>
                <a:gd name="T55" fmla="*/ 269 h 2538"/>
                <a:gd name="T56" fmla="*/ 597 w 1290"/>
                <a:gd name="T57" fmla="*/ 423 h 2538"/>
                <a:gd name="T58" fmla="*/ 411 w 1290"/>
                <a:gd name="T59" fmla="*/ 963 h 2538"/>
                <a:gd name="T60" fmla="*/ 254 w 1290"/>
                <a:gd name="T61" fmla="*/ 1431 h 2538"/>
                <a:gd name="T62" fmla="*/ 252 w 1290"/>
                <a:gd name="T63" fmla="*/ 1431 h 2538"/>
                <a:gd name="T64" fmla="*/ 2 w 1290"/>
                <a:gd name="T65" fmla="*/ 2162 h 2538"/>
                <a:gd name="T66" fmla="*/ 0 w 1290"/>
                <a:gd name="T67" fmla="*/ 2182 h 2538"/>
                <a:gd name="T68" fmla="*/ 4 w 1290"/>
                <a:gd name="T69" fmla="*/ 2200 h 2538"/>
                <a:gd name="T70" fmla="*/ 16 w 1290"/>
                <a:gd name="T71" fmla="*/ 2214 h 2538"/>
                <a:gd name="T72" fmla="*/ 32 w 1290"/>
                <a:gd name="T73" fmla="*/ 2224 h 2538"/>
                <a:gd name="T74" fmla="*/ 40 w 1290"/>
                <a:gd name="T75" fmla="*/ 2226 h 2538"/>
                <a:gd name="T76" fmla="*/ 48 w 1290"/>
                <a:gd name="T77" fmla="*/ 2226 h 2538"/>
                <a:gd name="T78" fmla="*/ 74 w 1290"/>
                <a:gd name="T79" fmla="*/ 2218 h 2538"/>
                <a:gd name="T80" fmla="*/ 90 w 1290"/>
                <a:gd name="T81" fmla="*/ 2202 h 2538"/>
                <a:gd name="T82" fmla="*/ 158 w 1290"/>
                <a:gd name="T83" fmla="*/ 2004 h 2538"/>
                <a:gd name="T84" fmla="*/ 597 w 1290"/>
                <a:gd name="T85" fmla="*/ 2490 h 2538"/>
                <a:gd name="T86" fmla="*/ 597 w 1290"/>
                <a:gd name="T87" fmla="*/ 2500 h 2538"/>
                <a:gd name="T88" fmla="*/ 605 w 1290"/>
                <a:gd name="T89" fmla="*/ 2518 h 2538"/>
                <a:gd name="T90" fmla="*/ 619 w 1290"/>
                <a:gd name="T91" fmla="*/ 2530 h 2538"/>
                <a:gd name="T92" fmla="*/ 635 w 1290"/>
                <a:gd name="T93" fmla="*/ 2538 h 2538"/>
                <a:gd name="T94" fmla="*/ 645 w 1290"/>
                <a:gd name="T95" fmla="*/ 2538 h 2538"/>
                <a:gd name="T96" fmla="*/ 663 w 1290"/>
                <a:gd name="T97" fmla="*/ 2536 h 2538"/>
                <a:gd name="T98" fmla="*/ 679 w 1290"/>
                <a:gd name="T99" fmla="*/ 2524 h 2538"/>
                <a:gd name="T100" fmla="*/ 689 w 1290"/>
                <a:gd name="T101" fmla="*/ 2510 h 2538"/>
                <a:gd name="T102" fmla="*/ 693 w 1290"/>
                <a:gd name="T103" fmla="*/ 2490 h 2538"/>
                <a:gd name="T104" fmla="*/ 1132 w 1290"/>
                <a:gd name="T105" fmla="*/ 2004 h 2538"/>
                <a:gd name="T106" fmla="*/ 1198 w 1290"/>
                <a:gd name="T107" fmla="*/ 2194 h 2538"/>
                <a:gd name="T108" fmla="*/ 1206 w 1290"/>
                <a:gd name="T109" fmla="*/ 2210 h 2538"/>
                <a:gd name="T110" fmla="*/ 1222 w 1290"/>
                <a:gd name="T111" fmla="*/ 2222 h 2538"/>
                <a:gd name="T112" fmla="*/ 1240 w 1290"/>
                <a:gd name="T113" fmla="*/ 2226 h 2538"/>
                <a:gd name="T114" fmla="*/ 1258 w 1290"/>
                <a:gd name="T115" fmla="*/ 2224 h 2538"/>
                <a:gd name="T116" fmla="*/ 1268 w 1290"/>
                <a:gd name="T117" fmla="*/ 2220 h 2538"/>
                <a:gd name="T118" fmla="*/ 1282 w 1290"/>
                <a:gd name="T119" fmla="*/ 2208 h 2538"/>
                <a:gd name="T120" fmla="*/ 1290 w 1290"/>
                <a:gd name="T121" fmla="*/ 2190 h 2538"/>
                <a:gd name="T122" fmla="*/ 1290 w 1290"/>
                <a:gd name="T123" fmla="*/ 2172 h 2538"/>
                <a:gd name="T124" fmla="*/ 1204 w 1290"/>
                <a:gd name="T125" fmla="*/ 1918 h 2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90" h="2538">
                  <a:moveTo>
                    <a:pt x="1204" y="1918"/>
                  </a:moveTo>
                  <a:lnTo>
                    <a:pt x="1204" y="1918"/>
                  </a:lnTo>
                  <a:lnTo>
                    <a:pt x="1204" y="1918"/>
                  </a:lnTo>
                  <a:lnTo>
                    <a:pt x="693" y="423"/>
                  </a:lnTo>
                  <a:lnTo>
                    <a:pt x="693" y="279"/>
                  </a:lnTo>
                  <a:lnTo>
                    <a:pt x="693" y="279"/>
                  </a:lnTo>
                  <a:lnTo>
                    <a:pt x="713" y="269"/>
                  </a:lnTo>
                  <a:lnTo>
                    <a:pt x="731" y="257"/>
                  </a:lnTo>
                  <a:lnTo>
                    <a:pt x="747" y="244"/>
                  </a:lnTo>
                  <a:lnTo>
                    <a:pt x="761" y="228"/>
                  </a:lnTo>
                  <a:lnTo>
                    <a:pt x="773" y="210"/>
                  </a:lnTo>
                  <a:lnTo>
                    <a:pt x="781" y="188"/>
                  </a:lnTo>
                  <a:lnTo>
                    <a:pt x="787" y="166"/>
                  </a:lnTo>
                  <a:lnTo>
                    <a:pt x="789" y="144"/>
                  </a:lnTo>
                  <a:lnTo>
                    <a:pt x="789" y="144"/>
                  </a:lnTo>
                  <a:lnTo>
                    <a:pt x="789" y="130"/>
                  </a:lnTo>
                  <a:lnTo>
                    <a:pt x="787" y="116"/>
                  </a:lnTo>
                  <a:lnTo>
                    <a:pt x="783" y="102"/>
                  </a:lnTo>
                  <a:lnTo>
                    <a:pt x="777" y="88"/>
                  </a:lnTo>
                  <a:lnTo>
                    <a:pt x="771" y="76"/>
                  </a:lnTo>
                  <a:lnTo>
                    <a:pt x="765" y="64"/>
                  </a:lnTo>
                  <a:lnTo>
                    <a:pt x="757" y="52"/>
                  </a:lnTo>
                  <a:lnTo>
                    <a:pt x="747" y="42"/>
                  </a:lnTo>
                  <a:lnTo>
                    <a:pt x="737" y="32"/>
                  </a:lnTo>
                  <a:lnTo>
                    <a:pt x="725" y="24"/>
                  </a:lnTo>
                  <a:lnTo>
                    <a:pt x="713" y="18"/>
                  </a:lnTo>
                  <a:lnTo>
                    <a:pt x="701" y="12"/>
                  </a:lnTo>
                  <a:lnTo>
                    <a:pt x="687" y="6"/>
                  </a:lnTo>
                  <a:lnTo>
                    <a:pt x="673" y="2"/>
                  </a:lnTo>
                  <a:lnTo>
                    <a:pt x="659" y="0"/>
                  </a:lnTo>
                  <a:lnTo>
                    <a:pt x="645" y="0"/>
                  </a:lnTo>
                  <a:lnTo>
                    <a:pt x="645" y="0"/>
                  </a:lnTo>
                  <a:lnTo>
                    <a:pt x="631" y="0"/>
                  </a:lnTo>
                  <a:lnTo>
                    <a:pt x="617" y="2"/>
                  </a:lnTo>
                  <a:lnTo>
                    <a:pt x="603" y="6"/>
                  </a:lnTo>
                  <a:lnTo>
                    <a:pt x="589" y="12"/>
                  </a:lnTo>
                  <a:lnTo>
                    <a:pt x="577" y="18"/>
                  </a:lnTo>
                  <a:lnTo>
                    <a:pt x="565" y="24"/>
                  </a:lnTo>
                  <a:lnTo>
                    <a:pt x="553" y="32"/>
                  </a:lnTo>
                  <a:lnTo>
                    <a:pt x="543" y="42"/>
                  </a:lnTo>
                  <a:lnTo>
                    <a:pt x="533" y="52"/>
                  </a:lnTo>
                  <a:lnTo>
                    <a:pt x="525" y="64"/>
                  </a:lnTo>
                  <a:lnTo>
                    <a:pt x="519" y="76"/>
                  </a:lnTo>
                  <a:lnTo>
                    <a:pt x="513" y="88"/>
                  </a:lnTo>
                  <a:lnTo>
                    <a:pt x="507" y="102"/>
                  </a:lnTo>
                  <a:lnTo>
                    <a:pt x="503" y="116"/>
                  </a:lnTo>
                  <a:lnTo>
                    <a:pt x="501" y="130"/>
                  </a:lnTo>
                  <a:lnTo>
                    <a:pt x="501" y="144"/>
                  </a:lnTo>
                  <a:lnTo>
                    <a:pt x="501" y="144"/>
                  </a:lnTo>
                  <a:lnTo>
                    <a:pt x="503" y="166"/>
                  </a:lnTo>
                  <a:lnTo>
                    <a:pt x="509" y="188"/>
                  </a:lnTo>
                  <a:lnTo>
                    <a:pt x="517" y="210"/>
                  </a:lnTo>
                  <a:lnTo>
                    <a:pt x="529" y="228"/>
                  </a:lnTo>
                  <a:lnTo>
                    <a:pt x="543" y="244"/>
                  </a:lnTo>
                  <a:lnTo>
                    <a:pt x="559" y="257"/>
                  </a:lnTo>
                  <a:lnTo>
                    <a:pt x="577" y="269"/>
                  </a:lnTo>
                  <a:lnTo>
                    <a:pt x="597" y="279"/>
                  </a:lnTo>
                  <a:lnTo>
                    <a:pt x="597" y="423"/>
                  </a:lnTo>
                  <a:lnTo>
                    <a:pt x="411" y="963"/>
                  </a:lnTo>
                  <a:lnTo>
                    <a:pt x="411" y="963"/>
                  </a:lnTo>
                  <a:lnTo>
                    <a:pt x="411" y="965"/>
                  </a:lnTo>
                  <a:lnTo>
                    <a:pt x="254" y="1431"/>
                  </a:lnTo>
                  <a:lnTo>
                    <a:pt x="254" y="1431"/>
                  </a:lnTo>
                  <a:lnTo>
                    <a:pt x="252" y="1431"/>
                  </a:lnTo>
                  <a:lnTo>
                    <a:pt x="2" y="2162"/>
                  </a:lnTo>
                  <a:lnTo>
                    <a:pt x="2" y="2162"/>
                  </a:lnTo>
                  <a:lnTo>
                    <a:pt x="0" y="2172"/>
                  </a:lnTo>
                  <a:lnTo>
                    <a:pt x="0" y="2182"/>
                  </a:lnTo>
                  <a:lnTo>
                    <a:pt x="0" y="2190"/>
                  </a:lnTo>
                  <a:lnTo>
                    <a:pt x="4" y="2200"/>
                  </a:lnTo>
                  <a:lnTo>
                    <a:pt x="8" y="2208"/>
                  </a:lnTo>
                  <a:lnTo>
                    <a:pt x="16" y="2214"/>
                  </a:lnTo>
                  <a:lnTo>
                    <a:pt x="22" y="2220"/>
                  </a:lnTo>
                  <a:lnTo>
                    <a:pt x="32" y="2224"/>
                  </a:lnTo>
                  <a:lnTo>
                    <a:pt x="32" y="2224"/>
                  </a:lnTo>
                  <a:lnTo>
                    <a:pt x="40" y="2226"/>
                  </a:lnTo>
                  <a:lnTo>
                    <a:pt x="48" y="2226"/>
                  </a:lnTo>
                  <a:lnTo>
                    <a:pt x="48" y="2226"/>
                  </a:lnTo>
                  <a:lnTo>
                    <a:pt x="62" y="2224"/>
                  </a:lnTo>
                  <a:lnTo>
                    <a:pt x="74" y="2218"/>
                  </a:lnTo>
                  <a:lnTo>
                    <a:pt x="86" y="2208"/>
                  </a:lnTo>
                  <a:lnTo>
                    <a:pt x="90" y="2202"/>
                  </a:lnTo>
                  <a:lnTo>
                    <a:pt x="92" y="2194"/>
                  </a:lnTo>
                  <a:lnTo>
                    <a:pt x="158" y="2004"/>
                  </a:lnTo>
                  <a:lnTo>
                    <a:pt x="597" y="2260"/>
                  </a:lnTo>
                  <a:lnTo>
                    <a:pt x="597" y="2490"/>
                  </a:lnTo>
                  <a:lnTo>
                    <a:pt x="597" y="2490"/>
                  </a:lnTo>
                  <a:lnTo>
                    <a:pt x="597" y="2500"/>
                  </a:lnTo>
                  <a:lnTo>
                    <a:pt x="601" y="2510"/>
                  </a:lnTo>
                  <a:lnTo>
                    <a:pt x="605" y="2518"/>
                  </a:lnTo>
                  <a:lnTo>
                    <a:pt x="611" y="2524"/>
                  </a:lnTo>
                  <a:lnTo>
                    <a:pt x="619" y="2530"/>
                  </a:lnTo>
                  <a:lnTo>
                    <a:pt x="627" y="2536"/>
                  </a:lnTo>
                  <a:lnTo>
                    <a:pt x="635" y="2538"/>
                  </a:lnTo>
                  <a:lnTo>
                    <a:pt x="645" y="2538"/>
                  </a:lnTo>
                  <a:lnTo>
                    <a:pt x="645" y="2538"/>
                  </a:lnTo>
                  <a:lnTo>
                    <a:pt x="655" y="2538"/>
                  </a:lnTo>
                  <a:lnTo>
                    <a:pt x="663" y="2536"/>
                  </a:lnTo>
                  <a:lnTo>
                    <a:pt x="671" y="2530"/>
                  </a:lnTo>
                  <a:lnTo>
                    <a:pt x="679" y="2524"/>
                  </a:lnTo>
                  <a:lnTo>
                    <a:pt x="685" y="2518"/>
                  </a:lnTo>
                  <a:lnTo>
                    <a:pt x="689" y="2510"/>
                  </a:lnTo>
                  <a:lnTo>
                    <a:pt x="693" y="2500"/>
                  </a:lnTo>
                  <a:lnTo>
                    <a:pt x="693" y="2490"/>
                  </a:lnTo>
                  <a:lnTo>
                    <a:pt x="693" y="2260"/>
                  </a:lnTo>
                  <a:lnTo>
                    <a:pt x="1132" y="2004"/>
                  </a:lnTo>
                  <a:lnTo>
                    <a:pt x="1198" y="2194"/>
                  </a:lnTo>
                  <a:lnTo>
                    <a:pt x="1198" y="2194"/>
                  </a:lnTo>
                  <a:lnTo>
                    <a:pt x="1202" y="2202"/>
                  </a:lnTo>
                  <a:lnTo>
                    <a:pt x="1206" y="2210"/>
                  </a:lnTo>
                  <a:lnTo>
                    <a:pt x="1214" y="2216"/>
                  </a:lnTo>
                  <a:lnTo>
                    <a:pt x="1222" y="2222"/>
                  </a:lnTo>
                  <a:lnTo>
                    <a:pt x="1230" y="2224"/>
                  </a:lnTo>
                  <a:lnTo>
                    <a:pt x="1240" y="2226"/>
                  </a:lnTo>
                  <a:lnTo>
                    <a:pt x="1248" y="2226"/>
                  </a:lnTo>
                  <a:lnTo>
                    <a:pt x="1258" y="2224"/>
                  </a:lnTo>
                  <a:lnTo>
                    <a:pt x="1258" y="2224"/>
                  </a:lnTo>
                  <a:lnTo>
                    <a:pt x="1268" y="2220"/>
                  </a:lnTo>
                  <a:lnTo>
                    <a:pt x="1274" y="2214"/>
                  </a:lnTo>
                  <a:lnTo>
                    <a:pt x="1282" y="2208"/>
                  </a:lnTo>
                  <a:lnTo>
                    <a:pt x="1286" y="2200"/>
                  </a:lnTo>
                  <a:lnTo>
                    <a:pt x="1290" y="2190"/>
                  </a:lnTo>
                  <a:lnTo>
                    <a:pt x="1290" y="2182"/>
                  </a:lnTo>
                  <a:lnTo>
                    <a:pt x="1290" y="2172"/>
                  </a:lnTo>
                  <a:lnTo>
                    <a:pt x="1288" y="2162"/>
                  </a:lnTo>
                  <a:lnTo>
                    <a:pt x="1204" y="19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58" name="Freeform 30">
              <a:extLst>
                <a:ext uri="{FF2B5EF4-FFF2-40B4-BE49-F238E27FC236}">
                  <a16:creationId xmlns:a16="http://schemas.microsoft.com/office/drawing/2014/main" id="{C1597CE1-6FC7-4280-ABD2-BDDCE3BFD300}"/>
                </a:ext>
              </a:extLst>
            </p:cNvPr>
            <p:cNvSpPr>
              <a:spLocks/>
            </p:cNvSpPr>
            <p:nvPr/>
          </p:nvSpPr>
          <p:spPr bwMode="auto">
            <a:xfrm>
              <a:off x="2590" y="1668"/>
              <a:ext cx="242" cy="532"/>
            </a:xfrm>
            <a:custGeom>
              <a:avLst/>
              <a:gdLst>
                <a:gd name="T0" fmla="*/ 126 w 242"/>
                <a:gd name="T1" fmla="*/ 0 h 532"/>
                <a:gd name="T2" fmla="*/ 242 w 242"/>
                <a:gd name="T3" fmla="*/ 100 h 532"/>
                <a:gd name="T4" fmla="*/ 242 w 242"/>
                <a:gd name="T5" fmla="*/ 532 h 532"/>
                <a:gd name="T6" fmla="*/ 0 w 242"/>
                <a:gd name="T7" fmla="*/ 366 h 532"/>
                <a:gd name="T8" fmla="*/ 126 w 242"/>
                <a:gd name="T9" fmla="*/ 0 h 532"/>
              </a:gdLst>
              <a:ahLst/>
              <a:cxnLst>
                <a:cxn ang="0">
                  <a:pos x="T0" y="T1"/>
                </a:cxn>
                <a:cxn ang="0">
                  <a:pos x="T2" y="T3"/>
                </a:cxn>
                <a:cxn ang="0">
                  <a:pos x="T4" y="T5"/>
                </a:cxn>
                <a:cxn ang="0">
                  <a:pos x="T6" y="T7"/>
                </a:cxn>
                <a:cxn ang="0">
                  <a:pos x="T8" y="T9"/>
                </a:cxn>
              </a:cxnLst>
              <a:rect l="0" t="0" r="r" b="b"/>
              <a:pathLst>
                <a:path w="242" h="532">
                  <a:moveTo>
                    <a:pt x="126" y="0"/>
                  </a:moveTo>
                  <a:lnTo>
                    <a:pt x="242" y="100"/>
                  </a:lnTo>
                  <a:lnTo>
                    <a:pt x="242" y="532"/>
                  </a:lnTo>
                  <a:lnTo>
                    <a:pt x="0" y="366"/>
                  </a:lnTo>
                  <a:lnTo>
                    <a:pt x="1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59" name="Freeform 31">
              <a:extLst>
                <a:ext uri="{FF2B5EF4-FFF2-40B4-BE49-F238E27FC236}">
                  <a16:creationId xmlns:a16="http://schemas.microsoft.com/office/drawing/2014/main" id="{8B27E544-0B37-4C93-A670-3E1402B7E91B}"/>
                </a:ext>
              </a:extLst>
            </p:cNvPr>
            <p:cNvSpPr>
              <a:spLocks/>
            </p:cNvSpPr>
            <p:nvPr/>
          </p:nvSpPr>
          <p:spPr bwMode="auto">
            <a:xfrm>
              <a:off x="2928" y="1668"/>
              <a:ext cx="242" cy="532"/>
            </a:xfrm>
            <a:custGeom>
              <a:avLst/>
              <a:gdLst>
                <a:gd name="T0" fmla="*/ 0 w 242"/>
                <a:gd name="T1" fmla="*/ 100 h 532"/>
                <a:gd name="T2" fmla="*/ 118 w 242"/>
                <a:gd name="T3" fmla="*/ 0 h 532"/>
                <a:gd name="T4" fmla="*/ 242 w 242"/>
                <a:gd name="T5" fmla="*/ 366 h 532"/>
                <a:gd name="T6" fmla="*/ 0 w 242"/>
                <a:gd name="T7" fmla="*/ 532 h 532"/>
                <a:gd name="T8" fmla="*/ 0 w 242"/>
                <a:gd name="T9" fmla="*/ 100 h 532"/>
              </a:gdLst>
              <a:ahLst/>
              <a:cxnLst>
                <a:cxn ang="0">
                  <a:pos x="T0" y="T1"/>
                </a:cxn>
                <a:cxn ang="0">
                  <a:pos x="T2" y="T3"/>
                </a:cxn>
                <a:cxn ang="0">
                  <a:pos x="T4" y="T5"/>
                </a:cxn>
                <a:cxn ang="0">
                  <a:pos x="T6" y="T7"/>
                </a:cxn>
                <a:cxn ang="0">
                  <a:pos x="T8" y="T9"/>
                </a:cxn>
              </a:cxnLst>
              <a:rect l="0" t="0" r="r" b="b"/>
              <a:pathLst>
                <a:path w="242" h="532">
                  <a:moveTo>
                    <a:pt x="0" y="100"/>
                  </a:moveTo>
                  <a:lnTo>
                    <a:pt x="118" y="0"/>
                  </a:lnTo>
                  <a:lnTo>
                    <a:pt x="242" y="366"/>
                  </a:lnTo>
                  <a:lnTo>
                    <a:pt x="0" y="532"/>
                  </a:lnTo>
                  <a:lnTo>
                    <a:pt x="0" y="10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60" name="Freeform 32">
              <a:extLst>
                <a:ext uri="{FF2B5EF4-FFF2-40B4-BE49-F238E27FC236}">
                  <a16:creationId xmlns:a16="http://schemas.microsoft.com/office/drawing/2014/main" id="{42FD5AE8-02A9-473D-BD4A-8C90BA5743E0}"/>
                </a:ext>
              </a:extLst>
            </p:cNvPr>
            <p:cNvSpPr>
              <a:spLocks/>
            </p:cNvSpPr>
            <p:nvPr/>
          </p:nvSpPr>
          <p:spPr bwMode="auto">
            <a:xfrm>
              <a:off x="2928" y="1326"/>
              <a:ext cx="84" cy="316"/>
            </a:xfrm>
            <a:custGeom>
              <a:avLst/>
              <a:gdLst>
                <a:gd name="T0" fmla="*/ 84 w 84"/>
                <a:gd name="T1" fmla="*/ 244 h 316"/>
                <a:gd name="T2" fmla="*/ 0 w 84"/>
                <a:gd name="T3" fmla="*/ 316 h 316"/>
                <a:gd name="T4" fmla="*/ 0 w 84"/>
                <a:gd name="T5" fmla="*/ 0 h 316"/>
                <a:gd name="T6" fmla="*/ 84 w 84"/>
                <a:gd name="T7" fmla="*/ 244 h 316"/>
              </a:gdLst>
              <a:ahLst/>
              <a:cxnLst>
                <a:cxn ang="0">
                  <a:pos x="T0" y="T1"/>
                </a:cxn>
                <a:cxn ang="0">
                  <a:pos x="T2" y="T3"/>
                </a:cxn>
                <a:cxn ang="0">
                  <a:pos x="T4" y="T5"/>
                </a:cxn>
                <a:cxn ang="0">
                  <a:pos x="T6" y="T7"/>
                </a:cxn>
              </a:cxnLst>
              <a:rect l="0" t="0" r="r" b="b"/>
              <a:pathLst>
                <a:path w="84" h="316">
                  <a:moveTo>
                    <a:pt x="84" y="244"/>
                  </a:moveTo>
                  <a:lnTo>
                    <a:pt x="0" y="316"/>
                  </a:lnTo>
                  <a:lnTo>
                    <a:pt x="0" y="0"/>
                  </a:lnTo>
                  <a:lnTo>
                    <a:pt x="84" y="2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61" name="Freeform 33">
              <a:extLst>
                <a:ext uri="{FF2B5EF4-FFF2-40B4-BE49-F238E27FC236}">
                  <a16:creationId xmlns:a16="http://schemas.microsoft.com/office/drawing/2014/main" id="{06BD6DAB-A8F0-4BBE-A3C2-0942F9C40B49}"/>
                </a:ext>
              </a:extLst>
            </p:cNvPr>
            <p:cNvSpPr>
              <a:spLocks/>
            </p:cNvSpPr>
            <p:nvPr/>
          </p:nvSpPr>
          <p:spPr bwMode="auto">
            <a:xfrm>
              <a:off x="2832" y="703"/>
              <a:ext cx="96" cy="96"/>
            </a:xfrm>
            <a:custGeom>
              <a:avLst/>
              <a:gdLst>
                <a:gd name="T0" fmla="*/ 48 w 96"/>
                <a:gd name="T1" fmla="*/ 0 h 96"/>
                <a:gd name="T2" fmla="*/ 48 w 96"/>
                <a:gd name="T3" fmla="*/ 0 h 96"/>
                <a:gd name="T4" fmla="*/ 58 w 96"/>
                <a:gd name="T5" fmla="*/ 0 h 96"/>
                <a:gd name="T6" fmla="*/ 66 w 96"/>
                <a:gd name="T7" fmla="*/ 4 h 96"/>
                <a:gd name="T8" fmla="*/ 74 w 96"/>
                <a:gd name="T9" fmla="*/ 8 h 96"/>
                <a:gd name="T10" fmla="*/ 82 w 96"/>
                <a:gd name="T11" fmla="*/ 14 h 96"/>
                <a:gd name="T12" fmla="*/ 88 w 96"/>
                <a:gd name="T13" fmla="*/ 22 h 96"/>
                <a:gd name="T14" fmla="*/ 92 w 96"/>
                <a:gd name="T15" fmla="*/ 30 h 96"/>
                <a:gd name="T16" fmla="*/ 96 w 96"/>
                <a:gd name="T17" fmla="*/ 38 h 96"/>
                <a:gd name="T18" fmla="*/ 96 w 96"/>
                <a:gd name="T19" fmla="*/ 48 h 96"/>
                <a:gd name="T20" fmla="*/ 96 w 96"/>
                <a:gd name="T21" fmla="*/ 48 h 96"/>
                <a:gd name="T22" fmla="*/ 96 w 96"/>
                <a:gd name="T23" fmla="*/ 58 h 96"/>
                <a:gd name="T24" fmla="*/ 92 w 96"/>
                <a:gd name="T25" fmla="*/ 66 h 96"/>
                <a:gd name="T26" fmla="*/ 88 w 96"/>
                <a:gd name="T27" fmla="*/ 74 h 96"/>
                <a:gd name="T28" fmla="*/ 82 w 96"/>
                <a:gd name="T29" fmla="*/ 82 h 96"/>
                <a:gd name="T30" fmla="*/ 74 w 96"/>
                <a:gd name="T31" fmla="*/ 88 h 96"/>
                <a:gd name="T32" fmla="*/ 66 w 96"/>
                <a:gd name="T33" fmla="*/ 92 h 96"/>
                <a:gd name="T34" fmla="*/ 58 w 96"/>
                <a:gd name="T35" fmla="*/ 96 h 96"/>
                <a:gd name="T36" fmla="*/ 48 w 96"/>
                <a:gd name="T37" fmla="*/ 96 h 96"/>
                <a:gd name="T38" fmla="*/ 48 w 96"/>
                <a:gd name="T39" fmla="*/ 96 h 96"/>
                <a:gd name="T40" fmla="*/ 38 w 96"/>
                <a:gd name="T41" fmla="*/ 96 h 96"/>
                <a:gd name="T42" fmla="*/ 30 w 96"/>
                <a:gd name="T43" fmla="*/ 92 h 96"/>
                <a:gd name="T44" fmla="*/ 22 w 96"/>
                <a:gd name="T45" fmla="*/ 88 h 96"/>
                <a:gd name="T46" fmla="*/ 14 w 96"/>
                <a:gd name="T47" fmla="*/ 82 h 96"/>
                <a:gd name="T48" fmla="*/ 8 w 96"/>
                <a:gd name="T49" fmla="*/ 74 h 96"/>
                <a:gd name="T50" fmla="*/ 4 w 96"/>
                <a:gd name="T51" fmla="*/ 66 h 96"/>
                <a:gd name="T52" fmla="*/ 0 w 96"/>
                <a:gd name="T53" fmla="*/ 58 h 96"/>
                <a:gd name="T54" fmla="*/ 0 w 96"/>
                <a:gd name="T55" fmla="*/ 48 h 96"/>
                <a:gd name="T56" fmla="*/ 0 w 96"/>
                <a:gd name="T57" fmla="*/ 48 h 96"/>
                <a:gd name="T58" fmla="*/ 0 w 96"/>
                <a:gd name="T59" fmla="*/ 38 h 96"/>
                <a:gd name="T60" fmla="*/ 4 w 96"/>
                <a:gd name="T61" fmla="*/ 30 h 96"/>
                <a:gd name="T62" fmla="*/ 8 w 96"/>
                <a:gd name="T63" fmla="*/ 22 h 96"/>
                <a:gd name="T64" fmla="*/ 14 w 96"/>
                <a:gd name="T65" fmla="*/ 14 h 96"/>
                <a:gd name="T66" fmla="*/ 22 w 96"/>
                <a:gd name="T67" fmla="*/ 8 h 96"/>
                <a:gd name="T68" fmla="*/ 30 w 96"/>
                <a:gd name="T69" fmla="*/ 4 h 96"/>
                <a:gd name="T70" fmla="*/ 38 w 96"/>
                <a:gd name="T71" fmla="*/ 0 h 96"/>
                <a:gd name="T72" fmla="*/ 48 w 96"/>
                <a:gd name="T73" fmla="*/ 0 h 96"/>
                <a:gd name="T74" fmla="*/ 48 w 96"/>
                <a:gd name="T7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6" h="96">
                  <a:moveTo>
                    <a:pt x="48" y="0"/>
                  </a:moveTo>
                  <a:lnTo>
                    <a:pt x="48" y="0"/>
                  </a:lnTo>
                  <a:lnTo>
                    <a:pt x="58" y="0"/>
                  </a:lnTo>
                  <a:lnTo>
                    <a:pt x="66" y="4"/>
                  </a:lnTo>
                  <a:lnTo>
                    <a:pt x="74" y="8"/>
                  </a:lnTo>
                  <a:lnTo>
                    <a:pt x="82" y="14"/>
                  </a:lnTo>
                  <a:lnTo>
                    <a:pt x="88" y="22"/>
                  </a:lnTo>
                  <a:lnTo>
                    <a:pt x="92" y="30"/>
                  </a:lnTo>
                  <a:lnTo>
                    <a:pt x="96" y="38"/>
                  </a:lnTo>
                  <a:lnTo>
                    <a:pt x="96" y="48"/>
                  </a:lnTo>
                  <a:lnTo>
                    <a:pt x="96" y="48"/>
                  </a:lnTo>
                  <a:lnTo>
                    <a:pt x="96" y="58"/>
                  </a:lnTo>
                  <a:lnTo>
                    <a:pt x="92" y="66"/>
                  </a:lnTo>
                  <a:lnTo>
                    <a:pt x="88" y="74"/>
                  </a:lnTo>
                  <a:lnTo>
                    <a:pt x="82" y="82"/>
                  </a:lnTo>
                  <a:lnTo>
                    <a:pt x="74" y="88"/>
                  </a:lnTo>
                  <a:lnTo>
                    <a:pt x="66" y="92"/>
                  </a:lnTo>
                  <a:lnTo>
                    <a:pt x="58" y="96"/>
                  </a:lnTo>
                  <a:lnTo>
                    <a:pt x="48" y="96"/>
                  </a:lnTo>
                  <a:lnTo>
                    <a:pt x="48" y="96"/>
                  </a:lnTo>
                  <a:lnTo>
                    <a:pt x="38" y="96"/>
                  </a:lnTo>
                  <a:lnTo>
                    <a:pt x="30" y="92"/>
                  </a:lnTo>
                  <a:lnTo>
                    <a:pt x="22" y="88"/>
                  </a:lnTo>
                  <a:lnTo>
                    <a:pt x="14" y="82"/>
                  </a:lnTo>
                  <a:lnTo>
                    <a:pt x="8" y="74"/>
                  </a:lnTo>
                  <a:lnTo>
                    <a:pt x="4" y="66"/>
                  </a:lnTo>
                  <a:lnTo>
                    <a:pt x="0" y="58"/>
                  </a:lnTo>
                  <a:lnTo>
                    <a:pt x="0" y="48"/>
                  </a:lnTo>
                  <a:lnTo>
                    <a:pt x="0" y="48"/>
                  </a:lnTo>
                  <a:lnTo>
                    <a:pt x="0" y="38"/>
                  </a:lnTo>
                  <a:lnTo>
                    <a:pt x="4" y="30"/>
                  </a:lnTo>
                  <a:lnTo>
                    <a:pt x="8" y="22"/>
                  </a:lnTo>
                  <a:lnTo>
                    <a:pt x="14" y="14"/>
                  </a:lnTo>
                  <a:lnTo>
                    <a:pt x="22" y="8"/>
                  </a:lnTo>
                  <a:lnTo>
                    <a:pt x="30" y="4"/>
                  </a:lnTo>
                  <a:lnTo>
                    <a:pt x="38" y="0"/>
                  </a:lnTo>
                  <a:lnTo>
                    <a:pt x="48" y="0"/>
                  </a:lnTo>
                  <a:lnTo>
                    <a:pt x="4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62" name="Freeform 34">
              <a:extLst>
                <a:ext uri="{FF2B5EF4-FFF2-40B4-BE49-F238E27FC236}">
                  <a16:creationId xmlns:a16="http://schemas.microsoft.com/office/drawing/2014/main" id="{AF07CEA3-B46C-4842-88CA-F1E456385245}"/>
                </a:ext>
              </a:extLst>
            </p:cNvPr>
            <p:cNvSpPr>
              <a:spLocks/>
            </p:cNvSpPr>
            <p:nvPr/>
          </p:nvSpPr>
          <p:spPr bwMode="auto">
            <a:xfrm>
              <a:off x="2748" y="1326"/>
              <a:ext cx="84" cy="316"/>
            </a:xfrm>
            <a:custGeom>
              <a:avLst/>
              <a:gdLst>
                <a:gd name="T0" fmla="*/ 84 w 84"/>
                <a:gd name="T1" fmla="*/ 316 h 316"/>
                <a:gd name="T2" fmla="*/ 0 w 84"/>
                <a:gd name="T3" fmla="*/ 244 h 316"/>
                <a:gd name="T4" fmla="*/ 84 w 84"/>
                <a:gd name="T5" fmla="*/ 0 h 316"/>
                <a:gd name="T6" fmla="*/ 84 w 84"/>
                <a:gd name="T7" fmla="*/ 316 h 316"/>
              </a:gdLst>
              <a:ahLst/>
              <a:cxnLst>
                <a:cxn ang="0">
                  <a:pos x="T0" y="T1"/>
                </a:cxn>
                <a:cxn ang="0">
                  <a:pos x="T2" y="T3"/>
                </a:cxn>
                <a:cxn ang="0">
                  <a:pos x="T4" y="T5"/>
                </a:cxn>
                <a:cxn ang="0">
                  <a:pos x="T6" y="T7"/>
                </a:cxn>
              </a:cxnLst>
              <a:rect l="0" t="0" r="r" b="b"/>
              <a:pathLst>
                <a:path w="84" h="316">
                  <a:moveTo>
                    <a:pt x="84" y="316"/>
                  </a:moveTo>
                  <a:lnTo>
                    <a:pt x="0" y="244"/>
                  </a:lnTo>
                  <a:lnTo>
                    <a:pt x="84" y="0"/>
                  </a:lnTo>
                  <a:lnTo>
                    <a:pt x="84" y="31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63" name="Freeform 35">
              <a:extLst>
                <a:ext uri="{FF2B5EF4-FFF2-40B4-BE49-F238E27FC236}">
                  <a16:creationId xmlns:a16="http://schemas.microsoft.com/office/drawing/2014/main" id="{9C0E1D2E-449B-43C3-A0DC-15467A8D5EE0}"/>
                </a:ext>
              </a:extLst>
            </p:cNvPr>
            <p:cNvSpPr>
              <a:spLocks/>
            </p:cNvSpPr>
            <p:nvPr/>
          </p:nvSpPr>
          <p:spPr bwMode="auto">
            <a:xfrm>
              <a:off x="2425" y="2128"/>
              <a:ext cx="407" cy="627"/>
            </a:xfrm>
            <a:custGeom>
              <a:avLst/>
              <a:gdLst>
                <a:gd name="T0" fmla="*/ 0 w 407"/>
                <a:gd name="T1" fmla="*/ 391 h 627"/>
                <a:gd name="T2" fmla="*/ 133 w 407"/>
                <a:gd name="T3" fmla="*/ 0 h 627"/>
                <a:gd name="T4" fmla="*/ 407 w 407"/>
                <a:gd name="T5" fmla="*/ 190 h 627"/>
                <a:gd name="T6" fmla="*/ 407 w 407"/>
                <a:gd name="T7" fmla="*/ 627 h 627"/>
                <a:gd name="T8" fmla="*/ 0 w 407"/>
                <a:gd name="T9" fmla="*/ 391 h 627"/>
              </a:gdLst>
              <a:ahLst/>
              <a:cxnLst>
                <a:cxn ang="0">
                  <a:pos x="T0" y="T1"/>
                </a:cxn>
                <a:cxn ang="0">
                  <a:pos x="T2" y="T3"/>
                </a:cxn>
                <a:cxn ang="0">
                  <a:pos x="T4" y="T5"/>
                </a:cxn>
                <a:cxn ang="0">
                  <a:pos x="T6" y="T7"/>
                </a:cxn>
                <a:cxn ang="0">
                  <a:pos x="T8" y="T9"/>
                </a:cxn>
              </a:cxnLst>
              <a:rect l="0" t="0" r="r" b="b"/>
              <a:pathLst>
                <a:path w="407" h="627">
                  <a:moveTo>
                    <a:pt x="0" y="391"/>
                  </a:moveTo>
                  <a:lnTo>
                    <a:pt x="133" y="0"/>
                  </a:lnTo>
                  <a:lnTo>
                    <a:pt x="407" y="190"/>
                  </a:lnTo>
                  <a:lnTo>
                    <a:pt x="407" y="627"/>
                  </a:lnTo>
                  <a:lnTo>
                    <a:pt x="0" y="39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64" name="Freeform 36">
              <a:extLst>
                <a:ext uri="{FF2B5EF4-FFF2-40B4-BE49-F238E27FC236}">
                  <a16:creationId xmlns:a16="http://schemas.microsoft.com/office/drawing/2014/main" id="{9A966DCD-BEC4-4C3F-B21A-9EE3DCD08036}"/>
                </a:ext>
              </a:extLst>
            </p:cNvPr>
            <p:cNvSpPr>
              <a:spLocks/>
            </p:cNvSpPr>
            <p:nvPr/>
          </p:nvSpPr>
          <p:spPr bwMode="auto">
            <a:xfrm>
              <a:off x="2928" y="2128"/>
              <a:ext cx="407" cy="627"/>
            </a:xfrm>
            <a:custGeom>
              <a:avLst/>
              <a:gdLst>
                <a:gd name="T0" fmla="*/ 0 w 407"/>
                <a:gd name="T1" fmla="*/ 627 h 627"/>
                <a:gd name="T2" fmla="*/ 0 w 407"/>
                <a:gd name="T3" fmla="*/ 190 h 627"/>
                <a:gd name="T4" fmla="*/ 274 w 407"/>
                <a:gd name="T5" fmla="*/ 0 h 627"/>
                <a:gd name="T6" fmla="*/ 407 w 407"/>
                <a:gd name="T7" fmla="*/ 391 h 627"/>
                <a:gd name="T8" fmla="*/ 0 w 407"/>
                <a:gd name="T9" fmla="*/ 627 h 627"/>
              </a:gdLst>
              <a:ahLst/>
              <a:cxnLst>
                <a:cxn ang="0">
                  <a:pos x="T0" y="T1"/>
                </a:cxn>
                <a:cxn ang="0">
                  <a:pos x="T2" y="T3"/>
                </a:cxn>
                <a:cxn ang="0">
                  <a:pos x="T4" y="T5"/>
                </a:cxn>
                <a:cxn ang="0">
                  <a:pos x="T6" y="T7"/>
                </a:cxn>
                <a:cxn ang="0">
                  <a:pos x="T8" y="T9"/>
                </a:cxn>
              </a:cxnLst>
              <a:rect l="0" t="0" r="r" b="b"/>
              <a:pathLst>
                <a:path w="407" h="627">
                  <a:moveTo>
                    <a:pt x="0" y="627"/>
                  </a:moveTo>
                  <a:lnTo>
                    <a:pt x="0" y="190"/>
                  </a:lnTo>
                  <a:lnTo>
                    <a:pt x="274" y="0"/>
                  </a:lnTo>
                  <a:lnTo>
                    <a:pt x="407" y="391"/>
                  </a:lnTo>
                  <a:lnTo>
                    <a:pt x="0" y="62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65" name="Line 37">
              <a:extLst>
                <a:ext uri="{FF2B5EF4-FFF2-40B4-BE49-F238E27FC236}">
                  <a16:creationId xmlns:a16="http://schemas.microsoft.com/office/drawing/2014/main" id="{793BE0B9-A175-45CD-B444-9BDB3E6995F6}"/>
                </a:ext>
              </a:extLst>
            </p:cNvPr>
            <p:cNvSpPr>
              <a:spLocks noChangeShapeType="1"/>
            </p:cNvSpPr>
            <p:nvPr/>
          </p:nvSpPr>
          <p:spPr bwMode="auto">
            <a:xfrm>
              <a:off x="2928" y="2755"/>
              <a:ext cx="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66" name="Picture 65">
            <a:extLst>
              <a:ext uri="{FF2B5EF4-FFF2-40B4-BE49-F238E27FC236}">
                <a16:creationId xmlns:a16="http://schemas.microsoft.com/office/drawing/2014/main" id="{DD8BA572-E5FA-4D15-B387-3F7F1DB72BC5}"/>
              </a:ext>
            </a:extLst>
          </p:cNvPr>
          <p:cNvPicPr>
            <a:picLocks noChangeAspect="1"/>
          </p:cNvPicPr>
          <p:nvPr/>
        </p:nvPicPr>
        <p:blipFill>
          <a:blip r:embed="rId3"/>
          <a:stretch>
            <a:fillRect/>
          </a:stretch>
        </p:blipFill>
        <p:spPr>
          <a:xfrm>
            <a:off x="5015079" y="1601330"/>
            <a:ext cx="1254164" cy="1254164"/>
          </a:xfrm>
          <a:prstGeom prst="rect">
            <a:avLst/>
          </a:prstGeom>
        </p:spPr>
      </p:pic>
      <p:pic>
        <p:nvPicPr>
          <p:cNvPr id="67" name="Picture 66">
            <a:extLst>
              <a:ext uri="{FF2B5EF4-FFF2-40B4-BE49-F238E27FC236}">
                <a16:creationId xmlns:a16="http://schemas.microsoft.com/office/drawing/2014/main" id="{EF7B66CD-5575-4627-A335-129CE517104A}"/>
              </a:ext>
            </a:extLst>
          </p:cNvPr>
          <p:cNvPicPr>
            <a:picLocks noChangeAspect="1"/>
          </p:cNvPicPr>
          <p:nvPr/>
        </p:nvPicPr>
        <p:blipFill>
          <a:blip r:embed="rId4"/>
          <a:stretch>
            <a:fillRect/>
          </a:stretch>
        </p:blipFill>
        <p:spPr>
          <a:xfrm>
            <a:off x="3292435" y="2000803"/>
            <a:ext cx="573828" cy="573828"/>
          </a:xfrm>
          <a:prstGeom prst="rect">
            <a:avLst/>
          </a:prstGeom>
        </p:spPr>
      </p:pic>
      <p:grpSp>
        <p:nvGrpSpPr>
          <p:cNvPr id="68" name="Group 15382">
            <a:extLst>
              <a:ext uri="{FF2B5EF4-FFF2-40B4-BE49-F238E27FC236}">
                <a16:creationId xmlns:a16="http://schemas.microsoft.com/office/drawing/2014/main" id="{90EC07AD-3871-4BE4-9FF9-E7FA020A925B}"/>
              </a:ext>
            </a:extLst>
          </p:cNvPr>
          <p:cNvGrpSpPr/>
          <p:nvPr/>
        </p:nvGrpSpPr>
        <p:grpSpPr>
          <a:xfrm rot="16023482" flipH="1" flipV="1">
            <a:off x="3915915" y="2449352"/>
            <a:ext cx="378696" cy="1114280"/>
            <a:chOff x="9561513" y="123825"/>
            <a:chExt cx="1984375" cy="5143501"/>
          </a:xfrm>
          <a:solidFill>
            <a:schemeClr val="accent6"/>
          </a:solidFill>
        </p:grpSpPr>
        <p:sp>
          <p:nvSpPr>
            <p:cNvPr id="69" name="Freeform 15344">
              <a:extLst>
                <a:ext uri="{FF2B5EF4-FFF2-40B4-BE49-F238E27FC236}">
                  <a16:creationId xmlns:a16="http://schemas.microsoft.com/office/drawing/2014/main" id="{F160AC76-B7E5-4762-BE3E-56177C50ADED}"/>
                </a:ext>
              </a:extLst>
            </p:cNvPr>
            <p:cNvSpPr>
              <a:spLocks/>
            </p:cNvSpPr>
            <p:nvPr/>
          </p:nvSpPr>
          <p:spPr bwMode="auto">
            <a:xfrm>
              <a:off x="9561513" y="123825"/>
              <a:ext cx="1984375" cy="5087938"/>
            </a:xfrm>
            <a:custGeom>
              <a:avLst/>
              <a:gdLst>
                <a:gd name="T0" fmla="*/ 119 w 1250"/>
                <a:gd name="T1" fmla="*/ 116 h 3205"/>
                <a:gd name="T2" fmla="*/ 282 w 1250"/>
                <a:gd name="T3" fmla="*/ 196 h 3205"/>
                <a:gd name="T4" fmla="*/ 440 w 1250"/>
                <a:gd name="T5" fmla="*/ 286 h 3205"/>
                <a:gd name="T6" fmla="*/ 593 w 1250"/>
                <a:gd name="T7" fmla="*/ 388 h 3205"/>
                <a:gd name="T8" fmla="*/ 736 w 1250"/>
                <a:gd name="T9" fmla="*/ 501 h 3205"/>
                <a:gd name="T10" fmla="*/ 865 w 1250"/>
                <a:gd name="T11" fmla="*/ 627 h 3205"/>
                <a:gd name="T12" fmla="*/ 980 w 1250"/>
                <a:gd name="T13" fmla="*/ 764 h 3205"/>
                <a:gd name="T14" fmla="*/ 1076 w 1250"/>
                <a:gd name="T15" fmla="*/ 913 h 3205"/>
                <a:gd name="T16" fmla="*/ 1150 w 1250"/>
                <a:gd name="T17" fmla="*/ 1075 h 3205"/>
                <a:gd name="T18" fmla="*/ 1199 w 1250"/>
                <a:gd name="T19" fmla="*/ 1248 h 3205"/>
                <a:gd name="T20" fmla="*/ 1219 w 1250"/>
                <a:gd name="T21" fmla="*/ 1434 h 3205"/>
                <a:gd name="T22" fmla="*/ 1217 w 1250"/>
                <a:gd name="T23" fmla="*/ 1544 h 3205"/>
                <a:gd name="T24" fmla="*/ 1195 w 1250"/>
                <a:gd name="T25" fmla="*/ 1708 h 3205"/>
                <a:gd name="T26" fmla="*/ 1152 w 1250"/>
                <a:gd name="T27" fmla="*/ 1869 h 3205"/>
                <a:gd name="T28" fmla="*/ 1092 w 1250"/>
                <a:gd name="T29" fmla="*/ 2022 h 3205"/>
                <a:gd name="T30" fmla="*/ 1017 w 1250"/>
                <a:gd name="T31" fmla="*/ 2170 h 3205"/>
                <a:gd name="T32" fmla="*/ 960 w 1250"/>
                <a:gd name="T33" fmla="*/ 2264 h 3205"/>
                <a:gd name="T34" fmla="*/ 839 w 1250"/>
                <a:gd name="T35" fmla="*/ 2437 h 3205"/>
                <a:gd name="T36" fmla="*/ 702 w 1250"/>
                <a:gd name="T37" fmla="*/ 2599 h 3205"/>
                <a:gd name="T38" fmla="*/ 554 w 1250"/>
                <a:gd name="T39" fmla="*/ 2750 h 3205"/>
                <a:gd name="T40" fmla="*/ 393 w 1250"/>
                <a:gd name="T41" fmla="*/ 2889 h 3205"/>
                <a:gd name="T42" fmla="*/ 227 w 1250"/>
                <a:gd name="T43" fmla="*/ 3021 h 3205"/>
                <a:gd name="T44" fmla="*/ 65 w 1250"/>
                <a:gd name="T45" fmla="*/ 3136 h 3205"/>
                <a:gd name="T46" fmla="*/ 59 w 1250"/>
                <a:gd name="T47" fmla="*/ 3144 h 3205"/>
                <a:gd name="T48" fmla="*/ 55 w 1250"/>
                <a:gd name="T49" fmla="*/ 3179 h 3205"/>
                <a:gd name="T50" fmla="*/ 67 w 1250"/>
                <a:gd name="T51" fmla="*/ 3205 h 3205"/>
                <a:gd name="T52" fmla="*/ 72 w 1250"/>
                <a:gd name="T53" fmla="*/ 3205 h 3205"/>
                <a:gd name="T54" fmla="*/ 378 w 1250"/>
                <a:gd name="T55" fmla="*/ 2979 h 3205"/>
                <a:gd name="T56" fmla="*/ 573 w 1250"/>
                <a:gd name="T57" fmla="*/ 2807 h 3205"/>
                <a:gd name="T58" fmla="*/ 710 w 1250"/>
                <a:gd name="T59" fmla="*/ 2670 h 3205"/>
                <a:gd name="T60" fmla="*/ 837 w 1250"/>
                <a:gd name="T61" fmla="*/ 2523 h 3205"/>
                <a:gd name="T62" fmla="*/ 953 w 1250"/>
                <a:gd name="T63" fmla="*/ 2368 h 3205"/>
                <a:gd name="T64" fmla="*/ 1052 w 1250"/>
                <a:gd name="T65" fmla="*/ 2204 h 3205"/>
                <a:gd name="T66" fmla="*/ 1135 w 1250"/>
                <a:gd name="T67" fmla="*/ 2031 h 3205"/>
                <a:gd name="T68" fmla="*/ 1195 w 1250"/>
                <a:gd name="T69" fmla="*/ 1851 h 3205"/>
                <a:gd name="T70" fmla="*/ 1236 w 1250"/>
                <a:gd name="T71" fmla="*/ 1663 h 3205"/>
                <a:gd name="T72" fmla="*/ 1248 w 1250"/>
                <a:gd name="T73" fmla="*/ 1548 h 3205"/>
                <a:gd name="T74" fmla="*/ 1248 w 1250"/>
                <a:gd name="T75" fmla="*/ 1393 h 3205"/>
                <a:gd name="T76" fmla="*/ 1230 w 1250"/>
                <a:gd name="T77" fmla="*/ 1240 h 3205"/>
                <a:gd name="T78" fmla="*/ 1193 w 1250"/>
                <a:gd name="T79" fmla="*/ 1091 h 3205"/>
                <a:gd name="T80" fmla="*/ 1138 w 1250"/>
                <a:gd name="T81" fmla="*/ 948 h 3205"/>
                <a:gd name="T82" fmla="*/ 1068 w 1250"/>
                <a:gd name="T83" fmla="*/ 811 h 3205"/>
                <a:gd name="T84" fmla="*/ 1002 w 1250"/>
                <a:gd name="T85" fmla="*/ 709 h 3205"/>
                <a:gd name="T86" fmla="*/ 884 w 1250"/>
                <a:gd name="T87" fmla="*/ 566 h 3205"/>
                <a:gd name="T88" fmla="*/ 751 w 1250"/>
                <a:gd name="T89" fmla="*/ 437 h 3205"/>
                <a:gd name="T90" fmla="*/ 608 w 1250"/>
                <a:gd name="T91" fmla="*/ 323 h 3205"/>
                <a:gd name="T92" fmla="*/ 454 w 1250"/>
                <a:gd name="T93" fmla="*/ 219 h 3205"/>
                <a:gd name="T94" fmla="*/ 348 w 1250"/>
                <a:gd name="T95" fmla="*/ 159 h 3205"/>
                <a:gd name="T96" fmla="*/ 104 w 1250"/>
                <a:gd name="T97" fmla="*/ 37 h 3205"/>
                <a:gd name="T98" fmla="*/ 16 w 1250"/>
                <a:gd name="T99" fmla="*/ 0 h 3205"/>
                <a:gd name="T100" fmla="*/ 6 w 1250"/>
                <a:gd name="T101" fmla="*/ 6 h 3205"/>
                <a:gd name="T102" fmla="*/ 0 w 1250"/>
                <a:gd name="T103" fmla="*/ 41 h 3205"/>
                <a:gd name="T104" fmla="*/ 8 w 1250"/>
                <a:gd name="T105" fmla="*/ 67 h 3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50" h="3205">
                  <a:moveTo>
                    <a:pt x="12" y="69"/>
                  </a:moveTo>
                  <a:lnTo>
                    <a:pt x="12" y="69"/>
                  </a:lnTo>
                  <a:lnTo>
                    <a:pt x="119" y="116"/>
                  </a:lnTo>
                  <a:lnTo>
                    <a:pt x="174" y="141"/>
                  </a:lnTo>
                  <a:lnTo>
                    <a:pt x="229" y="168"/>
                  </a:lnTo>
                  <a:lnTo>
                    <a:pt x="282" y="196"/>
                  </a:lnTo>
                  <a:lnTo>
                    <a:pt x="335" y="225"/>
                  </a:lnTo>
                  <a:lnTo>
                    <a:pt x="387" y="255"/>
                  </a:lnTo>
                  <a:lnTo>
                    <a:pt x="440" y="286"/>
                  </a:lnTo>
                  <a:lnTo>
                    <a:pt x="491" y="319"/>
                  </a:lnTo>
                  <a:lnTo>
                    <a:pt x="542" y="353"/>
                  </a:lnTo>
                  <a:lnTo>
                    <a:pt x="593" y="388"/>
                  </a:lnTo>
                  <a:lnTo>
                    <a:pt x="642" y="425"/>
                  </a:lnTo>
                  <a:lnTo>
                    <a:pt x="689" y="462"/>
                  </a:lnTo>
                  <a:lnTo>
                    <a:pt x="736" y="501"/>
                  </a:lnTo>
                  <a:lnTo>
                    <a:pt x="781" y="543"/>
                  </a:lnTo>
                  <a:lnTo>
                    <a:pt x="824" y="584"/>
                  </a:lnTo>
                  <a:lnTo>
                    <a:pt x="865" y="627"/>
                  </a:lnTo>
                  <a:lnTo>
                    <a:pt x="906" y="672"/>
                  </a:lnTo>
                  <a:lnTo>
                    <a:pt x="945" y="717"/>
                  </a:lnTo>
                  <a:lnTo>
                    <a:pt x="980" y="764"/>
                  </a:lnTo>
                  <a:lnTo>
                    <a:pt x="1015" y="813"/>
                  </a:lnTo>
                  <a:lnTo>
                    <a:pt x="1047" y="862"/>
                  </a:lnTo>
                  <a:lnTo>
                    <a:pt x="1076" y="913"/>
                  </a:lnTo>
                  <a:lnTo>
                    <a:pt x="1103" y="966"/>
                  </a:lnTo>
                  <a:lnTo>
                    <a:pt x="1129" y="1021"/>
                  </a:lnTo>
                  <a:lnTo>
                    <a:pt x="1150" y="1075"/>
                  </a:lnTo>
                  <a:lnTo>
                    <a:pt x="1170" y="1130"/>
                  </a:lnTo>
                  <a:lnTo>
                    <a:pt x="1185" y="1189"/>
                  </a:lnTo>
                  <a:lnTo>
                    <a:pt x="1199" y="1248"/>
                  </a:lnTo>
                  <a:lnTo>
                    <a:pt x="1209" y="1309"/>
                  </a:lnTo>
                  <a:lnTo>
                    <a:pt x="1217" y="1371"/>
                  </a:lnTo>
                  <a:lnTo>
                    <a:pt x="1219" y="1434"/>
                  </a:lnTo>
                  <a:lnTo>
                    <a:pt x="1219" y="1434"/>
                  </a:lnTo>
                  <a:lnTo>
                    <a:pt x="1221" y="1489"/>
                  </a:lnTo>
                  <a:lnTo>
                    <a:pt x="1217" y="1544"/>
                  </a:lnTo>
                  <a:lnTo>
                    <a:pt x="1213" y="1600"/>
                  </a:lnTo>
                  <a:lnTo>
                    <a:pt x="1205" y="1653"/>
                  </a:lnTo>
                  <a:lnTo>
                    <a:pt x="1195" y="1708"/>
                  </a:lnTo>
                  <a:lnTo>
                    <a:pt x="1183" y="1761"/>
                  </a:lnTo>
                  <a:lnTo>
                    <a:pt x="1170" y="1816"/>
                  </a:lnTo>
                  <a:lnTo>
                    <a:pt x="1152" y="1869"/>
                  </a:lnTo>
                  <a:lnTo>
                    <a:pt x="1135" y="1920"/>
                  </a:lnTo>
                  <a:lnTo>
                    <a:pt x="1115" y="1971"/>
                  </a:lnTo>
                  <a:lnTo>
                    <a:pt x="1092" y="2022"/>
                  </a:lnTo>
                  <a:lnTo>
                    <a:pt x="1068" y="2073"/>
                  </a:lnTo>
                  <a:lnTo>
                    <a:pt x="1045" y="2121"/>
                  </a:lnTo>
                  <a:lnTo>
                    <a:pt x="1017" y="2170"/>
                  </a:lnTo>
                  <a:lnTo>
                    <a:pt x="990" y="2217"/>
                  </a:lnTo>
                  <a:lnTo>
                    <a:pt x="960" y="2264"/>
                  </a:lnTo>
                  <a:lnTo>
                    <a:pt x="960" y="2264"/>
                  </a:lnTo>
                  <a:lnTo>
                    <a:pt x="921" y="2323"/>
                  </a:lnTo>
                  <a:lnTo>
                    <a:pt x="880" y="2382"/>
                  </a:lnTo>
                  <a:lnTo>
                    <a:pt x="839" y="2437"/>
                  </a:lnTo>
                  <a:lnTo>
                    <a:pt x="794" y="2494"/>
                  </a:lnTo>
                  <a:lnTo>
                    <a:pt x="749" y="2547"/>
                  </a:lnTo>
                  <a:lnTo>
                    <a:pt x="702" y="2599"/>
                  </a:lnTo>
                  <a:lnTo>
                    <a:pt x="653" y="2650"/>
                  </a:lnTo>
                  <a:lnTo>
                    <a:pt x="604" y="2701"/>
                  </a:lnTo>
                  <a:lnTo>
                    <a:pt x="554" y="2750"/>
                  </a:lnTo>
                  <a:lnTo>
                    <a:pt x="501" y="2797"/>
                  </a:lnTo>
                  <a:lnTo>
                    <a:pt x="448" y="2844"/>
                  </a:lnTo>
                  <a:lnTo>
                    <a:pt x="393" y="2889"/>
                  </a:lnTo>
                  <a:lnTo>
                    <a:pt x="338" y="2934"/>
                  </a:lnTo>
                  <a:lnTo>
                    <a:pt x="284" y="2979"/>
                  </a:lnTo>
                  <a:lnTo>
                    <a:pt x="227" y="3021"/>
                  </a:lnTo>
                  <a:lnTo>
                    <a:pt x="170" y="3062"/>
                  </a:lnTo>
                  <a:lnTo>
                    <a:pt x="170" y="3062"/>
                  </a:lnTo>
                  <a:lnTo>
                    <a:pt x="65" y="3136"/>
                  </a:lnTo>
                  <a:lnTo>
                    <a:pt x="65" y="3136"/>
                  </a:lnTo>
                  <a:lnTo>
                    <a:pt x="61" y="3140"/>
                  </a:lnTo>
                  <a:lnTo>
                    <a:pt x="59" y="3144"/>
                  </a:lnTo>
                  <a:lnTo>
                    <a:pt x="55" y="3154"/>
                  </a:lnTo>
                  <a:lnTo>
                    <a:pt x="53" y="3166"/>
                  </a:lnTo>
                  <a:lnTo>
                    <a:pt x="55" y="3179"/>
                  </a:lnTo>
                  <a:lnTo>
                    <a:pt x="57" y="3191"/>
                  </a:lnTo>
                  <a:lnTo>
                    <a:pt x="61" y="3201"/>
                  </a:lnTo>
                  <a:lnTo>
                    <a:pt x="67" y="3205"/>
                  </a:lnTo>
                  <a:lnTo>
                    <a:pt x="68" y="3205"/>
                  </a:lnTo>
                  <a:lnTo>
                    <a:pt x="72" y="3205"/>
                  </a:lnTo>
                  <a:lnTo>
                    <a:pt x="72" y="3205"/>
                  </a:lnTo>
                  <a:lnTo>
                    <a:pt x="174" y="3132"/>
                  </a:lnTo>
                  <a:lnTo>
                    <a:pt x="278" y="3058"/>
                  </a:lnTo>
                  <a:lnTo>
                    <a:pt x="378" y="2979"/>
                  </a:lnTo>
                  <a:lnTo>
                    <a:pt x="477" y="2895"/>
                  </a:lnTo>
                  <a:lnTo>
                    <a:pt x="524" y="2852"/>
                  </a:lnTo>
                  <a:lnTo>
                    <a:pt x="573" y="2807"/>
                  </a:lnTo>
                  <a:lnTo>
                    <a:pt x="620" y="2762"/>
                  </a:lnTo>
                  <a:lnTo>
                    <a:pt x="665" y="2717"/>
                  </a:lnTo>
                  <a:lnTo>
                    <a:pt x="710" y="2670"/>
                  </a:lnTo>
                  <a:lnTo>
                    <a:pt x="753" y="2621"/>
                  </a:lnTo>
                  <a:lnTo>
                    <a:pt x="796" y="2572"/>
                  </a:lnTo>
                  <a:lnTo>
                    <a:pt x="837" y="2523"/>
                  </a:lnTo>
                  <a:lnTo>
                    <a:pt x="876" y="2472"/>
                  </a:lnTo>
                  <a:lnTo>
                    <a:pt x="915" y="2421"/>
                  </a:lnTo>
                  <a:lnTo>
                    <a:pt x="953" y="2368"/>
                  </a:lnTo>
                  <a:lnTo>
                    <a:pt x="986" y="2313"/>
                  </a:lnTo>
                  <a:lnTo>
                    <a:pt x="1019" y="2259"/>
                  </a:lnTo>
                  <a:lnTo>
                    <a:pt x="1052" y="2204"/>
                  </a:lnTo>
                  <a:lnTo>
                    <a:pt x="1082" y="2147"/>
                  </a:lnTo>
                  <a:lnTo>
                    <a:pt x="1109" y="2090"/>
                  </a:lnTo>
                  <a:lnTo>
                    <a:pt x="1135" y="2031"/>
                  </a:lnTo>
                  <a:lnTo>
                    <a:pt x="1156" y="1973"/>
                  </a:lnTo>
                  <a:lnTo>
                    <a:pt x="1178" y="1912"/>
                  </a:lnTo>
                  <a:lnTo>
                    <a:pt x="1195" y="1851"/>
                  </a:lnTo>
                  <a:lnTo>
                    <a:pt x="1213" y="1790"/>
                  </a:lnTo>
                  <a:lnTo>
                    <a:pt x="1227" y="1726"/>
                  </a:lnTo>
                  <a:lnTo>
                    <a:pt x="1236" y="1663"/>
                  </a:lnTo>
                  <a:lnTo>
                    <a:pt x="1244" y="1598"/>
                  </a:lnTo>
                  <a:lnTo>
                    <a:pt x="1244" y="1598"/>
                  </a:lnTo>
                  <a:lnTo>
                    <a:pt x="1248" y="1548"/>
                  </a:lnTo>
                  <a:lnTo>
                    <a:pt x="1250" y="1495"/>
                  </a:lnTo>
                  <a:lnTo>
                    <a:pt x="1250" y="1444"/>
                  </a:lnTo>
                  <a:lnTo>
                    <a:pt x="1248" y="1393"/>
                  </a:lnTo>
                  <a:lnTo>
                    <a:pt x="1244" y="1342"/>
                  </a:lnTo>
                  <a:lnTo>
                    <a:pt x="1238" y="1291"/>
                  </a:lnTo>
                  <a:lnTo>
                    <a:pt x="1230" y="1240"/>
                  </a:lnTo>
                  <a:lnTo>
                    <a:pt x="1221" y="1191"/>
                  </a:lnTo>
                  <a:lnTo>
                    <a:pt x="1207" y="1140"/>
                  </a:lnTo>
                  <a:lnTo>
                    <a:pt x="1193" y="1091"/>
                  </a:lnTo>
                  <a:lnTo>
                    <a:pt x="1178" y="1044"/>
                  </a:lnTo>
                  <a:lnTo>
                    <a:pt x="1160" y="995"/>
                  </a:lnTo>
                  <a:lnTo>
                    <a:pt x="1138" y="948"/>
                  </a:lnTo>
                  <a:lnTo>
                    <a:pt x="1117" y="901"/>
                  </a:lnTo>
                  <a:lnTo>
                    <a:pt x="1094" y="856"/>
                  </a:lnTo>
                  <a:lnTo>
                    <a:pt x="1068" y="811"/>
                  </a:lnTo>
                  <a:lnTo>
                    <a:pt x="1068" y="811"/>
                  </a:lnTo>
                  <a:lnTo>
                    <a:pt x="1035" y="758"/>
                  </a:lnTo>
                  <a:lnTo>
                    <a:pt x="1002" y="709"/>
                  </a:lnTo>
                  <a:lnTo>
                    <a:pt x="964" y="660"/>
                  </a:lnTo>
                  <a:lnTo>
                    <a:pt x="925" y="611"/>
                  </a:lnTo>
                  <a:lnTo>
                    <a:pt x="884" y="566"/>
                  </a:lnTo>
                  <a:lnTo>
                    <a:pt x="841" y="521"/>
                  </a:lnTo>
                  <a:lnTo>
                    <a:pt x="798" y="480"/>
                  </a:lnTo>
                  <a:lnTo>
                    <a:pt x="751" y="437"/>
                  </a:lnTo>
                  <a:lnTo>
                    <a:pt x="704" y="398"/>
                  </a:lnTo>
                  <a:lnTo>
                    <a:pt x="657" y="360"/>
                  </a:lnTo>
                  <a:lnTo>
                    <a:pt x="608" y="323"/>
                  </a:lnTo>
                  <a:lnTo>
                    <a:pt x="558" y="286"/>
                  </a:lnTo>
                  <a:lnTo>
                    <a:pt x="507" y="253"/>
                  </a:lnTo>
                  <a:lnTo>
                    <a:pt x="454" y="219"/>
                  </a:lnTo>
                  <a:lnTo>
                    <a:pt x="403" y="188"/>
                  </a:lnTo>
                  <a:lnTo>
                    <a:pt x="348" y="159"/>
                  </a:lnTo>
                  <a:lnTo>
                    <a:pt x="348" y="159"/>
                  </a:lnTo>
                  <a:lnTo>
                    <a:pt x="268" y="116"/>
                  </a:lnTo>
                  <a:lnTo>
                    <a:pt x="188" y="74"/>
                  </a:lnTo>
                  <a:lnTo>
                    <a:pt x="104" y="37"/>
                  </a:lnTo>
                  <a:lnTo>
                    <a:pt x="20" y="2"/>
                  </a:lnTo>
                  <a:lnTo>
                    <a:pt x="20" y="2"/>
                  </a:lnTo>
                  <a:lnTo>
                    <a:pt x="16" y="0"/>
                  </a:lnTo>
                  <a:lnTo>
                    <a:pt x="12" y="0"/>
                  </a:lnTo>
                  <a:lnTo>
                    <a:pt x="10" y="4"/>
                  </a:lnTo>
                  <a:lnTo>
                    <a:pt x="6" y="6"/>
                  </a:lnTo>
                  <a:lnTo>
                    <a:pt x="2" y="16"/>
                  </a:lnTo>
                  <a:lnTo>
                    <a:pt x="0" y="29"/>
                  </a:lnTo>
                  <a:lnTo>
                    <a:pt x="0" y="41"/>
                  </a:lnTo>
                  <a:lnTo>
                    <a:pt x="2" y="53"/>
                  </a:lnTo>
                  <a:lnTo>
                    <a:pt x="6" y="63"/>
                  </a:lnTo>
                  <a:lnTo>
                    <a:pt x="8" y="67"/>
                  </a:lnTo>
                  <a:lnTo>
                    <a:pt x="12" y="69"/>
                  </a:lnTo>
                  <a:lnTo>
                    <a:pt x="12"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sp>
          <p:nvSpPr>
            <p:cNvPr id="70" name="Freeform 15345">
              <a:extLst>
                <a:ext uri="{FF2B5EF4-FFF2-40B4-BE49-F238E27FC236}">
                  <a16:creationId xmlns:a16="http://schemas.microsoft.com/office/drawing/2014/main" id="{09836D3E-EED1-4BD2-ACEB-4BA0816B960E}"/>
                </a:ext>
              </a:extLst>
            </p:cNvPr>
            <p:cNvSpPr>
              <a:spLocks/>
            </p:cNvSpPr>
            <p:nvPr/>
          </p:nvSpPr>
          <p:spPr bwMode="auto">
            <a:xfrm>
              <a:off x="9617076" y="4446588"/>
              <a:ext cx="792163" cy="820738"/>
            </a:xfrm>
            <a:custGeom>
              <a:avLst/>
              <a:gdLst>
                <a:gd name="T0" fmla="*/ 102 w 499"/>
                <a:gd name="T1" fmla="*/ 17 h 517"/>
                <a:gd name="T2" fmla="*/ 102 w 499"/>
                <a:gd name="T3" fmla="*/ 17 h 517"/>
                <a:gd name="T4" fmla="*/ 2 w 499"/>
                <a:gd name="T5" fmla="*/ 464 h 517"/>
                <a:gd name="T6" fmla="*/ 2 w 499"/>
                <a:gd name="T7" fmla="*/ 464 h 517"/>
                <a:gd name="T8" fmla="*/ 0 w 499"/>
                <a:gd name="T9" fmla="*/ 478 h 517"/>
                <a:gd name="T10" fmla="*/ 0 w 499"/>
                <a:gd name="T11" fmla="*/ 495 h 517"/>
                <a:gd name="T12" fmla="*/ 2 w 499"/>
                <a:gd name="T13" fmla="*/ 505 h 517"/>
                <a:gd name="T14" fmla="*/ 4 w 499"/>
                <a:gd name="T15" fmla="*/ 511 h 517"/>
                <a:gd name="T16" fmla="*/ 10 w 499"/>
                <a:gd name="T17" fmla="*/ 517 h 517"/>
                <a:gd name="T18" fmla="*/ 16 w 499"/>
                <a:gd name="T19" fmla="*/ 517 h 517"/>
                <a:gd name="T20" fmla="*/ 16 w 499"/>
                <a:gd name="T21" fmla="*/ 517 h 517"/>
                <a:gd name="T22" fmla="*/ 483 w 499"/>
                <a:gd name="T23" fmla="*/ 470 h 517"/>
                <a:gd name="T24" fmla="*/ 483 w 499"/>
                <a:gd name="T25" fmla="*/ 470 h 517"/>
                <a:gd name="T26" fmla="*/ 487 w 499"/>
                <a:gd name="T27" fmla="*/ 470 h 517"/>
                <a:gd name="T28" fmla="*/ 491 w 499"/>
                <a:gd name="T29" fmla="*/ 468 h 517"/>
                <a:gd name="T30" fmla="*/ 495 w 499"/>
                <a:gd name="T31" fmla="*/ 458 h 517"/>
                <a:gd name="T32" fmla="*/ 499 w 499"/>
                <a:gd name="T33" fmla="*/ 446 h 517"/>
                <a:gd name="T34" fmla="*/ 499 w 499"/>
                <a:gd name="T35" fmla="*/ 435 h 517"/>
                <a:gd name="T36" fmla="*/ 497 w 499"/>
                <a:gd name="T37" fmla="*/ 421 h 517"/>
                <a:gd name="T38" fmla="*/ 495 w 499"/>
                <a:gd name="T39" fmla="*/ 409 h 517"/>
                <a:gd name="T40" fmla="*/ 489 w 499"/>
                <a:gd name="T41" fmla="*/ 403 h 517"/>
                <a:gd name="T42" fmla="*/ 487 w 499"/>
                <a:gd name="T43" fmla="*/ 401 h 517"/>
                <a:gd name="T44" fmla="*/ 483 w 499"/>
                <a:gd name="T45" fmla="*/ 399 h 517"/>
                <a:gd name="T46" fmla="*/ 483 w 499"/>
                <a:gd name="T47" fmla="*/ 399 h 517"/>
                <a:gd name="T48" fmla="*/ 16 w 499"/>
                <a:gd name="T49" fmla="*/ 446 h 517"/>
                <a:gd name="T50" fmla="*/ 16 w 499"/>
                <a:gd name="T51" fmla="*/ 446 h 517"/>
                <a:gd name="T52" fmla="*/ 28 w 499"/>
                <a:gd name="T53" fmla="*/ 501 h 517"/>
                <a:gd name="T54" fmla="*/ 28 w 499"/>
                <a:gd name="T55" fmla="*/ 501 h 517"/>
                <a:gd name="T56" fmla="*/ 129 w 499"/>
                <a:gd name="T57" fmla="*/ 53 h 517"/>
                <a:gd name="T58" fmla="*/ 129 w 499"/>
                <a:gd name="T59" fmla="*/ 53 h 517"/>
                <a:gd name="T60" fmla="*/ 131 w 499"/>
                <a:gd name="T61" fmla="*/ 41 h 517"/>
                <a:gd name="T62" fmla="*/ 131 w 499"/>
                <a:gd name="T63" fmla="*/ 29 h 517"/>
                <a:gd name="T64" fmla="*/ 129 w 499"/>
                <a:gd name="T65" fmla="*/ 16 h 517"/>
                <a:gd name="T66" fmla="*/ 123 w 499"/>
                <a:gd name="T67" fmla="*/ 6 h 517"/>
                <a:gd name="T68" fmla="*/ 123 w 499"/>
                <a:gd name="T69" fmla="*/ 6 h 517"/>
                <a:gd name="T70" fmla="*/ 120 w 499"/>
                <a:gd name="T71" fmla="*/ 2 h 517"/>
                <a:gd name="T72" fmla="*/ 116 w 499"/>
                <a:gd name="T73" fmla="*/ 0 h 517"/>
                <a:gd name="T74" fmla="*/ 114 w 499"/>
                <a:gd name="T75" fmla="*/ 2 h 517"/>
                <a:gd name="T76" fmla="*/ 110 w 499"/>
                <a:gd name="T77" fmla="*/ 4 h 517"/>
                <a:gd name="T78" fmla="*/ 106 w 499"/>
                <a:gd name="T79" fmla="*/ 10 h 517"/>
                <a:gd name="T80" fmla="*/ 102 w 499"/>
                <a:gd name="T81" fmla="*/ 17 h 517"/>
                <a:gd name="T82" fmla="*/ 102 w 499"/>
                <a:gd name="T83" fmla="*/ 17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99" h="517">
                  <a:moveTo>
                    <a:pt x="102" y="17"/>
                  </a:moveTo>
                  <a:lnTo>
                    <a:pt x="102" y="17"/>
                  </a:lnTo>
                  <a:lnTo>
                    <a:pt x="2" y="464"/>
                  </a:lnTo>
                  <a:lnTo>
                    <a:pt x="2" y="464"/>
                  </a:lnTo>
                  <a:lnTo>
                    <a:pt x="0" y="478"/>
                  </a:lnTo>
                  <a:lnTo>
                    <a:pt x="0" y="495"/>
                  </a:lnTo>
                  <a:lnTo>
                    <a:pt x="2" y="505"/>
                  </a:lnTo>
                  <a:lnTo>
                    <a:pt x="4" y="511"/>
                  </a:lnTo>
                  <a:lnTo>
                    <a:pt x="10" y="517"/>
                  </a:lnTo>
                  <a:lnTo>
                    <a:pt x="16" y="517"/>
                  </a:lnTo>
                  <a:lnTo>
                    <a:pt x="16" y="517"/>
                  </a:lnTo>
                  <a:lnTo>
                    <a:pt x="483" y="470"/>
                  </a:lnTo>
                  <a:lnTo>
                    <a:pt x="483" y="470"/>
                  </a:lnTo>
                  <a:lnTo>
                    <a:pt x="487" y="470"/>
                  </a:lnTo>
                  <a:lnTo>
                    <a:pt x="491" y="468"/>
                  </a:lnTo>
                  <a:lnTo>
                    <a:pt x="495" y="458"/>
                  </a:lnTo>
                  <a:lnTo>
                    <a:pt x="499" y="446"/>
                  </a:lnTo>
                  <a:lnTo>
                    <a:pt x="499" y="435"/>
                  </a:lnTo>
                  <a:lnTo>
                    <a:pt x="497" y="421"/>
                  </a:lnTo>
                  <a:lnTo>
                    <a:pt x="495" y="409"/>
                  </a:lnTo>
                  <a:lnTo>
                    <a:pt x="489" y="403"/>
                  </a:lnTo>
                  <a:lnTo>
                    <a:pt x="487" y="401"/>
                  </a:lnTo>
                  <a:lnTo>
                    <a:pt x="483" y="399"/>
                  </a:lnTo>
                  <a:lnTo>
                    <a:pt x="483" y="399"/>
                  </a:lnTo>
                  <a:lnTo>
                    <a:pt x="16" y="446"/>
                  </a:lnTo>
                  <a:lnTo>
                    <a:pt x="16" y="446"/>
                  </a:lnTo>
                  <a:lnTo>
                    <a:pt x="28" y="501"/>
                  </a:lnTo>
                  <a:lnTo>
                    <a:pt x="28" y="501"/>
                  </a:lnTo>
                  <a:lnTo>
                    <a:pt x="129" y="53"/>
                  </a:lnTo>
                  <a:lnTo>
                    <a:pt x="129" y="53"/>
                  </a:lnTo>
                  <a:lnTo>
                    <a:pt x="131" y="41"/>
                  </a:lnTo>
                  <a:lnTo>
                    <a:pt x="131" y="29"/>
                  </a:lnTo>
                  <a:lnTo>
                    <a:pt x="129" y="16"/>
                  </a:lnTo>
                  <a:lnTo>
                    <a:pt x="123" y="6"/>
                  </a:lnTo>
                  <a:lnTo>
                    <a:pt x="123" y="6"/>
                  </a:lnTo>
                  <a:lnTo>
                    <a:pt x="120" y="2"/>
                  </a:lnTo>
                  <a:lnTo>
                    <a:pt x="116" y="0"/>
                  </a:lnTo>
                  <a:lnTo>
                    <a:pt x="114" y="2"/>
                  </a:lnTo>
                  <a:lnTo>
                    <a:pt x="110" y="4"/>
                  </a:lnTo>
                  <a:lnTo>
                    <a:pt x="106" y="10"/>
                  </a:lnTo>
                  <a:lnTo>
                    <a:pt x="102" y="17"/>
                  </a:lnTo>
                  <a:lnTo>
                    <a:pt x="102"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r-FR" sz="14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026" name="Picture 2" descr="gcp_new_logo.png">
            <a:extLst>
              <a:ext uri="{FF2B5EF4-FFF2-40B4-BE49-F238E27FC236}">
                <a16:creationId xmlns:a16="http://schemas.microsoft.com/office/drawing/2014/main" id="{44E91216-7EE3-4B23-82F7-41D70DA0BC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5860" y="2963061"/>
            <a:ext cx="1401704" cy="15258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719E720A-3359-4E44-8EB5-C98FFAB01903}"/>
              </a:ext>
            </a:extLst>
          </p:cNvPr>
          <p:cNvSpPr/>
          <p:nvPr/>
        </p:nvSpPr>
        <p:spPr>
          <a:xfrm>
            <a:off x="6333340" y="1350586"/>
            <a:ext cx="1858785" cy="1990224"/>
          </a:xfrm>
          <a:prstGeom prst="rect">
            <a:avLst/>
          </a:prstGeom>
          <a:noFill/>
          <a:ln>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CA" sz="1400" b="0" i="0" u="none" strike="noStrike" kern="1200" cap="none" spc="0" normalizeH="0" baseline="0" noProof="0">
              <a:ln>
                <a:noFill/>
              </a:ln>
              <a:solidFill>
                <a:prstClr val="white"/>
              </a:solidFill>
              <a:effectLst/>
              <a:uLnTx/>
              <a:uFillTx/>
              <a:latin typeface="Calibri"/>
              <a:ea typeface="+mn-ea"/>
              <a:cs typeface="+mn-cs"/>
            </a:endParaRPr>
          </a:p>
        </p:txBody>
      </p:sp>
      <p:pic>
        <p:nvPicPr>
          <p:cNvPr id="1032" name="Picture 8" descr="Image result for gcp cloud functions">
            <a:extLst>
              <a:ext uri="{FF2B5EF4-FFF2-40B4-BE49-F238E27FC236}">
                <a16:creationId xmlns:a16="http://schemas.microsoft.com/office/drawing/2014/main" id="{88C1B068-E4E6-4B6B-96EA-2ABF7AD84EA9}"/>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9837" r="33541" b="23566"/>
          <a:stretch/>
        </p:blipFill>
        <p:spPr bwMode="auto">
          <a:xfrm>
            <a:off x="6589429" y="1861026"/>
            <a:ext cx="624283" cy="63725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Rounded Corners 6">
            <a:extLst>
              <a:ext uri="{FF2B5EF4-FFF2-40B4-BE49-F238E27FC236}">
                <a16:creationId xmlns:a16="http://schemas.microsoft.com/office/drawing/2014/main" id="{D67DD0AA-1CFD-44FA-A719-D9A87E06310A}"/>
              </a:ext>
            </a:extLst>
          </p:cNvPr>
          <p:cNvSpPr/>
          <p:nvPr/>
        </p:nvSpPr>
        <p:spPr>
          <a:xfrm>
            <a:off x="6886120" y="1568621"/>
            <a:ext cx="907259" cy="3993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CA" sz="1400" b="1" i="0" u="none" strike="noStrike" kern="1200" cap="none" spc="0" normalizeH="0" baseline="0" noProof="0" dirty="0" err="1">
                <a:ln w="10160">
                  <a:solidFill>
                    <a:srgbClr val="5B9BD5"/>
                  </a:solidFill>
                  <a:prstDash val="solid"/>
                </a:ln>
                <a:solidFill>
                  <a:srgbClr val="FFFFFF"/>
                </a:solidFill>
                <a:effectLst>
                  <a:outerShdw blurRad="38100" dist="22860" dir="5400000" algn="tl" rotWithShape="0">
                    <a:srgbClr val="000000">
                      <a:alpha val="30000"/>
                    </a:srgbClr>
                  </a:outerShdw>
                </a:effectLst>
                <a:uLnTx/>
                <a:uFillTx/>
                <a:latin typeface="Calibri"/>
                <a:ea typeface="+mn-ea"/>
                <a:cs typeface="+mn-cs"/>
              </a:rPr>
              <a:t>PySCHC</a:t>
            </a:r>
            <a:endParaRPr kumimoji="0" lang="en-CA" sz="1400" b="1" i="0" u="none" strike="noStrike" kern="1200" cap="none" spc="0" normalizeH="0" baseline="0" noProof="0" dirty="0">
              <a:ln>
                <a:noFill/>
              </a:ln>
              <a:solidFill>
                <a:prstClr val="white"/>
              </a:solidFill>
              <a:effectLst/>
              <a:uLnTx/>
              <a:uFillTx/>
              <a:latin typeface="Calibri"/>
              <a:ea typeface="+mn-ea"/>
              <a:cs typeface="+mn-cs"/>
            </a:endParaRPr>
          </a:p>
        </p:txBody>
      </p:sp>
      <p:sp>
        <p:nvSpPr>
          <p:cNvPr id="75" name="Rectangle: Rounded Corners 74">
            <a:extLst>
              <a:ext uri="{FF2B5EF4-FFF2-40B4-BE49-F238E27FC236}">
                <a16:creationId xmlns:a16="http://schemas.microsoft.com/office/drawing/2014/main" id="{D6E63B7A-9E13-42BA-9B44-C56964ADD72B}"/>
              </a:ext>
            </a:extLst>
          </p:cNvPr>
          <p:cNvSpPr/>
          <p:nvPr/>
        </p:nvSpPr>
        <p:spPr>
          <a:xfrm>
            <a:off x="2480488" y="1511109"/>
            <a:ext cx="907259" cy="39931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CA" sz="1400" b="1" i="0" u="none" strike="noStrike" kern="1200" cap="none" spc="0" normalizeH="0" baseline="0" noProof="0" dirty="0" err="1">
                <a:ln w="10160">
                  <a:solidFill>
                    <a:srgbClr val="5B9BD5"/>
                  </a:solidFill>
                  <a:prstDash val="solid"/>
                </a:ln>
                <a:solidFill>
                  <a:srgbClr val="FFFFFF"/>
                </a:solidFill>
                <a:effectLst>
                  <a:outerShdw blurRad="38100" dist="22860" dir="5400000" algn="tl" rotWithShape="0">
                    <a:srgbClr val="000000">
                      <a:alpha val="30000"/>
                    </a:srgbClr>
                  </a:outerShdw>
                </a:effectLst>
                <a:uLnTx/>
                <a:uFillTx/>
                <a:latin typeface="Calibri"/>
                <a:ea typeface="+mn-ea"/>
                <a:cs typeface="+mn-cs"/>
              </a:rPr>
              <a:t>PySCHC</a:t>
            </a:r>
            <a:endParaRPr kumimoji="0" lang="en-CA" sz="1400" b="1" i="0" u="none" strike="noStrike" kern="1200" cap="none" spc="0" normalizeH="0" baseline="0" noProof="0" dirty="0">
              <a:ln>
                <a:noFill/>
              </a:ln>
              <a:solidFill>
                <a:prstClr val="white"/>
              </a:solidFill>
              <a:effectLst/>
              <a:uLnTx/>
              <a:uFillTx/>
              <a:latin typeface="Calibri"/>
              <a:ea typeface="+mn-ea"/>
              <a:cs typeface="+mn-cs"/>
            </a:endParaRPr>
          </a:p>
        </p:txBody>
      </p:sp>
      <p:pic>
        <p:nvPicPr>
          <p:cNvPr id="1034" name="Picture 10" descr="Image result for gcp cloud functions">
            <a:extLst>
              <a:ext uri="{FF2B5EF4-FFF2-40B4-BE49-F238E27FC236}">
                <a16:creationId xmlns:a16="http://schemas.microsoft.com/office/drawing/2014/main" id="{0D9F0956-1E54-4580-AF48-BCCCE2B08CEF}"/>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19615" r="21843" b="35376"/>
          <a:stretch/>
        </p:blipFill>
        <p:spPr bwMode="auto">
          <a:xfrm>
            <a:off x="7213712" y="2231659"/>
            <a:ext cx="511522" cy="528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4763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FE55F-568D-7545-BC7D-59B37313AC07}"/>
              </a:ext>
            </a:extLst>
          </p:cNvPr>
          <p:cNvSpPr>
            <a:spLocks noGrp="1"/>
          </p:cNvSpPr>
          <p:nvPr>
            <p:ph type="ctrTitle"/>
          </p:nvPr>
        </p:nvSpPr>
        <p:spPr/>
        <p:txBody>
          <a:bodyPr>
            <a:normAutofit/>
          </a:bodyPr>
          <a:lstStyle/>
          <a:p>
            <a:r>
              <a:rPr lang="fr-FR" sz="3000" b="1" dirty="0"/>
              <a:t>draft-ietf-lpwan-coap-static-context-hc-19</a:t>
            </a:r>
          </a:p>
        </p:txBody>
      </p:sp>
      <p:sp>
        <p:nvSpPr>
          <p:cNvPr id="3" name="Subtitle 2">
            <a:extLst>
              <a:ext uri="{FF2B5EF4-FFF2-40B4-BE49-F238E27FC236}">
                <a16:creationId xmlns:a16="http://schemas.microsoft.com/office/drawing/2014/main" id="{9A38F938-8B01-EE4E-BCD8-45175678EC37}"/>
              </a:ext>
            </a:extLst>
          </p:cNvPr>
          <p:cNvSpPr>
            <a:spLocks noGrp="1"/>
          </p:cNvSpPr>
          <p:nvPr>
            <p:ph type="subTitle" idx="1"/>
          </p:nvPr>
        </p:nvSpPr>
        <p:spPr/>
        <p:txBody>
          <a:bodyPr>
            <a:normAutofit/>
          </a:bodyPr>
          <a:lstStyle/>
          <a:p>
            <a:r>
              <a:rPr lang="en-US" u="sng" dirty="0"/>
              <a:t>Ana Minaburo (</a:t>
            </a:r>
            <a:r>
              <a:rPr lang="en-US" u="sng" dirty="0" err="1"/>
              <a:t>ana@ackl.io</a:t>
            </a:r>
            <a:r>
              <a:rPr lang="en-US" u="sng" dirty="0"/>
              <a:t>)</a:t>
            </a:r>
          </a:p>
          <a:p>
            <a:r>
              <a:rPr lang="en-US" dirty="0"/>
              <a:t>Laurent Toutain (</a:t>
            </a:r>
            <a:r>
              <a:rPr lang="fr-FR" dirty="0">
                <a:hlinkClick r:id="rId2"/>
              </a:rPr>
              <a:t>laurent@imt-atlantique.fr</a:t>
            </a:r>
            <a:r>
              <a:rPr lang="en-US" dirty="0"/>
              <a:t>)</a:t>
            </a:r>
          </a:p>
          <a:p>
            <a:r>
              <a:rPr lang="en-US" dirty="0"/>
              <a:t>Ricardo Andreasen (</a:t>
            </a:r>
            <a:r>
              <a:rPr lang="en-US" dirty="0" err="1"/>
              <a:t>randreasen@fi.uba.ar</a:t>
            </a:r>
            <a:r>
              <a:rPr lang="en-US" dirty="0"/>
              <a:t>)</a:t>
            </a:r>
          </a:p>
        </p:txBody>
      </p:sp>
    </p:spTree>
    <p:extLst>
      <p:ext uri="{BB962C8B-B14F-4D97-AF65-F5344CB8AC3E}">
        <p14:creationId xmlns:p14="http://schemas.microsoft.com/office/powerpoint/2010/main" val="300594753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C7AB2-E7C2-8647-8876-6AE95AD05612}"/>
              </a:ext>
            </a:extLst>
          </p:cNvPr>
          <p:cNvSpPr>
            <a:spLocks noGrp="1"/>
          </p:cNvSpPr>
          <p:nvPr>
            <p:ph type="title"/>
          </p:nvPr>
        </p:nvSpPr>
        <p:spPr/>
        <p:txBody>
          <a:bodyPr/>
          <a:lstStyle/>
          <a:p>
            <a:r>
              <a:rPr lang="fr-FR" dirty="0" err="1"/>
              <a:t>Status</a:t>
            </a:r>
            <a:endParaRPr lang="en-US" dirty="0"/>
          </a:p>
        </p:txBody>
      </p:sp>
      <p:sp>
        <p:nvSpPr>
          <p:cNvPr id="3" name="Content Placeholder 2">
            <a:extLst>
              <a:ext uri="{FF2B5EF4-FFF2-40B4-BE49-F238E27FC236}">
                <a16:creationId xmlns:a16="http://schemas.microsoft.com/office/drawing/2014/main" id="{5BC7D9CB-4204-5642-9492-A3D9CD0EBBAB}"/>
              </a:ext>
            </a:extLst>
          </p:cNvPr>
          <p:cNvSpPr>
            <a:spLocks noGrp="1"/>
          </p:cNvSpPr>
          <p:nvPr>
            <p:ph idx="1"/>
          </p:nvPr>
        </p:nvSpPr>
        <p:spPr/>
        <p:txBody>
          <a:bodyPr/>
          <a:lstStyle/>
          <a:p>
            <a:r>
              <a:rPr lang="en-US" dirty="0"/>
              <a:t>New Ballot Position Update: RFC Ed Queue</a:t>
            </a:r>
          </a:p>
          <a:p>
            <a:pPr lvl="1"/>
            <a:r>
              <a:rPr lang="en-US" dirty="0"/>
              <a:t>Status: EDIT</a:t>
            </a:r>
          </a:p>
          <a:p>
            <a:endParaRPr lang="en-US" dirty="0"/>
          </a:p>
          <a:p>
            <a:r>
              <a:rPr lang="en-US" dirty="0"/>
              <a:t>Thanks to Benjamin </a:t>
            </a:r>
            <a:r>
              <a:rPr lang="en-US" dirty="0" err="1"/>
              <a:t>Kaduk</a:t>
            </a:r>
            <a:endParaRPr lang="en-US" dirty="0"/>
          </a:p>
          <a:p>
            <a:pPr marL="342900" lvl="1" indent="0">
              <a:buNone/>
            </a:pPr>
            <a:endParaRPr lang="en-US" dirty="0"/>
          </a:p>
          <a:p>
            <a:pPr lvl="1"/>
            <a:endParaRPr lang="en-US" dirty="0"/>
          </a:p>
        </p:txBody>
      </p:sp>
      <p:sp>
        <p:nvSpPr>
          <p:cNvPr id="5" name="Rectangle 4">
            <a:extLst>
              <a:ext uri="{FF2B5EF4-FFF2-40B4-BE49-F238E27FC236}">
                <a16:creationId xmlns:a16="http://schemas.microsoft.com/office/drawing/2014/main" id="{007A576D-4E7A-4931-B980-0C54168CC867}"/>
              </a:ext>
            </a:extLst>
          </p:cNvPr>
          <p:cNvSpPr/>
          <p:nvPr/>
        </p:nvSpPr>
        <p:spPr>
          <a:xfrm>
            <a:off x="3563579" y="4836957"/>
            <a:ext cx="2566857"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a:ea typeface="+mn-ea"/>
                <a:cs typeface="+mn-cs"/>
              </a:rPr>
              <a:t>draft-ietf-lpwan-gas-factory-007</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878FF71D-4EB3-4C3D-9F31-80F8E9358335}"/>
              </a:ext>
            </a:extLst>
          </p:cNvPr>
          <p:cNvSpPr txBox="1">
            <a:spLocks/>
          </p:cNvSpPr>
          <p:nvPr/>
        </p:nvSpPr>
        <p:spPr>
          <a:xfrm>
            <a:off x="6863586" y="4836957"/>
            <a:ext cx="2057400" cy="273844"/>
          </a:xfrm>
          <a:prstGeom prst="rect">
            <a:avLst/>
          </a:prstGeom>
        </p:spPr>
        <p:txBody>
          <a:bodyPr vert="horz" lIns="68580" tIns="34290" rIns="68580" bIns="34290" rtlCol="0" anchor="ctr"/>
          <a:lstStyle>
            <a:defPPr>
              <a:defRPr lang="fr-FR"/>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43D7CE35-1867-2742-9862-5460C4103144}" type="slidenum">
              <a:rPr kumimoji="0" lang="en-US"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56</a:t>
            </a:fld>
            <a:endParaRPr kumimoji="0" lang="en-US"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427242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C7AB2-E7C2-8647-8876-6AE95AD05612}"/>
              </a:ext>
            </a:extLst>
          </p:cNvPr>
          <p:cNvSpPr>
            <a:spLocks noGrp="1"/>
          </p:cNvSpPr>
          <p:nvPr>
            <p:ph type="title"/>
          </p:nvPr>
        </p:nvSpPr>
        <p:spPr/>
        <p:txBody>
          <a:bodyPr/>
          <a:lstStyle/>
          <a:p>
            <a:r>
              <a:rPr lang="fr-FR" dirty="0" err="1"/>
              <a:t>From</a:t>
            </a:r>
            <a:r>
              <a:rPr lang="fr-FR" dirty="0"/>
              <a:t> version 17 to version 19</a:t>
            </a:r>
            <a:endParaRPr lang="en-US" dirty="0"/>
          </a:p>
        </p:txBody>
      </p:sp>
      <p:sp>
        <p:nvSpPr>
          <p:cNvPr id="3" name="Content Placeholder 2">
            <a:extLst>
              <a:ext uri="{FF2B5EF4-FFF2-40B4-BE49-F238E27FC236}">
                <a16:creationId xmlns:a16="http://schemas.microsoft.com/office/drawing/2014/main" id="{5BC7D9CB-4204-5642-9492-A3D9CD0EBBAB}"/>
              </a:ext>
            </a:extLst>
          </p:cNvPr>
          <p:cNvSpPr>
            <a:spLocks noGrp="1"/>
          </p:cNvSpPr>
          <p:nvPr>
            <p:ph idx="1"/>
          </p:nvPr>
        </p:nvSpPr>
        <p:spPr/>
        <p:txBody>
          <a:bodyPr>
            <a:normAutofit fontScale="85000" lnSpcReduction="20000"/>
          </a:bodyPr>
          <a:lstStyle/>
          <a:p>
            <a:r>
              <a:rPr lang="en-US" dirty="0"/>
              <a:t>V-16</a:t>
            </a:r>
          </a:p>
          <a:p>
            <a:pPr lvl="1"/>
            <a:r>
              <a:rPr lang="en-US" dirty="0"/>
              <a:t>New Section 2, Uses Cases </a:t>
            </a:r>
          </a:p>
          <a:p>
            <a:pPr lvl="1"/>
            <a:r>
              <a:rPr lang="en-US" dirty="0"/>
              <a:t>New Section 6, CoAP extensions</a:t>
            </a:r>
          </a:p>
          <a:p>
            <a:pPr lvl="1"/>
            <a:r>
              <a:rPr lang="en-US" dirty="0"/>
              <a:t>New Section 4, CoAP header fields Compression</a:t>
            </a:r>
          </a:p>
          <a:p>
            <a:pPr lvl="1"/>
            <a:r>
              <a:rPr lang="en-US" dirty="0"/>
              <a:t>New Section 5, CoAP Options</a:t>
            </a:r>
          </a:p>
          <a:p>
            <a:r>
              <a:rPr lang="en-US" dirty="0"/>
              <a:t>V-17 &amp; V-18</a:t>
            </a:r>
          </a:p>
          <a:p>
            <a:pPr lvl="1"/>
            <a:r>
              <a:rPr lang="en-US" dirty="0"/>
              <a:t>New Section CoAP Options</a:t>
            </a:r>
          </a:p>
          <a:p>
            <a:pPr lvl="2"/>
            <a:r>
              <a:rPr lang="en-US" dirty="0"/>
              <a:t>Uri-Path and Uri-Query variable length unit in bytes</a:t>
            </a:r>
          </a:p>
          <a:p>
            <a:r>
              <a:rPr lang="en-US" dirty="0"/>
              <a:t>V-19</a:t>
            </a:r>
          </a:p>
          <a:p>
            <a:pPr lvl="1"/>
            <a:r>
              <a:rPr lang="en-US" dirty="0"/>
              <a:t>New Security Section </a:t>
            </a:r>
          </a:p>
          <a:p>
            <a:pPr lvl="1"/>
            <a:r>
              <a:rPr lang="en-US" dirty="0"/>
              <a:t>Update the Examples for the variable length</a:t>
            </a:r>
          </a:p>
          <a:p>
            <a:pPr lvl="1"/>
            <a:endParaRPr lang="en-US" dirty="0"/>
          </a:p>
          <a:p>
            <a:r>
              <a:rPr lang="en-US" dirty="0"/>
              <a:t>Many Editorial Nits</a:t>
            </a:r>
            <a:endParaRPr lang="fr-FR" dirty="0"/>
          </a:p>
          <a:p>
            <a:pPr lvl="1"/>
            <a:endParaRPr lang="en-US" dirty="0"/>
          </a:p>
        </p:txBody>
      </p:sp>
      <p:sp>
        <p:nvSpPr>
          <p:cNvPr id="5" name="Rectangle 4">
            <a:extLst>
              <a:ext uri="{FF2B5EF4-FFF2-40B4-BE49-F238E27FC236}">
                <a16:creationId xmlns:a16="http://schemas.microsoft.com/office/drawing/2014/main" id="{007A576D-4E7A-4931-B980-0C54168CC867}"/>
              </a:ext>
            </a:extLst>
          </p:cNvPr>
          <p:cNvSpPr/>
          <p:nvPr/>
        </p:nvSpPr>
        <p:spPr>
          <a:xfrm>
            <a:off x="3563579" y="4836957"/>
            <a:ext cx="2566857"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fr-FR" sz="1400" b="0" i="0" u="none" strike="noStrike" kern="1200" cap="none" spc="0" normalizeH="0" baseline="0" noProof="0" dirty="0">
                <a:ln>
                  <a:noFill/>
                </a:ln>
                <a:solidFill>
                  <a:prstClr val="black"/>
                </a:solidFill>
                <a:effectLst/>
                <a:uLnTx/>
                <a:uFillTx/>
                <a:latin typeface="Calibri"/>
                <a:ea typeface="+mn-ea"/>
                <a:cs typeface="+mn-cs"/>
              </a:rPr>
              <a:t>draft-ietf-lpwan-gas-factory-007</a:t>
            </a:r>
            <a:endParaRPr kumimoji="0" lang="en-US" sz="14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a:extLst>
              <a:ext uri="{FF2B5EF4-FFF2-40B4-BE49-F238E27FC236}">
                <a16:creationId xmlns:a16="http://schemas.microsoft.com/office/drawing/2014/main" id="{878FF71D-4EB3-4C3D-9F31-80F8E9358335}"/>
              </a:ext>
            </a:extLst>
          </p:cNvPr>
          <p:cNvSpPr txBox="1">
            <a:spLocks/>
          </p:cNvSpPr>
          <p:nvPr/>
        </p:nvSpPr>
        <p:spPr>
          <a:xfrm>
            <a:off x="6863586" y="4836957"/>
            <a:ext cx="2057400" cy="273844"/>
          </a:xfrm>
          <a:prstGeom prst="rect">
            <a:avLst/>
          </a:prstGeom>
        </p:spPr>
        <p:txBody>
          <a:bodyPr vert="horz" lIns="68580" tIns="34290" rIns="68580" bIns="34290" rtlCol="0" anchor="ctr"/>
          <a:lstStyle>
            <a:defPPr>
              <a:defRPr lang="fr-FR"/>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43D7CE35-1867-2742-9862-5460C4103144}" type="slidenum">
              <a:rPr kumimoji="0" lang="en-US" sz="9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57</a:t>
            </a:fld>
            <a:endParaRPr kumimoji="0" lang="en-US" sz="9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13939682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Next</a:t>
            </a:r>
            <a:r>
              <a:rPr lang="fr-FR" dirty="0"/>
              <a:t> </a:t>
            </a:r>
            <a:r>
              <a:rPr lang="fr-FR" dirty="0" err="1"/>
              <a:t>steps</a:t>
            </a:r>
            <a:endParaRPr lang="fr-FR" dirty="0"/>
          </a:p>
        </p:txBody>
      </p:sp>
      <p:sp>
        <p:nvSpPr>
          <p:cNvPr id="3" name="Espace réservé du contenu 2"/>
          <p:cNvSpPr>
            <a:spLocks noGrp="1"/>
          </p:cNvSpPr>
          <p:nvPr>
            <p:ph idx="1"/>
          </p:nvPr>
        </p:nvSpPr>
        <p:spPr/>
        <p:txBody>
          <a:bodyPr/>
          <a:lstStyle/>
          <a:p>
            <a:r>
              <a:rPr lang="fr-FR" dirty="0"/>
              <a:t>AUTH48… (RFC9024)?</a:t>
            </a:r>
          </a:p>
          <a:p>
            <a:endParaRPr lang="fr-FR" dirty="0"/>
          </a:p>
          <a:p>
            <a:r>
              <a:rPr lang="fr-FR" dirty="0"/>
              <a:t>Questions?</a:t>
            </a:r>
          </a:p>
        </p:txBody>
      </p:sp>
    </p:spTree>
    <p:extLst>
      <p:ext uri="{BB962C8B-B14F-4D97-AF65-F5344CB8AC3E}">
        <p14:creationId xmlns:p14="http://schemas.microsoft.com/office/powerpoint/2010/main" val="19907318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59</a:t>
            </a:fld>
            <a:endParaRPr kumimoji="0" lang="fr-FR" sz="12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4" name="Titre 1"/>
          <p:cNvSpPr txBox="1">
            <a:spLocks/>
          </p:cNvSpPr>
          <p:nvPr/>
        </p:nvSpPr>
        <p:spPr>
          <a:xfrm>
            <a:off x="0" y="1133922"/>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Gill Sans MT"/>
                <a:ea typeface="+mj-ea"/>
                <a:cs typeface="+mj-cs"/>
              </a:rPr>
              <a:t>draft-</a:t>
            </a:r>
            <a:r>
              <a:rPr kumimoji="0" lang="en-US" sz="4400" b="0" i="0" u="none" strike="noStrike" kern="1200" cap="none" spc="0" normalizeH="0" baseline="0" noProof="0" dirty="0" err="1">
                <a:ln>
                  <a:noFill/>
                </a:ln>
                <a:solidFill>
                  <a:prstClr val="black"/>
                </a:solidFill>
                <a:effectLst/>
                <a:uLnTx/>
                <a:uFillTx/>
                <a:latin typeface="Gill Sans MT"/>
                <a:ea typeface="+mj-ea"/>
                <a:cs typeface="+mj-cs"/>
              </a:rPr>
              <a:t>thubert</a:t>
            </a:r>
            <a:r>
              <a:rPr kumimoji="0" lang="en-US" sz="4400" b="0" i="0" u="none" strike="noStrike" kern="1200" cap="none" spc="0" normalizeH="0" baseline="0" noProof="0" dirty="0">
                <a:ln>
                  <a:noFill/>
                </a:ln>
                <a:solidFill>
                  <a:prstClr val="black"/>
                </a:solidFill>
                <a:effectLst/>
                <a:uLnTx/>
                <a:uFillTx/>
                <a:latin typeface="Gill Sans MT"/>
                <a:ea typeface="+mj-ea"/>
                <a:cs typeface="+mj-cs"/>
              </a:rPr>
              <a:t>-intarea-</a:t>
            </a:r>
            <a:r>
              <a:rPr kumimoji="0" lang="en-US" sz="4400" b="0" i="0" u="none" strike="noStrike" kern="1200" cap="none" spc="0" normalizeH="0" baseline="0" noProof="0" dirty="0" err="1">
                <a:ln>
                  <a:noFill/>
                </a:ln>
                <a:solidFill>
                  <a:prstClr val="black"/>
                </a:solidFill>
                <a:effectLst/>
                <a:uLnTx/>
                <a:uFillTx/>
                <a:latin typeface="Gill Sans MT"/>
                <a:ea typeface="+mj-ea"/>
                <a:cs typeface="+mj-cs"/>
              </a:rPr>
              <a:t>schc</a:t>
            </a:r>
            <a:r>
              <a:rPr kumimoji="0" lang="en-US" sz="4400" b="0" i="0" u="none" strike="noStrike" kern="1200" cap="none" spc="0" normalizeH="0" baseline="0" noProof="0" dirty="0">
                <a:ln>
                  <a:noFill/>
                </a:ln>
                <a:solidFill>
                  <a:prstClr val="black"/>
                </a:solidFill>
                <a:effectLst/>
                <a:uLnTx/>
                <a:uFillTx/>
                <a:latin typeface="Gill Sans MT"/>
                <a:ea typeface="+mj-ea"/>
                <a:cs typeface="+mj-cs"/>
              </a:rPr>
              <a:t>-over-</a:t>
            </a:r>
            <a:r>
              <a:rPr kumimoji="0" lang="en-US" sz="4400" b="0" i="0" u="none" strike="noStrike" kern="1200" cap="none" spc="0" normalizeH="0" baseline="0" noProof="0" dirty="0" err="1">
                <a:ln>
                  <a:noFill/>
                </a:ln>
                <a:solidFill>
                  <a:prstClr val="black"/>
                </a:solidFill>
                <a:effectLst/>
                <a:uLnTx/>
                <a:uFillTx/>
                <a:latin typeface="Gill Sans MT"/>
                <a:ea typeface="+mj-ea"/>
                <a:cs typeface="+mj-cs"/>
              </a:rPr>
              <a:t>ppp</a:t>
            </a:r>
            <a:endParaRPr kumimoji="0" lang="en-US" sz="4400" b="1" i="0" u="none" strike="noStrike" kern="1200" cap="none" spc="0" normalizeH="0" baseline="0" noProof="0" dirty="0">
              <a:ln>
                <a:noFill/>
              </a:ln>
              <a:solidFill>
                <a:prstClr val="black"/>
              </a:solidFill>
              <a:effectLst/>
              <a:uLnTx/>
              <a:uFillTx/>
              <a:latin typeface="Gill Sans MT"/>
              <a:ea typeface="+mj-ea"/>
              <a:cs typeface="Trebuchet MS"/>
            </a:endParaRPr>
          </a:p>
        </p:txBody>
      </p:sp>
      <p:sp>
        <p:nvSpPr>
          <p:cNvPr id="5" name="Titre 1"/>
          <p:cNvSpPr txBox="1">
            <a:spLocks/>
          </p:cNvSpPr>
          <p:nvPr/>
        </p:nvSpPr>
        <p:spPr>
          <a:xfrm>
            <a:off x="0" y="2971799"/>
            <a:ext cx="9144000" cy="1586089"/>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Gill Sans MT"/>
                <a:ea typeface="+mj-ea"/>
                <a:cs typeface="Trebuchet MS"/>
              </a:rPr>
              <a:t>Authors:</a:t>
            </a:r>
          </a:p>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Gill Sans MT"/>
                <a:ea typeface="+mj-ea"/>
                <a:cs typeface="Trebuchet MS"/>
              </a:rPr>
              <a:t>Pascal Thubert &lt;pthubert@cisco.com&gt;</a:t>
            </a:r>
          </a:p>
        </p:txBody>
      </p:sp>
      <p:sp>
        <p:nvSpPr>
          <p:cNvPr id="6" name="Titre 1"/>
          <p:cNvSpPr txBox="1">
            <a:spLocks/>
          </p:cNvSpPr>
          <p:nvPr/>
        </p:nvSpPr>
        <p:spPr>
          <a:xfrm>
            <a:off x="0" y="4154768"/>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rebuchet MS"/>
              <a:ea typeface="+mj-ea"/>
              <a:cs typeface="Trebuchet MS"/>
            </a:endParaRPr>
          </a:p>
        </p:txBody>
      </p:sp>
      <p:sp>
        <p:nvSpPr>
          <p:cNvPr id="7" name="ZoneTexte 6"/>
          <p:cNvSpPr txBox="1"/>
          <p:nvPr/>
        </p:nvSpPr>
        <p:spPr>
          <a:xfrm>
            <a:off x="6787444" y="4684889"/>
            <a:ext cx="184666"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8" name="ZoneTexte 1"/>
          <p:cNvSpPr txBox="1"/>
          <p:nvPr/>
        </p:nvSpPr>
        <p:spPr>
          <a:xfrm>
            <a:off x="2802442" y="4738501"/>
            <a:ext cx="3351367"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IETF 110, Virtual, March 10</a:t>
            </a:r>
            <a:r>
              <a:rPr kumimoji="0" lang="en-US" sz="1800" b="0" i="0" u="none" strike="noStrike" kern="1200" cap="none" spc="0" normalizeH="0" baseline="30000" noProof="0" dirty="0">
                <a:ln>
                  <a:noFill/>
                </a:ln>
                <a:solidFill>
                  <a:prstClr val="black"/>
                </a:solidFill>
                <a:effectLst/>
                <a:uLnTx/>
                <a:uFillTx/>
                <a:latin typeface="Gill Sans MT"/>
                <a:ea typeface="+mn-ea"/>
                <a:cs typeface="Trebuchet MS"/>
              </a:rPr>
              <a:t>th</a:t>
            </a: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 2021</a:t>
            </a:r>
          </a:p>
        </p:txBody>
      </p:sp>
    </p:spTree>
    <p:extLst>
      <p:ext uri="{BB962C8B-B14F-4D97-AF65-F5344CB8AC3E}">
        <p14:creationId xmlns:p14="http://schemas.microsoft.com/office/powerpoint/2010/main" val="4252358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normAutofit fontScale="90000"/>
          </a:bodyPr>
          <a:lstStyle/>
          <a:p>
            <a:r>
              <a:rPr lang="en-US" dirty="0"/>
              <a:t>Agenda bashing (cont.)</a:t>
            </a:r>
          </a:p>
        </p:txBody>
      </p:sp>
      <p:sp>
        <p:nvSpPr>
          <p:cNvPr id="2" name="Espace réservé du numéro de diapositive 1"/>
          <p:cNvSpPr>
            <a:spLocks noGrp="1"/>
          </p:cNvSpPr>
          <p:nvPr>
            <p:ph type="sldNum" sz="quarter" idx="12"/>
          </p:nvPr>
        </p:nvSpPr>
        <p:spPr/>
        <p:txBody>
          <a:bodyPr/>
          <a:lstStyle/>
          <a:p>
            <a:fld id="{22D2E28D-3C84-FA4F-AA95-DF0FC25EB245}" type="slidenum">
              <a:rPr lang="fr-FR" smtClean="0"/>
              <a:t>6</a:t>
            </a:fld>
            <a:endParaRPr lang="fr-FR"/>
          </a:p>
        </p:txBody>
      </p:sp>
      <p:graphicFrame>
        <p:nvGraphicFramePr>
          <p:cNvPr id="5" name="Table 4"/>
          <p:cNvGraphicFramePr>
            <a:graphicFrameLocks noGrp="1"/>
          </p:cNvGraphicFramePr>
          <p:nvPr>
            <p:extLst>
              <p:ext uri="{D42A27DB-BD31-4B8C-83A1-F6EECF244321}">
                <p14:modId xmlns:p14="http://schemas.microsoft.com/office/powerpoint/2010/main" val="3893933197"/>
              </p:ext>
            </p:extLst>
          </p:nvPr>
        </p:nvGraphicFramePr>
        <p:xfrm>
          <a:off x="820653" y="1080038"/>
          <a:ext cx="7948773" cy="2568381"/>
        </p:xfrm>
        <a:graphic>
          <a:graphicData uri="http://schemas.openxmlformats.org/drawingml/2006/table">
            <a:tbl>
              <a:tblPr firstRow="1" bandRow="1">
                <a:tableStyleId>{5C22544A-7EE6-4342-B048-85BDC9FD1C3A}</a:tableStyleId>
              </a:tblPr>
              <a:tblGrid>
                <a:gridCol w="827382">
                  <a:extLst>
                    <a:ext uri="{9D8B030D-6E8A-4147-A177-3AD203B41FA5}">
                      <a16:colId xmlns:a16="http://schemas.microsoft.com/office/drawing/2014/main" val="1188353627"/>
                    </a:ext>
                  </a:extLst>
                </a:gridCol>
                <a:gridCol w="6304021">
                  <a:extLst>
                    <a:ext uri="{9D8B030D-6E8A-4147-A177-3AD203B41FA5}">
                      <a16:colId xmlns:a16="http://schemas.microsoft.com/office/drawing/2014/main" val="2384022481"/>
                    </a:ext>
                  </a:extLst>
                </a:gridCol>
                <a:gridCol w="817370">
                  <a:extLst>
                    <a:ext uri="{9D8B030D-6E8A-4147-A177-3AD203B41FA5}">
                      <a16:colId xmlns:a16="http://schemas.microsoft.com/office/drawing/2014/main" val="4011079028"/>
                    </a:ext>
                  </a:extLst>
                </a:gridCol>
              </a:tblGrid>
              <a:tr h="871833">
                <a:tc>
                  <a:txBody>
                    <a:bodyPr/>
                    <a:lstStyle/>
                    <a:p>
                      <a:r>
                        <a:rPr lang="en-US" sz="1400" b="0" dirty="0">
                          <a:solidFill>
                            <a:schemeClr val="tx1"/>
                          </a:solidFill>
                        </a:rPr>
                        <a:t>16:15</a:t>
                      </a:r>
                    </a:p>
                  </a:txBody>
                  <a:tcPr>
                    <a:solidFill>
                      <a:schemeClr val="bg1"/>
                    </a:solidFill>
                  </a:tcPr>
                </a:tc>
                <a:tc>
                  <a:txBody>
                    <a:bodyPr/>
                    <a:lstStyle/>
                    <a:p>
                      <a:pPr marL="0" marR="0" lvl="0" indent="0" algn="l" defTabSz="457061" rtl="0" eaLnBrk="1" fontAlgn="auto" latinLnBrk="0" hangingPunct="1">
                        <a:lnSpc>
                          <a:spcPct val="100000"/>
                        </a:lnSpc>
                        <a:spcBef>
                          <a:spcPts val="600"/>
                        </a:spcBef>
                        <a:spcAft>
                          <a:spcPts val="0"/>
                        </a:spcAft>
                        <a:buClr>
                          <a:srgbClr val="000000"/>
                        </a:buClr>
                        <a:buSzTx/>
                        <a:buFontTx/>
                        <a:buNone/>
                        <a:tabLst/>
                        <a:defRPr/>
                      </a:pPr>
                      <a:r>
                        <a:rPr kumimoji="0" lang="en-US" altLang="en-US" sz="1400" b="0" i="0" u="none" strike="noStrike" kern="1200" cap="none" spc="0" normalizeH="0" baseline="0" noProof="0" dirty="0" err="1">
                          <a:ln>
                            <a:noFill/>
                          </a:ln>
                          <a:solidFill>
                            <a:schemeClr val="tx1"/>
                          </a:solidFill>
                          <a:effectLst/>
                          <a:uLnTx/>
                          <a:uFillTx/>
                          <a:latin typeface="+mn-lt"/>
                          <a:ea typeface="+mn-ea"/>
                          <a:cs typeface="Droid Sans Fallback" charset="0"/>
                        </a:rPr>
                        <a:t>CoAP</a:t>
                      </a:r>
                      <a:r>
                        <a:rPr kumimoji="0" lang="en-US" altLang="en-US" sz="1400" b="0" i="0" u="none" strike="noStrike" kern="1200" cap="none" spc="0" normalizeH="0" baseline="0" noProof="0" dirty="0">
                          <a:ln>
                            <a:noFill/>
                          </a:ln>
                          <a:solidFill>
                            <a:schemeClr val="tx1"/>
                          </a:solidFill>
                          <a:effectLst/>
                          <a:uLnTx/>
                          <a:uFillTx/>
                          <a:latin typeface="+mn-lt"/>
                          <a:ea typeface="+mn-ea"/>
                          <a:cs typeface="Droid Sans Fallback" charset="0"/>
                        </a:rPr>
                        <a:t>-over-SCHC</a:t>
                      </a:r>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altLang="en-US" sz="1400" b="0" i="0" u="none" strike="noStrike" kern="1200" cap="none" spc="0" normalizeH="0" baseline="0" noProof="0" dirty="0">
                          <a:ln>
                            <a:noFill/>
                          </a:ln>
                          <a:solidFill>
                            <a:schemeClr val="tx1"/>
                          </a:solidFill>
                          <a:effectLst/>
                          <a:uLnTx/>
                          <a:uFillTx/>
                          <a:latin typeface="+mn-lt"/>
                          <a:ea typeface="+mn-ea"/>
                          <a:cs typeface="Droid Sans Fallback" charset="0"/>
                        </a:rPr>
                        <a:t>Presenter: Ana </a:t>
                      </a:r>
                      <a:r>
                        <a:rPr kumimoji="0" lang="en-US" altLang="en-US" sz="1400" b="0" i="0" u="none" strike="noStrike" kern="1200" cap="none" spc="0" normalizeH="0" baseline="0" noProof="0" dirty="0" err="1">
                          <a:ln>
                            <a:noFill/>
                          </a:ln>
                          <a:solidFill>
                            <a:schemeClr val="tx1"/>
                          </a:solidFill>
                          <a:effectLst/>
                          <a:uLnTx/>
                          <a:uFillTx/>
                          <a:latin typeface="+mn-lt"/>
                          <a:ea typeface="+mn-ea"/>
                          <a:cs typeface="Droid Sans Fallback" charset="0"/>
                        </a:rPr>
                        <a:t>Minaburo</a:t>
                      </a:r>
                      <a:endParaRPr kumimoji="0" lang="en-US" altLang="en-US" sz="1400" b="0" i="0" u="none" strike="noStrike" kern="1200" cap="none" spc="0" normalizeH="0" baseline="0" noProof="0" dirty="0">
                        <a:ln>
                          <a:noFill/>
                        </a:ln>
                        <a:solidFill>
                          <a:schemeClr val="tx1"/>
                        </a:solidFill>
                        <a:effectLst/>
                        <a:uLnTx/>
                        <a:uFillTx/>
                        <a:latin typeface="+mn-lt"/>
                        <a:ea typeface="+mn-ea"/>
                        <a:cs typeface="Droid Sans Fallback" charset="0"/>
                      </a:endParaRPr>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400" b="0" dirty="0">
                          <a:solidFill>
                            <a:schemeClr val="tx1"/>
                          </a:solidFill>
                        </a:rPr>
                        <a:t>Associated drafts: draft-</a:t>
                      </a:r>
                      <a:r>
                        <a:rPr lang="en-US" sz="1400" b="0" dirty="0" err="1">
                          <a:solidFill>
                            <a:schemeClr val="tx1"/>
                          </a:solidFill>
                        </a:rPr>
                        <a:t>ietf</a:t>
                      </a:r>
                      <a:r>
                        <a:rPr lang="en-US" sz="1400" b="0" dirty="0">
                          <a:solidFill>
                            <a:schemeClr val="tx1"/>
                          </a:solidFill>
                        </a:rPr>
                        <a:t>-</a:t>
                      </a:r>
                      <a:r>
                        <a:rPr lang="en-US" sz="1400" b="0" dirty="0" err="1">
                          <a:solidFill>
                            <a:schemeClr val="tx1"/>
                          </a:solidFill>
                        </a:rPr>
                        <a:t>lpwan</a:t>
                      </a:r>
                      <a:r>
                        <a:rPr lang="en-US" sz="1400" b="0" dirty="0">
                          <a:solidFill>
                            <a:schemeClr val="tx1"/>
                          </a:solidFill>
                        </a:rPr>
                        <a:t>-</a:t>
                      </a:r>
                      <a:r>
                        <a:rPr lang="en-US" sz="1400" b="0" dirty="0" err="1">
                          <a:solidFill>
                            <a:schemeClr val="tx1"/>
                          </a:solidFill>
                        </a:rPr>
                        <a:t>coap</a:t>
                      </a:r>
                      <a:r>
                        <a:rPr lang="en-US" sz="1400" b="0" dirty="0">
                          <a:solidFill>
                            <a:schemeClr val="tx1"/>
                          </a:solidFill>
                        </a:rPr>
                        <a:t>-static-context-</a:t>
                      </a:r>
                      <a:r>
                        <a:rPr lang="en-US" sz="1400" b="0" dirty="0" err="1">
                          <a:solidFill>
                            <a:schemeClr val="tx1"/>
                          </a:solidFill>
                        </a:rPr>
                        <a:t>hc</a:t>
                      </a:r>
                      <a:endParaRPr lang="en-US" sz="1400" b="0" dirty="0">
                        <a:solidFill>
                          <a:schemeClr val="tx1"/>
                        </a:solidFill>
                      </a:endParaRPr>
                    </a:p>
                  </a:txBody>
                  <a:tcPr>
                    <a:solidFill>
                      <a:schemeClr val="bg1"/>
                    </a:solidFill>
                  </a:tcPr>
                </a:tc>
                <a:tc>
                  <a:txBody>
                    <a:bodyPr/>
                    <a:lstStyle/>
                    <a:p>
                      <a:r>
                        <a:rPr lang="en-US" sz="1400" b="0" dirty="0">
                          <a:solidFill>
                            <a:schemeClr val="tx1"/>
                          </a:solidFill>
                        </a:rPr>
                        <a:t> 5mn</a:t>
                      </a:r>
                    </a:p>
                  </a:txBody>
                  <a:tcPr>
                    <a:solidFill>
                      <a:schemeClr val="bg1"/>
                    </a:solidFill>
                  </a:tcPr>
                </a:tc>
                <a:extLst>
                  <a:ext uri="{0D108BD9-81ED-4DB2-BD59-A6C34878D82A}">
                    <a16:rowId xmlns:a16="http://schemas.microsoft.com/office/drawing/2014/main" val="10001"/>
                  </a:ext>
                </a:extLst>
              </a:tr>
              <a:tr h="808846">
                <a:tc>
                  <a:txBody>
                    <a:bodyPr/>
                    <a:lstStyle/>
                    <a:p>
                      <a:r>
                        <a:rPr lang="en-US" sz="1400" b="0" dirty="0">
                          <a:solidFill>
                            <a:schemeClr val="tx1"/>
                          </a:solidFill>
                        </a:rPr>
                        <a:t>16:20</a:t>
                      </a:r>
                    </a:p>
                  </a:txBody>
                  <a:tcPr>
                    <a:solidFill>
                      <a:schemeClr val="bg1"/>
                    </a:solidFill>
                  </a:tcPr>
                </a:tc>
                <a:tc>
                  <a:txBody>
                    <a:bodyPr/>
                    <a:lstStyle/>
                    <a:p>
                      <a:pPr marL="0" marR="0" lvl="0" indent="0" algn="l" defTabSz="457061" rtl="0" eaLnBrk="1" fontAlgn="auto" latinLnBrk="0" hangingPunct="1">
                        <a:lnSpc>
                          <a:spcPct val="100000"/>
                        </a:lnSpc>
                        <a:spcBef>
                          <a:spcPts val="600"/>
                        </a:spcBef>
                        <a:spcAft>
                          <a:spcPts val="0"/>
                        </a:spcAft>
                        <a:buClr>
                          <a:srgbClr val="000000"/>
                        </a:buClr>
                        <a:buSzTx/>
                        <a:buFontTx/>
                        <a:buNone/>
                        <a:tabLst/>
                        <a:defRPr/>
                      </a:pPr>
                      <a:r>
                        <a:rPr lang="en-US" sz="1400" dirty="0"/>
                        <a:t>SCHC-over-PPP</a:t>
                      </a:r>
                      <a:endParaRPr kumimoji="0" lang="en-US" altLang="en-US" sz="1400" b="0" i="0" u="none" strike="noStrike" kern="1200" cap="none" spc="0" normalizeH="0" baseline="0" noProof="0" dirty="0">
                        <a:ln>
                          <a:noFill/>
                        </a:ln>
                        <a:solidFill>
                          <a:prstClr val="black"/>
                        </a:solidFill>
                        <a:effectLst/>
                        <a:uLnTx/>
                        <a:uFillTx/>
                        <a:latin typeface="+mn-lt"/>
                        <a:ea typeface="+mn-ea"/>
                        <a:cs typeface="Droid Sans Fallback" charset="0"/>
                      </a:endParaRPr>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lang="en-US" sz="1400" dirty="0"/>
                        <a:t>Presenters: Pascal </a:t>
                      </a:r>
                      <a:r>
                        <a:rPr lang="en-US" sz="1400" dirty="0" err="1"/>
                        <a:t>Thubert</a:t>
                      </a:r>
                      <a:endParaRPr lang="en-US" sz="1400" dirty="0"/>
                    </a:p>
                    <a:p>
                      <a:pPr marL="228600" marR="0" lvl="0" indent="-228600" algn="l" defTabSz="457061"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altLang="en-US" sz="1400" b="0" i="0" u="none" strike="noStrike" kern="1200" cap="none" spc="0" normalizeH="0" baseline="0" noProof="0" dirty="0">
                          <a:ln>
                            <a:noFill/>
                          </a:ln>
                          <a:solidFill>
                            <a:prstClr val="black"/>
                          </a:solidFill>
                          <a:effectLst/>
                          <a:uLnTx/>
                          <a:uFillTx/>
                          <a:latin typeface="+mn-lt"/>
                          <a:ea typeface="+mn-ea"/>
                          <a:cs typeface="Droid Sans Fallback" charset="0"/>
                        </a:rPr>
                        <a:t>Associated drafts: draft-</a:t>
                      </a:r>
                      <a:r>
                        <a:rPr kumimoji="0" lang="en-US" altLang="en-US" sz="1400" b="0" i="0" u="none" strike="noStrike" kern="1200" cap="none" spc="0" normalizeH="0" baseline="0" noProof="0" dirty="0" err="1">
                          <a:ln>
                            <a:noFill/>
                          </a:ln>
                          <a:solidFill>
                            <a:prstClr val="black"/>
                          </a:solidFill>
                          <a:effectLst/>
                          <a:uLnTx/>
                          <a:uFillTx/>
                          <a:latin typeface="+mn-lt"/>
                          <a:ea typeface="+mn-ea"/>
                          <a:cs typeface="Droid Sans Fallback" charset="0"/>
                        </a:rPr>
                        <a:t>thubert</a:t>
                      </a:r>
                      <a:r>
                        <a:rPr kumimoji="0" lang="en-US" altLang="en-US" sz="1400" b="0" i="0" u="none" strike="noStrike" kern="1200" cap="none" spc="0" normalizeH="0" baseline="0" noProof="0" dirty="0">
                          <a:ln>
                            <a:noFill/>
                          </a:ln>
                          <a:solidFill>
                            <a:prstClr val="black"/>
                          </a:solidFill>
                          <a:effectLst/>
                          <a:uLnTx/>
                          <a:uFillTx/>
                          <a:latin typeface="+mn-lt"/>
                          <a:ea typeface="+mn-ea"/>
                          <a:cs typeface="Droid Sans Fallback" charset="0"/>
                        </a:rPr>
                        <a:t>-</a:t>
                      </a:r>
                      <a:r>
                        <a:rPr kumimoji="0" lang="en-US" altLang="en-US" sz="1400" b="0" i="0" u="none" strike="noStrike" kern="1200" cap="none" spc="0" normalizeH="0" baseline="0" noProof="0" dirty="0" err="1">
                          <a:ln>
                            <a:noFill/>
                          </a:ln>
                          <a:solidFill>
                            <a:prstClr val="black"/>
                          </a:solidFill>
                          <a:effectLst/>
                          <a:uLnTx/>
                          <a:uFillTx/>
                          <a:latin typeface="+mn-lt"/>
                          <a:ea typeface="+mn-ea"/>
                          <a:cs typeface="Droid Sans Fallback" charset="0"/>
                        </a:rPr>
                        <a:t>intarea</a:t>
                      </a:r>
                      <a:r>
                        <a:rPr kumimoji="0" lang="en-US" altLang="en-US" sz="1400" b="0" i="0" u="none" strike="noStrike" kern="1200" cap="none" spc="0" normalizeH="0" baseline="0" noProof="0" dirty="0">
                          <a:ln>
                            <a:noFill/>
                          </a:ln>
                          <a:solidFill>
                            <a:prstClr val="black"/>
                          </a:solidFill>
                          <a:effectLst/>
                          <a:uLnTx/>
                          <a:uFillTx/>
                          <a:latin typeface="+mn-lt"/>
                          <a:ea typeface="+mn-ea"/>
                          <a:cs typeface="Droid Sans Fallback" charset="0"/>
                        </a:rPr>
                        <a:t>-</a:t>
                      </a:r>
                      <a:r>
                        <a:rPr kumimoji="0" lang="en-US" altLang="en-US" sz="1400" b="0" i="0" u="none" strike="noStrike" kern="1200" cap="none" spc="0" normalizeH="0" baseline="0" noProof="0" dirty="0" err="1">
                          <a:ln>
                            <a:noFill/>
                          </a:ln>
                          <a:solidFill>
                            <a:prstClr val="black"/>
                          </a:solidFill>
                          <a:effectLst/>
                          <a:uLnTx/>
                          <a:uFillTx/>
                          <a:latin typeface="+mn-lt"/>
                          <a:ea typeface="+mn-ea"/>
                          <a:cs typeface="Droid Sans Fallback" charset="0"/>
                        </a:rPr>
                        <a:t>schc</a:t>
                      </a:r>
                      <a:r>
                        <a:rPr kumimoji="0" lang="en-US" altLang="en-US" sz="1400" b="0" i="0" u="none" strike="noStrike" kern="1200" cap="none" spc="0" normalizeH="0" baseline="0" noProof="0" dirty="0">
                          <a:ln>
                            <a:noFill/>
                          </a:ln>
                          <a:solidFill>
                            <a:prstClr val="black"/>
                          </a:solidFill>
                          <a:effectLst/>
                          <a:uLnTx/>
                          <a:uFillTx/>
                          <a:latin typeface="+mn-lt"/>
                          <a:ea typeface="+mn-ea"/>
                          <a:cs typeface="Droid Sans Fallback" charset="0"/>
                        </a:rPr>
                        <a:t>-over-</a:t>
                      </a:r>
                      <a:r>
                        <a:rPr kumimoji="0" lang="en-US" altLang="en-US" sz="1400" b="0" i="0" u="none" strike="noStrike" kern="1200" cap="none" spc="0" normalizeH="0" baseline="0" noProof="0" dirty="0" err="1">
                          <a:ln>
                            <a:noFill/>
                          </a:ln>
                          <a:solidFill>
                            <a:prstClr val="black"/>
                          </a:solidFill>
                          <a:effectLst/>
                          <a:uLnTx/>
                          <a:uFillTx/>
                          <a:latin typeface="+mn-lt"/>
                          <a:ea typeface="+mn-ea"/>
                          <a:cs typeface="Droid Sans Fallback" charset="0"/>
                        </a:rPr>
                        <a:t>ppp</a:t>
                      </a:r>
                      <a:endParaRPr kumimoji="0" lang="en-US" altLang="en-US" sz="1400" b="0" i="0" u="none" strike="noStrike" kern="1200" cap="none" spc="0" normalizeH="0" baseline="0" noProof="0" dirty="0">
                        <a:ln>
                          <a:noFill/>
                        </a:ln>
                        <a:solidFill>
                          <a:prstClr val="black"/>
                        </a:solidFill>
                        <a:effectLst/>
                        <a:uLnTx/>
                        <a:uFillTx/>
                        <a:latin typeface="+mn-lt"/>
                        <a:ea typeface="+mn-ea"/>
                        <a:cs typeface="Droid Sans Fallback" charset="0"/>
                      </a:endParaRPr>
                    </a:p>
                  </a:txBody>
                  <a:tcPr>
                    <a:solidFill>
                      <a:schemeClr val="bg1"/>
                    </a:solidFill>
                  </a:tcPr>
                </a:tc>
                <a:tc>
                  <a:txBody>
                    <a:bodyPr/>
                    <a:lstStyle/>
                    <a:p>
                      <a:r>
                        <a:rPr lang="en-US" sz="1400" b="0" dirty="0">
                          <a:solidFill>
                            <a:schemeClr val="tx1"/>
                          </a:solidFill>
                        </a:rPr>
                        <a:t> 5mn</a:t>
                      </a:r>
                    </a:p>
                  </a:txBody>
                  <a:tcPr>
                    <a:solidFill>
                      <a:schemeClr val="bg1"/>
                    </a:solidFill>
                  </a:tcPr>
                </a:tc>
                <a:extLst>
                  <a:ext uri="{0D108BD9-81ED-4DB2-BD59-A6C34878D82A}">
                    <a16:rowId xmlns:a16="http://schemas.microsoft.com/office/drawing/2014/main" val="2789503901"/>
                  </a:ext>
                </a:extLst>
              </a:tr>
              <a:tr h="443851">
                <a:tc>
                  <a:txBody>
                    <a:bodyPr/>
                    <a:lstStyle/>
                    <a:p>
                      <a:r>
                        <a:rPr lang="en-US" sz="1400" b="0" dirty="0">
                          <a:solidFill>
                            <a:schemeClr val="tx1"/>
                          </a:solidFill>
                        </a:rPr>
                        <a:t>16:25</a:t>
                      </a:r>
                    </a:p>
                  </a:txBody>
                  <a:tcPr>
                    <a:solidFill>
                      <a:schemeClr val="bg1"/>
                    </a:solidFill>
                  </a:tcPr>
                </a:tc>
                <a:tc>
                  <a:txBody>
                    <a:bodyPr/>
                    <a:lstStyle/>
                    <a:p>
                      <a:pPr marL="0" marR="0" lvl="0" indent="0" algn="l" defTabSz="457061" rtl="0" eaLnBrk="1" fontAlgn="auto" latinLnBrk="0" hangingPunct="1">
                        <a:lnSpc>
                          <a:spcPct val="100000"/>
                        </a:lnSpc>
                        <a:spcBef>
                          <a:spcPts val="600"/>
                        </a:spcBef>
                        <a:spcAft>
                          <a:spcPts val="0"/>
                        </a:spcAft>
                        <a:buClr>
                          <a:srgbClr val="000000"/>
                        </a:buClr>
                        <a:buSzTx/>
                        <a:buFontTx/>
                        <a:buNone/>
                        <a:tabLst/>
                        <a:defRPr/>
                      </a:pPr>
                      <a:r>
                        <a:rPr lang="en-US" sz="1400" b="0" dirty="0">
                          <a:solidFill>
                            <a:schemeClr val="tx1"/>
                          </a:solidFill>
                        </a:rPr>
                        <a:t>AOB</a:t>
                      </a:r>
                    </a:p>
                  </a:txBody>
                  <a:tcPr>
                    <a:solidFill>
                      <a:schemeClr val="bg1"/>
                    </a:solidFill>
                  </a:tcPr>
                </a:tc>
                <a:tc>
                  <a:txBody>
                    <a:bodyPr/>
                    <a:lstStyle/>
                    <a:p>
                      <a:r>
                        <a:rPr lang="en-US" sz="1400" b="0" dirty="0">
                          <a:solidFill>
                            <a:schemeClr val="tx1"/>
                          </a:solidFill>
                        </a:rPr>
                        <a:t>5mn</a:t>
                      </a:r>
                    </a:p>
                  </a:txBody>
                  <a:tcPr>
                    <a:solidFill>
                      <a:schemeClr val="bg1"/>
                    </a:solidFill>
                  </a:tcPr>
                </a:tc>
                <a:extLst>
                  <a:ext uri="{0D108BD9-81ED-4DB2-BD59-A6C34878D82A}">
                    <a16:rowId xmlns:a16="http://schemas.microsoft.com/office/drawing/2014/main" val="4226036018"/>
                  </a:ext>
                </a:extLst>
              </a:tr>
              <a:tr h="443851">
                <a:tc>
                  <a:txBody>
                    <a:bodyPr/>
                    <a:lstStyle/>
                    <a:p>
                      <a:r>
                        <a:rPr lang="fr-FR" sz="1400" b="0" dirty="0">
                          <a:solidFill>
                            <a:schemeClr val="tx1"/>
                          </a:solidFill>
                        </a:rPr>
                        <a:t>16:30</a:t>
                      </a:r>
                      <a:endParaRPr lang="en-US" sz="1400" b="0" dirty="0">
                        <a:solidFill>
                          <a:schemeClr val="tx1"/>
                        </a:solidFill>
                      </a:endParaRPr>
                    </a:p>
                  </a:txBody>
                  <a:tcPr>
                    <a:solidFill>
                      <a:schemeClr val="bg1"/>
                    </a:solidFill>
                  </a:tcPr>
                </a:tc>
                <a:tc>
                  <a:txBody>
                    <a:bodyPr/>
                    <a:lstStyle/>
                    <a:p>
                      <a:pPr marL="0" marR="0" lvl="0" indent="0" algn="l" defTabSz="457061" rtl="0" eaLnBrk="1" fontAlgn="auto" latinLnBrk="0" hangingPunct="1">
                        <a:lnSpc>
                          <a:spcPct val="100000"/>
                        </a:lnSpc>
                        <a:spcBef>
                          <a:spcPts val="600"/>
                        </a:spcBef>
                        <a:spcAft>
                          <a:spcPts val="0"/>
                        </a:spcAft>
                        <a:buClr>
                          <a:srgbClr val="000000"/>
                        </a:buClr>
                        <a:buSzTx/>
                        <a:buFontTx/>
                        <a:buNone/>
                        <a:tabLst/>
                        <a:defRPr/>
                      </a:pPr>
                      <a:r>
                        <a:rPr lang="fr-FR" sz="1400" b="0" dirty="0" err="1">
                          <a:solidFill>
                            <a:schemeClr val="tx1"/>
                          </a:solidFill>
                        </a:rPr>
                        <a:t>Meetecho</a:t>
                      </a:r>
                      <a:r>
                        <a:rPr lang="fr-FR" sz="1400" b="0" dirty="0">
                          <a:solidFill>
                            <a:schemeClr val="tx1"/>
                          </a:solidFill>
                        </a:rPr>
                        <a:t> ends</a:t>
                      </a:r>
                      <a:endParaRPr lang="en-US" sz="1400" b="0" dirty="0">
                        <a:solidFill>
                          <a:schemeClr val="tx1"/>
                        </a:solidFill>
                      </a:endParaRPr>
                    </a:p>
                  </a:txBody>
                  <a:tcPr>
                    <a:solidFill>
                      <a:schemeClr val="bg1"/>
                    </a:solidFill>
                  </a:tcPr>
                </a:tc>
                <a:tc>
                  <a:txBody>
                    <a:bodyPr/>
                    <a:lstStyle/>
                    <a:p>
                      <a:endParaRPr lang="en-US" sz="1400" b="0" dirty="0">
                        <a:solidFill>
                          <a:schemeClr val="tx1"/>
                        </a:solidFill>
                      </a:endParaRPr>
                    </a:p>
                  </a:txBody>
                  <a:tcPr>
                    <a:solidFill>
                      <a:schemeClr val="bg1"/>
                    </a:solidFill>
                  </a:tcPr>
                </a:tc>
                <a:extLst>
                  <a:ext uri="{0D108BD9-81ED-4DB2-BD59-A6C34878D82A}">
                    <a16:rowId xmlns:a16="http://schemas.microsoft.com/office/drawing/2014/main" val="3725160399"/>
                  </a:ext>
                </a:extLst>
              </a:tr>
            </a:tbl>
          </a:graphicData>
        </a:graphic>
      </p:graphicFrame>
    </p:spTree>
    <p:extLst>
      <p:ext uri="{BB962C8B-B14F-4D97-AF65-F5344CB8AC3E}">
        <p14:creationId xmlns:p14="http://schemas.microsoft.com/office/powerpoint/2010/main" val="1013272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AC7AB2-E7C2-8647-8876-6AE95AD05612}"/>
              </a:ext>
            </a:extLst>
          </p:cNvPr>
          <p:cNvSpPr>
            <a:spLocks noGrp="1"/>
          </p:cNvSpPr>
          <p:nvPr>
            <p:ph type="title"/>
          </p:nvPr>
        </p:nvSpPr>
        <p:spPr>
          <a:xfrm>
            <a:off x="294722" y="99872"/>
            <a:ext cx="8626264" cy="993775"/>
          </a:xfrm>
        </p:spPr>
        <p:txBody>
          <a:bodyPr>
            <a:normAutofit/>
          </a:bodyPr>
          <a:lstStyle/>
          <a:p>
            <a:r>
              <a:rPr lang="en-US" dirty="0"/>
              <a:t>draft-</a:t>
            </a:r>
            <a:r>
              <a:rPr lang="en-US" dirty="0" err="1"/>
              <a:t>thubert</a:t>
            </a:r>
            <a:r>
              <a:rPr lang="en-US" dirty="0"/>
              <a:t>-</a:t>
            </a:r>
            <a:r>
              <a:rPr lang="en-US" dirty="0" err="1"/>
              <a:t>intarea</a:t>
            </a:r>
            <a:r>
              <a:rPr lang="en-US" dirty="0"/>
              <a:t>-</a:t>
            </a:r>
            <a:r>
              <a:rPr lang="en-US" dirty="0" err="1"/>
              <a:t>schc</a:t>
            </a:r>
            <a:r>
              <a:rPr lang="en-US" dirty="0"/>
              <a:t>-over-</a:t>
            </a:r>
            <a:r>
              <a:rPr lang="en-US" dirty="0" err="1"/>
              <a:t>ppp</a:t>
            </a:r>
            <a:endParaRPr lang="en-US" dirty="0"/>
          </a:p>
        </p:txBody>
      </p:sp>
      <p:sp>
        <p:nvSpPr>
          <p:cNvPr id="3" name="Content Placeholder 2">
            <a:extLst>
              <a:ext uri="{FF2B5EF4-FFF2-40B4-BE49-F238E27FC236}">
                <a16:creationId xmlns:a16="http://schemas.microsoft.com/office/drawing/2014/main" id="{5BC7D9CB-4204-5642-9492-A3D9CD0EBBAB}"/>
              </a:ext>
            </a:extLst>
          </p:cNvPr>
          <p:cNvSpPr>
            <a:spLocks noGrp="1"/>
          </p:cNvSpPr>
          <p:nvPr>
            <p:ph idx="1"/>
          </p:nvPr>
        </p:nvSpPr>
        <p:spPr>
          <a:xfrm>
            <a:off x="628650" y="1263110"/>
            <a:ext cx="7886700" cy="3263504"/>
          </a:xfrm>
        </p:spPr>
        <p:txBody>
          <a:bodyPr>
            <a:normAutofit fontScale="85000" lnSpcReduction="20000"/>
          </a:bodyPr>
          <a:lstStyle/>
          <a:p>
            <a:r>
              <a:rPr lang="en-US" dirty="0"/>
              <a:t>SCHC over PPP (and then PPP over foo)</a:t>
            </a:r>
          </a:p>
          <a:p>
            <a:r>
              <a:rPr lang="en-US" dirty="0"/>
              <a:t>Enables SCHC over</a:t>
            </a:r>
          </a:p>
          <a:p>
            <a:pPr lvl="1"/>
            <a:r>
              <a:rPr lang="en-US" dirty="0"/>
              <a:t>Serial, 3GPP</a:t>
            </a:r>
          </a:p>
          <a:p>
            <a:pPr lvl="1"/>
            <a:r>
              <a:rPr lang="fr-FR" dirty="0"/>
              <a:t>Ethernet </a:t>
            </a:r>
            <a:r>
              <a:rPr lang="fr-FR" dirty="0" err="1"/>
              <a:t>with</a:t>
            </a:r>
            <a:r>
              <a:rPr lang="fr-FR" dirty="0"/>
              <a:t> PPPoE, Wi-Fi </a:t>
            </a:r>
            <a:r>
              <a:rPr lang="fr-FR" dirty="0" err="1"/>
              <a:t>with</a:t>
            </a:r>
            <a:r>
              <a:rPr lang="fr-FR" dirty="0"/>
              <a:t> Ethernet</a:t>
            </a:r>
          </a:p>
          <a:p>
            <a:r>
              <a:rPr lang="fr-FR" dirty="0" err="1"/>
              <a:t>Signals</a:t>
            </a:r>
            <a:endParaRPr lang="fr-FR" dirty="0"/>
          </a:p>
          <a:p>
            <a:pPr lvl="1"/>
            <a:r>
              <a:rPr lang="fr-FR" dirty="0"/>
              <a:t>A new compression for PPP (Updates RFC 5172)</a:t>
            </a:r>
          </a:p>
          <a:p>
            <a:pPr lvl="1"/>
            <a:r>
              <a:rPr lang="fr-FR" dirty="0"/>
              <a:t>The URL of the data model for the compression </a:t>
            </a:r>
          </a:p>
          <a:p>
            <a:pPr lvl="1"/>
            <a:r>
              <a:rPr lang="fr-FR" dirty="0" err="1"/>
              <a:t>Dependency</a:t>
            </a:r>
            <a:r>
              <a:rPr lang="fr-FR" dirty="0"/>
              <a:t> on draft-</a:t>
            </a:r>
            <a:r>
              <a:rPr lang="fr-FR" dirty="0" err="1"/>
              <a:t>ietf</a:t>
            </a:r>
            <a:r>
              <a:rPr lang="fr-FR" dirty="0"/>
              <a:t>-</a:t>
            </a:r>
            <a:r>
              <a:rPr lang="fr-FR" dirty="0" err="1"/>
              <a:t>lpwan</a:t>
            </a:r>
            <a:r>
              <a:rPr lang="fr-FR" dirty="0"/>
              <a:t>-</a:t>
            </a:r>
            <a:r>
              <a:rPr lang="fr-FR" dirty="0" err="1"/>
              <a:t>schc</a:t>
            </a:r>
            <a:r>
              <a:rPr lang="fr-FR" dirty="0"/>
              <a:t>-yang-data-model</a:t>
            </a:r>
          </a:p>
          <a:p>
            <a:pPr lvl="1"/>
            <a:endParaRPr lang="en-US" dirty="0"/>
          </a:p>
        </p:txBody>
      </p:sp>
      <p:sp>
        <p:nvSpPr>
          <p:cNvPr id="6" name="Slide Number Placeholder 5">
            <a:extLst>
              <a:ext uri="{FF2B5EF4-FFF2-40B4-BE49-F238E27FC236}">
                <a16:creationId xmlns:a16="http://schemas.microsoft.com/office/drawing/2014/main" id="{878FF71D-4EB3-4C3D-9F31-80F8E9358335}"/>
              </a:ext>
            </a:extLst>
          </p:cNvPr>
          <p:cNvSpPr txBox="1">
            <a:spLocks/>
          </p:cNvSpPr>
          <p:nvPr/>
        </p:nvSpPr>
        <p:spPr>
          <a:xfrm>
            <a:off x="6863586" y="4836957"/>
            <a:ext cx="2057400" cy="273844"/>
          </a:xfrm>
          <a:prstGeom prst="rect">
            <a:avLst/>
          </a:prstGeom>
        </p:spPr>
        <p:txBody>
          <a:bodyPr vert="horz" lIns="68580" tIns="34290" rIns="68580" bIns="34290" rtlCol="0" anchor="ctr"/>
          <a:lstStyle>
            <a:defPPr>
              <a:defRPr lang="fr-FR"/>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43D7CE35-1867-2742-9862-5460C4103144}" type="slidenum">
              <a:rPr kumimoji="0" lang="en-US" sz="900" b="0" i="0" u="none" strike="noStrike" kern="1200" cap="none" spc="0" normalizeH="0" baseline="0" noProof="0" smtClean="0">
                <a:ln>
                  <a:noFill/>
                </a:ln>
                <a:solidFill>
                  <a:prstClr val="black">
                    <a:tint val="75000"/>
                  </a:prstClr>
                </a:solidFill>
                <a:effectLst/>
                <a:uLnTx/>
                <a:uFillTx/>
                <a:latin typeface="Gill Sans M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60</a:t>
            </a:fld>
            <a:endParaRPr kumimoji="0" lang="en-US" sz="900" b="0" i="0" u="none" strike="noStrike" kern="1200" cap="none" spc="0" normalizeH="0" baseline="0" noProof="0" dirty="0">
              <a:ln>
                <a:noFill/>
              </a:ln>
              <a:solidFill>
                <a:prstClr val="black">
                  <a:tint val="75000"/>
                </a:prstClr>
              </a:solidFill>
              <a:effectLst/>
              <a:uLnTx/>
              <a:uFillTx/>
              <a:latin typeface="Gill Sans MT"/>
              <a:ea typeface="+mn-ea"/>
              <a:cs typeface="+mn-cs"/>
            </a:endParaRPr>
          </a:p>
        </p:txBody>
      </p:sp>
      <p:sp>
        <p:nvSpPr>
          <p:cNvPr id="9" name="Rectangle 8">
            <a:extLst>
              <a:ext uri="{FF2B5EF4-FFF2-40B4-BE49-F238E27FC236}">
                <a16:creationId xmlns:a16="http://schemas.microsoft.com/office/drawing/2014/main" id="{9AB96343-86EF-4484-A3B4-BD5B5EF412E0}"/>
              </a:ext>
            </a:extLst>
          </p:cNvPr>
          <p:cNvSpPr/>
          <p:nvPr/>
        </p:nvSpPr>
        <p:spPr>
          <a:xfrm>
            <a:off x="3549514" y="4803024"/>
            <a:ext cx="2811411"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draft-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thubert</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intarea</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schc</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-over-</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ppp</a:t>
            </a:r>
            <a:endPar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347021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n 4">
            <a:extLst>
              <a:ext uri="{FF2B5EF4-FFF2-40B4-BE49-F238E27FC236}">
                <a16:creationId xmlns:a16="http://schemas.microsoft.com/office/drawing/2014/main" id="{9C0EB82E-A615-4DFB-9586-CB0D8AC8B142}"/>
              </a:ext>
            </a:extLst>
          </p:cNvPr>
          <p:cNvSpPr/>
          <p:nvPr/>
        </p:nvSpPr>
        <p:spPr>
          <a:xfrm>
            <a:off x="5683660" y="2938026"/>
            <a:ext cx="914400" cy="914400"/>
          </a:xfrm>
          <a:prstGeom prst="su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Gill Sans MT"/>
              <a:ea typeface="+mn-ea"/>
              <a:cs typeface="+mn-cs"/>
            </a:endParaRPr>
          </a:p>
        </p:txBody>
      </p:sp>
      <p:sp>
        <p:nvSpPr>
          <p:cNvPr id="2" name="Title 1">
            <a:extLst>
              <a:ext uri="{FF2B5EF4-FFF2-40B4-BE49-F238E27FC236}">
                <a16:creationId xmlns:a16="http://schemas.microsoft.com/office/drawing/2014/main" id="{4C073C8A-4100-4A87-ADBC-7956532EC4F6}"/>
              </a:ext>
            </a:extLst>
          </p:cNvPr>
          <p:cNvSpPr>
            <a:spLocks noGrp="1"/>
          </p:cNvSpPr>
          <p:nvPr>
            <p:ph type="title"/>
          </p:nvPr>
        </p:nvSpPr>
        <p:spPr/>
        <p:txBody>
          <a:bodyPr>
            <a:normAutofit fontScale="90000"/>
          </a:bodyPr>
          <a:lstStyle/>
          <a:p>
            <a:r>
              <a:rPr lang="fr-FR" dirty="0" err="1"/>
              <a:t>Resulting</a:t>
            </a:r>
            <a:r>
              <a:rPr lang="fr-FR" dirty="0"/>
              <a:t> </a:t>
            </a:r>
            <a:r>
              <a:rPr lang="fr-FR" dirty="0" err="1"/>
              <a:t>Packet</a:t>
            </a:r>
            <a:r>
              <a:rPr lang="fr-FR" dirty="0"/>
              <a:t> (no </a:t>
            </a:r>
            <a:r>
              <a:rPr lang="fr-FR" dirty="0" err="1"/>
              <a:t>Frag</a:t>
            </a:r>
            <a:r>
              <a:rPr lang="fr-FR" dirty="0"/>
              <a:t> </a:t>
            </a:r>
            <a:r>
              <a:rPr lang="fr-FR" dirty="0" err="1"/>
              <a:t>example</a:t>
            </a:r>
            <a:r>
              <a:rPr lang="fr-FR" dirty="0"/>
              <a:t>)</a:t>
            </a:r>
            <a:endParaRPr lang="en-US" dirty="0"/>
          </a:p>
        </p:txBody>
      </p:sp>
      <p:sp>
        <p:nvSpPr>
          <p:cNvPr id="4" name="Slide Number Placeholder 3">
            <a:extLst>
              <a:ext uri="{FF2B5EF4-FFF2-40B4-BE49-F238E27FC236}">
                <a16:creationId xmlns:a16="http://schemas.microsoft.com/office/drawing/2014/main" id="{7E94BBC9-D56E-475F-AAA8-2F498F55FFAB}"/>
              </a:ext>
            </a:extLst>
          </p:cNvPr>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43D7CE35-1867-2742-9862-5460C4103144}" type="slidenum">
              <a:rPr kumimoji="0" lang="en-US"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7" name="Content Placeholder 6">
            <a:extLst>
              <a:ext uri="{FF2B5EF4-FFF2-40B4-BE49-F238E27FC236}">
                <a16:creationId xmlns:a16="http://schemas.microsoft.com/office/drawing/2014/main" id="{960A78CB-E3B9-4709-99C4-9400C886F4DC}"/>
              </a:ext>
            </a:extLst>
          </p:cNvPr>
          <p:cNvSpPr>
            <a:spLocks noGrp="1"/>
          </p:cNvSpPr>
          <p:nvPr>
            <p:ph idx="1"/>
          </p:nvPr>
        </p:nvSpPr>
        <p:spPr>
          <a:xfrm>
            <a:off x="457199" y="1200154"/>
            <a:ext cx="8480323" cy="3486146"/>
          </a:xfrm>
        </p:spPr>
        <p:txBody>
          <a:bodyPr>
            <a:normAutofit fontScale="92500" lnSpcReduction="20000"/>
          </a:body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0                   1                   2                   3</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0 1 2 3 4 5 6 7 8 9 0 1 2 3 4 5 6 7 8 9 0 1 2 3 4 5 6 7 8 9 0 1</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Source MAC Address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Destination MAC Address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Ethernet Frame Type(0x8864)   | Ver=1 | Type=1|   Code=0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Session ID                |            Length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PPP Protocol (IPv6) = 0x0057  |0|0|       SCHC </a:t>
            </a:r>
            <a:r>
              <a:rPr kumimoji="0" lang="en-US" sz="1200" b="1" i="0" u="none" strike="noStrike" kern="1200" cap="none" spc="0" normalizeH="0" baseline="0" noProof="0" dirty="0" err="1">
                <a:ln>
                  <a:noFill/>
                </a:ln>
                <a:solidFill>
                  <a:prstClr val="black"/>
                </a:solidFill>
                <a:effectLst/>
                <a:uLnTx/>
                <a:uFillTx/>
                <a:latin typeface="Courier New" panose="02070309020205020404" pitchFamily="49" charset="0"/>
                <a:ea typeface="+mn-ea"/>
                <a:cs typeface="Courier New" panose="02070309020205020404" pitchFamily="49" charset="0"/>
              </a:rPr>
              <a:t>RuleID</a:t>
            </a: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Compression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Residue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 Pad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Uncompressed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Original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Payload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                                                               |</a:t>
            </a:r>
          </a:p>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1200" b="1" i="0" u="none" strike="noStrike" kern="1200" cap="none" spc="0" normalizeH="0" baseline="0" noProof="0" dirty="0">
                <a:ln>
                  <a:noFill/>
                </a:ln>
                <a:solidFill>
                  <a:prstClr val="black"/>
                </a:solidFill>
                <a:effectLst/>
                <a:uLnTx/>
                <a:uFillTx/>
                <a:latin typeface="Courier New" panose="02070309020205020404" pitchFamily="49" charset="0"/>
                <a:ea typeface="+mn-ea"/>
                <a:cs typeface="Courier New" panose="02070309020205020404" pitchFamily="49" charset="0"/>
              </a:rPr>
              <a:t>     +-+-+-+-+-+-+-+-+-+-+-+-+-+-+-+-+-+-+-+-+-+-+-+-+-+-+-+-+-+-+-+-+</a:t>
            </a:r>
            <a:endParaRPr lang="en-US" dirty="0"/>
          </a:p>
        </p:txBody>
      </p:sp>
      <p:sp>
        <p:nvSpPr>
          <p:cNvPr id="8" name="Rectangle 7">
            <a:extLst>
              <a:ext uri="{FF2B5EF4-FFF2-40B4-BE49-F238E27FC236}">
                <a16:creationId xmlns:a16="http://schemas.microsoft.com/office/drawing/2014/main" id="{C8CA6A37-9253-4BEA-80D2-635068C07397}"/>
              </a:ext>
            </a:extLst>
          </p:cNvPr>
          <p:cNvSpPr/>
          <p:nvPr/>
        </p:nvSpPr>
        <p:spPr>
          <a:xfrm>
            <a:off x="3549514" y="4803024"/>
            <a:ext cx="2811411"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draft-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thubert</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intarea</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schc</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-over-</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ppp</a:t>
            </a:r>
            <a:endPar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41399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Draft status: Stable</a:t>
            </a:r>
          </a:p>
        </p:txBody>
      </p:sp>
      <p:sp>
        <p:nvSpPr>
          <p:cNvPr id="3" name="Content Placeholder 2"/>
          <p:cNvSpPr>
            <a:spLocks noGrp="1"/>
          </p:cNvSpPr>
          <p:nvPr>
            <p:ph idx="1"/>
          </p:nvPr>
        </p:nvSpPr>
        <p:spPr>
          <a:xfrm>
            <a:off x="460150" y="1380635"/>
            <a:ext cx="8055199" cy="3339548"/>
          </a:xfrm>
        </p:spPr>
        <p:txBody>
          <a:bodyPr>
            <a:normAutofit fontScale="92500" lnSpcReduction="10000"/>
          </a:bodyPr>
          <a:lstStyle/>
          <a:p>
            <a:r>
              <a:rPr lang="en-US" sz="2600" dirty="0"/>
              <a:t>Need refresh – expires March 26</a:t>
            </a:r>
            <a:r>
              <a:rPr lang="en-US" sz="2600" baseline="30000" dirty="0"/>
              <a:t>th</a:t>
            </a:r>
          </a:p>
          <a:p>
            <a:r>
              <a:rPr lang="en-US" sz="2600" dirty="0"/>
              <a:t>The </a:t>
            </a:r>
            <a:r>
              <a:rPr lang="en-US" sz="2600" dirty="0" err="1"/>
              <a:t>RuleID</a:t>
            </a:r>
            <a:r>
              <a:rPr lang="en-US" sz="2600" dirty="0"/>
              <a:t> for a compression rule is expressed as 2 bytes.  </a:t>
            </a:r>
          </a:p>
          <a:p>
            <a:r>
              <a:rPr lang="en-US" sz="2600" dirty="0"/>
              <a:t>The first (leftmost) 2 bits of that </a:t>
            </a:r>
            <a:r>
              <a:rPr lang="en-US" sz="2600" dirty="0" err="1"/>
              <a:t>RuleId</a:t>
            </a:r>
            <a:r>
              <a:rPr lang="en-US" sz="2600" dirty="0"/>
              <a:t> MUST be set to 0 </a:t>
            </a:r>
          </a:p>
          <a:p>
            <a:r>
              <a:rPr lang="fr-FR" sz="2600" dirty="0" err="1"/>
              <a:t>Frag</a:t>
            </a:r>
            <a:r>
              <a:rPr lang="fr-FR" sz="2600" dirty="0"/>
              <a:t>: </a:t>
            </a:r>
            <a:r>
              <a:rPr lang="fr-FR" sz="2600" dirty="0" err="1"/>
              <a:t>Only</a:t>
            </a:r>
            <a:r>
              <a:rPr lang="fr-FR" sz="2600" dirty="0"/>
              <a:t> No-</a:t>
            </a:r>
            <a:r>
              <a:rPr lang="fr-FR" sz="2600" dirty="0" err="1"/>
              <a:t>Ack</a:t>
            </a:r>
            <a:r>
              <a:rPr lang="fr-FR" sz="2600" dirty="0"/>
              <a:t> mode =&gt; no out-of-</a:t>
            </a:r>
            <a:r>
              <a:rPr lang="fr-FR" sz="2600" dirty="0" err="1"/>
              <a:t>order</a:t>
            </a:r>
            <a:r>
              <a:rPr lang="fr-FR" sz="2600" dirty="0"/>
              <a:t> </a:t>
            </a:r>
            <a:r>
              <a:rPr lang="fr-FR" sz="2600" dirty="0" err="1"/>
              <a:t>packet</a:t>
            </a:r>
            <a:endParaRPr lang="fr-FR" sz="2600" dirty="0"/>
          </a:p>
          <a:p>
            <a:pPr lvl="1"/>
            <a:r>
              <a:rPr lang="en-US" sz="2200" dirty="0"/>
              <a:t>If used with DetNet =&gt; may require PREOF reordering</a:t>
            </a:r>
          </a:p>
          <a:p>
            <a:r>
              <a:rPr lang="en-US" sz="2600" dirty="0"/>
              <a:t>The </a:t>
            </a:r>
            <a:r>
              <a:rPr lang="en-US" sz="2600" dirty="0" err="1"/>
              <a:t>RuleID</a:t>
            </a:r>
            <a:r>
              <a:rPr lang="en-US" sz="2600" dirty="0"/>
              <a:t> for a fragmentation rule is expressed as 4 bits</a:t>
            </a:r>
          </a:p>
          <a:p>
            <a:pPr lvl="1"/>
            <a:r>
              <a:rPr lang="en-US" sz="2200" dirty="0"/>
              <a:t>Reserved 1111 for NO ACK</a:t>
            </a:r>
          </a:p>
          <a:p>
            <a:r>
              <a:rPr lang="en-US" sz="2400" dirty="0"/>
              <a:t>Review from LPWAN cc INT AREA ?</a:t>
            </a:r>
          </a:p>
          <a:p>
            <a:endParaRPr lang="en-GB" sz="2400" dirty="0"/>
          </a:p>
        </p:txBody>
      </p:sp>
      <p:sp>
        <p:nvSpPr>
          <p:cNvPr id="9" name="Slide Number Placeholder 5">
            <a:extLst>
              <a:ext uri="{FF2B5EF4-FFF2-40B4-BE49-F238E27FC236}">
                <a16:creationId xmlns:a16="http://schemas.microsoft.com/office/drawing/2014/main" id="{E0214FEE-70B0-4EA3-B15F-47E57C2AC6BE}"/>
              </a:ext>
            </a:extLst>
          </p:cNvPr>
          <p:cNvSpPr txBox="1">
            <a:spLocks/>
          </p:cNvSpPr>
          <p:nvPr/>
        </p:nvSpPr>
        <p:spPr>
          <a:xfrm>
            <a:off x="6863586" y="4836957"/>
            <a:ext cx="2057400" cy="273844"/>
          </a:xfrm>
          <a:prstGeom prst="rect">
            <a:avLst/>
          </a:prstGeom>
        </p:spPr>
        <p:txBody>
          <a:bodyPr vert="horz" lIns="68580" tIns="34290" rIns="68580" bIns="34290" rtlCol="0" anchor="ctr"/>
          <a:lstStyle>
            <a:defPPr>
              <a:defRPr lang="fr-FR"/>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43D7CE35-1867-2742-9862-5460C4103144}" type="slidenum">
              <a:rPr kumimoji="0" lang="en-US" sz="900" b="0" i="0" u="none" strike="noStrike" kern="1200" cap="none" spc="0" normalizeH="0" baseline="0" noProof="0" smtClean="0">
                <a:ln>
                  <a:noFill/>
                </a:ln>
                <a:solidFill>
                  <a:prstClr val="black">
                    <a:tint val="75000"/>
                  </a:prstClr>
                </a:solidFill>
                <a:effectLst/>
                <a:uLnTx/>
                <a:uFillTx/>
                <a:latin typeface="Gill Sans M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62</a:t>
            </a:fld>
            <a:endParaRPr kumimoji="0" lang="en-US" sz="900" b="0" i="0" u="none" strike="noStrike" kern="1200" cap="none" spc="0" normalizeH="0" baseline="0" noProof="0" dirty="0">
              <a:ln>
                <a:noFill/>
              </a:ln>
              <a:solidFill>
                <a:prstClr val="black">
                  <a:tint val="75000"/>
                </a:prstClr>
              </a:solidFill>
              <a:effectLst/>
              <a:uLnTx/>
              <a:uFillTx/>
              <a:latin typeface="Gill Sans MT"/>
              <a:ea typeface="+mn-ea"/>
              <a:cs typeface="+mn-cs"/>
            </a:endParaRPr>
          </a:p>
        </p:txBody>
      </p:sp>
      <p:sp>
        <p:nvSpPr>
          <p:cNvPr id="7" name="Rectangle 6">
            <a:extLst>
              <a:ext uri="{FF2B5EF4-FFF2-40B4-BE49-F238E27FC236}">
                <a16:creationId xmlns:a16="http://schemas.microsoft.com/office/drawing/2014/main" id="{A25512E0-D6E1-4FA1-9A8B-0F2B43A20782}"/>
              </a:ext>
            </a:extLst>
          </p:cNvPr>
          <p:cNvSpPr/>
          <p:nvPr/>
        </p:nvSpPr>
        <p:spPr>
          <a:xfrm>
            <a:off x="3549514" y="4803024"/>
            <a:ext cx="2811411"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draft-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thubert</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intarea</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schc</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-over-</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ppp</a:t>
            </a:r>
            <a:endPar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14650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Impact on SCHC Architecture</a:t>
            </a:r>
          </a:p>
        </p:txBody>
      </p:sp>
      <p:sp>
        <p:nvSpPr>
          <p:cNvPr id="3" name="Content Placeholder 2"/>
          <p:cNvSpPr>
            <a:spLocks noGrp="1"/>
          </p:cNvSpPr>
          <p:nvPr>
            <p:ph idx="1"/>
          </p:nvPr>
        </p:nvSpPr>
        <p:spPr>
          <a:xfrm>
            <a:off x="460150" y="1380635"/>
            <a:ext cx="8055199" cy="3339548"/>
          </a:xfrm>
        </p:spPr>
        <p:txBody>
          <a:bodyPr>
            <a:normAutofit/>
          </a:bodyPr>
          <a:lstStyle/>
          <a:p>
            <a:r>
              <a:rPr lang="en-US" sz="2400" dirty="0"/>
              <a:t>PPP creates a </a:t>
            </a:r>
            <a:r>
              <a:rPr lang="en-US" sz="2400" dirty="0" err="1"/>
              <a:t>peerwise</a:t>
            </a:r>
            <a:r>
              <a:rPr lang="en-US" sz="2400" dirty="0"/>
              <a:t> relationship as opposed to device/gateway</a:t>
            </a:r>
          </a:p>
          <a:p>
            <a:r>
              <a:rPr lang="en-US" sz="2400" dirty="0"/>
              <a:t>None of the end points own the compression rules</a:t>
            </a:r>
          </a:p>
          <a:p>
            <a:r>
              <a:rPr lang="en-US" sz="2400" dirty="0"/>
              <a:t>Both fetch them from the same place through URL</a:t>
            </a:r>
            <a:endParaRPr lang="en-GB" sz="2400" dirty="0"/>
          </a:p>
        </p:txBody>
      </p:sp>
      <p:sp>
        <p:nvSpPr>
          <p:cNvPr id="9" name="Slide Number Placeholder 5">
            <a:extLst>
              <a:ext uri="{FF2B5EF4-FFF2-40B4-BE49-F238E27FC236}">
                <a16:creationId xmlns:a16="http://schemas.microsoft.com/office/drawing/2014/main" id="{E0214FEE-70B0-4EA3-B15F-47E57C2AC6BE}"/>
              </a:ext>
            </a:extLst>
          </p:cNvPr>
          <p:cNvSpPr txBox="1">
            <a:spLocks/>
          </p:cNvSpPr>
          <p:nvPr/>
        </p:nvSpPr>
        <p:spPr>
          <a:xfrm>
            <a:off x="6863586" y="4836957"/>
            <a:ext cx="2057400" cy="273844"/>
          </a:xfrm>
          <a:prstGeom prst="rect">
            <a:avLst/>
          </a:prstGeom>
        </p:spPr>
        <p:txBody>
          <a:bodyPr vert="horz" lIns="68580" tIns="34290" rIns="68580" bIns="34290" rtlCol="0" anchor="ctr"/>
          <a:lstStyle>
            <a:defPPr>
              <a:defRPr lang="fr-FR"/>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43D7CE35-1867-2742-9862-5460C4103144}" type="slidenum">
              <a:rPr kumimoji="0" lang="en-US" sz="900" b="0" i="0" u="none" strike="noStrike" kern="1200" cap="none" spc="0" normalizeH="0" baseline="0" noProof="0" smtClean="0">
                <a:ln>
                  <a:noFill/>
                </a:ln>
                <a:solidFill>
                  <a:prstClr val="black">
                    <a:tint val="75000"/>
                  </a:prstClr>
                </a:solidFill>
                <a:effectLst/>
                <a:uLnTx/>
                <a:uFillTx/>
                <a:latin typeface="Gill Sans M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63</a:t>
            </a:fld>
            <a:endParaRPr kumimoji="0" lang="en-US" sz="900" b="0" i="0" u="none" strike="noStrike" kern="1200" cap="none" spc="0" normalizeH="0" baseline="0" noProof="0" dirty="0">
              <a:ln>
                <a:noFill/>
              </a:ln>
              <a:solidFill>
                <a:prstClr val="black">
                  <a:tint val="75000"/>
                </a:prstClr>
              </a:solidFill>
              <a:effectLst/>
              <a:uLnTx/>
              <a:uFillTx/>
              <a:latin typeface="Gill Sans MT"/>
              <a:ea typeface="+mn-ea"/>
              <a:cs typeface="+mn-cs"/>
            </a:endParaRPr>
          </a:p>
        </p:txBody>
      </p:sp>
      <p:sp>
        <p:nvSpPr>
          <p:cNvPr id="5" name="Rectangle 4">
            <a:extLst>
              <a:ext uri="{FF2B5EF4-FFF2-40B4-BE49-F238E27FC236}">
                <a16:creationId xmlns:a16="http://schemas.microsoft.com/office/drawing/2014/main" id="{FC06E4B2-0CDE-4DE5-B790-998E230CE191}"/>
              </a:ext>
            </a:extLst>
          </p:cNvPr>
          <p:cNvSpPr/>
          <p:nvPr/>
        </p:nvSpPr>
        <p:spPr>
          <a:xfrm>
            <a:off x="3549514" y="4803024"/>
            <a:ext cx="2811411"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draft-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thubert</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intarea</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schc</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-over-</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ppp</a:t>
            </a:r>
            <a:endPar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692414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a:extLst>
              <a:ext uri="{FF2B5EF4-FFF2-40B4-BE49-F238E27FC236}">
                <a16:creationId xmlns:a16="http://schemas.microsoft.com/office/drawing/2014/main" id="{DA66D5F7-498E-4401-9454-5B0821A1D1EC}"/>
              </a:ext>
            </a:extLst>
          </p:cNvPr>
          <p:cNvGrpSpPr/>
          <p:nvPr/>
        </p:nvGrpSpPr>
        <p:grpSpPr>
          <a:xfrm>
            <a:off x="2532101" y="275656"/>
            <a:ext cx="3096402" cy="1769013"/>
            <a:chOff x="3376135" y="367542"/>
            <a:chExt cx="4128536" cy="2358684"/>
          </a:xfrm>
        </p:grpSpPr>
        <p:sp>
          <p:nvSpPr>
            <p:cNvPr id="20" name="Cloud 19"/>
            <p:cNvSpPr/>
            <p:nvPr/>
          </p:nvSpPr>
          <p:spPr>
            <a:xfrm>
              <a:off x="3376135" y="367542"/>
              <a:ext cx="4128536" cy="2358684"/>
            </a:xfrm>
            <a:prstGeom prst="cloud">
              <a:avLst/>
            </a:prstGeom>
            <a:solidFill>
              <a:schemeClr val="bg2">
                <a:lumMod val="90000"/>
              </a:schemeClr>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061"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mn-ea"/>
                <a:cs typeface="+mn-cs"/>
              </a:endParaRPr>
            </a:p>
          </p:txBody>
        </p:sp>
        <p:grpSp>
          <p:nvGrpSpPr>
            <p:cNvPr id="45064" name="Group 72"/>
            <p:cNvGrpSpPr>
              <a:grpSpLocks/>
            </p:cNvGrpSpPr>
            <p:nvPr/>
          </p:nvGrpSpPr>
          <p:grpSpPr bwMode="auto">
            <a:xfrm>
              <a:off x="4524024" y="891791"/>
              <a:ext cx="1910952" cy="1110783"/>
              <a:chOff x="6162452" y="1093388"/>
              <a:chExt cx="1433884" cy="1111325"/>
            </a:xfrm>
          </p:grpSpPr>
          <p:cxnSp>
            <p:nvCxnSpPr>
              <p:cNvPr id="22" name="Straight Connector 21"/>
              <p:cNvCxnSpPr/>
              <p:nvPr/>
            </p:nvCxnSpPr>
            <p:spPr>
              <a:xfrm>
                <a:off x="7235899" y="1541282"/>
                <a:ext cx="360437"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859584" y="1973292"/>
                <a:ext cx="358849"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7218433" y="1093388"/>
                <a:ext cx="0" cy="1016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850057" y="1280804"/>
                <a:ext cx="3604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162452" y="1219347"/>
                <a:ext cx="1097189" cy="985366"/>
              </a:xfrm>
              <a:prstGeom prst="rect">
                <a:avLst/>
              </a:prstGeom>
              <a:noFill/>
            </p:spPr>
            <p:txBody>
              <a:bodyPr>
                <a:spAutoFit/>
              </a:bodyPr>
              <a:lstStyle/>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ＭＳ Ｐゴシック" pitchFamily="34" charset="-128"/>
                    <a:cs typeface="+mn-cs"/>
                  </a:rPr>
                  <a:t>Ethernet</a:t>
                </a:r>
              </a:p>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err="1">
                    <a:ln>
                      <a:noFill/>
                    </a:ln>
                    <a:solidFill>
                      <a:srgbClr val="000000"/>
                    </a:solidFill>
                    <a:effectLst>
                      <a:outerShdw blurRad="38100" dist="38100" dir="2700000" algn="tl">
                        <a:srgbClr val="000000">
                          <a:alpha val="43137"/>
                        </a:srgbClr>
                      </a:outerShdw>
                    </a:effectLst>
                    <a:uLnTx/>
                    <a:uFillTx/>
                    <a:latin typeface="Gill Sans MT"/>
                    <a:ea typeface="ＭＳ Ｐゴシック" pitchFamily="34" charset="-128"/>
                    <a:cs typeface="+mn-cs"/>
                  </a:rPr>
                  <a:t>Pseudowire</a:t>
                </a:r>
                <a:endParaRPr kumimoji="0" lang="en-US" sz="1050" b="0"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ＭＳ Ｐゴシック" pitchFamily="34" charset="-128"/>
                  <a:cs typeface="+mn-cs"/>
                </a:endParaRPr>
              </a:p>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err="1">
                    <a:ln>
                      <a:noFill/>
                    </a:ln>
                    <a:solidFill>
                      <a:srgbClr val="000000"/>
                    </a:solidFill>
                    <a:effectLst>
                      <a:outerShdw blurRad="38100" dist="38100" dir="2700000" algn="tl">
                        <a:srgbClr val="000000">
                          <a:alpha val="43137"/>
                        </a:srgbClr>
                      </a:outerShdw>
                    </a:effectLst>
                    <a:uLnTx/>
                    <a:uFillTx/>
                    <a:latin typeface="Gill Sans MT"/>
                    <a:ea typeface="ＭＳ Ｐゴシック" pitchFamily="34" charset="-128"/>
                    <a:cs typeface="+mn-cs"/>
                  </a:rPr>
                  <a:t>WiFi</a:t>
                </a:r>
                <a:endParaRPr kumimoji="0" lang="en-US" sz="1050" b="0"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ＭＳ Ｐゴシック" pitchFamily="34" charset="-128"/>
                  <a:cs typeface="+mn-cs"/>
                </a:endParaRPr>
              </a:p>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err="1">
                    <a:ln>
                      <a:noFill/>
                    </a:ln>
                    <a:solidFill>
                      <a:srgbClr val="000000"/>
                    </a:solidFill>
                    <a:effectLst>
                      <a:outerShdw blurRad="38100" dist="38100" dir="2700000" algn="tl">
                        <a:srgbClr val="000000">
                          <a:alpha val="43137"/>
                        </a:srgbClr>
                      </a:outerShdw>
                    </a:effectLst>
                    <a:uLnTx/>
                    <a:uFillTx/>
                    <a:latin typeface="Gill Sans MT"/>
                    <a:ea typeface="ＭＳ Ｐゴシック" pitchFamily="34" charset="-128"/>
                    <a:cs typeface="+mn-cs"/>
                  </a:rPr>
                  <a:t>VxLAN</a:t>
                </a:r>
                <a:endParaRPr kumimoji="0" lang="en-US" sz="1050" b="0"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ＭＳ Ｐゴシック" pitchFamily="34" charset="-128"/>
                  <a:cs typeface="+mn-cs"/>
                </a:endParaRPr>
              </a:p>
            </p:txBody>
          </p:sp>
        </p:grpSp>
      </p:grpSp>
      <p:grpSp>
        <p:nvGrpSpPr>
          <p:cNvPr id="45058" name="Group 6"/>
          <p:cNvGrpSpPr>
            <a:grpSpLocks/>
          </p:cNvGrpSpPr>
          <p:nvPr/>
        </p:nvGrpSpPr>
        <p:grpSpPr bwMode="auto">
          <a:xfrm>
            <a:off x="1870187" y="411956"/>
            <a:ext cx="1079219" cy="1032147"/>
            <a:chOff x="467544" y="548680"/>
            <a:chExt cx="1080120" cy="1376480"/>
          </a:xfrm>
        </p:grpSpPr>
        <p:sp>
          <p:nvSpPr>
            <p:cNvPr id="4" name="Rectangle 3"/>
            <p:cNvSpPr/>
            <p:nvPr/>
          </p:nvSpPr>
          <p:spPr>
            <a:xfrm>
              <a:off x="467544" y="548680"/>
              <a:ext cx="1080120" cy="576382"/>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061" rtl="0" eaLnBrk="1" fontAlgn="base" latinLnBrk="0" hangingPunct="1">
                <a:lnSpc>
                  <a:spcPct val="100000"/>
                </a:lnSpc>
                <a:spcBef>
                  <a:spcPct val="0"/>
                </a:spcBef>
                <a:spcAft>
                  <a:spcPct val="0"/>
                </a:spcAft>
                <a:buClrTx/>
                <a:buSzTx/>
                <a:buFontTx/>
                <a:buNone/>
                <a:tabLst/>
                <a:defRPr/>
              </a:pPr>
              <a:r>
                <a:rPr kumimoji="0" lang="fr-FR" sz="1050" b="0" i="0" u="none" strike="noStrike" kern="1200" cap="none" spc="0" normalizeH="0" baseline="0" noProof="0" dirty="0">
                  <a:ln>
                    <a:noFill/>
                  </a:ln>
                  <a:solidFill>
                    <a:srgbClr val="000000"/>
                  </a:solidFill>
                  <a:effectLst/>
                  <a:uLnTx/>
                  <a:uFillTx/>
                  <a:latin typeface="Gill Sans MT"/>
                  <a:ea typeface="+mn-ea"/>
                  <a:cs typeface="+mn-cs"/>
                </a:rPr>
                <a:t>Switch / Router</a:t>
              </a:r>
            </a:p>
            <a:p>
              <a:pPr marL="0" marR="0" lvl="0" indent="0" algn="ctr" defTabSz="457061" rtl="0" eaLnBrk="1" fontAlgn="base" latinLnBrk="0" hangingPunct="1">
                <a:lnSpc>
                  <a:spcPct val="100000"/>
                </a:lnSpc>
                <a:spcBef>
                  <a:spcPct val="0"/>
                </a:spcBef>
                <a:spcAft>
                  <a:spcPct val="0"/>
                </a:spcAft>
                <a:buClrTx/>
                <a:buSzTx/>
                <a:buFontTx/>
                <a:buNone/>
                <a:tabLst/>
                <a:defRPr/>
              </a:pPr>
              <a:r>
                <a:rPr kumimoji="0" lang="fr-FR" sz="1050" b="0" i="0" u="none" strike="noStrike" kern="1200" cap="none" spc="0" normalizeH="0" baseline="0" noProof="0" dirty="0">
                  <a:ln>
                    <a:noFill/>
                  </a:ln>
                  <a:solidFill>
                    <a:srgbClr val="000000"/>
                  </a:solidFill>
                  <a:effectLst/>
                  <a:uLnTx/>
                  <a:uFillTx/>
                  <a:latin typeface="Gill Sans MT"/>
                  <a:ea typeface="+mn-ea"/>
                  <a:cs typeface="+mn-cs"/>
                </a:rPr>
                <a:t>(</a:t>
              </a:r>
              <a:r>
                <a:rPr kumimoji="0" lang="fr-FR" sz="1050" b="0" i="0" u="none" strike="noStrike" kern="1200" cap="none" spc="0" normalizeH="0" baseline="0" noProof="0" dirty="0" err="1">
                  <a:ln>
                    <a:noFill/>
                  </a:ln>
                  <a:solidFill>
                    <a:srgbClr val="000000"/>
                  </a:solidFill>
                  <a:effectLst/>
                  <a:uLnTx/>
                  <a:uFillTx/>
                  <a:latin typeface="Gill Sans MT"/>
                  <a:ea typeface="+mn-ea"/>
                  <a:cs typeface="+mn-cs"/>
                </a:rPr>
                <a:t>act</a:t>
              </a:r>
              <a:r>
                <a:rPr kumimoji="0" lang="fr-FR" sz="1050" b="0" i="0" u="none" strike="noStrike" kern="1200" cap="none" spc="0" normalizeH="0" baseline="0" noProof="0" dirty="0">
                  <a:ln>
                    <a:noFill/>
                  </a:ln>
                  <a:solidFill>
                    <a:srgbClr val="000000"/>
                  </a:solidFill>
                  <a:effectLst/>
                  <a:uLnTx/>
                  <a:uFillTx/>
                  <a:latin typeface="Gill Sans MT"/>
                  <a:ea typeface="+mn-ea"/>
                  <a:cs typeface="+mn-cs"/>
                </a:rPr>
                <a:t> as </a:t>
              </a:r>
              <a:r>
                <a:rPr kumimoji="0" lang="fr-FR" sz="1050" b="0" i="0" u="none" strike="noStrike" kern="1200" cap="none" spc="0" normalizeH="0" baseline="0" noProof="0" dirty="0" err="1">
                  <a:ln>
                    <a:noFill/>
                  </a:ln>
                  <a:solidFill>
                    <a:srgbClr val="000000"/>
                  </a:solidFill>
                  <a:effectLst/>
                  <a:uLnTx/>
                  <a:uFillTx/>
                  <a:latin typeface="Gill Sans MT"/>
                  <a:ea typeface="+mn-ea"/>
                  <a:cs typeface="+mn-cs"/>
                </a:rPr>
                <a:t>device</a:t>
              </a:r>
              <a:r>
                <a:rPr kumimoji="0" lang="fr-FR" sz="1050" b="0" i="0" u="none" strike="noStrike" kern="1200" cap="none" spc="0" normalizeH="0" baseline="0" noProof="0" dirty="0">
                  <a:ln>
                    <a:noFill/>
                  </a:ln>
                  <a:solidFill>
                    <a:srgbClr val="000000"/>
                  </a:solidFill>
                  <a:effectLst/>
                  <a:uLnTx/>
                  <a:uFillTx/>
                  <a:latin typeface="Gill Sans MT"/>
                  <a:ea typeface="+mn-ea"/>
                  <a:cs typeface="+mn-cs"/>
                </a:rPr>
                <a:t>) </a:t>
              </a:r>
              <a:endParaRPr kumimoji="0" lang="en-US" sz="1050" b="0" i="0" u="none" strike="noStrike" kern="1200" cap="none" spc="0" normalizeH="0" baseline="0" noProof="0" dirty="0">
                <a:ln>
                  <a:noFill/>
                </a:ln>
                <a:solidFill>
                  <a:srgbClr val="000000"/>
                </a:solidFill>
                <a:effectLst/>
                <a:uLnTx/>
                <a:uFillTx/>
                <a:latin typeface="Gill Sans MT"/>
                <a:ea typeface="+mn-ea"/>
                <a:cs typeface="+mn-cs"/>
              </a:endParaRPr>
            </a:p>
          </p:txBody>
        </p:sp>
        <p:cxnSp>
          <p:nvCxnSpPr>
            <p:cNvPr id="6" name="Straight Connector 5"/>
            <p:cNvCxnSpPr>
              <a:cxnSpLocks/>
              <a:stCxn id="4" idx="2"/>
            </p:cNvCxnSpPr>
            <p:nvPr/>
          </p:nvCxnSpPr>
          <p:spPr>
            <a:xfrm>
              <a:off x="1007604" y="1125062"/>
              <a:ext cx="6710" cy="800098"/>
            </a:xfrm>
            <a:prstGeom prst="line">
              <a:avLst/>
            </a:prstGeom>
            <a:ln w="31750">
              <a:solidFill>
                <a:srgbClr val="565656"/>
              </a:solidFill>
            </a:ln>
          </p:spPr>
          <p:style>
            <a:lnRef idx="1">
              <a:schemeClr val="accent1"/>
            </a:lnRef>
            <a:fillRef idx="0">
              <a:schemeClr val="accent1"/>
            </a:fillRef>
            <a:effectRef idx="0">
              <a:schemeClr val="accent1"/>
            </a:effectRef>
            <a:fontRef idx="minor">
              <a:schemeClr val="tx1"/>
            </a:fontRef>
          </p:style>
        </p:cxnSp>
      </p:grpSp>
      <p:grpSp>
        <p:nvGrpSpPr>
          <p:cNvPr id="45060" name="Group 10"/>
          <p:cNvGrpSpPr>
            <a:grpSpLocks/>
          </p:cNvGrpSpPr>
          <p:nvPr/>
        </p:nvGrpSpPr>
        <p:grpSpPr bwMode="auto">
          <a:xfrm>
            <a:off x="7783819" y="411956"/>
            <a:ext cx="1079219" cy="4319588"/>
            <a:chOff x="467544" y="548680"/>
            <a:chExt cx="1080120" cy="5760640"/>
          </a:xfrm>
        </p:grpSpPr>
        <p:sp>
          <p:nvSpPr>
            <p:cNvPr id="12" name="Rectangle 11"/>
            <p:cNvSpPr/>
            <p:nvPr/>
          </p:nvSpPr>
          <p:spPr>
            <a:xfrm>
              <a:off x="467544" y="548680"/>
              <a:ext cx="1080120" cy="576382"/>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Gill Sans MT"/>
                  <a:ea typeface="+mn-ea"/>
                  <a:cs typeface="+mn-cs"/>
                </a:rPr>
                <a:t>Rule base</a:t>
              </a:r>
            </a:p>
          </p:txBody>
        </p:sp>
        <p:cxnSp>
          <p:nvCxnSpPr>
            <p:cNvPr id="13" name="Straight Connector 12"/>
            <p:cNvCxnSpPr>
              <a:stCxn id="12" idx="2"/>
            </p:cNvCxnSpPr>
            <p:nvPr/>
          </p:nvCxnSpPr>
          <p:spPr>
            <a:xfrm>
              <a:off x="1007604" y="1125062"/>
              <a:ext cx="0" cy="5184258"/>
            </a:xfrm>
            <a:prstGeom prst="line">
              <a:avLst/>
            </a:prstGeom>
            <a:ln w="31750">
              <a:solidFill>
                <a:srgbClr val="565656"/>
              </a:solidFill>
            </a:ln>
          </p:spPr>
          <p:style>
            <a:lnRef idx="1">
              <a:schemeClr val="accent1"/>
            </a:lnRef>
            <a:fillRef idx="0">
              <a:schemeClr val="accent1"/>
            </a:fillRef>
            <a:effectRef idx="0">
              <a:schemeClr val="accent1"/>
            </a:effectRef>
            <a:fontRef idx="minor">
              <a:schemeClr val="tx1"/>
            </a:fontRef>
          </p:style>
        </p:cxnSp>
      </p:grpSp>
      <p:grpSp>
        <p:nvGrpSpPr>
          <p:cNvPr id="45062" name="Group 16"/>
          <p:cNvGrpSpPr>
            <a:grpSpLocks/>
          </p:cNvGrpSpPr>
          <p:nvPr/>
        </p:nvGrpSpPr>
        <p:grpSpPr bwMode="auto">
          <a:xfrm>
            <a:off x="153478" y="411956"/>
            <a:ext cx="1080806" cy="4319588"/>
            <a:chOff x="467544" y="548680"/>
            <a:chExt cx="1080120" cy="5760640"/>
          </a:xfrm>
        </p:grpSpPr>
        <p:sp>
          <p:nvSpPr>
            <p:cNvPr id="18" name="Rectangle 17"/>
            <p:cNvSpPr/>
            <p:nvPr/>
          </p:nvSpPr>
          <p:spPr>
            <a:xfrm>
              <a:off x="467544" y="548680"/>
              <a:ext cx="1080120" cy="576382"/>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Gill Sans MT"/>
                  <a:ea typeface="+mn-ea"/>
                  <a:cs typeface="+mn-cs"/>
                </a:rPr>
                <a:t>speaker</a:t>
              </a:r>
            </a:p>
          </p:txBody>
        </p:sp>
        <p:cxnSp>
          <p:nvCxnSpPr>
            <p:cNvPr id="19" name="Straight Connector 18"/>
            <p:cNvCxnSpPr>
              <a:stCxn id="18" idx="2"/>
            </p:cNvCxnSpPr>
            <p:nvPr/>
          </p:nvCxnSpPr>
          <p:spPr>
            <a:xfrm>
              <a:off x="1008397" y="1125062"/>
              <a:ext cx="0" cy="5184258"/>
            </a:xfrm>
            <a:prstGeom prst="line">
              <a:avLst/>
            </a:prstGeom>
            <a:ln w="31750">
              <a:solidFill>
                <a:srgbClr val="565656"/>
              </a:solidFill>
            </a:ln>
          </p:spPr>
          <p:style>
            <a:lnRef idx="1">
              <a:schemeClr val="accent1"/>
            </a:lnRef>
            <a:fillRef idx="0">
              <a:schemeClr val="accent1"/>
            </a:fillRef>
            <a:effectRef idx="0">
              <a:schemeClr val="accent1"/>
            </a:effectRef>
            <a:fontRef idx="minor">
              <a:schemeClr val="tx1"/>
            </a:fontRef>
          </p:style>
        </p:cxnSp>
      </p:grpSp>
      <p:grpSp>
        <p:nvGrpSpPr>
          <p:cNvPr id="45069" name="Group 54"/>
          <p:cNvGrpSpPr>
            <a:grpSpLocks/>
          </p:cNvGrpSpPr>
          <p:nvPr/>
        </p:nvGrpSpPr>
        <p:grpSpPr bwMode="auto">
          <a:xfrm>
            <a:off x="4963915" y="411956"/>
            <a:ext cx="1080806" cy="4319588"/>
            <a:chOff x="470554" y="567330"/>
            <a:chExt cx="1080120" cy="5760640"/>
          </a:xfrm>
        </p:grpSpPr>
        <p:sp>
          <p:nvSpPr>
            <p:cNvPr id="56" name="Rectangle 55"/>
            <p:cNvSpPr/>
            <p:nvPr/>
          </p:nvSpPr>
          <p:spPr>
            <a:xfrm>
              <a:off x="470554" y="567330"/>
              <a:ext cx="1080120" cy="576382"/>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061" rtl="0" eaLnBrk="1" fontAlgn="base" latinLnBrk="0" hangingPunct="1">
                <a:lnSpc>
                  <a:spcPct val="100000"/>
                </a:lnSpc>
                <a:spcBef>
                  <a:spcPct val="0"/>
                </a:spcBef>
                <a:spcAft>
                  <a:spcPct val="0"/>
                </a:spcAft>
                <a:buClrTx/>
                <a:buSzTx/>
                <a:buFontTx/>
                <a:buNone/>
                <a:tabLst/>
                <a:defRPr/>
              </a:pPr>
              <a:r>
                <a:rPr kumimoji="0" lang="fr-FR" sz="1050" b="0" i="0" u="none" strike="noStrike" kern="1200" cap="none" spc="0" normalizeH="0" baseline="0" noProof="0" dirty="0">
                  <a:ln>
                    <a:noFill/>
                  </a:ln>
                  <a:solidFill>
                    <a:srgbClr val="000000"/>
                  </a:solidFill>
                  <a:effectLst/>
                  <a:uLnTx/>
                  <a:uFillTx/>
                  <a:latin typeface="Gill Sans MT"/>
                  <a:ea typeface="+mn-ea"/>
                  <a:cs typeface="+mn-cs"/>
                </a:rPr>
                <a:t>Switch / Router  (</a:t>
              </a:r>
              <a:r>
                <a:rPr kumimoji="0" lang="fr-FR" sz="1050" b="0" i="0" u="none" strike="noStrike" kern="1200" cap="none" spc="0" normalizeH="0" baseline="0" noProof="0" dirty="0" err="1">
                  <a:ln>
                    <a:noFill/>
                  </a:ln>
                  <a:solidFill>
                    <a:srgbClr val="000000"/>
                  </a:solidFill>
                  <a:effectLst/>
                  <a:uLnTx/>
                  <a:uFillTx/>
                  <a:latin typeface="Gill Sans MT"/>
                  <a:ea typeface="+mn-ea"/>
                  <a:cs typeface="+mn-cs"/>
                </a:rPr>
                <a:t>act</a:t>
              </a:r>
              <a:r>
                <a:rPr kumimoji="0" lang="fr-FR" sz="1050" b="0" i="0" u="none" strike="noStrike" kern="1200" cap="none" spc="0" normalizeH="0" baseline="0" noProof="0" dirty="0">
                  <a:ln>
                    <a:noFill/>
                  </a:ln>
                  <a:solidFill>
                    <a:srgbClr val="000000"/>
                  </a:solidFill>
                  <a:effectLst/>
                  <a:uLnTx/>
                  <a:uFillTx/>
                  <a:latin typeface="Gill Sans MT"/>
                  <a:ea typeface="+mn-ea"/>
                  <a:cs typeface="+mn-cs"/>
                </a:rPr>
                <a:t> as GW)</a:t>
              </a:r>
              <a:endParaRPr kumimoji="0" lang="en-US" sz="1050" b="0" i="0" u="none" strike="noStrike" kern="1200" cap="none" spc="0" normalizeH="0" baseline="0" noProof="0" dirty="0">
                <a:ln>
                  <a:noFill/>
                </a:ln>
                <a:solidFill>
                  <a:srgbClr val="000000"/>
                </a:solidFill>
                <a:effectLst/>
                <a:uLnTx/>
                <a:uFillTx/>
                <a:latin typeface="Gill Sans MT"/>
                <a:ea typeface="+mn-ea"/>
                <a:cs typeface="+mn-cs"/>
              </a:endParaRPr>
            </a:p>
          </p:txBody>
        </p:sp>
        <p:cxnSp>
          <p:nvCxnSpPr>
            <p:cNvPr id="57" name="Straight Connector 56"/>
            <p:cNvCxnSpPr>
              <a:cxnSpLocks/>
            </p:cNvCxnSpPr>
            <p:nvPr/>
          </p:nvCxnSpPr>
          <p:spPr>
            <a:xfrm>
              <a:off x="1011407" y="3559959"/>
              <a:ext cx="0" cy="2768011"/>
            </a:xfrm>
            <a:prstGeom prst="line">
              <a:avLst/>
            </a:prstGeom>
            <a:ln w="31750">
              <a:solidFill>
                <a:srgbClr val="565656"/>
              </a:solidFill>
            </a:ln>
          </p:spPr>
          <p:style>
            <a:lnRef idx="1">
              <a:schemeClr val="accent1"/>
            </a:lnRef>
            <a:fillRef idx="0">
              <a:schemeClr val="accent1"/>
            </a:fillRef>
            <a:effectRef idx="0">
              <a:schemeClr val="accent1"/>
            </a:effectRef>
            <a:fontRef idx="minor">
              <a:schemeClr val="tx1"/>
            </a:fontRef>
          </p:style>
        </p:cxnSp>
      </p:grpSp>
      <p:cxnSp>
        <p:nvCxnSpPr>
          <p:cNvPr id="64" name="Straight Connector 63"/>
          <p:cNvCxnSpPr/>
          <p:nvPr/>
        </p:nvCxnSpPr>
        <p:spPr>
          <a:xfrm flipV="1">
            <a:off x="7928802" y="1006078"/>
            <a:ext cx="0" cy="300038"/>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1176170" y="385680"/>
            <a:ext cx="662361" cy="415498"/>
          </a:xfrm>
          <a:prstGeom prst="rect">
            <a:avLst/>
          </a:prstGeom>
          <a:noFill/>
        </p:spPr>
        <p:txBody>
          <a:bodyPr wrap="none">
            <a:spAutoFit/>
          </a:bodyPr>
          <a:lstStyle/>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ＭＳ Ｐゴシック" pitchFamily="34" charset="-128"/>
                <a:cs typeface="+mn-cs"/>
              </a:rPr>
              <a:t>Ethernet</a:t>
            </a:r>
          </a:p>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Gill Sans MT"/>
                <a:ea typeface="ＭＳ Ｐゴシック" pitchFamily="34" charset="-128"/>
                <a:cs typeface="+mn-cs"/>
              </a:rPr>
              <a:t>Or Serial</a:t>
            </a:r>
            <a:endParaRPr kumimoji="0" lang="en-US" sz="1050" b="0" i="0" u="none" strike="noStrike" kern="1200" cap="none" spc="0" normalizeH="0" baseline="0" noProof="0" dirty="0">
              <a:ln>
                <a:noFill/>
              </a:ln>
              <a:solidFill>
                <a:srgbClr val="000000"/>
              </a:solidFill>
              <a:effectLst/>
              <a:uLnTx/>
              <a:uFillTx/>
              <a:latin typeface="Gill Sans MT"/>
              <a:ea typeface="ＭＳ Ｐゴシック" pitchFamily="34" charset="-128"/>
              <a:cs typeface="+mn-cs"/>
            </a:endParaRPr>
          </a:p>
        </p:txBody>
      </p:sp>
      <p:sp>
        <p:nvSpPr>
          <p:cNvPr id="45076" name="TextBox 77"/>
          <p:cNvSpPr txBox="1">
            <a:spLocks noChangeArrowheads="1"/>
          </p:cNvSpPr>
          <p:nvPr/>
        </p:nvSpPr>
        <p:spPr bwMode="auto">
          <a:xfrm>
            <a:off x="2445346" y="3449550"/>
            <a:ext cx="3055838"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cs typeface="Arial" pitchFamily="34" charset="0"/>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cs typeface="Arial" pitchFamily="34" charset="0"/>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9pPr>
          </a:lstStyle>
          <a:p>
            <a:pPr marL="0" marR="0" lvl="0" indent="0" algn="ctr"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IPv6CP Config. Req. with Option 2 (</a:t>
            </a:r>
          </a:p>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IPv6-Compression-Protocol = SCHC,</a:t>
            </a:r>
          </a:p>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Rule set URL = https</a:t>
            </a:r>
            <a:r>
              <a:rPr kumimoji="0" lang="en-US" altLang="en-US" sz="1350" b="0" i="0" u="none" strike="noStrike" kern="1200" cap="none" spc="0" normalizeH="0" baseline="0" noProof="0">
                <a:ln>
                  <a:noFill/>
                </a:ln>
                <a:solidFill>
                  <a:srgbClr val="000000"/>
                </a:solidFill>
                <a:effectLst/>
                <a:uLnTx/>
                <a:uFillTx/>
                <a:latin typeface="Arial" pitchFamily="34" charset="0"/>
                <a:ea typeface="ＭＳ Ｐゴシック" pitchFamily="34" charset="-128"/>
                <a:cs typeface="Arial" pitchFamily="34" charset="0"/>
              </a:rPr>
              <a:t>:// blah )</a:t>
            </a:r>
            <a:endPar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endParaRPr>
          </a:p>
        </p:txBody>
      </p:sp>
      <p:grpSp>
        <p:nvGrpSpPr>
          <p:cNvPr id="45081" name="Group 40"/>
          <p:cNvGrpSpPr>
            <a:grpSpLocks/>
          </p:cNvGrpSpPr>
          <p:nvPr/>
        </p:nvGrpSpPr>
        <p:grpSpPr bwMode="auto">
          <a:xfrm>
            <a:off x="702612" y="1112400"/>
            <a:ext cx="1727962" cy="300082"/>
            <a:chOff x="917022" y="-529163"/>
            <a:chExt cx="1656184" cy="399677"/>
          </a:xfrm>
        </p:grpSpPr>
        <p:cxnSp>
          <p:nvCxnSpPr>
            <p:cNvPr id="55" name="Straight Arrow Connector 54"/>
            <p:cNvCxnSpPr/>
            <p:nvPr/>
          </p:nvCxnSpPr>
          <p:spPr>
            <a:xfrm>
              <a:off x="917022" y="-145784"/>
              <a:ext cx="1656184" cy="0"/>
            </a:xfrm>
            <a:prstGeom prst="straightConnector1">
              <a:avLst/>
            </a:prstGeom>
            <a:ln w="25400">
              <a:solidFill>
                <a:schemeClr val="accent1">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45089" name="TextBox 42"/>
            <p:cNvSpPr txBox="1">
              <a:spLocks noChangeArrowheads="1"/>
            </p:cNvSpPr>
            <p:nvPr/>
          </p:nvSpPr>
          <p:spPr bwMode="auto">
            <a:xfrm>
              <a:off x="917022" y="-529163"/>
              <a:ext cx="1440160" cy="399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cs typeface="Arial" pitchFamily="34" charset="0"/>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cs typeface="Arial" pitchFamily="34" charset="0"/>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9pPr>
            </a:lstStyle>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handshake</a:t>
              </a:r>
            </a:p>
          </p:txBody>
        </p:sp>
      </p:grpSp>
      <p:sp>
        <p:nvSpPr>
          <p:cNvPr id="62" name="TextBox 61"/>
          <p:cNvSpPr txBox="1"/>
          <p:nvPr/>
        </p:nvSpPr>
        <p:spPr>
          <a:xfrm>
            <a:off x="1384325" y="1426519"/>
            <a:ext cx="2952921" cy="415498"/>
          </a:xfrm>
          <a:prstGeom prst="rect">
            <a:avLst/>
          </a:prstGeom>
          <a:noFill/>
        </p:spPr>
        <p:txBody>
          <a:bodyPr wrap="square">
            <a:spAutoFit/>
          </a:bodyPr>
          <a:lstStyle/>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Gill Sans MT"/>
                <a:ea typeface="ＭＳ Ｐゴシック" pitchFamily="34" charset="-128"/>
                <a:cs typeface="+mn-cs"/>
              </a:rPr>
              <a:t>Protocol determination </a:t>
            </a:r>
          </a:p>
          <a:p>
            <a:pPr marL="0" marR="0" lvl="0" indent="0" algn="l" defTabSz="457061" rtl="0" eaLnBrk="1" fontAlgn="base" latinLnBrk="0" hangingPunct="1">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Gill Sans MT"/>
                <a:ea typeface="ＭＳ Ｐゴシック" pitchFamily="34" charset="-128"/>
                <a:cs typeface="+mn-cs"/>
              </a:rPr>
              <a:t>Rule set Selection based on device/</a:t>
            </a:r>
            <a:r>
              <a:rPr kumimoji="0" lang="en-US" sz="1050" b="0" i="0" u="none" strike="noStrike" kern="1200" cap="none" spc="0" normalizeH="0" baseline="0" noProof="0" dirty="0" err="1">
                <a:ln>
                  <a:noFill/>
                </a:ln>
                <a:solidFill>
                  <a:srgbClr val="C00000"/>
                </a:solidFill>
                <a:effectLst>
                  <a:outerShdw blurRad="38100" dist="38100" dir="2700000" algn="tl">
                    <a:srgbClr val="000000">
                      <a:alpha val="43137"/>
                    </a:srgbClr>
                  </a:outerShdw>
                </a:effectLst>
                <a:uLnTx/>
                <a:uFillTx/>
                <a:latin typeface="Gill Sans MT"/>
                <a:ea typeface="ＭＳ Ｐゴシック" pitchFamily="34" charset="-128"/>
                <a:cs typeface="+mn-cs"/>
              </a:rPr>
              <a:t>prot</a:t>
            </a:r>
            <a:endParaRPr kumimoji="0" lang="en-US" sz="1050" b="0" i="0" u="none" strike="noStrike" kern="1200" cap="none" spc="0" normalizeH="0" baseline="0" noProof="0" dirty="0">
              <a:ln>
                <a:noFill/>
              </a:ln>
              <a:solidFill>
                <a:srgbClr val="C00000"/>
              </a:solidFill>
              <a:effectLst>
                <a:outerShdw blurRad="38100" dist="38100" dir="2700000" algn="tl">
                  <a:srgbClr val="000000">
                    <a:alpha val="43137"/>
                  </a:srgbClr>
                </a:outerShdw>
              </a:effectLst>
              <a:uLnTx/>
              <a:uFillTx/>
              <a:latin typeface="Gill Sans MT"/>
              <a:ea typeface="ＭＳ Ｐゴシック" pitchFamily="34" charset="-128"/>
              <a:cs typeface="+mn-cs"/>
            </a:endParaRPr>
          </a:p>
        </p:txBody>
      </p:sp>
      <p:cxnSp>
        <p:nvCxnSpPr>
          <p:cNvPr id="66" name="Straight Arrow Connector 65">
            <a:extLst>
              <a:ext uri="{FF2B5EF4-FFF2-40B4-BE49-F238E27FC236}">
                <a16:creationId xmlns:a16="http://schemas.microsoft.com/office/drawing/2014/main" id="{6BBD640D-E273-4DAA-BFDE-5FC579FF4A03}"/>
              </a:ext>
            </a:extLst>
          </p:cNvPr>
          <p:cNvCxnSpPr>
            <a:cxnSpLocks/>
          </p:cNvCxnSpPr>
          <p:nvPr/>
        </p:nvCxnSpPr>
        <p:spPr bwMode="auto">
          <a:xfrm>
            <a:off x="2469252" y="3704138"/>
            <a:ext cx="3055839" cy="0"/>
          </a:xfrm>
          <a:prstGeom prst="straightConnector1">
            <a:avLst/>
          </a:prstGeom>
          <a:ln w="25400">
            <a:solidFill>
              <a:schemeClr val="accent1">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71" name="TextBox 77">
            <a:extLst>
              <a:ext uri="{FF2B5EF4-FFF2-40B4-BE49-F238E27FC236}">
                <a16:creationId xmlns:a16="http://schemas.microsoft.com/office/drawing/2014/main" id="{8A40DE31-D040-4EA8-AABC-C0009D0FE5D7}"/>
              </a:ext>
            </a:extLst>
          </p:cNvPr>
          <p:cNvSpPr txBox="1">
            <a:spLocks noChangeArrowheads="1"/>
          </p:cNvSpPr>
          <p:nvPr/>
        </p:nvSpPr>
        <p:spPr bwMode="auto">
          <a:xfrm>
            <a:off x="5677825" y="3545741"/>
            <a:ext cx="198044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cs typeface="Arial" pitchFamily="34" charset="0"/>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cs typeface="Arial" pitchFamily="34" charset="0"/>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9pPr>
          </a:lstStyle>
          <a:p>
            <a:pPr marL="0" marR="0" lvl="0" indent="0" algn="r"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GET(Rule set URL)</a:t>
            </a:r>
          </a:p>
        </p:txBody>
      </p:sp>
      <p:cxnSp>
        <p:nvCxnSpPr>
          <p:cNvPr id="75" name="Straight Arrow Connector 74">
            <a:extLst>
              <a:ext uri="{FF2B5EF4-FFF2-40B4-BE49-F238E27FC236}">
                <a16:creationId xmlns:a16="http://schemas.microsoft.com/office/drawing/2014/main" id="{7B3D98A7-9545-4912-8A06-82B976DBEF2D}"/>
              </a:ext>
            </a:extLst>
          </p:cNvPr>
          <p:cNvCxnSpPr>
            <a:cxnSpLocks/>
          </p:cNvCxnSpPr>
          <p:nvPr/>
        </p:nvCxnSpPr>
        <p:spPr bwMode="auto">
          <a:xfrm>
            <a:off x="5529202" y="3820202"/>
            <a:ext cx="2783675" cy="8741"/>
          </a:xfrm>
          <a:prstGeom prst="straightConnector1">
            <a:avLst/>
          </a:prstGeom>
          <a:ln w="25400">
            <a:solidFill>
              <a:schemeClr val="accent1">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41EBB182-421D-4F77-B00E-665622881097}"/>
              </a:ext>
            </a:extLst>
          </p:cNvPr>
          <p:cNvCxnSpPr>
            <a:cxnSpLocks/>
          </p:cNvCxnSpPr>
          <p:nvPr/>
        </p:nvCxnSpPr>
        <p:spPr bwMode="auto">
          <a:xfrm flipH="1">
            <a:off x="5504317" y="4222893"/>
            <a:ext cx="2808560" cy="0"/>
          </a:xfrm>
          <a:prstGeom prst="straightConnector1">
            <a:avLst/>
          </a:prstGeom>
          <a:ln w="25400">
            <a:solidFill>
              <a:schemeClr val="accent1">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77" name="TextBox 77">
            <a:extLst>
              <a:ext uri="{FF2B5EF4-FFF2-40B4-BE49-F238E27FC236}">
                <a16:creationId xmlns:a16="http://schemas.microsoft.com/office/drawing/2014/main" id="{70ECC2B0-3490-4AA0-99C6-476DF66699A6}"/>
              </a:ext>
            </a:extLst>
          </p:cNvPr>
          <p:cNvSpPr txBox="1">
            <a:spLocks noChangeArrowheads="1"/>
          </p:cNvSpPr>
          <p:nvPr/>
        </p:nvSpPr>
        <p:spPr bwMode="auto">
          <a:xfrm>
            <a:off x="6366027" y="3939691"/>
            <a:ext cx="80345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cs typeface="Arial" pitchFamily="34" charset="0"/>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cs typeface="Arial" pitchFamily="34" charset="0"/>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9pPr>
          </a:lstStyle>
          <a:p>
            <a:pPr marL="0" marR="0" lvl="0" indent="0" algn="r"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Rule set</a:t>
            </a:r>
          </a:p>
        </p:txBody>
      </p:sp>
      <p:cxnSp>
        <p:nvCxnSpPr>
          <p:cNvPr id="78" name="Straight Arrow Connector 77">
            <a:extLst>
              <a:ext uri="{FF2B5EF4-FFF2-40B4-BE49-F238E27FC236}">
                <a16:creationId xmlns:a16="http://schemas.microsoft.com/office/drawing/2014/main" id="{3280E8E5-188F-4B25-9EF3-EE193BD19EF4}"/>
              </a:ext>
            </a:extLst>
          </p:cNvPr>
          <p:cNvCxnSpPr>
            <a:cxnSpLocks/>
          </p:cNvCxnSpPr>
          <p:nvPr/>
        </p:nvCxnSpPr>
        <p:spPr bwMode="auto">
          <a:xfrm>
            <a:off x="2430574" y="1986623"/>
            <a:ext cx="5881600" cy="24560"/>
          </a:xfrm>
          <a:prstGeom prst="straightConnector1">
            <a:avLst/>
          </a:prstGeom>
          <a:ln w="25400">
            <a:solidFill>
              <a:schemeClr val="accent1">
                <a:lumMod val="2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16BAC0CD-2B34-407A-88E7-5CCAFAA0A5CC}"/>
              </a:ext>
            </a:extLst>
          </p:cNvPr>
          <p:cNvCxnSpPr>
            <a:cxnSpLocks/>
          </p:cNvCxnSpPr>
          <p:nvPr/>
        </p:nvCxnSpPr>
        <p:spPr bwMode="auto">
          <a:xfrm flipH="1">
            <a:off x="2409796" y="2374752"/>
            <a:ext cx="5930810" cy="2840"/>
          </a:xfrm>
          <a:prstGeom prst="straightConnector1">
            <a:avLst/>
          </a:prstGeom>
          <a:ln w="25400">
            <a:solidFill>
              <a:schemeClr val="accent1">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83" name="TextBox 77">
            <a:extLst>
              <a:ext uri="{FF2B5EF4-FFF2-40B4-BE49-F238E27FC236}">
                <a16:creationId xmlns:a16="http://schemas.microsoft.com/office/drawing/2014/main" id="{4E489037-AED8-485D-A6CF-711FE26FE639}"/>
              </a:ext>
            </a:extLst>
          </p:cNvPr>
          <p:cNvSpPr txBox="1">
            <a:spLocks noChangeArrowheads="1"/>
          </p:cNvSpPr>
          <p:nvPr/>
        </p:nvSpPr>
        <p:spPr bwMode="auto">
          <a:xfrm>
            <a:off x="4687603" y="1720777"/>
            <a:ext cx="198044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cs typeface="Arial" pitchFamily="34" charset="0"/>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cs typeface="Arial" pitchFamily="34" charset="0"/>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9pPr>
          </a:lstStyle>
          <a:p>
            <a:pPr marL="0" marR="0" lvl="0" indent="0" algn="r"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GET(Rule set URL)</a:t>
            </a:r>
          </a:p>
        </p:txBody>
      </p:sp>
      <p:cxnSp>
        <p:nvCxnSpPr>
          <p:cNvPr id="87" name="Straight Connector 86">
            <a:extLst>
              <a:ext uri="{FF2B5EF4-FFF2-40B4-BE49-F238E27FC236}">
                <a16:creationId xmlns:a16="http://schemas.microsoft.com/office/drawing/2014/main" id="{FF2690CA-74DD-4BBB-A034-19DF55561773}"/>
              </a:ext>
            </a:extLst>
          </p:cNvPr>
          <p:cNvCxnSpPr>
            <a:cxnSpLocks/>
          </p:cNvCxnSpPr>
          <p:nvPr/>
        </p:nvCxnSpPr>
        <p:spPr bwMode="auto">
          <a:xfrm>
            <a:off x="5504318" y="849631"/>
            <a:ext cx="0" cy="803252"/>
          </a:xfrm>
          <a:prstGeom prst="line">
            <a:avLst/>
          </a:prstGeom>
          <a:ln w="31750">
            <a:solidFill>
              <a:srgbClr val="565656"/>
            </a:solidFill>
          </a:ln>
        </p:spPr>
        <p:style>
          <a:lnRef idx="1">
            <a:schemeClr val="accent1"/>
          </a:lnRef>
          <a:fillRef idx="0">
            <a:schemeClr val="accent1"/>
          </a:fillRef>
          <a:effectRef idx="0">
            <a:schemeClr val="accent1"/>
          </a:effectRef>
          <a:fontRef idx="minor">
            <a:schemeClr val="tx1"/>
          </a:fontRef>
        </p:style>
      </p:cxnSp>
      <p:sp>
        <p:nvSpPr>
          <p:cNvPr id="89" name="TextBox 77">
            <a:extLst>
              <a:ext uri="{FF2B5EF4-FFF2-40B4-BE49-F238E27FC236}">
                <a16:creationId xmlns:a16="http://schemas.microsoft.com/office/drawing/2014/main" id="{B07E27BE-A4E5-4083-AFFB-BD6D112A15CD}"/>
              </a:ext>
            </a:extLst>
          </p:cNvPr>
          <p:cNvSpPr txBox="1">
            <a:spLocks noChangeArrowheads="1"/>
          </p:cNvSpPr>
          <p:nvPr/>
        </p:nvSpPr>
        <p:spPr bwMode="auto">
          <a:xfrm>
            <a:off x="5285349" y="2100592"/>
            <a:ext cx="80345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cs typeface="Arial" pitchFamily="34" charset="0"/>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cs typeface="Arial" pitchFamily="34" charset="0"/>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9pPr>
          </a:lstStyle>
          <a:p>
            <a:pPr marL="0" marR="0" lvl="0" indent="0" algn="r"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Rule set</a:t>
            </a:r>
          </a:p>
        </p:txBody>
      </p:sp>
      <p:cxnSp>
        <p:nvCxnSpPr>
          <p:cNvPr id="92" name="Straight Arrow Connector 91">
            <a:extLst>
              <a:ext uri="{FF2B5EF4-FFF2-40B4-BE49-F238E27FC236}">
                <a16:creationId xmlns:a16="http://schemas.microsoft.com/office/drawing/2014/main" id="{66513043-5959-4A0F-A604-8D7A627B56BB}"/>
              </a:ext>
            </a:extLst>
          </p:cNvPr>
          <p:cNvCxnSpPr>
            <a:cxnSpLocks/>
          </p:cNvCxnSpPr>
          <p:nvPr/>
        </p:nvCxnSpPr>
        <p:spPr bwMode="auto">
          <a:xfrm>
            <a:off x="2430574" y="2886452"/>
            <a:ext cx="3073744" cy="0"/>
          </a:xfrm>
          <a:prstGeom prst="straightConnector1">
            <a:avLst/>
          </a:prstGeom>
          <a:ln w="25400">
            <a:solidFill>
              <a:schemeClr val="accent1">
                <a:lumMod val="2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3" name="TextBox 77">
            <a:extLst>
              <a:ext uri="{FF2B5EF4-FFF2-40B4-BE49-F238E27FC236}">
                <a16:creationId xmlns:a16="http://schemas.microsoft.com/office/drawing/2014/main" id="{48AC38E3-5CE9-47F1-9161-E807F30281E4}"/>
              </a:ext>
            </a:extLst>
          </p:cNvPr>
          <p:cNvSpPr txBox="1">
            <a:spLocks noChangeArrowheads="1"/>
          </p:cNvSpPr>
          <p:nvPr/>
        </p:nvSpPr>
        <p:spPr bwMode="auto">
          <a:xfrm>
            <a:off x="2459094" y="2576572"/>
            <a:ext cx="299875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cs typeface="Arial" pitchFamily="34" charset="0"/>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cs typeface="Arial" pitchFamily="34" charset="0"/>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9pPr>
          </a:lstStyle>
          <a:p>
            <a:pPr marL="0" marR="0" lvl="0" indent="0" algn="r"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Discovery (RFC 2516 </a:t>
            </a:r>
            <a:r>
              <a:rPr kumimoji="0" lang="en-US" altLang="en-US" sz="1350" b="0" i="0" u="none" strike="noStrike" kern="1200" cap="none" spc="0" normalizeH="0" baseline="0" noProof="0" dirty="0" err="1">
                <a:ln>
                  <a:noFill/>
                </a:ln>
                <a:solidFill>
                  <a:srgbClr val="000000"/>
                </a:solidFill>
                <a:effectLst/>
                <a:uLnTx/>
                <a:uFillTx/>
                <a:latin typeface="Arial" pitchFamily="34" charset="0"/>
                <a:ea typeface="ＭＳ Ｐゴシック" pitchFamily="34" charset="-128"/>
                <a:cs typeface="Arial" pitchFamily="34" charset="0"/>
              </a:rPr>
              <a:t>PADx</a:t>
            </a: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 or LISP)</a:t>
            </a:r>
          </a:p>
        </p:txBody>
      </p:sp>
      <p:cxnSp>
        <p:nvCxnSpPr>
          <p:cNvPr id="94" name="Straight Arrow Connector 93">
            <a:extLst>
              <a:ext uri="{FF2B5EF4-FFF2-40B4-BE49-F238E27FC236}">
                <a16:creationId xmlns:a16="http://schemas.microsoft.com/office/drawing/2014/main" id="{7D9254EF-325E-4646-B370-2A38A803CCF6}"/>
              </a:ext>
            </a:extLst>
          </p:cNvPr>
          <p:cNvCxnSpPr>
            <a:cxnSpLocks/>
          </p:cNvCxnSpPr>
          <p:nvPr/>
        </p:nvCxnSpPr>
        <p:spPr bwMode="auto">
          <a:xfrm>
            <a:off x="2430584" y="3323366"/>
            <a:ext cx="3055839" cy="0"/>
          </a:xfrm>
          <a:prstGeom prst="straightConnector1">
            <a:avLst/>
          </a:prstGeom>
          <a:ln w="25400">
            <a:solidFill>
              <a:schemeClr val="accent1">
                <a:lumMod val="25000"/>
              </a:schemeClr>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95" name="TextBox 77">
            <a:extLst>
              <a:ext uri="{FF2B5EF4-FFF2-40B4-BE49-F238E27FC236}">
                <a16:creationId xmlns:a16="http://schemas.microsoft.com/office/drawing/2014/main" id="{AFDBB97B-B8AF-4398-84D0-9A85E5DC0A20}"/>
              </a:ext>
            </a:extLst>
          </p:cNvPr>
          <p:cNvSpPr txBox="1">
            <a:spLocks noChangeArrowheads="1"/>
          </p:cNvSpPr>
          <p:nvPr/>
        </p:nvSpPr>
        <p:spPr bwMode="auto">
          <a:xfrm>
            <a:off x="2437981" y="3013486"/>
            <a:ext cx="3063200"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cs typeface="Arial" pitchFamily="34" charset="0"/>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cs typeface="Arial" pitchFamily="34" charset="0"/>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9pPr>
          </a:lstStyle>
          <a:p>
            <a:pPr marL="0" marR="0" lvl="0" indent="0" algn="ctr"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LCP Config. (Magic </a:t>
            </a:r>
            <a:r>
              <a:rPr kumimoji="0" lang="en-US" altLang="en-US" sz="1350" b="0" i="0" u="none" strike="noStrike" kern="1200" cap="none" spc="0" normalizeH="0" baseline="0" noProof="0" dirty="0" err="1">
                <a:ln>
                  <a:noFill/>
                </a:ln>
                <a:solidFill>
                  <a:srgbClr val="000000"/>
                </a:solidFill>
                <a:effectLst/>
                <a:uLnTx/>
                <a:uFillTx/>
                <a:latin typeface="Arial" pitchFamily="34" charset="0"/>
                <a:ea typeface="ＭＳ Ｐゴシック" pitchFamily="34" charset="-128"/>
                <a:cs typeface="Arial" pitchFamily="34" charset="0"/>
              </a:rPr>
              <a:t>Nb</a:t>
            </a: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 LCP, no PFC)</a:t>
            </a:r>
          </a:p>
        </p:txBody>
      </p:sp>
      <p:cxnSp>
        <p:nvCxnSpPr>
          <p:cNvPr id="97" name="Straight Arrow Connector 96">
            <a:extLst>
              <a:ext uri="{FF2B5EF4-FFF2-40B4-BE49-F238E27FC236}">
                <a16:creationId xmlns:a16="http://schemas.microsoft.com/office/drawing/2014/main" id="{3565DF95-FE5E-40B2-BE8A-2AEE21874D07}"/>
              </a:ext>
            </a:extLst>
          </p:cNvPr>
          <p:cNvCxnSpPr>
            <a:cxnSpLocks/>
          </p:cNvCxnSpPr>
          <p:nvPr/>
        </p:nvCxnSpPr>
        <p:spPr bwMode="auto">
          <a:xfrm flipH="1" flipV="1">
            <a:off x="2437981" y="4491110"/>
            <a:ext cx="3063203" cy="2"/>
          </a:xfrm>
          <a:prstGeom prst="straightConnector1">
            <a:avLst/>
          </a:prstGeom>
          <a:ln w="25400">
            <a:solidFill>
              <a:schemeClr val="accent1">
                <a:lumMod val="2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1" name="TextBox 77">
            <a:extLst>
              <a:ext uri="{FF2B5EF4-FFF2-40B4-BE49-F238E27FC236}">
                <a16:creationId xmlns:a16="http://schemas.microsoft.com/office/drawing/2014/main" id="{800F05D6-11B1-42C4-894F-7A76126A0836}"/>
              </a:ext>
            </a:extLst>
          </p:cNvPr>
          <p:cNvSpPr txBox="1">
            <a:spLocks noChangeArrowheads="1"/>
          </p:cNvSpPr>
          <p:nvPr/>
        </p:nvSpPr>
        <p:spPr bwMode="auto">
          <a:xfrm>
            <a:off x="2410253" y="4229260"/>
            <a:ext cx="3055838"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itchFamily="34" charset="0"/>
                <a:ea typeface="ＭＳ Ｐゴシック" pitchFamily="34" charset="-128"/>
                <a:cs typeface="Arial" pitchFamily="34" charset="0"/>
              </a:defRPr>
            </a:lvl1pPr>
            <a:lvl2pPr marL="742950" indent="-285750" eaLnBrk="0" hangingPunct="0">
              <a:spcBef>
                <a:spcPct val="20000"/>
              </a:spcBef>
              <a:buChar char="–"/>
              <a:defRPr sz="2800">
                <a:solidFill>
                  <a:schemeClr val="tx1"/>
                </a:solidFill>
                <a:latin typeface="Arial" pitchFamily="34" charset="0"/>
                <a:ea typeface="ＭＳ Ｐゴシック" pitchFamily="34" charset="-128"/>
                <a:cs typeface="Arial" pitchFamily="34" charset="0"/>
              </a:defRPr>
            </a:lvl2pPr>
            <a:lvl3pPr marL="1143000" indent="-228600" eaLnBrk="0" hangingPunct="0">
              <a:spcBef>
                <a:spcPct val="20000"/>
              </a:spcBef>
              <a:buChar char="•"/>
              <a:defRPr sz="2400">
                <a:solidFill>
                  <a:schemeClr val="tx1"/>
                </a:solidFill>
                <a:latin typeface="Arial" pitchFamily="34" charset="0"/>
                <a:ea typeface="ＭＳ Ｐゴシック" pitchFamily="34" charset="-128"/>
                <a:cs typeface="Arial" pitchFamily="34" charset="0"/>
              </a:defRPr>
            </a:lvl3pPr>
            <a:lvl4pPr marL="16002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4pPr>
            <a:lvl5pPr marL="2057400" indent="-228600" eaLnBrk="0" hangingPunct="0">
              <a:spcBef>
                <a:spcPct val="20000"/>
              </a:spcBef>
              <a:buChar char="»"/>
              <a:defRPr sz="2000">
                <a:solidFill>
                  <a:schemeClr val="tx1"/>
                </a:solidFill>
                <a:latin typeface="Arial" pitchFamily="34" charset="0"/>
                <a:ea typeface="ＭＳ Ｐゴシック" pitchFamily="34" charset="-128"/>
                <a:cs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ea typeface="ＭＳ Ｐゴシック" pitchFamily="34" charset="-128"/>
                <a:cs typeface="Arial" pitchFamily="34" charset="0"/>
              </a:defRPr>
            </a:lvl9pPr>
          </a:lstStyle>
          <a:p>
            <a:pPr marL="0" marR="0" lvl="0" indent="0" algn="ctr" defTabSz="457061" rtl="0" eaLnBrk="1" fontAlgn="base" latinLnBrk="0" hangingPunct="1">
              <a:lnSpc>
                <a:spcPct val="100000"/>
              </a:lnSpc>
              <a:spcBef>
                <a:spcPct val="0"/>
              </a:spcBef>
              <a:spcAft>
                <a:spcPct val="0"/>
              </a:spcAft>
              <a:buClrTx/>
              <a:buSzTx/>
              <a:buFontTx/>
              <a:buNone/>
              <a:tabLst/>
              <a:defRPr/>
            </a:pPr>
            <a:r>
              <a:rPr kumimoji="0" lang="en-US" altLang="en-US" sz="1350" b="0" i="0" u="none" strike="noStrike" kern="1200" cap="none" spc="0" normalizeH="0" baseline="0" noProof="0" dirty="0">
                <a:ln>
                  <a:noFill/>
                </a:ln>
                <a:solidFill>
                  <a:srgbClr val="000000"/>
                </a:solidFill>
                <a:effectLst/>
                <a:uLnTx/>
                <a:uFillTx/>
                <a:latin typeface="Arial" pitchFamily="34" charset="0"/>
                <a:ea typeface="ＭＳ Ｐゴシック" pitchFamily="34" charset="-128"/>
                <a:cs typeface="Arial" pitchFamily="34" charset="0"/>
              </a:rPr>
              <a:t>IPv6CP Configuration Ack.</a:t>
            </a:r>
          </a:p>
        </p:txBody>
      </p:sp>
      <p:cxnSp>
        <p:nvCxnSpPr>
          <p:cNvPr id="102" name="Straight Connector 101">
            <a:extLst>
              <a:ext uri="{FF2B5EF4-FFF2-40B4-BE49-F238E27FC236}">
                <a16:creationId xmlns:a16="http://schemas.microsoft.com/office/drawing/2014/main" id="{E270244E-F0AF-4281-98C8-12DA2FB116BF}"/>
              </a:ext>
            </a:extLst>
          </p:cNvPr>
          <p:cNvCxnSpPr>
            <a:cxnSpLocks/>
          </p:cNvCxnSpPr>
          <p:nvPr/>
        </p:nvCxnSpPr>
        <p:spPr bwMode="auto">
          <a:xfrm flipH="1">
            <a:off x="2411983" y="1911268"/>
            <a:ext cx="8090" cy="2893833"/>
          </a:xfrm>
          <a:prstGeom prst="line">
            <a:avLst/>
          </a:prstGeom>
          <a:ln w="31750">
            <a:solidFill>
              <a:srgbClr val="565656"/>
            </a:solidFill>
          </a:ln>
        </p:spPr>
        <p:style>
          <a:lnRef idx="1">
            <a:schemeClr val="accent1"/>
          </a:lnRef>
          <a:fillRef idx="0">
            <a:schemeClr val="accent1"/>
          </a:fillRef>
          <a:effectRef idx="0">
            <a:schemeClr val="accent1"/>
          </a:effectRef>
          <a:fontRef idx="minor">
            <a:schemeClr val="tx1"/>
          </a:fontRef>
        </p:style>
      </p:cxnSp>
      <p:grpSp>
        <p:nvGrpSpPr>
          <p:cNvPr id="105" name="Group 7">
            <a:extLst>
              <a:ext uri="{FF2B5EF4-FFF2-40B4-BE49-F238E27FC236}">
                <a16:creationId xmlns:a16="http://schemas.microsoft.com/office/drawing/2014/main" id="{7E632E60-5227-48C7-BE01-F9FFCFDFF89A}"/>
              </a:ext>
            </a:extLst>
          </p:cNvPr>
          <p:cNvGrpSpPr>
            <a:grpSpLocks/>
          </p:cNvGrpSpPr>
          <p:nvPr/>
        </p:nvGrpSpPr>
        <p:grpSpPr bwMode="auto">
          <a:xfrm>
            <a:off x="6603844" y="411956"/>
            <a:ext cx="1080806" cy="1499312"/>
            <a:chOff x="467544" y="548680"/>
            <a:chExt cx="1080120" cy="1999495"/>
          </a:xfrm>
        </p:grpSpPr>
        <p:sp>
          <p:nvSpPr>
            <p:cNvPr id="106" name="Rectangle 105">
              <a:extLst>
                <a:ext uri="{FF2B5EF4-FFF2-40B4-BE49-F238E27FC236}">
                  <a16:creationId xmlns:a16="http://schemas.microsoft.com/office/drawing/2014/main" id="{608A1DDC-3485-442E-84DD-7F7824B82FBB}"/>
                </a:ext>
              </a:extLst>
            </p:cNvPr>
            <p:cNvSpPr/>
            <p:nvPr/>
          </p:nvSpPr>
          <p:spPr>
            <a:xfrm>
              <a:off x="467544" y="548680"/>
              <a:ext cx="1080120" cy="576382"/>
            </a:xfrm>
            <a:prstGeom prst="rect">
              <a:avLst/>
            </a:prstGeom>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061" rtl="0" eaLnBrk="1" fontAlgn="base" latinLnBrk="0" hangingPunct="1">
                <a:lnSpc>
                  <a:spcPct val="100000"/>
                </a:lnSpc>
                <a:spcBef>
                  <a:spcPct val="0"/>
                </a:spcBef>
                <a:spcAft>
                  <a:spcPct val="0"/>
                </a:spcAft>
                <a:buClrTx/>
                <a:buSzTx/>
                <a:buFontTx/>
                <a:buNone/>
                <a:tabLst/>
                <a:defRPr/>
              </a:pPr>
              <a:r>
                <a:rPr kumimoji="0" lang="fr-FR" sz="1050" b="0" i="0" u="none" strike="noStrike" kern="1200" cap="none" spc="0" normalizeH="0" baseline="0" noProof="0" dirty="0" err="1">
                  <a:ln>
                    <a:noFill/>
                  </a:ln>
                  <a:solidFill>
                    <a:srgbClr val="000000"/>
                  </a:solidFill>
                  <a:effectLst/>
                  <a:uLnTx/>
                  <a:uFillTx/>
                  <a:latin typeface="Gill Sans MT"/>
                  <a:ea typeface="+mn-ea"/>
                  <a:cs typeface="+mn-cs"/>
                </a:rPr>
                <a:t>listener</a:t>
              </a:r>
              <a:endParaRPr kumimoji="0" lang="en-US" sz="1050" b="0" i="0" u="none" strike="noStrike" kern="1200" cap="none" spc="0" normalizeH="0" baseline="0" noProof="0" dirty="0">
                <a:ln>
                  <a:noFill/>
                </a:ln>
                <a:solidFill>
                  <a:srgbClr val="000000"/>
                </a:solidFill>
                <a:effectLst/>
                <a:uLnTx/>
                <a:uFillTx/>
                <a:latin typeface="Gill Sans MT"/>
                <a:ea typeface="+mn-ea"/>
                <a:cs typeface="+mn-cs"/>
              </a:endParaRPr>
            </a:p>
          </p:txBody>
        </p:sp>
        <p:cxnSp>
          <p:nvCxnSpPr>
            <p:cNvPr id="107" name="Straight Connector 106">
              <a:extLst>
                <a:ext uri="{FF2B5EF4-FFF2-40B4-BE49-F238E27FC236}">
                  <a16:creationId xmlns:a16="http://schemas.microsoft.com/office/drawing/2014/main" id="{9AB75613-DD7E-4DFC-86CC-5FB41F533628}"/>
                </a:ext>
              </a:extLst>
            </p:cNvPr>
            <p:cNvCxnSpPr>
              <a:cxnSpLocks/>
              <a:stCxn id="106" idx="2"/>
            </p:cNvCxnSpPr>
            <p:nvPr/>
          </p:nvCxnSpPr>
          <p:spPr>
            <a:xfrm>
              <a:off x="1007604" y="1125062"/>
              <a:ext cx="6603" cy="1423113"/>
            </a:xfrm>
            <a:prstGeom prst="line">
              <a:avLst/>
            </a:prstGeom>
            <a:ln w="31750">
              <a:solidFill>
                <a:srgbClr val="565656"/>
              </a:solidFill>
            </a:ln>
          </p:spPr>
          <p:style>
            <a:lnRef idx="1">
              <a:schemeClr val="accent1"/>
            </a:lnRef>
            <a:fillRef idx="0">
              <a:schemeClr val="accent1"/>
            </a:fillRef>
            <a:effectRef idx="0">
              <a:schemeClr val="accent1"/>
            </a:effectRef>
            <a:fontRef idx="minor">
              <a:schemeClr val="tx1"/>
            </a:fontRef>
          </p:style>
        </p:cxnSp>
      </p:grpSp>
      <p:cxnSp>
        <p:nvCxnSpPr>
          <p:cNvPr id="108" name="Straight Connector 107">
            <a:extLst>
              <a:ext uri="{FF2B5EF4-FFF2-40B4-BE49-F238E27FC236}">
                <a16:creationId xmlns:a16="http://schemas.microsoft.com/office/drawing/2014/main" id="{68AFA92A-82CB-49B6-A6EE-CFE60FD17846}"/>
              </a:ext>
            </a:extLst>
          </p:cNvPr>
          <p:cNvCxnSpPr>
            <a:cxnSpLocks/>
          </p:cNvCxnSpPr>
          <p:nvPr/>
        </p:nvCxnSpPr>
        <p:spPr bwMode="auto">
          <a:xfrm>
            <a:off x="7147553" y="2482948"/>
            <a:ext cx="7574" cy="1050258"/>
          </a:xfrm>
          <a:prstGeom prst="line">
            <a:avLst/>
          </a:prstGeom>
          <a:ln w="31750">
            <a:solidFill>
              <a:srgbClr val="565656"/>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a:extLst>
              <a:ext uri="{FF2B5EF4-FFF2-40B4-BE49-F238E27FC236}">
                <a16:creationId xmlns:a16="http://schemas.microsoft.com/office/drawing/2014/main" id="{E86705F5-35E2-430B-8BDD-3464DAFEEB2A}"/>
              </a:ext>
            </a:extLst>
          </p:cNvPr>
          <p:cNvCxnSpPr>
            <a:cxnSpLocks/>
          </p:cNvCxnSpPr>
          <p:nvPr/>
        </p:nvCxnSpPr>
        <p:spPr bwMode="auto">
          <a:xfrm>
            <a:off x="7144246" y="4341496"/>
            <a:ext cx="3308" cy="392624"/>
          </a:xfrm>
          <a:prstGeom prst="line">
            <a:avLst/>
          </a:prstGeom>
          <a:ln w="31750">
            <a:solidFill>
              <a:srgbClr val="565656"/>
            </a:solidFill>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F7C74FAB-952E-45B4-8219-EB901244C5C4}"/>
              </a:ext>
            </a:extLst>
          </p:cNvPr>
          <p:cNvSpPr/>
          <p:nvPr/>
        </p:nvSpPr>
        <p:spPr>
          <a:xfrm>
            <a:off x="3549514" y="4803024"/>
            <a:ext cx="2811411"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draft-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thubert</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intarea</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schc</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-over-</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ppp</a:t>
            </a:r>
            <a:endPar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sp>
        <p:nvSpPr>
          <p:cNvPr id="52" name="Slide Number Placeholder 3">
            <a:extLst>
              <a:ext uri="{FF2B5EF4-FFF2-40B4-BE49-F238E27FC236}">
                <a16:creationId xmlns:a16="http://schemas.microsoft.com/office/drawing/2014/main" id="{620DF94E-DF60-49B0-BC77-A06538C50B07}"/>
              </a:ext>
            </a:extLst>
          </p:cNvPr>
          <p:cNvSpPr>
            <a:spLocks noGrp="1"/>
          </p:cNvSpPr>
          <p:nvPr>
            <p:ph type="sldNum" sz="quarter" idx="12"/>
          </p:nvPr>
        </p:nvSpPr>
        <p:spPr>
          <a:xfrm>
            <a:off x="8279981" y="4824409"/>
            <a:ext cx="489445" cy="273844"/>
          </a:xfrm>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43D7CE35-1867-2742-9862-5460C4103144}" type="slidenum">
              <a:rPr kumimoji="0" lang="en-US"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Gill Sans MT"/>
              <a:ea typeface="+mn-ea"/>
              <a:cs typeface="+mn-cs"/>
            </a:endParaRPr>
          </a:p>
        </p:txBody>
      </p:sp>
    </p:spTree>
    <p:extLst>
      <p:ext uri="{BB962C8B-B14F-4D97-AF65-F5344CB8AC3E}">
        <p14:creationId xmlns:p14="http://schemas.microsoft.com/office/powerpoint/2010/main" val="42579278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Discussion</a:t>
            </a:r>
          </a:p>
        </p:txBody>
      </p:sp>
      <p:sp>
        <p:nvSpPr>
          <p:cNvPr id="3" name="Espace réservé du contenu 2"/>
          <p:cNvSpPr>
            <a:spLocks noGrp="1"/>
          </p:cNvSpPr>
          <p:nvPr>
            <p:ph idx="1"/>
          </p:nvPr>
        </p:nvSpPr>
        <p:spPr/>
        <p:txBody>
          <a:bodyPr>
            <a:normAutofit/>
          </a:bodyPr>
          <a:lstStyle/>
          <a:p>
            <a:endParaRPr lang="fr-FR" sz="2800" dirty="0"/>
          </a:p>
          <a:p>
            <a:r>
              <a:rPr lang="fr-FR" sz="2800" dirty="0"/>
              <a:t>Co </a:t>
            </a:r>
            <a:r>
              <a:rPr lang="fr-FR" sz="2800" dirty="0" err="1"/>
              <a:t>Authors</a:t>
            </a:r>
            <a:r>
              <a:rPr lang="fr-FR" sz="2800" dirty="0"/>
              <a:t>?</a:t>
            </a:r>
          </a:p>
          <a:p>
            <a:r>
              <a:rPr lang="fr-FR" sz="2800" dirty="0" err="1"/>
              <a:t>Add</a:t>
            </a:r>
            <a:r>
              <a:rPr lang="fr-FR" sz="2800" dirty="0"/>
              <a:t> </a:t>
            </a:r>
            <a:r>
              <a:rPr lang="fr-FR" sz="2800" dirty="0" err="1"/>
              <a:t>applicability</a:t>
            </a:r>
            <a:r>
              <a:rPr lang="fr-FR" sz="2800" dirty="0"/>
              <a:t> </a:t>
            </a:r>
            <a:r>
              <a:rPr lang="fr-FR" sz="2800" dirty="0" err="1"/>
              <a:t>statement</a:t>
            </a:r>
            <a:r>
              <a:rPr lang="fr-FR" sz="2800" dirty="0"/>
              <a:t>? </a:t>
            </a:r>
          </a:p>
          <a:p>
            <a:r>
              <a:rPr lang="fr-FR" sz="2800" dirty="0"/>
              <a:t>Possible extensions?</a:t>
            </a:r>
          </a:p>
        </p:txBody>
      </p:sp>
      <p:sp>
        <p:nvSpPr>
          <p:cNvPr id="6" name="Slide Number Placeholder 5">
            <a:extLst>
              <a:ext uri="{FF2B5EF4-FFF2-40B4-BE49-F238E27FC236}">
                <a16:creationId xmlns:a16="http://schemas.microsoft.com/office/drawing/2014/main" id="{C4848088-5FAB-44E1-8502-2943B5A17C06}"/>
              </a:ext>
            </a:extLst>
          </p:cNvPr>
          <p:cNvSpPr txBox="1">
            <a:spLocks/>
          </p:cNvSpPr>
          <p:nvPr/>
        </p:nvSpPr>
        <p:spPr>
          <a:xfrm>
            <a:off x="6863586" y="4836957"/>
            <a:ext cx="2057400" cy="273844"/>
          </a:xfrm>
          <a:prstGeom prst="rect">
            <a:avLst/>
          </a:prstGeom>
        </p:spPr>
        <p:txBody>
          <a:bodyPr vert="horz" lIns="68580" tIns="34290" rIns="68580" bIns="34290" rtlCol="0" anchor="ctr"/>
          <a:lstStyle>
            <a:defPPr>
              <a:defRPr lang="fr-FR"/>
            </a:defPPr>
            <a:lvl1pPr marL="0" algn="r" defTabSz="685800" rtl="0" eaLnBrk="1" latinLnBrk="0" hangingPunct="1">
              <a:defRPr sz="900" kern="1200">
                <a:solidFill>
                  <a:schemeClr val="tx1">
                    <a:tint val="75000"/>
                  </a:schemeClr>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43D7CE35-1867-2742-9862-5460C4103144}" type="slidenum">
              <a:rPr kumimoji="0" lang="en-US" sz="900" b="0" i="0" u="none" strike="noStrike" kern="1200" cap="none" spc="0" normalizeH="0" baseline="0" noProof="0" smtClean="0">
                <a:ln>
                  <a:noFill/>
                </a:ln>
                <a:solidFill>
                  <a:prstClr val="black">
                    <a:tint val="75000"/>
                  </a:prstClr>
                </a:solidFill>
                <a:effectLst/>
                <a:uLnTx/>
                <a:uFillTx/>
                <a:latin typeface="Gill Sans MT"/>
                <a:ea typeface="+mn-ea"/>
                <a:cs typeface="+mn-cs"/>
              </a:rPr>
              <a:pPr marL="0" marR="0" lvl="0" indent="0" algn="r" defTabSz="685800" rtl="0" eaLnBrk="1" fontAlgn="auto" latinLnBrk="0" hangingPunct="1">
                <a:lnSpc>
                  <a:spcPct val="100000"/>
                </a:lnSpc>
                <a:spcBef>
                  <a:spcPts val="0"/>
                </a:spcBef>
                <a:spcAft>
                  <a:spcPts val="0"/>
                </a:spcAft>
                <a:buClrTx/>
                <a:buSzTx/>
                <a:buFontTx/>
                <a:buNone/>
                <a:tabLst/>
                <a:defRPr/>
              </a:pPr>
              <a:t>65</a:t>
            </a:fld>
            <a:endParaRPr kumimoji="0" lang="en-US" sz="900" b="0" i="0" u="none" strike="noStrike" kern="1200" cap="none" spc="0" normalizeH="0" baseline="0" noProof="0" dirty="0">
              <a:ln>
                <a:noFill/>
              </a:ln>
              <a:solidFill>
                <a:prstClr val="black">
                  <a:tint val="75000"/>
                </a:prstClr>
              </a:solidFill>
              <a:effectLst/>
              <a:uLnTx/>
              <a:uFillTx/>
              <a:latin typeface="Gill Sans MT"/>
              <a:ea typeface="+mn-ea"/>
              <a:cs typeface="+mn-cs"/>
            </a:endParaRPr>
          </a:p>
        </p:txBody>
      </p:sp>
      <p:sp>
        <p:nvSpPr>
          <p:cNvPr id="7" name="Rectangle 6">
            <a:extLst>
              <a:ext uri="{FF2B5EF4-FFF2-40B4-BE49-F238E27FC236}">
                <a16:creationId xmlns:a16="http://schemas.microsoft.com/office/drawing/2014/main" id="{E1D707BC-778A-46AC-98B6-19CDFEAE113A}"/>
              </a:ext>
            </a:extLst>
          </p:cNvPr>
          <p:cNvSpPr/>
          <p:nvPr/>
        </p:nvSpPr>
        <p:spPr>
          <a:xfrm>
            <a:off x="3549514" y="4803024"/>
            <a:ext cx="2811411" cy="307777"/>
          </a:xfrm>
          <a:prstGeom prst="rect">
            <a:avLst/>
          </a:prstGeom>
        </p:spPr>
        <p:txBody>
          <a:bodyPr wrap="none">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draft-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thubert</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intarea</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schc</a:t>
            </a:r>
            <a:r>
              <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rPr>
              <a:t>-over-</a:t>
            </a:r>
            <a:r>
              <a:rPr kumimoji="0" lang="en-US" sz="1400" b="0" i="0" u="none" strike="noStrike" kern="1200" cap="none" spc="0" normalizeH="0" baseline="0" noProof="0" dirty="0" err="1">
                <a:ln>
                  <a:noFill/>
                </a:ln>
                <a:solidFill>
                  <a:srgbClr val="E7E6E6">
                    <a:lumMod val="50000"/>
                  </a:srgbClr>
                </a:solidFill>
                <a:effectLst/>
                <a:uLnTx/>
                <a:uFillTx/>
                <a:latin typeface="Calibri" panose="020F0502020204030204"/>
                <a:ea typeface="+mn-ea"/>
                <a:cs typeface="+mn-cs"/>
              </a:rPr>
              <a:t>ppp</a:t>
            </a:r>
            <a:endParaRPr kumimoji="0" lang="en-US" sz="1400" b="0" i="0" u="none" strike="noStrike" kern="1200" cap="none" spc="0" normalizeH="0" baseline="0" noProof="0" dirty="0">
              <a:ln>
                <a:noFill/>
              </a:ln>
              <a:solidFill>
                <a:srgbClr val="E7E6E6">
                  <a:lumMod val="50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1172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66</a:t>
            </a:fld>
            <a:endParaRPr kumimoji="0" lang="fr-FR" sz="12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4" name="Titre 1"/>
          <p:cNvSpPr txBox="1">
            <a:spLocks/>
          </p:cNvSpPr>
          <p:nvPr/>
        </p:nvSpPr>
        <p:spPr>
          <a:xfrm>
            <a:off x="0" y="1133922"/>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0" i="0" u="none" strike="noStrike" kern="1200" cap="none" spc="0" normalizeH="0" baseline="0" noProof="0" dirty="0">
                <a:ln>
                  <a:noFill/>
                </a:ln>
                <a:solidFill>
                  <a:prstClr val="black"/>
                </a:solidFill>
                <a:effectLst/>
                <a:uLnTx/>
                <a:uFillTx/>
                <a:latin typeface="Gill Sans MT"/>
                <a:ea typeface="+mj-ea"/>
                <a:cs typeface="+mj-cs"/>
              </a:rPr>
              <a:t>AOB ?</a:t>
            </a:r>
            <a:endParaRPr kumimoji="0" lang="en-US" sz="4400" b="1" i="0" u="none" strike="noStrike" kern="1200" cap="none" spc="0" normalizeH="0" baseline="0" noProof="0" dirty="0">
              <a:ln>
                <a:noFill/>
              </a:ln>
              <a:solidFill>
                <a:prstClr val="black"/>
              </a:solidFill>
              <a:effectLst/>
              <a:uLnTx/>
              <a:uFillTx/>
              <a:latin typeface="Gill Sans MT"/>
              <a:ea typeface="+mj-ea"/>
              <a:cs typeface="Trebuchet MS"/>
            </a:endParaRPr>
          </a:p>
        </p:txBody>
      </p:sp>
      <p:sp>
        <p:nvSpPr>
          <p:cNvPr id="5" name="Titre 1"/>
          <p:cNvSpPr txBox="1">
            <a:spLocks/>
          </p:cNvSpPr>
          <p:nvPr/>
        </p:nvSpPr>
        <p:spPr>
          <a:xfrm>
            <a:off x="0" y="2971799"/>
            <a:ext cx="9144000" cy="1586089"/>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Gill Sans MT"/>
              <a:ea typeface="+mj-ea"/>
              <a:cs typeface="Trebuchet MS"/>
            </a:endParaRPr>
          </a:p>
        </p:txBody>
      </p:sp>
      <p:sp>
        <p:nvSpPr>
          <p:cNvPr id="6" name="Titre 1"/>
          <p:cNvSpPr txBox="1">
            <a:spLocks/>
          </p:cNvSpPr>
          <p:nvPr/>
        </p:nvSpPr>
        <p:spPr>
          <a:xfrm>
            <a:off x="0" y="4154768"/>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rebuchet MS"/>
              <a:ea typeface="+mj-ea"/>
              <a:cs typeface="Trebuchet MS"/>
            </a:endParaRPr>
          </a:p>
        </p:txBody>
      </p:sp>
      <p:sp>
        <p:nvSpPr>
          <p:cNvPr id="7" name="ZoneTexte 6"/>
          <p:cNvSpPr txBox="1"/>
          <p:nvPr/>
        </p:nvSpPr>
        <p:spPr>
          <a:xfrm>
            <a:off x="6787444" y="4684889"/>
            <a:ext cx="184666"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8" name="ZoneTexte 1"/>
          <p:cNvSpPr txBox="1"/>
          <p:nvPr/>
        </p:nvSpPr>
        <p:spPr>
          <a:xfrm>
            <a:off x="2802442" y="4738501"/>
            <a:ext cx="3351367"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IETF 110, Virtual, March 10</a:t>
            </a:r>
            <a:r>
              <a:rPr kumimoji="0" lang="en-US" sz="1800" b="0" i="0" u="none" strike="noStrike" kern="1200" cap="none" spc="0" normalizeH="0" baseline="30000" noProof="0" dirty="0">
                <a:ln>
                  <a:noFill/>
                </a:ln>
                <a:solidFill>
                  <a:prstClr val="black"/>
                </a:solidFill>
                <a:effectLst/>
                <a:uLnTx/>
                <a:uFillTx/>
                <a:latin typeface="Gill Sans MT"/>
                <a:ea typeface="+mn-ea"/>
                <a:cs typeface="Trebuchet MS"/>
              </a:rPr>
              <a:t>th</a:t>
            </a: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 2021</a:t>
            </a:r>
          </a:p>
        </p:txBody>
      </p:sp>
    </p:spTree>
    <p:extLst>
      <p:ext uri="{BB962C8B-B14F-4D97-AF65-F5344CB8AC3E}">
        <p14:creationId xmlns:p14="http://schemas.microsoft.com/office/powerpoint/2010/main" val="32404337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B44747-FA38-4A71-A9CD-AB722C69B623}"/>
              </a:ext>
            </a:extLst>
          </p:cNvPr>
          <p:cNvSpPr>
            <a:spLocks noGrp="1"/>
          </p:cNvSpPr>
          <p:nvPr>
            <p:ph type="title"/>
          </p:nvPr>
        </p:nvSpPr>
        <p:spPr/>
        <p:txBody>
          <a:bodyPr>
            <a:normAutofit fontScale="90000"/>
          </a:bodyPr>
          <a:lstStyle/>
          <a:p>
            <a:r>
              <a:rPr lang="en-US" dirty="0"/>
              <a:t>WG Status</a:t>
            </a:r>
          </a:p>
        </p:txBody>
      </p:sp>
      <p:sp>
        <p:nvSpPr>
          <p:cNvPr id="4" name="Slide Number Placeholder 3">
            <a:extLst>
              <a:ext uri="{FF2B5EF4-FFF2-40B4-BE49-F238E27FC236}">
                <a16:creationId xmlns:a16="http://schemas.microsoft.com/office/drawing/2014/main" id="{6C9634CE-9E1C-4E7E-8139-5C08DDA70C6B}"/>
              </a:ext>
            </a:extLst>
          </p:cNvPr>
          <p:cNvSpPr>
            <a:spLocks noGrp="1"/>
          </p:cNvSpPr>
          <p:nvPr>
            <p:ph type="sldNum" sz="quarter" idx="12"/>
          </p:nvPr>
        </p:nvSpPr>
        <p:spPr/>
        <p:txBody>
          <a:bodyPr/>
          <a:lstStyle/>
          <a:p>
            <a:fld id="{22D2E28D-3C84-FA4F-AA95-DF0FC25EB245}" type="slidenum">
              <a:rPr lang="fr-FR" smtClean="0">
                <a:solidFill>
                  <a:prstClr val="black"/>
                </a:solidFill>
              </a:rPr>
              <a:pPr/>
              <a:t>7</a:t>
            </a:fld>
            <a:endParaRPr lang="fr-FR">
              <a:solidFill>
                <a:prstClr val="black"/>
              </a:solidFill>
            </a:endParaRPr>
          </a:p>
        </p:txBody>
      </p:sp>
      <p:pic>
        <p:nvPicPr>
          <p:cNvPr id="3" name="Picture 2">
            <a:extLst>
              <a:ext uri="{FF2B5EF4-FFF2-40B4-BE49-F238E27FC236}">
                <a16:creationId xmlns:a16="http://schemas.microsoft.com/office/drawing/2014/main" id="{B4468C37-FE4B-B143-9D78-896176CE10F9}"/>
              </a:ext>
            </a:extLst>
          </p:cNvPr>
          <p:cNvPicPr>
            <a:picLocks noChangeAspect="1"/>
          </p:cNvPicPr>
          <p:nvPr/>
        </p:nvPicPr>
        <p:blipFill>
          <a:blip r:embed="rId2"/>
          <a:stretch>
            <a:fillRect/>
          </a:stretch>
        </p:blipFill>
        <p:spPr>
          <a:xfrm>
            <a:off x="0" y="1106943"/>
            <a:ext cx="9144000" cy="3160620"/>
          </a:xfrm>
          <a:prstGeom prst="rect">
            <a:avLst/>
          </a:prstGeom>
        </p:spPr>
      </p:pic>
    </p:spTree>
    <p:extLst>
      <p:ext uri="{BB962C8B-B14F-4D97-AF65-F5344CB8AC3E}">
        <p14:creationId xmlns:p14="http://schemas.microsoft.com/office/powerpoint/2010/main" val="4946129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88529" y="152485"/>
            <a:ext cx="8229600" cy="637043"/>
          </a:xfrm>
        </p:spPr>
        <p:txBody>
          <a:bodyPr>
            <a:normAutofit fontScale="90000"/>
          </a:bodyPr>
          <a:lstStyle/>
          <a:p>
            <a:r>
              <a:rPr lang="en-US" dirty="0"/>
              <a:t>Document's advancement</a:t>
            </a:r>
          </a:p>
        </p:txBody>
      </p:sp>
      <p:sp>
        <p:nvSpPr>
          <p:cNvPr id="4" name="Espace réservé du numéro de diapositive 3"/>
          <p:cNvSpPr>
            <a:spLocks noGrp="1"/>
          </p:cNvSpPr>
          <p:nvPr>
            <p:ph type="sldNum" sz="quarter" idx="12"/>
          </p:nvPr>
        </p:nvSpPr>
        <p:spPr/>
        <p:txBody>
          <a:bodyPr/>
          <a:lstStyle/>
          <a:p>
            <a:fld id="{22D2E28D-3C84-FA4F-AA95-DF0FC25EB245}" type="slidenum">
              <a:rPr lang="fr-FR" smtClean="0"/>
              <a:t>8</a:t>
            </a:fld>
            <a:endParaRPr lang="fr-FR"/>
          </a:p>
        </p:txBody>
      </p:sp>
      <p:sp>
        <p:nvSpPr>
          <p:cNvPr id="3" name="TextBox 2">
            <a:extLst>
              <a:ext uri="{FF2B5EF4-FFF2-40B4-BE49-F238E27FC236}">
                <a16:creationId xmlns:a16="http://schemas.microsoft.com/office/drawing/2014/main" id="{BC8353F6-07EB-4A64-BC36-9488451DE75D}"/>
              </a:ext>
            </a:extLst>
          </p:cNvPr>
          <p:cNvSpPr txBox="1"/>
          <p:nvPr/>
        </p:nvSpPr>
        <p:spPr>
          <a:xfrm>
            <a:off x="5727142" y="4883060"/>
            <a:ext cx="2797561" cy="246221"/>
          </a:xfrm>
          <a:prstGeom prst="rect">
            <a:avLst/>
          </a:prstGeom>
          <a:noFill/>
        </p:spPr>
        <p:txBody>
          <a:bodyPr wrap="none" rtlCol="0">
            <a:spAutoFit/>
          </a:bodyPr>
          <a:lstStyle/>
          <a:p>
            <a:r>
              <a:rPr lang="en-US" sz="1000" dirty="0"/>
              <a:t>SCHC over PPP work transferred to intarea WG </a:t>
            </a:r>
          </a:p>
        </p:txBody>
      </p:sp>
      <p:pic>
        <p:nvPicPr>
          <p:cNvPr id="9" name="Picture 8">
            <a:extLst>
              <a:ext uri="{FF2B5EF4-FFF2-40B4-BE49-F238E27FC236}">
                <a16:creationId xmlns:a16="http://schemas.microsoft.com/office/drawing/2014/main" id="{AF52795E-65A5-44F6-AF0A-53705CE9C73D}"/>
              </a:ext>
            </a:extLst>
          </p:cNvPr>
          <p:cNvPicPr>
            <a:picLocks noChangeAspect="1"/>
          </p:cNvPicPr>
          <p:nvPr/>
        </p:nvPicPr>
        <p:blipFill>
          <a:blip r:embed="rId3"/>
          <a:stretch>
            <a:fillRect/>
          </a:stretch>
        </p:blipFill>
        <p:spPr>
          <a:xfrm>
            <a:off x="266242" y="1035927"/>
            <a:ext cx="8474174" cy="3542083"/>
          </a:xfrm>
          <a:prstGeom prst="rect">
            <a:avLst/>
          </a:prstGeom>
        </p:spPr>
      </p:pic>
      <p:sp>
        <p:nvSpPr>
          <p:cNvPr id="10" name="Oval 9">
            <a:extLst>
              <a:ext uri="{FF2B5EF4-FFF2-40B4-BE49-F238E27FC236}">
                <a16:creationId xmlns:a16="http://schemas.microsoft.com/office/drawing/2014/main" id="{66F9B287-284F-473B-BD31-395498D90DE1}"/>
              </a:ext>
            </a:extLst>
          </p:cNvPr>
          <p:cNvSpPr/>
          <p:nvPr/>
        </p:nvSpPr>
        <p:spPr>
          <a:xfrm>
            <a:off x="5121377" y="999202"/>
            <a:ext cx="538317" cy="202791"/>
          </a:xfrm>
          <a:prstGeom prst="ellipse">
            <a:avLst/>
          </a:prstGeom>
          <a:noFill/>
          <a:ln>
            <a:solidFill>
              <a:srgbClr val="FD272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A1DCD293-4484-406C-ACF8-13632AE96B67}"/>
              </a:ext>
            </a:extLst>
          </p:cNvPr>
          <p:cNvPicPr>
            <a:picLocks noChangeAspect="1"/>
          </p:cNvPicPr>
          <p:nvPr/>
        </p:nvPicPr>
        <p:blipFill>
          <a:blip r:embed="rId4"/>
          <a:stretch>
            <a:fillRect/>
          </a:stretch>
        </p:blipFill>
        <p:spPr>
          <a:xfrm>
            <a:off x="4572000" y="1699365"/>
            <a:ext cx="4168416" cy="398981"/>
          </a:xfrm>
          <a:prstGeom prst="rect">
            <a:avLst/>
          </a:prstGeom>
        </p:spPr>
      </p:pic>
      <p:sp>
        <p:nvSpPr>
          <p:cNvPr id="14" name="Oval 13">
            <a:extLst>
              <a:ext uri="{FF2B5EF4-FFF2-40B4-BE49-F238E27FC236}">
                <a16:creationId xmlns:a16="http://schemas.microsoft.com/office/drawing/2014/main" id="{B2C90E22-A2A9-42D1-A5A9-1BA165BA78C0}"/>
              </a:ext>
            </a:extLst>
          </p:cNvPr>
          <p:cNvSpPr/>
          <p:nvPr/>
        </p:nvSpPr>
        <p:spPr>
          <a:xfrm>
            <a:off x="5251506" y="1365996"/>
            <a:ext cx="538317" cy="202791"/>
          </a:xfrm>
          <a:prstGeom prst="ellipse">
            <a:avLst/>
          </a:prstGeom>
          <a:noFill/>
          <a:ln>
            <a:solidFill>
              <a:srgbClr val="FD272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2B1C7FAA-5CD6-4142-A53D-BCF8671D3594}"/>
              </a:ext>
            </a:extLst>
          </p:cNvPr>
          <p:cNvSpPr/>
          <p:nvPr/>
        </p:nvSpPr>
        <p:spPr>
          <a:xfrm>
            <a:off x="4572001" y="2754261"/>
            <a:ext cx="948664" cy="171451"/>
          </a:xfrm>
          <a:prstGeom prst="ellipse">
            <a:avLst/>
          </a:prstGeom>
          <a:noFill/>
          <a:ln>
            <a:solidFill>
              <a:srgbClr val="FD272A"/>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04270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3" name="Espace réservé du numéro de diapositive 2"/>
          <p:cNvSpPr>
            <a:spLocks noGrp="1"/>
          </p:cNvSpPr>
          <p:nvPr>
            <p:ph type="sldNum" sz="quarter" idx="12"/>
          </p:nvPr>
        </p:nvSpPr>
        <p:spPr/>
        <p:txBody>
          <a:bodyPr/>
          <a:lstStyle/>
          <a:p>
            <a:pPr marL="0" marR="0" lvl="0" indent="0" algn="r" defTabSz="457061" rtl="0" eaLnBrk="1" fontAlgn="auto" latinLnBrk="0" hangingPunct="1">
              <a:lnSpc>
                <a:spcPct val="100000"/>
              </a:lnSpc>
              <a:spcBef>
                <a:spcPts val="0"/>
              </a:spcBef>
              <a:spcAft>
                <a:spcPts val="0"/>
              </a:spcAft>
              <a:buClrTx/>
              <a:buSzTx/>
              <a:buFontTx/>
              <a:buNone/>
              <a:tabLst/>
              <a:defRPr/>
            </a:pPr>
            <a:fld id="{22D2E28D-3C84-FA4F-AA95-DF0FC25EB245}" type="slidenum">
              <a:rPr kumimoji="0" lang="fr-FR" sz="1200" b="0" i="0" u="none" strike="noStrike" kern="1200" cap="none" spc="0" normalizeH="0" baseline="0" noProof="0" smtClean="0">
                <a:ln>
                  <a:noFill/>
                </a:ln>
                <a:solidFill>
                  <a:prstClr val="black"/>
                </a:solidFill>
                <a:effectLst/>
                <a:uLnTx/>
                <a:uFillTx/>
                <a:latin typeface="Gill Sans MT"/>
                <a:ea typeface="+mn-ea"/>
                <a:cs typeface="+mn-cs"/>
              </a:rPr>
              <a:pPr marL="0" marR="0" lvl="0" indent="0" algn="r" defTabSz="457061" rtl="0" eaLnBrk="1" fontAlgn="auto" latinLnBrk="0" hangingPunct="1">
                <a:lnSpc>
                  <a:spcPct val="100000"/>
                </a:lnSpc>
                <a:spcBef>
                  <a:spcPts val="0"/>
                </a:spcBef>
                <a:spcAft>
                  <a:spcPts val="0"/>
                </a:spcAft>
                <a:buClrTx/>
                <a:buSzTx/>
                <a:buFontTx/>
                <a:buNone/>
                <a:tabLst/>
                <a:defRPr/>
              </a:pPr>
              <a:t>9</a:t>
            </a:fld>
            <a:endParaRPr kumimoji="0" lang="fr-FR" sz="12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4" name="Titre 1"/>
          <p:cNvSpPr txBox="1">
            <a:spLocks/>
          </p:cNvSpPr>
          <p:nvPr/>
        </p:nvSpPr>
        <p:spPr>
          <a:xfrm>
            <a:off x="0" y="1133922"/>
            <a:ext cx="9144000" cy="900112"/>
          </a:xfrm>
          <a:prstGeom prst="rect">
            <a:avLst/>
          </a:prstGeom>
        </p:spPr>
        <p:txBody>
          <a:bodyPr vert="horz" lIns="91411" tIns="45707" rIns="91411" bIns="45707" rtlCol="0" anchor="ctr">
            <a:normAutofit fontScale="70000" lnSpcReduction="20000"/>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prstClr val="black"/>
                </a:solidFill>
                <a:effectLst/>
                <a:uLnTx/>
                <a:uFillTx/>
                <a:latin typeface="Gill Sans MT"/>
                <a:ea typeface="+mj-ea"/>
                <a:cs typeface="Trebuchet MS"/>
              </a:rPr>
              <a:t>LPWAN Architecture and general newcomer presentation</a:t>
            </a:r>
          </a:p>
        </p:txBody>
      </p:sp>
      <p:sp>
        <p:nvSpPr>
          <p:cNvPr id="5" name="Titre 1"/>
          <p:cNvSpPr txBox="1">
            <a:spLocks/>
          </p:cNvSpPr>
          <p:nvPr/>
        </p:nvSpPr>
        <p:spPr>
          <a:xfrm>
            <a:off x="0" y="2971799"/>
            <a:ext cx="9144000" cy="1586089"/>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r>
              <a:rPr kumimoji="0" lang="es-ES" sz="2000" b="0" i="0" u="sng" strike="noStrike" kern="1200" cap="none" spc="0" normalizeH="0" baseline="0" noProof="0" dirty="0">
                <a:ln>
                  <a:noFill/>
                </a:ln>
                <a:solidFill>
                  <a:prstClr val="black"/>
                </a:solidFill>
                <a:effectLst/>
                <a:uLnTx/>
                <a:uFillTx/>
                <a:latin typeface="Gill Sans MT"/>
                <a:ea typeface="+mj-ea"/>
                <a:cs typeface="+mj-cs"/>
              </a:rPr>
              <a:t>Alexander Pelov (</a:t>
            </a:r>
            <a:r>
              <a:rPr kumimoji="0" lang="es-ES" sz="2000" b="0" i="0" u="sng" strike="noStrike" kern="1200" cap="none" spc="0" normalizeH="0" baseline="0" noProof="0" dirty="0" err="1">
                <a:ln>
                  <a:noFill/>
                </a:ln>
                <a:solidFill>
                  <a:prstClr val="black"/>
                </a:solidFill>
                <a:effectLst/>
                <a:uLnTx/>
                <a:uFillTx/>
                <a:latin typeface="Gill Sans MT"/>
                <a:ea typeface="+mj-ea"/>
                <a:cs typeface="+mj-cs"/>
              </a:rPr>
              <a:t>a@ackl.io</a:t>
            </a:r>
            <a:r>
              <a:rPr kumimoji="0" lang="es-ES" sz="2000" b="0" i="0" u="sng" strike="noStrike" kern="1200" cap="none" spc="0" normalizeH="0" baseline="0" noProof="0" dirty="0">
                <a:ln>
                  <a:noFill/>
                </a:ln>
                <a:solidFill>
                  <a:prstClr val="black"/>
                </a:solidFill>
                <a:effectLst/>
                <a:uLnTx/>
                <a:uFillTx/>
                <a:latin typeface="Gill Sans MT"/>
                <a:ea typeface="+mj-ea"/>
                <a:cs typeface="+mj-cs"/>
              </a:rPr>
              <a:t>)</a:t>
            </a:r>
          </a:p>
          <a:p>
            <a:pPr marL="0" marR="0" lvl="0" indent="0" algn="ctr" defTabSz="457061" rtl="0" eaLnBrk="1" fontAlgn="auto" latinLnBrk="0" hangingPunct="1">
              <a:lnSpc>
                <a:spcPct val="100000"/>
              </a:lnSpc>
              <a:spcBef>
                <a:spcPct val="0"/>
              </a:spcBef>
              <a:spcAft>
                <a:spcPts val="0"/>
              </a:spcAft>
              <a:buClrTx/>
              <a:buSzTx/>
              <a:buFontTx/>
              <a:buNone/>
              <a:tabLst/>
              <a:defRPr/>
            </a:pPr>
            <a:r>
              <a:rPr kumimoji="0" lang="es-ES" sz="2000" b="0" i="0" u="none" strike="noStrike" kern="1200" cap="none" spc="0" normalizeH="0" baseline="0" noProof="0" dirty="0">
                <a:ln>
                  <a:noFill/>
                </a:ln>
                <a:solidFill>
                  <a:prstClr val="black"/>
                </a:solidFill>
                <a:effectLst/>
                <a:uLnTx/>
                <a:uFillTx/>
                <a:latin typeface="Gill Sans MT"/>
                <a:ea typeface="+mj-ea"/>
                <a:cs typeface="+mj-cs"/>
              </a:rPr>
              <a:t>Pascal </a:t>
            </a:r>
            <a:r>
              <a:rPr kumimoji="0" lang="es-ES" sz="2000" b="0" i="0" u="none" strike="noStrike" kern="1200" cap="none" spc="0" normalizeH="0" baseline="0" noProof="0" dirty="0" err="1">
                <a:ln>
                  <a:noFill/>
                </a:ln>
                <a:solidFill>
                  <a:prstClr val="black"/>
                </a:solidFill>
                <a:effectLst/>
                <a:uLnTx/>
                <a:uFillTx/>
                <a:latin typeface="Gill Sans MT"/>
                <a:ea typeface="+mj-ea"/>
                <a:cs typeface="+mj-cs"/>
              </a:rPr>
              <a:t>Thubert</a:t>
            </a:r>
            <a:r>
              <a:rPr kumimoji="0" lang="es-ES" sz="2000" b="0" i="0" u="none" strike="noStrike" kern="1200" cap="none" spc="0" normalizeH="0" baseline="0" noProof="0" dirty="0">
                <a:ln>
                  <a:noFill/>
                </a:ln>
                <a:solidFill>
                  <a:prstClr val="black"/>
                </a:solidFill>
                <a:effectLst/>
                <a:uLnTx/>
                <a:uFillTx/>
                <a:latin typeface="Gill Sans MT"/>
                <a:ea typeface="+mj-ea"/>
                <a:cs typeface="+mj-cs"/>
              </a:rPr>
              <a:t> (</a:t>
            </a:r>
            <a:r>
              <a:rPr kumimoji="0" lang="es-ES" sz="2000" b="0" i="0" u="none" strike="noStrike" kern="1200" cap="none" spc="0" normalizeH="0" baseline="0" noProof="0" dirty="0" err="1">
                <a:ln>
                  <a:noFill/>
                </a:ln>
                <a:solidFill>
                  <a:prstClr val="black"/>
                </a:solidFill>
                <a:effectLst/>
                <a:uLnTx/>
                <a:uFillTx/>
                <a:latin typeface="Gill Sans MT"/>
                <a:ea typeface="+mj-ea"/>
                <a:cs typeface="+mj-cs"/>
              </a:rPr>
              <a:t>pthubert@cisco.com</a:t>
            </a:r>
            <a:r>
              <a:rPr kumimoji="0" lang="es-ES" sz="2000" b="0" i="0" u="none" strike="noStrike" kern="1200" cap="none" spc="0" normalizeH="0" baseline="0" noProof="0" dirty="0">
                <a:ln>
                  <a:noFill/>
                </a:ln>
                <a:solidFill>
                  <a:prstClr val="black"/>
                </a:solidFill>
                <a:effectLst/>
                <a:uLnTx/>
                <a:uFillTx/>
                <a:latin typeface="Gill Sans MT"/>
                <a:ea typeface="+mj-ea"/>
                <a:cs typeface="+mj-cs"/>
              </a:rPr>
              <a:t>)</a:t>
            </a:r>
          </a:p>
          <a:p>
            <a:pPr marL="0" marR="0" lvl="0" indent="0" algn="ctr" defTabSz="457061" rtl="0" eaLnBrk="1" fontAlgn="auto" latinLnBrk="0" hangingPunct="1">
              <a:lnSpc>
                <a:spcPct val="100000"/>
              </a:lnSpc>
              <a:spcBef>
                <a:spcPct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Gill Sans MT"/>
                <a:ea typeface="+mj-ea"/>
                <a:cs typeface="+mj-cs"/>
              </a:rPr>
              <a:t>Ana </a:t>
            </a:r>
            <a:r>
              <a:rPr kumimoji="0" lang="en-US" sz="2000" b="0" i="0" u="none" strike="noStrike" kern="1200" cap="none" spc="0" normalizeH="0" baseline="0" noProof="0" dirty="0" err="1">
                <a:ln>
                  <a:noFill/>
                </a:ln>
                <a:solidFill>
                  <a:prstClr val="black"/>
                </a:solidFill>
                <a:effectLst/>
                <a:uLnTx/>
                <a:uFillTx/>
                <a:latin typeface="Gill Sans MT"/>
                <a:ea typeface="+mj-ea"/>
                <a:cs typeface="+mj-cs"/>
              </a:rPr>
              <a:t>Minaburo</a:t>
            </a:r>
            <a:r>
              <a:rPr kumimoji="0" lang="en-US" sz="2000" b="0" i="0" u="none" strike="noStrike" kern="1200" cap="none" spc="0" normalizeH="0" baseline="0" noProof="0" dirty="0">
                <a:ln>
                  <a:noFill/>
                </a:ln>
                <a:solidFill>
                  <a:prstClr val="black"/>
                </a:solidFill>
                <a:effectLst/>
                <a:uLnTx/>
                <a:uFillTx/>
                <a:latin typeface="Gill Sans MT"/>
                <a:ea typeface="+mj-ea"/>
                <a:cs typeface="+mj-cs"/>
              </a:rPr>
              <a:t> (</a:t>
            </a:r>
            <a:r>
              <a:rPr kumimoji="0" lang="en-US" sz="2000" b="0" i="0" u="none" strike="noStrike" kern="1200" cap="none" spc="0" normalizeH="0" baseline="0" noProof="0" dirty="0" err="1">
                <a:ln>
                  <a:noFill/>
                </a:ln>
                <a:solidFill>
                  <a:prstClr val="black"/>
                </a:solidFill>
                <a:effectLst/>
                <a:uLnTx/>
                <a:uFillTx/>
                <a:latin typeface="Gill Sans MT"/>
                <a:ea typeface="+mj-ea"/>
                <a:cs typeface="+mj-cs"/>
              </a:rPr>
              <a:t>ana@ackl.io</a:t>
            </a:r>
            <a:r>
              <a:rPr kumimoji="0" lang="en-US" sz="2000" b="0" i="0" u="none" strike="noStrike" kern="1200" cap="none" spc="0" normalizeH="0" baseline="0" noProof="0" dirty="0">
                <a:ln>
                  <a:noFill/>
                </a:ln>
                <a:solidFill>
                  <a:prstClr val="black"/>
                </a:solidFill>
                <a:effectLst/>
                <a:uLnTx/>
                <a:uFillTx/>
                <a:latin typeface="Gill Sans MT"/>
                <a:ea typeface="+mj-ea"/>
                <a:cs typeface="+mj-cs"/>
              </a:rPr>
              <a:t>)</a:t>
            </a:r>
          </a:p>
        </p:txBody>
      </p:sp>
      <p:sp>
        <p:nvSpPr>
          <p:cNvPr id="6" name="Titre 1"/>
          <p:cNvSpPr txBox="1">
            <a:spLocks/>
          </p:cNvSpPr>
          <p:nvPr/>
        </p:nvSpPr>
        <p:spPr>
          <a:xfrm>
            <a:off x="0" y="4154768"/>
            <a:ext cx="9144000" cy="900112"/>
          </a:xfrm>
          <a:prstGeom prst="rect">
            <a:avLst/>
          </a:prstGeom>
        </p:spPr>
        <p:txBody>
          <a:bodyPr vert="horz" lIns="91411" tIns="45707" rIns="91411" bIns="45707" rtlCol="0" anchor="ctr">
            <a:normAutofit/>
          </a:bodyPr>
          <a:lstStyle>
            <a:lvl1pPr algn="ctr" defTabSz="457061" rtl="0" eaLnBrk="1" latinLnBrk="0" hangingPunct="1">
              <a:spcBef>
                <a:spcPct val="0"/>
              </a:spcBef>
              <a:buNone/>
              <a:defRPr sz="4400" kern="1200">
                <a:solidFill>
                  <a:schemeClr val="tx1"/>
                </a:solidFill>
                <a:latin typeface="+mj-lt"/>
                <a:ea typeface="+mj-ea"/>
                <a:cs typeface="+mj-cs"/>
              </a:defRPr>
            </a:lvl1pPr>
          </a:lstStyle>
          <a:p>
            <a:pPr marL="0" marR="0" lvl="0" indent="0" algn="ctr" defTabSz="457061"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Trebuchet MS"/>
              <a:ea typeface="+mj-ea"/>
              <a:cs typeface="Trebuchet MS"/>
            </a:endParaRPr>
          </a:p>
        </p:txBody>
      </p:sp>
      <p:sp>
        <p:nvSpPr>
          <p:cNvPr id="7" name="ZoneTexte 6"/>
          <p:cNvSpPr txBox="1"/>
          <p:nvPr/>
        </p:nvSpPr>
        <p:spPr>
          <a:xfrm>
            <a:off x="6787444" y="4684889"/>
            <a:ext cx="184666"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Gill Sans MT"/>
              <a:ea typeface="+mn-ea"/>
              <a:cs typeface="+mn-cs"/>
            </a:endParaRPr>
          </a:p>
        </p:txBody>
      </p:sp>
      <p:sp>
        <p:nvSpPr>
          <p:cNvPr id="8" name="ZoneTexte 1"/>
          <p:cNvSpPr txBox="1"/>
          <p:nvPr/>
        </p:nvSpPr>
        <p:spPr>
          <a:xfrm>
            <a:off x="2802442" y="4738501"/>
            <a:ext cx="3351367" cy="369332"/>
          </a:xfrm>
          <a:prstGeom prst="rect">
            <a:avLst/>
          </a:prstGeom>
          <a:noFill/>
        </p:spPr>
        <p:txBody>
          <a:bodyPr wrap="none" rtlCol="0">
            <a:spAutoFit/>
          </a:bodyPr>
          <a:lstStyle/>
          <a:p>
            <a:pPr marL="0" marR="0" lvl="0" indent="0" algn="l" defTabSz="457061"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IETF 110, Virtual, March 10</a:t>
            </a:r>
            <a:r>
              <a:rPr kumimoji="0" lang="en-US" sz="1800" b="0" i="0" u="none" strike="noStrike" kern="1200" cap="none" spc="0" normalizeH="0" baseline="30000" noProof="0" dirty="0">
                <a:ln>
                  <a:noFill/>
                </a:ln>
                <a:solidFill>
                  <a:prstClr val="black"/>
                </a:solidFill>
                <a:effectLst/>
                <a:uLnTx/>
                <a:uFillTx/>
                <a:latin typeface="Gill Sans MT"/>
                <a:ea typeface="+mn-ea"/>
                <a:cs typeface="Trebuchet MS"/>
              </a:rPr>
              <a:t>th</a:t>
            </a:r>
            <a:r>
              <a:rPr kumimoji="0" lang="en-US" sz="1800" b="0" i="0" u="none" strike="noStrike" kern="1200" cap="none" spc="0" normalizeH="0" baseline="0" noProof="0" dirty="0">
                <a:ln>
                  <a:noFill/>
                </a:ln>
                <a:solidFill>
                  <a:prstClr val="black"/>
                </a:solidFill>
                <a:effectLst/>
                <a:uLnTx/>
                <a:uFillTx/>
                <a:latin typeface="Gill Sans MT"/>
                <a:ea typeface="+mn-ea"/>
                <a:cs typeface="Trebuchet MS"/>
              </a:rPr>
              <a:t>, 2021</a:t>
            </a:r>
          </a:p>
        </p:txBody>
      </p:sp>
    </p:spTree>
    <p:extLst>
      <p:ext uri="{BB962C8B-B14F-4D97-AF65-F5344CB8AC3E}">
        <p14:creationId xmlns:p14="http://schemas.microsoft.com/office/powerpoint/2010/main" val="1058617330"/>
      </p:ext>
    </p:extLst>
  </p:cSld>
  <p:clrMapOvr>
    <a:masterClrMapping/>
  </p:clrMapOvr>
</p:sld>
</file>

<file path=ppt/theme/theme1.xml><?xml version="1.0" encoding="utf-8"?>
<a:theme xmlns:a="http://schemas.openxmlformats.org/drawingml/2006/main" name="1_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olstice">
      <a:majorFont>
        <a:latin typeface="Gill Sans MT"/>
        <a:ea typeface=""/>
        <a:cs typeface=""/>
        <a:font script="Grek" typeface="Corbel"/>
        <a:font script="Cyrl" typeface="Corbel"/>
        <a:font script="Jpan" typeface="ＭＳ ゴシック"/>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ＭＳ ゴシック"/>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esg">
  <a:themeElements>
    <a:clrScheme name="">
      <a:dk1>
        <a:srgbClr val="000000"/>
      </a:dk1>
      <a:lt1>
        <a:srgbClr val="FFFFFF"/>
      </a:lt1>
      <a:dk2>
        <a:srgbClr val="000000"/>
      </a:dk2>
      <a:lt2>
        <a:srgbClr val="232323"/>
      </a:lt2>
      <a:accent1>
        <a:srgbClr val="474747"/>
      </a:accent1>
      <a:accent2>
        <a:srgbClr val="DADADA"/>
      </a:accent2>
      <a:accent3>
        <a:srgbClr val="FFFFFF"/>
      </a:accent3>
      <a:accent4>
        <a:srgbClr val="000000"/>
      </a:accent4>
      <a:accent5>
        <a:srgbClr val="B1B1B1"/>
      </a:accent5>
      <a:accent6>
        <a:srgbClr val="C5C5C5"/>
      </a:accent6>
      <a:hlink>
        <a:srgbClr val="000000"/>
      </a:hlink>
      <a:folHlink>
        <a:srgbClr val="919191"/>
      </a:folHlink>
    </a:clrScheme>
    <a:fontScheme name="iesg">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1" i="0" u="none" strike="noStrike" cap="none" normalizeH="0" baseline="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1" i="0" u="none" strike="noStrike" cap="none" normalizeH="0" baseline="0">
            <a:ln>
              <a:noFill/>
            </a:ln>
            <a:solidFill>
              <a:schemeClr val="tx1"/>
            </a:solidFill>
            <a:effectLst/>
            <a:latin typeface="Arial" charset="0"/>
          </a:defRPr>
        </a:defPPr>
      </a:lstStyle>
    </a:lnDef>
  </a:objectDefaults>
  <a:extraClrSchemeLst>
    <a:extraClrScheme>
      <a:clrScheme name="iesg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esg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iesg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iesg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iesg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iesg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iesg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26153</TotalTime>
  <Words>2762</Words>
  <Application>Microsoft Office PowerPoint</Application>
  <PresentationFormat>On-screen Show (16:9)</PresentationFormat>
  <Paragraphs>669</Paragraphs>
  <Slides>66</Slides>
  <Notes>20</Notes>
  <HiddenSlides>0</HiddenSlides>
  <MMClips>0</MMClips>
  <ScaleCrop>false</ScaleCrop>
  <HeadingPairs>
    <vt:vector size="6" baseType="variant">
      <vt:variant>
        <vt:lpstr>Fonts Used</vt:lpstr>
      </vt:variant>
      <vt:variant>
        <vt:i4>9</vt:i4>
      </vt:variant>
      <vt:variant>
        <vt:lpstr>Theme</vt:lpstr>
      </vt:variant>
      <vt:variant>
        <vt:i4>4</vt:i4>
      </vt:variant>
      <vt:variant>
        <vt:lpstr>Slide Titles</vt:lpstr>
      </vt:variant>
      <vt:variant>
        <vt:i4>66</vt:i4>
      </vt:variant>
    </vt:vector>
  </HeadingPairs>
  <TitlesOfParts>
    <vt:vector size="79" baseType="lpstr">
      <vt:lpstr>Arial</vt:lpstr>
      <vt:lpstr>Calibri</vt:lpstr>
      <vt:lpstr>Calibri Light</vt:lpstr>
      <vt:lpstr>Courier New</vt:lpstr>
      <vt:lpstr>Droid Sans Fallback</vt:lpstr>
      <vt:lpstr>Gill Sans MT</vt:lpstr>
      <vt:lpstr>High Tower Text</vt:lpstr>
      <vt:lpstr>Times New Roman</vt:lpstr>
      <vt:lpstr>Trebuchet MS</vt:lpstr>
      <vt:lpstr>1_Thème Office</vt:lpstr>
      <vt:lpstr>iesg</vt:lpstr>
      <vt:lpstr>Office Theme</vt:lpstr>
      <vt:lpstr>1_Office Theme</vt:lpstr>
      <vt:lpstr>PowerPoint Presentation</vt:lpstr>
      <vt:lpstr>Note Well</vt:lpstr>
      <vt:lpstr>PowerPoint Presentation</vt:lpstr>
      <vt:lpstr>Minute takers, jabber scribes</vt:lpstr>
      <vt:lpstr>Agenda bashing</vt:lpstr>
      <vt:lpstr>Agenda bashing (cont.)</vt:lpstr>
      <vt:lpstr>WG Status</vt:lpstr>
      <vt:lpstr>Document's advancement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SCHC Architecture</vt:lpstr>
      <vt:lpstr>SCHC Architecture</vt:lpstr>
      <vt:lpstr>SCHC Architecture</vt:lpstr>
      <vt:lpstr>PowerPoint Presentation</vt:lpstr>
      <vt:lpstr>SCHC Architecture</vt:lpstr>
      <vt:lpstr>SCHC Architecture</vt:lpstr>
      <vt:lpstr>SCHC Architecture</vt:lpstr>
      <vt:lpstr>SCHC Architecture</vt:lpstr>
      <vt:lpstr>SCHC Architecture</vt:lpstr>
      <vt:lpstr>SCHC Architecture</vt:lpstr>
      <vt:lpstr>Example of Network-level SCHC</vt:lpstr>
      <vt:lpstr>Example of Network-level SCHC</vt:lpstr>
      <vt:lpstr>Example of Network-level SCHC</vt:lpstr>
      <vt:lpstr>PowerPoint Presentation</vt:lpstr>
      <vt:lpstr>What’s new from -03</vt:lpstr>
      <vt:lpstr>Identifiers</vt:lpstr>
      <vt:lpstr>Identifier definition logic</vt:lpstr>
      <vt:lpstr>Id types:</vt:lpstr>
      <vt:lpstr>Field id</vt:lpstr>
      <vt:lpstr>Field id: coap</vt:lpstr>
      <vt:lpstr>Structures</vt:lpstr>
      <vt:lpstr>SCHC Data Model - Frag</vt:lpstr>
      <vt:lpstr>SCHC Data Model - Compression</vt:lpstr>
      <vt:lpstr>What’s next</vt:lpstr>
      <vt:lpstr>draft-ietf-lpwan-schc-over-sigfox-05 &amp; PySCHC Implementation</vt:lpstr>
      <vt:lpstr>Updates</vt:lpstr>
      <vt:lpstr>Compound SCHC ACK - Introduction</vt:lpstr>
      <vt:lpstr>Compound SCHC ACK – Principles and Advantages</vt:lpstr>
      <vt:lpstr>Compound SCHC ACK – Message Format</vt:lpstr>
      <vt:lpstr>Compound ACK – Message Format</vt:lpstr>
      <vt:lpstr>Thanks! Questions? Comments?</vt:lpstr>
      <vt:lpstr>Backup slides</vt:lpstr>
      <vt:lpstr>Example – SCHC Packet 28 tiles</vt:lpstr>
      <vt:lpstr>Example – SCHC Packet 28 tiles </vt:lpstr>
      <vt:lpstr>Compound ACK – SCHC Packet 28 tiles</vt:lpstr>
      <vt:lpstr>Example – SCHC Packet: 14 tiles</vt:lpstr>
      <vt:lpstr>Testing Network Architecture</vt:lpstr>
      <vt:lpstr>draft-ietf-lpwan-coap-static-context-hc-19</vt:lpstr>
      <vt:lpstr>Status</vt:lpstr>
      <vt:lpstr>From version 17 to version 19</vt:lpstr>
      <vt:lpstr>Next steps</vt:lpstr>
      <vt:lpstr>PowerPoint Presentation</vt:lpstr>
      <vt:lpstr>draft-thubert-intarea-schc-over-ppp</vt:lpstr>
      <vt:lpstr>Resulting Packet (no Frag example)</vt:lpstr>
      <vt:lpstr>Draft status: Stable</vt:lpstr>
      <vt:lpstr>Impact on SCHC Architecture</vt:lpstr>
      <vt:lpstr>PowerPoint Presentation</vt:lpstr>
      <vt:lpstr>Discussion</vt:lpstr>
      <vt:lpstr>PowerPoint Presentation</vt:lpstr>
    </vt:vector>
  </TitlesOfParts>
  <Company>TELECOM Bretagne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Alexander Pelov</dc:creator>
  <cp:lastModifiedBy>Pascal Thubert (pthubert)</cp:lastModifiedBy>
  <cp:revision>2821</cp:revision>
  <dcterms:created xsi:type="dcterms:W3CDTF">2015-06-28T21:58:26Z</dcterms:created>
  <dcterms:modified xsi:type="dcterms:W3CDTF">2021-03-10T13:28:35Z</dcterms:modified>
</cp:coreProperties>
</file>