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1" r:id="rId1"/>
  </p:sldMasterIdLst>
  <p:notesMasterIdLst>
    <p:notesMasterId r:id="rId24"/>
  </p:notesMasterIdLst>
  <p:handoutMasterIdLst>
    <p:handoutMasterId r:id="rId25"/>
  </p:handoutMasterIdLst>
  <p:sldIdLst>
    <p:sldId id="504" r:id="rId2"/>
    <p:sldId id="506" r:id="rId3"/>
    <p:sldId id="507" r:id="rId4"/>
    <p:sldId id="508" r:id="rId5"/>
    <p:sldId id="509" r:id="rId6"/>
    <p:sldId id="511" r:id="rId7"/>
    <p:sldId id="513" r:id="rId8"/>
    <p:sldId id="689" r:id="rId9"/>
    <p:sldId id="690" r:id="rId10"/>
    <p:sldId id="669" r:id="rId11"/>
    <p:sldId id="498" r:id="rId12"/>
    <p:sldId id="514" r:id="rId13"/>
    <p:sldId id="516" r:id="rId14"/>
    <p:sldId id="521" r:id="rId15"/>
    <p:sldId id="668" r:id="rId16"/>
    <p:sldId id="527" r:id="rId17"/>
    <p:sldId id="528" r:id="rId18"/>
    <p:sldId id="688" r:id="rId19"/>
    <p:sldId id="687" r:id="rId20"/>
    <p:sldId id="672" r:id="rId21"/>
    <p:sldId id="673" r:id="rId22"/>
    <p:sldId id="674" r:id="rId23"/>
  </p:sldIdLst>
  <p:sldSz cx="9144000" cy="5143500" type="screen16x9"/>
  <p:notesSz cx="6858000" cy="9144000"/>
  <p:defaultTextStyle>
    <a:defPPr>
      <a:defRPr lang="fr-FR"/>
    </a:defPPr>
    <a:lvl1pPr marL="0" algn="l" defTabSz="45706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61" algn="l" defTabSz="45706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121" algn="l" defTabSz="45706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183" algn="l" defTabSz="45706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243" algn="l" defTabSz="45706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303" algn="l" defTabSz="45706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363" algn="l" defTabSz="45706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424" algn="l" defTabSz="45706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485" algn="l" defTabSz="45706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1E26"/>
    <a:srgbClr val="C01D23"/>
    <a:srgbClr val="C12022"/>
    <a:srgbClr val="E96870"/>
    <a:srgbClr val="9BBB59"/>
    <a:srgbClr val="EAD4D5"/>
    <a:srgbClr val="FD27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46F890A9-2807-4EBB-B81D-B2AA78EC7F39}" styleName="Style foncé 2 - Accentuation 5/Accentuation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Style à thème 1 - Accentuation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Style clair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Style léger 2 - Accentuation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81761" autoAdjust="0"/>
  </p:normalViewPr>
  <p:slideViewPr>
    <p:cSldViewPr snapToGrid="0" snapToObjects="1">
      <p:cViewPr varScale="1">
        <p:scale>
          <a:sx n="133" d="100"/>
          <a:sy n="133" d="100"/>
        </p:scale>
        <p:origin x="1040" y="1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18AC8D-8152-934A-9CD4-87285105D0F1}" type="datetimeFigureOut">
              <a:rPr lang="fr-FR" smtClean="0"/>
              <a:t>05/03/2021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E68B7E-75EB-E145-A77D-27225DB7AAD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603218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85E145-BB0C-9046-AB45-371B9A6AEC76}" type="datetimeFigureOut">
              <a:rPr lang="fr-FR" smtClean="0"/>
              <a:t>05/03/2021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D6E558-E63E-1D45-BFE4-2383456AAD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251316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0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61" algn="l" defTabSz="4570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121" algn="l" defTabSz="4570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183" algn="l" defTabSz="4570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243" algn="l" defTabSz="4570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03" algn="l" defTabSz="4570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363" algn="l" defTabSz="4570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424" algn="l" defTabSz="4570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485" algn="l" defTabSz="4570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0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D6E558-E63E-1D45-BFE4-2383456AADF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06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6085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Telco</a:t>
            </a:r>
            <a:r>
              <a:rPr lang="en-US" baseline="0" dirty="0"/>
              <a:t> applications to industrial private networks with real-time constraints.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6E558-E63E-1D45-BFE4-2383456AADF7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8604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Implicit</a:t>
            </a:r>
            <a:r>
              <a:rPr lang="en-US" baseline="0" dirty="0"/>
              <a:t> transport + application protocol</a:t>
            </a:r>
          </a:p>
          <a:p>
            <a:r>
              <a:rPr lang="en-US" baseline="0" dirty="0"/>
              <a:t>Tightly coupled system, which is expected to span across many of sectors, thousands of applications and billions of devices.. And built from different technology providers.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6E558-E63E-1D45-BFE4-2383456AADF7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48661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Brokers, </a:t>
            </a:r>
            <a:r>
              <a:rPr lang="en-US" dirty="0" err="1"/>
              <a:t>PubSub</a:t>
            </a:r>
            <a:r>
              <a:rPr lang="en-US" dirty="0"/>
              <a:t>,</a:t>
            </a:r>
            <a:r>
              <a:rPr lang="en-US" baseline="0" dirty="0"/>
              <a:t> MQTT,</a:t>
            </a:r>
          </a:p>
          <a:p>
            <a:r>
              <a:rPr lang="en-US" baseline="0" dirty="0"/>
              <a:t>Independence from L2, application developers, app security mechanisms, app key management, etc.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6E558-E63E-1D45-BFE4-2383456AADF7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41201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Brokers, </a:t>
            </a:r>
            <a:r>
              <a:rPr lang="en-US" dirty="0" err="1"/>
              <a:t>PubSub</a:t>
            </a:r>
            <a:r>
              <a:rPr lang="en-US" dirty="0"/>
              <a:t>,</a:t>
            </a:r>
            <a:r>
              <a:rPr lang="en-US" baseline="0" dirty="0"/>
              <a:t> MQTT,</a:t>
            </a:r>
          </a:p>
          <a:p>
            <a:r>
              <a:rPr lang="en-US" baseline="0" dirty="0"/>
              <a:t>Independence from L2, application developers, app security mechanisms, app key management, etc.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6E558-E63E-1D45-BFE4-2383456AADF7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63812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Brokers, </a:t>
            </a:r>
            <a:r>
              <a:rPr lang="en-US" dirty="0" err="1"/>
              <a:t>PubSub</a:t>
            </a:r>
            <a:r>
              <a:rPr lang="en-US" dirty="0"/>
              <a:t>,</a:t>
            </a:r>
            <a:r>
              <a:rPr lang="en-US" baseline="0" dirty="0"/>
              <a:t> MQTT,</a:t>
            </a:r>
          </a:p>
          <a:p>
            <a:r>
              <a:rPr lang="en-US" baseline="0" dirty="0"/>
              <a:t>Independence from L2, application developers, app security mechanisms, app key management, etc.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6E558-E63E-1D45-BFE4-2383456AADF7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55819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Brokers, </a:t>
            </a:r>
            <a:r>
              <a:rPr lang="en-US" dirty="0" err="1"/>
              <a:t>PubSub</a:t>
            </a:r>
            <a:r>
              <a:rPr lang="en-US" dirty="0"/>
              <a:t>,</a:t>
            </a:r>
            <a:r>
              <a:rPr lang="en-US" baseline="0" dirty="0"/>
              <a:t> MQTT,</a:t>
            </a:r>
          </a:p>
          <a:p>
            <a:r>
              <a:rPr lang="en-US" baseline="0" dirty="0"/>
              <a:t>Independence from L2, application developers, app security mechanisms, app key management, etc.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6E558-E63E-1D45-BFE4-2383456AADF7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66951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Brokers, </a:t>
            </a:r>
            <a:r>
              <a:rPr lang="en-US" dirty="0" err="1"/>
              <a:t>PubSub</a:t>
            </a:r>
            <a:r>
              <a:rPr lang="en-US" dirty="0"/>
              <a:t>,</a:t>
            </a:r>
            <a:r>
              <a:rPr lang="en-US" baseline="0" dirty="0"/>
              <a:t> MQTT,</a:t>
            </a:r>
          </a:p>
          <a:p>
            <a:r>
              <a:rPr lang="en-US" baseline="0" dirty="0"/>
              <a:t>Independence from L2, application developers, app security mechanisms, app key management, etc.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6E558-E63E-1D45-BFE4-2383456AADF7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84820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Brokers, </a:t>
            </a:r>
            <a:r>
              <a:rPr lang="en-US" dirty="0" err="1"/>
              <a:t>PubSub</a:t>
            </a:r>
            <a:r>
              <a:rPr lang="en-US" dirty="0"/>
              <a:t>,</a:t>
            </a:r>
            <a:r>
              <a:rPr lang="en-US" baseline="0" dirty="0"/>
              <a:t> MQTT,</a:t>
            </a:r>
          </a:p>
          <a:p>
            <a:r>
              <a:rPr lang="en-US" baseline="0" dirty="0"/>
              <a:t>Independence from L2, application developers, app security mechanisms, app key management, etc.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6E558-E63E-1D45-BFE4-2383456AADF7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20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597825"/>
            <a:ext cx="7772400" cy="1102519"/>
          </a:xfrm>
        </p:spPr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914651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4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style des sous-titres du masque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2E28D-3C84-FA4F-AA95-DF0FC25EB24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7685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2E28D-3C84-FA4F-AA95-DF0FC25EB24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915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2E28D-3C84-FA4F-AA95-DF0FC25EB24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4713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7043"/>
          </a:xfrm>
          <a:prstGeom prst="rect">
            <a:avLst/>
          </a:prstGeom>
        </p:spPr>
        <p:txBody>
          <a:bodyPr vert="horz" lIns="91411" tIns="45707" rIns="91411" bIns="45707" rtlCol="0" anchor="ctr">
            <a:norm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00154"/>
            <a:ext cx="8229600" cy="3394472"/>
          </a:xfrm>
          <a:prstGeom prst="rect">
            <a:avLst/>
          </a:prstGeom>
        </p:spPr>
        <p:txBody>
          <a:bodyPr vert="horz" lIns="91411" tIns="45707" rIns="91411" bIns="45707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279981" y="4824409"/>
            <a:ext cx="489445" cy="273844"/>
          </a:xfrm>
          <a:prstGeom prst="rect">
            <a:avLst/>
          </a:prstGeom>
        </p:spPr>
        <p:txBody>
          <a:bodyPr vert="horz" lIns="91411" tIns="45707" rIns="91411" bIns="45707" rtlCol="0" anchor="ctr"/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22D2E28D-3C84-FA4F-AA95-DF0FC25EB245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7" name="Picture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3338"/>
            <a:ext cx="1519238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8"/>
          <p:cNvSpPr txBox="1">
            <a:spLocks noChangeArrowheads="1"/>
          </p:cNvSpPr>
          <p:nvPr userDrawn="1"/>
        </p:nvSpPr>
        <p:spPr bwMode="auto">
          <a:xfrm>
            <a:off x="95252" y="4790278"/>
            <a:ext cx="16730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altLang="en-US" sz="1400" dirty="0">
                <a:cs typeface="Arial" panose="020B0604020202020204" pitchFamily="34" charset="0"/>
              </a:rPr>
              <a:t>LPWAN@IETF110</a:t>
            </a:r>
          </a:p>
        </p:txBody>
      </p:sp>
    </p:spTree>
    <p:extLst>
      <p:ext uri="{BB962C8B-B14F-4D97-AF65-F5344CB8AC3E}">
        <p14:creationId xmlns:p14="http://schemas.microsoft.com/office/powerpoint/2010/main" val="2267724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hf hdr="0" ftr="0" dt="0"/>
  <p:txStyles>
    <p:titleStyle>
      <a:lvl1pPr algn="ctr" defTabSz="45706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96" indent="-342796" algn="l" defTabSz="457061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24" indent="-285662" algn="l" defTabSz="457061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2" indent="-228531" algn="l" defTabSz="457061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12" indent="-228531" algn="l" defTabSz="457061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73" indent="-228531" algn="l" defTabSz="457061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834" indent="-228531" algn="l" defTabSz="45706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895" indent="-228531" algn="l" defTabSz="45706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955" indent="-228531" algn="l" defTabSz="45706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015" indent="-228531" algn="l" defTabSz="45706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61" algn="l" defTabSz="457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21" algn="l" defTabSz="457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3" algn="l" defTabSz="457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43" algn="l" defTabSz="457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03" algn="l" defTabSz="457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63" algn="l" defTabSz="457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24" algn="l" defTabSz="457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85" algn="l" defTabSz="457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0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2E28D-3C84-FA4F-AA95-DF0FC25EB24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r" defTabSz="45706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0" y="1133922"/>
            <a:ext cx="9144000" cy="900112"/>
          </a:xfrm>
          <a:prstGeom prst="rect">
            <a:avLst/>
          </a:prstGeom>
        </p:spPr>
        <p:txBody>
          <a:bodyPr vert="horz" lIns="91411" tIns="45707" rIns="91411" bIns="45707" rtlCol="0" anchor="ctr">
            <a:normAutofit fontScale="70000" lnSpcReduction="20000"/>
          </a:bodyPr>
          <a:lstStyle>
            <a:lvl1pPr algn="ctr" defTabSz="457061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cs typeface="Trebuchet MS"/>
              </a:rPr>
              <a:t>LPWAN Architecture and general newcomer presentation</a:t>
            </a: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0" y="2971799"/>
            <a:ext cx="9144000" cy="1586089"/>
          </a:xfrm>
          <a:prstGeom prst="rect">
            <a:avLst/>
          </a:prstGeom>
        </p:spPr>
        <p:txBody>
          <a:bodyPr vert="horz" lIns="91411" tIns="45707" rIns="91411" bIns="45707" rtlCol="0" anchor="ctr">
            <a:normAutofit/>
          </a:bodyPr>
          <a:lstStyle>
            <a:lvl1pPr algn="ctr" defTabSz="457061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000" u="sng" dirty="0"/>
              <a:t>Alexander Pelov (</a:t>
            </a:r>
            <a:r>
              <a:rPr lang="es-ES" sz="2000" u="sng" dirty="0" err="1"/>
              <a:t>a@ackl.io</a:t>
            </a:r>
            <a:r>
              <a:rPr lang="es-ES" sz="2000" u="sng" dirty="0"/>
              <a:t>)</a:t>
            </a:r>
          </a:p>
          <a:p>
            <a:r>
              <a:rPr lang="es-ES" sz="2000" dirty="0"/>
              <a:t>Pascal </a:t>
            </a:r>
            <a:r>
              <a:rPr lang="es-ES" sz="2000" dirty="0" err="1"/>
              <a:t>Thubert</a:t>
            </a:r>
            <a:r>
              <a:rPr lang="es-ES" sz="2000" dirty="0"/>
              <a:t> (</a:t>
            </a:r>
            <a:r>
              <a:rPr lang="es-ES" sz="2000" dirty="0" err="1"/>
              <a:t>pthubert@cisco.com</a:t>
            </a:r>
            <a:r>
              <a:rPr lang="es-ES" sz="2000" dirty="0"/>
              <a:t>)</a:t>
            </a:r>
          </a:p>
          <a:p>
            <a:r>
              <a:rPr lang="en-US" sz="2000" dirty="0"/>
              <a:t>Ana </a:t>
            </a:r>
            <a:r>
              <a:rPr lang="en-US" sz="2000" dirty="0" err="1"/>
              <a:t>Minaburo</a:t>
            </a:r>
            <a:r>
              <a:rPr lang="en-US" sz="2000" dirty="0"/>
              <a:t> (</a:t>
            </a:r>
            <a:r>
              <a:rPr lang="en-US" sz="2000" dirty="0" err="1"/>
              <a:t>ana@ackl.io</a:t>
            </a:r>
            <a:r>
              <a:rPr lang="en-US" sz="2000" dirty="0"/>
              <a:t>)</a:t>
            </a:r>
          </a:p>
        </p:txBody>
      </p:sp>
      <p:sp>
        <p:nvSpPr>
          <p:cNvPr id="6" name="Titre 1"/>
          <p:cNvSpPr txBox="1">
            <a:spLocks/>
          </p:cNvSpPr>
          <p:nvPr/>
        </p:nvSpPr>
        <p:spPr>
          <a:xfrm>
            <a:off x="0" y="4154768"/>
            <a:ext cx="9144000" cy="900112"/>
          </a:xfrm>
          <a:prstGeom prst="rect">
            <a:avLst/>
          </a:prstGeom>
        </p:spPr>
        <p:txBody>
          <a:bodyPr vert="horz" lIns="91411" tIns="45707" rIns="91411" bIns="45707" rtlCol="0" anchor="ctr">
            <a:normAutofit/>
          </a:bodyPr>
          <a:lstStyle>
            <a:lvl1pPr algn="ctr" defTabSz="457061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06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j-ea"/>
              <a:cs typeface="Trebuchet MS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6787444" y="468488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0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8" name="ZoneTexte 1"/>
          <p:cNvSpPr txBox="1"/>
          <p:nvPr/>
        </p:nvSpPr>
        <p:spPr>
          <a:xfrm>
            <a:off x="2802442" y="4738501"/>
            <a:ext cx="3351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0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Trebuchet MS"/>
              </a:rPr>
              <a:t>IETF 110, Virtual, March 10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Trebuchet MS"/>
              </a:rPr>
              <a:t>th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Trebuchet MS"/>
              </a:rPr>
              <a:t>, 2021</a:t>
            </a:r>
          </a:p>
        </p:txBody>
      </p:sp>
    </p:spTree>
    <p:extLst>
      <p:ext uri="{BB962C8B-B14F-4D97-AF65-F5344CB8AC3E}">
        <p14:creationId xmlns:p14="http://schemas.microsoft.com/office/powerpoint/2010/main" val="10586173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AB386-4AB1-7640-A809-EC100FE64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SCHC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EBBDD-F901-9F41-8E8C-6F6A31CA5E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800" dirty="0"/>
              <a:t>Provide the reference architecture</a:t>
            </a:r>
          </a:p>
          <a:p>
            <a:pPr lvl="1"/>
            <a:r>
              <a:rPr lang="en-US" dirty="0"/>
              <a:t>Modes:</a:t>
            </a:r>
          </a:p>
          <a:p>
            <a:pPr lvl="2"/>
            <a:r>
              <a:rPr lang="en-US" sz="2800" dirty="0"/>
              <a:t>SCHC Device/SCHC Gateway</a:t>
            </a:r>
          </a:p>
          <a:p>
            <a:pPr lvl="2"/>
            <a:r>
              <a:rPr lang="en-US" sz="2800" dirty="0"/>
              <a:t>SCHC Peers</a:t>
            </a:r>
          </a:p>
          <a:p>
            <a:pPr lvl="2"/>
            <a:endParaRPr lang="en-US" sz="2800" dirty="0"/>
          </a:p>
          <a:p>
            <a:r>
              <a:rPr lang="en-US" sz="2800" dirty="0"/>
              <a:t>RFC 8724 and Rules</a:t>
            </a:r>
          </a:p>
          <a:p>
            <a:pPr lvl="1"/>
            <a:r>
              <a:rPr lang="en-US" dirty="0"/>
              <a:t>Introduces Yang data model</a:t>
            </a:r>
          </a:p>
          <a:p>
            <a:pPr lvl="1"/>
            <a:r>
              <a:rPr lang="en-US" dirty="0"/>
              <a:t>Discusses rule creation and update</a:t>
            </a:r>
          </a:p>
          <a:p>
            <a:pPr lvl="1"/>
            <a:r>
              <a:rPr lang="en-US" dirty="0"/>
              <a:t>Discusses rule installation and discovery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9A1425-0427-B94E-BA40-AAE52C339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2E28D-3C84-FA4F-AA95-DF0FC25EB245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9587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Cylindre 67"/>
          <p:cNvSpPr/>
          <p:nvPr/>
        </p:nvSpPr>
        <p:spPr>
          <a:xfrm>
            <a:off x="7887540" y="2111731"/>
            <a:ext cx="669669" cy="912414"/>
          </a:xfrm>
          <a:prstGeom prst="can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279981" y="4824409"/>
            <a:ext cx="489445" cy="273844"/>
          </a:xfrm>
          <a:prstGeom prst="rect">
            <a:avLst/>
          </a:prstGeom>
        </p:spPr>
        <p:txBody>
          <a:bodyPr/>
          <a:lstStyle/>
          <a:p>
            <a:fld id="{22D2E28D-3C84-FA4F-AA95-DF0FC25EB245}" type="slidenum">
              <a:rPr lang="fr-FR" smtClean="0"/>
              <a:t>11</a:t>
            </a:fld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1341416" y="2343650"/>
            <a:ext cx="286169" cy="268357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Ellipse 47"/>
          <p:cNvSpPr/>
          <p:nvPr/>
        </p:nvSpPr>
        <p:spPr>
          <a:xfrm>
            <a:off x="8136896" y="2433759"/>
            <a:ext cx="286169" cy="268357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ZoneTexte 62"/>
          <p:cNvSpPr txBox="1"/>
          <p:nvPr/>
        </p:nvSpPr>
        <p:spPr>
          <a:xfrm>
            <a:off x="870230" y="1384358"/>
            <a:ext cx="1240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Device</a:t>
            </a:r>
          </a:p>
          <a:p>
            <a:pPr algn="ctr"/>
            <a:r>
              <a:rPr lang="en-US" dirty="0"/>
              <a:t>Application</a:t>
            </a:r>
          </a:p>
        </p:txBody>
      </p:sp>
      <p:cxnSp>
        <p:nvCxnSpPr>
          <p:cNvPr id="64" name="Connecteur droit avec flèche 63"/>
          <p:cNvCxnSpPr>
            <a:stCxn id="63" idx="2"/>
          </p:cNvCxnSpPr>
          <p:nvPr/>
        </p:nvCxnSpPr>
        <p:spPr>
          <a:xfrm flipH="1">
            <a:off x="1490268" y="2030689"/>
            <a:ext cx="234" cy="3299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ZoneTexte 64"/>
          <p:cNvSpPr txBox="1"/>
          <p:nvPr/>
        </p:nvSpPr>
        <p:spPr>
          <a:xfrm>
            <a:off x="7657322" y="1443698"/>
            <a:ext cx="1240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Network</a:t>
            </a:r>
          </a:p>
          <a:p>
            <a:pPr algn="ctr"/>
            <a:r>
              <a:rPr lang="en-US" dirty="0"/>
              <a:t>Application</a:t>
            </a:r>
          </a:p>
        </p:txBody>
      </p:sp>
      <p:cxnSp>
        <p:nvCxnSpPr>
          <p:cNvPr id="66" name="Connecteur droit avec flèche 65"/>
          <p:cNvCxnSpPr/>
          <p:nvPr/>
        </p:nvCxnSpPr>
        <p:spPr>
          <a:xfrm flipH="1">
            <a:off x="8277594" y="2135184"/>
            <a:ext cx="234" cy="29209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ZoneTexte 66"/>
          <p:cNvSpPr txBox="1"/>
          <p:nvPr/>
        </p:nvSpPr>
        <p:spPr>
          <a:xfrm>
            <a:off x="857405" y="3073076"/>
            <a:ext cx="1251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End-Device</a:t>
            </a:r>
          </a:p>
        </p:txBody>
      </p:sp>
      <p:sp>
        <p:nvSpPr>
          <p:cNvPr id="69" name="ZoneTexte 68"/>
          <p:cNvSpPr txBox="1"/>
          <p:nvPr/>
        </p:nvSpPr>
        <p:spPr>
          <a:xfrm>
            <a:off x="7657322" y="3092616"/>
            <a:ext cx="1240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Application</a:t>
            </a:r>
          </a:p>
          <a:p>
            <a:pPr algn="ctr"/>
            <a:r>
              <a:rPr lang="en-US" dirty="0"/>
              <a:t>Server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43D57509-9AA7-4647-9EDF-8DFC84DEA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7043"/>
          </a:xfrm>
        </p:spPr>
        <p:txBody>
          <a:bodyPr>
            <a:normAutofit fontScale="90000"/>
          </a:bodyPr>
          <a:lstStyle/>
          <a:p>
            <a:r>
              <a:rPr lang="en-US" dirty="0"/>
              <a:t>SCHC Architecture</a:t>
            </a:r>
          </a:p>
        </p:txBody>
      </p:sp>
    </p:spTree>
    <p:extLst>
      <p:ext uri="{BB962C8B-B14F-4D97-AF65-F5344CB8AC3E}">
        <p14:creationId xmlns:p14="http://schemas.microsoft.com/office/powerpoint/2010/main" val="289378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279981" y="4824409"/>
            <a:ext cx="489445" cy="273844"/>
          </a:xfrm>
          <a:prstGeom prst="rect">
            <a:avLst/>
          </a:prstGeom>
        </p:spPr>
        <p:txBody>
          <a:bodyPr/>
          <a:lstStyle/>
          <a:p>
            <a:fld id="{22D2E28D-3C84-FA4F-AA95-DF0FC25EB245}" type="slidenum">
              <a:rPr lang="fr-FR" smtClean="0"/>
              <a:t>12</a:t>
            </a:fld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1341416" y="2343650"/>
            <a:ext cx="286169" cy="268357"/>
          </a:xfrm>
          <a:prstGeom prst="ellips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ylindre 20"/>
          <p:cNvSpPr/>
          <p:nvPr/>
        </p:nvSpPr>
        <p:spPr>
          <a:xfrm>
            <a:off x="7887540" y="2111731"/>
            <a:ext cx="669669" cy="912414"/>
          </a:xfrm>
          <a:prstGeom prst="can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Ellipse 47"/>
          <p:cNvSpPr/>
          <p:nvPr/>
        </p:nvSpPr>
        <p:spPr>
          <a:xfrm>
            <a:off x="8136896" y="2433759"/>
            <a:ext cx="286169" cy="268357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riangle isocèle 6"/>
          <p:cNvSpPr/>
          <p:nvPr/>
        </p:nvSpPr>
        <p:spPr>
          <a:xfrm>
            <a:off x="457200" y="1216549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riangle isocèle 7"/>
          <p:cNvSpPr/>
          <p:nvPr/>
        </p:nvSpPr>
        <p:spPr>
          <a:xfrm>
            <a:off x="609600" y="2934029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riangle isocèle 8"/>
          <p:cNvSpPr/>
          <p:nvPr/>
        </p:nvSpPr>
        <p:spPr>
          <a:xfrm>
            <a:off x="2232188" y="1985837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ZoneTexte 43"/>
          <p:cNvSpPr txBox="1"/>
          <p:nvPr/>
        </p:nvSpPr>
        <p:spPr>
          <a:xfrm>
            <a:off x="783439" y="417763"/>
            <a:ext cx="24450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LPWAN </a:t>
            </a:r>
          </a:p>
          <a:p>
            <a:r>
              <a:rPr lang="en-US" dirty="0"/>
              <a:t>Radio Gateways (RGW)</a:t>
            </a:r>
          </a:p>
        </p:txBody>
      </p:sp>
      <p:cxnSp>
        <p:nvCxnSpPr>
          <p:cNvPr id="20" name="Connecteur droit avec flèche 19"/>
          <p:cNvCxnSpPr>
            <a:cxnSpLocks/>
            <a:stCxn id="44" idx="2"/>
            <a:endCxn id="7" idx="5"/>
          </p:cNvCxnSpPr>
          <p:nvPr/>
        </p:nvCxnSpPr>
        <p:spPr>
          <a:xfrm flipH="1">
            <a:off x="899868" y="1064094"/>
            <a:ext cx="1106085" cy="53709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avec flèche 46"/>
          <p:cNvCxnSpPr>
            <a:endCxn id="9" idx="1"/>
          </p:cNvCxnSpPr>
          <p:nvPr/>
        </p:nvCxnSpPr>
        <p:spPr>
          <a:xfrm>
            <a:off x="2005953" y="1064094"/>
            <a:ext cx="373791" cy="130638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Connecteur droit avec flèche 50"/>
          <p:cNvCxnSpPr>
            <a:cxnSpLocks/>
            <a:stCxn id="44" idx="2"/>
            <a:endCxn id="8" idx="0"/>
          </p:cNvCxnSpPr>
          <p:nvPr/>
        </p:nvCxnSpPr>
        <p:spPr>
          <a:xfrm flipH="1">
            <a:off x="904712" y="1064094"/>
            <a:ext cx="1101241" cy="186993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itre 1">
            <a:extLst>
              <a:ext uri="{FF2B5EF4-FFF2-40B4-BE49-F238E27FC236}">
                <a16:creationId xmlns:a16="http://schemas.microsoft.com/office/drawing/2014/main" id="{F00828F9-0C3F-3D4B-A8F7-15F91FCC1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7043"/>
          </a:xfrm>
        </p:spPr>
        <p:txBody>
          <a:bodyPr>
            <a:normAutofit fontScale="90000"/>
          </a:bodyPr>
          <a:lstStyle/>
          <a:p>
            <a:r>
              <a:rPr lang="en-US" dirty="0"/>
              <a:t>SCHC Architecture</a:t>
            </a:r>
          </a:p>
        </p:txBody>
      </p:sp>
    </p:spTree>
    <p:extLst>
      <p:ext uri="{BB962C8B-B14F-4D97-AF65-F5344CB8AC3E}">
        <p14:creationId xmlns:p14="http://schemas.microsoft.com/office/powerpoint/2010/main" val="13347884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279981" y="4824409"/>
            <a:ext cx="489445" cy="273844"/>
          </a:xfrm>
          <a:prstGeom prst="rect">
            <a:avLst/>
          </a:prstGeom>
        </p:spPr>
        <p:txBody>
          <a:bodyPr/>
          <a:lstStyle/>
          <a:p>
            <a:fld id="{22D2E28D-3C84-FA4F-AA95-DF0FC25EB245}" type="slidenum">
              <a:rPr lang="fr-FR" smtClean="0"/>
              <a:t>13</a:t>
            </a:fld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1341416" y="2343650"/>
            <a:ext cx="286169" cy="268357"/>
          </a:xfrm>
          <a:prstGeom prst="ellips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er 17"/>
          <p:cNvGrpSpPr/>
          <p:nvPr/>
        </p:nvGrpSpPr>
        <p:grpSpPr>
          <a:xfrm>
            <a:off x="866736" y="1601193"/>
            <a:ext cx="3604658" cy="1905663"/>
            <a:chOff x="866736" y="1601193"/>
            <a:chExt cx="3604658" cy="1905663"/>
          </a:xfrm>
        </p:grpSpPr>
        <p:grpSp>
          <p:nvGrpSpPr>
            <p:cNvPr id="17" name="Grouper 16"/>
            <p:cNvGrpSpPr/>
            <p:nvPr/>
          </p:nvGrpSpPr>
          <p:grpSpPr>
            <a:xfrm>
              <a:off x="866736" y="1601193"/>
              <a:ext cx="3321128" cy="1905663"/>
              <a:chOff x="866736" y="1601193"/>
              <a:chExt cx="3321128" cy="1905663"/>
            </a:xfrm>
          </p:grpSpPr>
          <p:cxnSp>
            <p:nvCxnSpPr>
              <p:cNvPr id="12" name="Connecteur droit 11"/>
              <p:cNvCxnSpPr/>
              <p:nvPr/>
            </p:nvCxnSpPr>
            <p:spPr>
              <a:xfrm>
                <a:off x="866736" y="1601193"/>
                <a:ext cx="3321128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/>
              <p:cNvCxnSpPr/>
              <p:nvPr/>
            </p:nvCxnSpPr>
            <p:spPr>
              <a:xfrm>
                <a:off x="866736" y="3506856"/>
                <a:ext cx="3321128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/>
              <p:cNvCxnSpPr/>
              <p:nvPr/>
            </p:nvCxnSpPr>
            <p:spPr>
              <a:xfrm>
                <a:off x="2527300" y="2567938"/>
                <a:ext cx="1660564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/>
              <p:cNvCxnSpPr/>
              <p:nvPr/>
            </p:nvCxnSpPr>
            <p:spPr>
              <a:xfrm>
                <a:off x="4187864" y="1601193"/>
                <a:ext cx="0" cy="1905663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10" name="Rectangle 9"/>
            <p:cNvSpPr/>
            <p:nvPr/>
          </p:nvSpPr>
          <p:spPr>
            <a:xfrm>
              <a:off x="3827513" y="2298921"/>
              <a:ext cx="643881" cy="590386"/>
            </a:xfrm>
            <a:prstGeom prst="rect">
              <a:avLst/>
            </a:prstGeom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Cylindre 20"/>
          <p:cNvSpPr/>
          <p:nvPr/>
        </p:nvSpPr>
        <p:spPr>
          <a:xfrm>
            <a:off x="7887540" y="2111731"/>
            <a:ext cx="669669" cy="912414"/>
          </a:xfrm>
          <a:prstGeom prst="can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Ellipse 47"/>
          <p:cNvSpPr/>
          <p:nvPr/>
        </p:nvSpPr>
        <p:spPr>
          <a:xfrm>
            <a:off x="8136896" y="2433759"/>
            <a:ext cx="286169" cy="268357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riangle isocèle 6"/>
          <p:cNvSpPr/>
          <p:nvPr/>
        </p:nvSpPr>
        <p:spPr>
          <a:xfrm>
            <a:off x="457200" y="1216549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riangle isocèle 7"/>
          <p:cNvSpPr/>
          <p:nvPr/>
        </p:nvSpPr>
        <p:spPr>
          <a:xfrm>
            <a:off x="609600" y="2934029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riangle isocèle 8"/>
          <p:cNvSpPr/>
          <p:nvPr/>
        </p:nvSpPr>
        <p:spPr>
          <a:xfrm>
            <a:off x="2232188" y="1985837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ZoneTexte 44"/>
          <p:cNvSpPr txBox="1"/>
          <p:nvPr/>
        </p:nvSpPr>
        <p:spPr>
          <a:xfrm>
            <a:off x="4516327" y="1300346"/>
            <a:ext cx="2722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Network Gateway (NGW)</a:t>
            </a:r>
          </a:p>
        </p:txBody>
      </p:sp>
      <p:cxnSp>
        <p:nvCxnSpPr>
          <p:cNvPr id="46" name="Connecteur droit avec flèche 45"/>
          <p:cNvCxnSpPr/>
          <p:nvPr/>
        </p:nvCxnSpPr>
        <p:spPr>
          <a:xfrm flipH="1">
            <a:off x="4262790" y="1669678"/>
            <a:ext cx="544375" cy="62924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Connecteur droit 51"/>
          <p:cNvCxnSpPr>
            <a:endCxn id="48" idx="2"/>
          </p:cNvCxnSpPr>
          <p:nvPr/>
        </p:nvCxnSpPr>
        <p:spPr>
          <a:xfrm flipV="1">
            <a:off x="4471394" y="2567938"/>
            <a:ext cx="3665502" cy="10922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2" name="Titre 1">
            <a:extLst>
              <a:ext uri="{FF2B5EF4-FFF2-40B4-BE49-F238E27FC236}">
                <a16:creationId xmlns:a16="http://schemas.microsoft.com/office/drawing/2014/main" id="{A3EB6D0F-054B-0745-9596-DB1F7542B1E2}"/>
              </a:ext>
            </a:extLst>
          </p:cNvPr>
          <p:cNvSpPr txBox="1">
            <a:spLocks/>
          </p:cNvSpPr>
          <p:nvPr/>
        </p:nvSpPr>
        <p:spPr>
          <a:xfrm>
            <a:off x="609600" y="358380"/>
            <a:ext cx="8229600" cy="637043"/>
          </a:xfrm>
          <a:prstGeom prst="rect">
            <a:avLst/>
          </a:prstGeom>
        </p:spPr>
        <p:txBody>
          <a:bodyPr vert="horz" lIns="91411" tIns="45707" rIns="91411" bIns="45707" rtlCol="0" anchor="ctr">
            <a:normAutofit fontScale="90000" lnSpcReduction="20000"/>
          </a:bodyPr>
          <a:lstStyle>
            <a:lvl1pPr algn="ctr" defTabSz="457061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SCHC Architecture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0125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er 36"/>
          <p:cNvGrpSpPr/>
          <p:nvPr/>
        </p:nvGrpSpPr>
        <p:grpSpPr>
          <a:xfrm>
            <a:off x="2217060" y="2826028"/>
            <a:ext cx="2045730" cy="2182802"/>
            <a:chOff x="2217060" y="2826028"/>
            <a:chExt cx="2045730" cy="2182802"/>
          </a:xfrm>
        </p:grpSpPr>
        <p:cxnSp>
          <p:nvCxnSpPr>
            <p:cNvPr id="38" name="Connecteur droit 37"/>
            <p:cNvCxnSpPr/>
            <p:nvPr/>
          </p:nvCxnSpPr>
          <p:spPr>
            <a:xfrm>
              <a:off x="4262790" y="2826028"/>
              <a:ext cx="0" cy="966745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grpSp>
          <p:nvGrpSpPr>
            <p:cNvPr id="39" name="Grouper 38"/>
            <p:cNvGrpSpPr/>
            <p:nvPr/>
          </p:nvGrpSpPr>
          <p:grpSpPr>
            <a:xfrm>
              <a:off x="2217060" y="3792773"/>
              <a:ext cx="2045730" cy="1216057"/>
              <a:chOff x="2217060" y="3792773"/>
              <a:chExt cx="2045730" cy="1216057"/>
            </a:xfrm>
          </p:grpSpPr>
          <p:cxnSp>
            <p:nvCxnSpPr>
              <p:cNvPr id="40" name="Connecteur droit 39"/>
              <p:cNvCxnSpPr/>
              <p:nvPr/>
            </p:nvCxnSpPr>
            <p:spPr>
              <a:xfrm>
                <a:off x="2602226" y="3792773"/>
                <a:ext cx="1660564" cy="0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/>
              <p:cNvCxnSpPr/>
              <p:nvPr/>
            </p:nvCxnSpPr>
            <p:spPr>
              <a:xfrm>
                <a:off x="2617566" y="3792773"/>
                <a:ext cx="0" cy="626164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/>
              <p:cNvCxnSpPr/>
              <p:nvPr/>
            </p:nvCxnSpPr>
            <p:spPr>
              <a:xfrm>
                <a:off x="3199220" y="3792773"/>
                <a:ext cx="0" cy="626164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/>
              <p:cNvCxnSpPr/>
              <p:nvPr/>
            </p:nvCxnSpPr>
            <p:spPr>
              <a:xfrm>
                <a:off x="3834532" y="3792773"/>
                <a:ext cx="0" cy="626164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44" name="Cube 43"/>
              <p:cNvSpPr/>
              <p:nvPr/>
            </p:nvSpPr>
            <p:spPr>
              <a:xfrm>
                <a:off x="2384212" y="4007460"/>
                <a:ext cx="423071" cy="655939"/>
              </a:xfrm>
              <a:prstGeom prst="cub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Cube 46"/>
              <p:cNvSpPr/>
              <p:nvPr/>
            </p:nvSpPr>
            <p:spPr>
              <a:xfrm>
                <a:off x="2965958" y="4007460"/>
                <a:ext cx="423071" cy="655939"/>
              </a:xfrm>
              <a:prstGeom prst="cub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Cube 48"/>
              <p:cNvSpPr/>
              <p:nvPr/>
            </p:nvSpPr>
            <p:spPr>
              <a:xfrm>
                <a:off x="3601524" y="4007460"/>
                <a:ext cx="423071" cy="655939"/>
              </a:xfrm>
              <a:prstGeom prst="cub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ZoneTexte 49"/>
              <p:cNvSpPr txBox="1"/>
              <p:nvPr/>
            </p:nvSpPr>
            <p:spPr>
              <a:xfrm>
                <a:off x="2217060" y="4639498"/>
                <a:ext cx="6591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</a:rPr>
                  <a:t>AAA</a:t>
                </a:r>
              </a:p>
            </p:txBody>
          </p:sp>
          <p:sp>
            <p:nvSpPr>
              <p:cNvPr id="51" name="ZoneTexte 50"/>
              <p:cNvSpPr txBox="1"/>
              <p:nvPr/>
            </p:nvSpPr>
            <p:spPr>
              <a:xfrm>
                <a:off x="2869642" y="4639498"/>
                <a:ext cx="5565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>
                    <a:solidFill>
                      <a:schemeClr val="bg1">
                        <a:lumMod val="65000"/>
                      </a:schemeClr>
                    </a:solidFill>
                  </a:rPr>
                  <a:t>Perf</a:t>
                </a:r>
                <a:endParaRPr lang="en-US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52" name="ZoneTexte 51"/>
              <p:cNvSpPr txBox="1"/>
              <p:nvPr/>
            </p:nvSpPr>
            <p:spPr>
              <a:xfrm>
                <a:off x="3441915" y="4639498"/>
                <a:ext cx="7232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>
                    <a:solidFill>
                      <a:schemeClr val="bg1">
                        <a:lumMod val="65000"/>
                      </a:schemeClr>
                    </a:solidFill>
                  </a:rPr>
                  <a:t>Mgmt</a:t>
                </a:r>
                <a:endParaRPr lang="en-US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</p:grpSp>
      <p:grpSp>
        <p:nvGrpSpPr>
          <p:cNvPr id="32" name="Grouper 31"/>
          <p:cNvGrpSpPr/>
          <p:nvPr/>
        </p:nvGrpSpPr>
        <p:grpSpPr>
          <a:xfrm>
            <a:off x="6472778" y="760342"/>
            <a:ext cx="1414762" cy="1538579"/>
            <a:chOff x="6472778" y="760342"/>
            <a:chExt cx="1414762" cy="1538579"/>
          </a:xfrm>
        </p:grpSpPr>
        <p:cxnSp>
          <p:nvCxnSpPr>
            <p:cNvPr id="33" name="Connecteur droit 32"/>
            <p:cNvCxnSpPr/>
            <p:nvPr/>
          </p:nvCxnSpPr>
          <p:spPr>
            <a:xfrm flipH="1">
              <a:off x="6472778" y="1413344"/>
              <a:ext cx="1075680" cy="885577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34" name="Cylindre 33"/>
            <p:cNvSpPr/>
            <p:nvPr/>
          </p:nvSpPr>
          <p:spPr>
            <a:xfrm>
              <a:off x="7217871" y="760342"/>
              <a:ext cx="669669" cy="912414"/>
            </a:xfrm>
            <a:prstGeom prst="can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Ellipse 34"/>
            <p:cNvSpPr/>
            <p:nvPr/>
          </p:nvSpPr>
          <p:spPr>
            <a:xfrm>
              <a:off x="7297309" y="1001862"/>
              <a:ext cx="286169" cy="268357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Ellipse 35"/>
            <p:cNvSpPr/>
            <p:nvPr/>
          </p:nvSpPr>
          <p:spPr>
            <a:xfrm>
              <a:off x="7539139" y="1279492"/>
              <a:ext cx="286169" cy="268357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er 24"/>
          <p:cNvGrpSpPr/>
          <p:nvPr/>
        </p:nvGrpSpPr>
        <p:grpSpPr>
          <a:xfrm>
            <a:off x="4187864" y="1824824"/>
            <a:ext cx="3879803" cy="1502797"/>
            <a:chOff x="4187864" y="1824824"/>
            <a:chExt cx="3879803" cy="1502797"/>
          </a:xfrm>
        </p:grpSpPr>
        <p:cxnSp>
          <p:nvCxnSpPr>
            <p:cNvPr id="26" name="Connecteur droit 25"/>
            <p:cNvCxnSpPr/>
            <p:nvPr/>
          </p:nvCxnSpPr>
          <p:spPr>
            <a:xfrm flipH="1">
              <a:off x="6991987" y="2586492"/>
              <a:ext cx="1075680" cy="0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7" name="Connecteur droit 26"/>
            <p:cNvCxnSpPr/>
            <p:nvPr/>
          </p:nvCxnSpPr>
          <p:spPr>
            <a:xfrm flipH="1">
              <a:off x="4187864" y="2585500"/>
              <a:ext cx="1075680" cy="0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28" name="Nuage 27"/>
            <p:cNvSpPr/>
            <p:nvPr/>
          </p:nvSpPr>
          <p:spPr>
            <a:xfrm>
              <a:off x="4918529" y="1824824"/>
              <a:ext cx="2450324" cy="1502797"/>
            </a:xfrm>
            <a:prstGeom prst="cloud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IP</a:t>
              </a:r>
            </a:p>
          </p:txBody>
        </p:sp>
      </p:grp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279981" y="4824409"/>
            <a:ext cx="489445" cy="273844"/>
          </a:xfrm>
          <a:prstGeom prst="rect">
            <a:avLst/>
          </a:prstGeom>
        </p:spPr>
        <p:txBody>
          <a:bodyPr/>
          <a:lstStyle/>
          <a:p>
            <a:fld id="{22D2E28D-3C84-FA4F-AA95-DF0FC25EB245}" type="slidenum">
              <a:rPr lang="fr-FR" smtClean="0"/>
              <a:t>14</a:t>
            </a:fld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1341416" y="2343650"/>
            <a:ext cx="286169" cy="268357"/>
          </a:xfrm>
          <a:prstGeom prst="ellipse">
            <a:avLst/>
          </a:prstGeom>
          <a:solidFill>
            <a:srgbClr val="BB1E26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er 17"/>
          <p:cNvGrpSpPr/>
          <p:nvPr/>
        </p:nvGrpSpPr>
        <p:grpSpPr>
          <a:xfrm>
            <a:off x="866736" y="1601193"/>
            <a:ext cx="4368686" cy="1905663"/>
            <a:chOff x="866736" y="1601193"/>
            <a:chExt cx="4368686" cy="1905663"/>
          </a:xfrm>
        </p:grpSpPr>
        <p:grpSp>
          <p:nvGrpSpPr>
            <p:cNvPr id="17" name="Grouper 16"/>
            <p:cNvGrpSpPr/>
            <p:nvPr/>
          </p:nvGrpSpPr>
          <p:grpSpPr>
            <a:xfrm>
              <a:off x="866736" y="1601193"/>
              <a:ext cx="3321128" cy="1905663"/>
              <a:chOff x="866736" y="1601193"/>
              <a:chExt cx="3321128" cy="1905663"/>
            </a:xfrm>
          </p:grpSpPr>
          <p:cxnSp>
            <p:nvCxnSpPr>
              <p:cNvPr id="12" name="Connecteur droit 11"/>
              <p:cNvCxnSpPr/>
              <p:nvPr/>
            </p:nvCxnSpPr>
            <p:spPr>
              <a:xfrm>
                <a:off x="866736" y="1601193"/>
                <a:ext cx="3321128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/>
              <p:cNvCxnSpPr/>
              <p:nvPr/>
            </p:nvCxnSpPr>
            <p:spPr>
              <a:xfrm>
                <a:off x="866736" y="3506856"/>
                <a:ext cx="3321128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/>
              <p:cNvCxnSpPr/>
              <p:nvPr/>
            </p:nvCxnSpPr>
            <p:spPr>
              <a:xfrm>
                <a:off x="2527300" y="2567938"/>
                <a:ext cx="1660564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/>
              <p:cNvCxnSpPr/>
              <p:nvPr/>
            </p:nvCxnSpPr>
            <p:spPr>
              <a:xfrm>
                <a:off x="4187864" y="1601193"/>
                <a:ext cx="0" cy="1905663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10" name="Rectangle 9"/>
            <p:cNvSpPr/>
            <p:nvPr/>
          </p:nvSpPr>
          <p:spPr>
            <a:xfrm>
              <a:off x="3827513" y="2298921"/>
              <a:ext cx="643881" cy="590386"/>
            </a:xfrm>
            <a:prstGeom prst="rect">
              <a:avLst/>
            </a:prstGeom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583177" y="2298921"/>
              <a:ext cx="652245" cy="590386"/>
            </a:xfrm>
            <a:prstGeom prst="rect">
              <a:avLst/>
            </a:prstGeom>
            <a:solidFill>
              <a:srgbClr val="BB1E26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" name="Cylindre 20"/>
          <p:cNvSpPr/>
          <p:nvPr/>
        </p:nvSpPr>
        <p:spPr>
          <a:xfrm>
            <a:off x="7887540" y="2111731"/>
            <a:ext cx="669669" cy="912414"/>
          </a:xfrm>
          <a:prstGeom prst="can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Ellipse 47"/>
          <p:cNvSpPr/>
          <p:nvPr/>
        </p:nvSpPr>
        <p:spPr>
          <a:xfrm>
            <a:off x="8136896" y="2433759"/>
            <a:ext cx="286169" cy="268357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riangle isocèle 6"/>
          <p:cNvSpPr/>
          <p:nvPr/>
        </p:nvSpPr>
        <p:spPr>
          <a:xfrm>
            <a:off x="457200" y="1216549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riangle isocèle 7"/>
          <p:cNvSpPr/>
          <p:nvPr/>
        </p:nvSpPr>
        <p:spPr>
          <a:xfrm>
            <a:off x="609600" y="2934029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riangle isocèle 8"/>
          <p:cNvSpPr/>
          <p:nvPr/>
        </p:nvSpPr>
        <p:spPr>
          <a:xfrm>
            <a:off x="2232188" y="1985837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ZoneTexte 44">
            <a:extLst>
              <a:ext uri="{FF2B5EF4-FFF2-40B4-BE49-F238E27FC236}">
                <a16:creationId xmlns:a16="http://schemas.microsoft.com/office/drawing/2014/main" id="{D693E215-910A-BE4F-A9F5-023DD6E25476}"/>
              </a:ext>
            </a:extLst>
          </p:cNvPr>
          <p:cNvSpPr txBox="1"/>
          <p:nvPr/>
        </p:nvSpPr>
        <p:spPr>
          <a:xfrm>
            <a:off x="4757963" y="3856732"/>
            <a:ext cx="1871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Gateway</a:t>
            </a:r>
          </a:p>
        </p:txBody>
      </p:sp>
      <p:cxnSp>
        <p:nvCxnSpPr>
          <p:cNvPr id="54" name="Connecteur droit avec flèche 45">
            <a:extLst>
              <a:ext uri="{FF2B5EF4-FFF2-40B4-BE49-F238E27FC236}">
                <a16:creationId xmlns:a16="http://schemas.microsoft.com/office/drawing/2014/main" id="{66128034-5E9B-8C4E-9AF8-BAEC18F9F41F}"/>
              </a:ext>
            </a:extLst>
          </p:cNvPr>
          <p:cNvCxnSpPr>
            <a:cxnSpLocks/>
            <a:stCxn id="53" idx="0"/>
            <a:endCxn id="62" idx="2"/>
          </p:cNvCxnSpPr>
          <p:nvPr/>
        </p:nvCxnSpPr>
        <p:spPr>
          <a:xfrm flipH="1" flipV="1">
            <a:off x="4909300" y="2889307"/>
            <a:ext cx="784240" cy="9674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ZoneTexte 44">
            <a:extLst>
              <a:ext uri="{FF2B5EF4-FFF2-40B4-BE49-F238E27FC236}">
                <a16:creationId xmlns:a16="http://schemas.microsoft.com/office/drawing/2014/main" id="{51A50337-8B8F-EF43-A7AA-6E1BEB24DDA6}"/>
              </a:ext>
            </a:extLst>
          </p:cNvPr>
          <p:cNvSpPr txBox="1"/>
          <p:nvPr/>
        </p:nvSpPr>
        <p:spPr>
          <a:xfrm>
            <a:off x="4516327" y="1300346"/>
            <a:ext cx="8370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NGW</a:t>
            </a:r>
          </a:p>
        </p:txBody>
      </p:sp>
      <p:cxnSp>
        <p:nvCxnSpPr>
          <p:cNvPr id="56" name="Connecteur droit avec flèche 45">
            <a:extLst>
              <a:ext uri="{FF2B5EF4-FFF2-40B4-BE49-F238E27FC236}">
                <a16:creationId xmlns:a16="http://schemas.microsoft.com/office/drawing/2014/main" id="{DF38EE86-61DA-014F-9152-AD35D222E67D}"/>
              </a:ext>
            </a:extLst>
          </p:cNvPr>
          <p:cNvCxnSpPr/>
          <p:nvPr/>
        </p:nvCxnSpPr>
        <p:spPr>
          <a:xfrm flipH="1">
            <a:off x="4262790" y="1669678"/>
            <a:ext cx="544375" cy="62924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ZoneTexte 44">
            <a:extLst>
              <a:ext uri="{FF2B5EF4-FFF2-40B4-BE49-F238E27FC236}">
                <a16:creationId xmlns:a16="http://schemas.microsoft.com/office/drawing/2014/main" id="{07725B09-CC26-714D-A5EB-8C5424DBACE9}"/>
              </a:ext>
            </a:extLst>
          </p:cNvPr>
          <p:cNvSpPr txBox="1"/>
          <p:nvPr/>
        </p:nvSpPr>
        <p:spPr>
          <a:xfrm>
            <a:off x="384262" y="817196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RGW</a:t>
            </a:r>
          </a:p>
        </p:txBody>
      </p:sp>
      <p:sp>
        <p:nvSpPr>
          <p:cNvPr id="58" name="Titre 1">
            <a:extLst>
              <a:ext uri="{FF2B5EF4-FFF2-40B4-BE49-F238E27FC236}">
                <a16:creationId xmlns:a16="http://schemas.microsoft.com/office/drawing/2014/main" id="{A82A9F58-00DB-B941-BBC7-FBD5BBEF7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7043"/>
          </a:xfrm>
        </p:spPr>
        <p:txBody>
          <a:bodyPr>
            <a:normAutofit fontScale="90000"/>
          </a:bodyPr>
          <a:lstStyle/>
          <a:p>
            <a:r>
              <a:rPr lang="en-US" dirty="0"/>
              <a:t>SCHC Architecture</a:t>
            </a: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581D39F2-D75C-814D-BF07-F9E841006CA5}"/>
              </a:ext>
            </a:extLst>
          </p:cNvPr>
          <p:cNvSpPr txBox="1"/>
          <p:nvPr/>
        </p:nvSpPr>
        <p:spPr>
          <a:xfrm>
            <a:off x="595107" y="2629891"/>
            <a:ext cx="1662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Device</a:t>
            </a:r>
          </a:p>
        </p:txBody>
      </p:sp>
    </p:spTree>
    <p:extLst>
      <p:ext uri="{BB962C8B-B14F-4D97-AF65-F5344CB8AC3E}">
        <p14:creationId xmlns:p14="http://schemas.microsoft.com/office/powerpoint/2010/main" val="41614237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er 36"/>
          <p:cNvGrpSpPr/>
          <p:nvPr/>
        </p:nvGrpSpPr>
        <p:grpSpPr>
          <a:xfrm>
            <a:off x="2217060" y="2826028"/>
            <a:ext cx="2045730" cy="2182802"/>
            <a:chOff x="2217060" y="2826028"/>
            <a:chExt cx="2045730" cy="2182802"/>
          </a:xfrm>
        </p:grpSpPr>
        <p:cxnSp>
          <p:nvCxnSpPr>
            <p:cNvPr id="38" name="Connecteur droit 37"/>
            <p:cNvCxnSpPr/>
            <p:nvPr/>
          </p:nvCxnSpPr>
          <p:spPr>
            <a:xfrm>
              <a:off x="4262790" y="2826028"/>
              <a:ext cx="0" cy="966745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grpSp>
          <p:nvGrpSpPr>
            <p:cNvPr id="39" name="Grouper 38"/>
            <p:cNvGrpSpPr/>
            <p:nvPr/>
          </p:nvGrpSpPr>
          <p:grpSpPr>
            <a:xfrm>
              <a:off x="2217060" y="3792773"/>
              <a:ext cx="2045730" cy="1216057"/>
              <a:chOff x="2217060" y="3792773"/>
              <a:chExt cx="2045730" cy="1216057"/>
            </a:xfrm>
          </p:grpSpPr>
          <p:cxnSp>
            <p:nvCxnSpPr>
              <p:cNvPr id="40" name="Connecteur droit 39"/>
              <p:cNvCxnSpPr/>
              <p:nvPr/>
            </p:nvCxnSpPr>
            <p:spPr>
              <a:xfrm>
                <a:off x="2602226" y="3792773"/>
                <a:ext cx="1660564" cy="0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/>
              <p:cNvCxnSpPr/>
              <p:nvPr/>
            </p:nvCxnSpPr>
            <p:spPr>
              <a:xfrm>
                <a:off x="2617566" y="3792773"/>
                <a:ext cx="0" cy="626164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/>
              <p:cNvCxnSpPr/>
              <p:nvPr/>
            </p:nvCxnSpPr>
            <p:spPr>
              <a:xfrm>
                <a:off x="3199220" y="3792773"/>
                <a:ext cx="0" cy="626164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/>
              <p:cNvCxnSpPr/>
              <p:nvPr/>
            </p:nvCxnSpPr>
            <p:spPr>
              <a:xfrm>
                <a:off x="3834532" y="3792773"/>
                <a:ext cx="0" cy="626164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44" name="Cube 43"/>
              <p:cNvSpPr/>
              <p:nvPr/>
            </p:nvSpPr>
            <p:spPr>
              <a:xfrm>
                <a:off x="2384212" y="4007460"/>
                <a:ext cx="423071" cy="655939"/>
              </a:xfrm>
              <a:prstGeom prst="cub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Cube 46"/>
              <p:cNvSpPr/>
              <p:nvPr/>
            </p:nvSpPr>
            <p:spPr>
              <a:xfrm>
                <a:off x="2965958" y="4007460"/>
                <a:ext cx="423071" cy="655939"/>
              </a:xfrm>
              <a:prstGeom prst="cub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Cube 48"/>
              <p:cNvSpPr/>
              <p:nvPr/>
            </p:nvSpPr>
            <p:spPr>
              <a:xfrm>
                <a:off x="3601524" y="4007460"/>
                <a:ext cx="423071" cy="655939"/>
              </a:xfrm>
              <a:prstGeom prst="cub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ZoneTexte 49"/>
              <p:cNvSpPr txBox="1"/>
              <p:nvPr/>
            </p:nvSpPr>
            <p:spPr>
              <a:xfrm>
                <a:off x="2217060" y="4639498"/>
                <a:ext cx="6591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</a:rPr>
                  <a:t>AAA</a:t>
                </a:r>
              </a:p>
            </p:txBody>
          </p:sp>
          <p:sp>
            <p:nvSpPr>
              <p:cNvPr id="51" name="ZoneTexte 50"/>
              <p:cNvSpPr txBox="1"/>
              <p:nvPr/>
            </p:nvSpPr>
            <p:spPr>
              <a:xfrm>
                <a:off x="2869642" y="4639498"/>
                <a:ext cx="5565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>
                    <a:solidFill>
                      <a:schemeClr val="bg1">
                        <a:lumMod val="65000"/>
                      </a:schemeClr>
                    </a:solidFill>
                  </a:rPr>
                  <a:t>Perf</a:t>
                </a:r>
                <a:endParaRPr lang="en-US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52" name="ZoneTexte 51"/>
              <p:cNvSpPr txBox="1"/>
              <p:nvPr/>
            </p:nvSpPr>
            <p:spPr>
              <a:xfrm>
                <a:off x="3441915" y="4639498"/>
                <a:ext cx="7232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>
                    <a:solidFill>
                      <a:schemeClr val="bg1">
                        <a:lumMod val="65000"/>
                      </a:schemeClr>
                    </a:solidFill>
                  </a:rPr>
                  <a:t>Mgmt</a:t>
                </a:r>
                <a:endParaRPr lang="en-US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</p:grpSp>
      <p:grpSp>
        <p:nvGrpSpPr>
          <p:cNvPr id="32" name="Grouper 31"/>
          <p:cNvGrpSpPr/>
          <p:nvPr/>
        </p:nvGrpSpPr>
        <p:grpSpPr>
          <a:xfrm>
            <a:off x="6472778" y="760342"/>
            <a:ext cx="1414762" cy="1538579"/>
            <a:chOff x="6472778" y="760342"/>
            <a:chExt cx="1414762" cy="1538579"/>
          </a:xfrm>
        </p:grpSpPr>
        <p:cxnSp>
          <p:nvCxnSpPr>
            <p:cNvPr id="33" name="Connecteur droit 32"/>
            <p:cNvCxnSpPr/>
            <p:nvPr/>
          </p:nvCxnSpPr>
          <p:spPr>
            <a:xfrm flipH="1">
              <a:off x="6472778" y="1413344"/>
              <a:ext cx="1075680" cy="885577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34" name="Cylindre 33"/>
            <p:cNvSpPr/>
            <p:nvPr/>
          </p:nvSpPr>
          <p:spPr>
            <a:xfrm>
              <a:off x="7217871" y="760342"/>
              <a:ext cx="669669" cy="912414"/>
            </a:xfrm>
            <a:prstGeom prst="can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Ellipse 34"/>
            <p:cNvSpPr/>
            <p:nvPr/>
          </p:nvSpPr>
          <p:spPr>
            <a:xfrm>
              <a:off x="7297309" y="1001862"/>
              <a:ext cx="286169" cy="268357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Ellipse 35"/>
            <p:cNvSpPr/>
            <p:nvPr/>
          </p:nvSpPr>
          <p:spPr>
            <a:xfrm>
              <a:off x="7539139" y="1279492"/>
              <a:ext cx="286169" cy="268357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er 24"/>
          <p:cNvGrpSpPr/>
          <p:nvPr/>
        </p:nvGrpSpPr>
        <p:grpSpPr>
          <a:xfrm>
            <a:off x="4187864" y="1824824"/>
            <a:ext cx="3879803" cy="1502797"/>
            <a:chOff x="4187864" y="1824824"/>
            <a:chExt cx="3879803" cy="1502797"/>
          </a:xfrm>
        </p:grpSpPr>
        <p:cxnSp>
          <p:nvCxnSpPr>
            <p:cNvPr id="26" name="Connecteur droit 25"/>
            <p:cNvCxnSpPr/>
            <p:nvPr/>
          </p:nvCxnSpPr>
          <p:spPr>
            <a:xfrm flipH="1">
              <a:off x="6991987" y="2586492"/>
              <a:ext cx="1075680" cy="0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7" name="Connecteur droit 26"/>
            <p:cNvCxnSpPr/>
            <p:nvPr/>
          </p:nvCxnSpPr>
          <p:spPr>
            <a:xfrm flipH="1">
              <a:off x="4187864" y="2585500"/>
              <a:ext cx="1075680" cy="0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28" name="Nuage 27"/>
            <p:cNvSpPr/>
            <p:nvPr/>
          </p:nvSpPr>
          <p:spPr>
            <a:xfrm>
              <a:off x="4918529" y="1824824"/>
              <a:ext cx="2450324" cy="1502797"/>
            </a:xfrm>
            <a:prstGeom prst="cloud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IP</a:t>
              </a:r>
            </a:p>
          </p:txBody>
        </p:sp>
      </p:grp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279981" y="4824409"/>
            <a:ext cx="489445" cy="273844"/>
          </a:xfrm>
          <a:prstGeom prst="rect">
            <a:avLst/>
          </a:prstGeom>
        </p:spPr>
        <p:txBody>
          <a:bodyPr/>
          <a:lstStyle/>
          <a:p>
            <a:fld id="{22D2E28D-3C84-FA4F-AA95-DF0FC25EB245}" type="slidenum">
              <a:rPr lang="fr-FR" smtClean="0"/>
              <a:t>15</a:t>
            </a:fld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1341416" y="2343650"/>
            <a:ext cx="286169" cy="268357"/>
          </a:xfrm>
          <a:prstGeom prst="ellipse">
            <a:avLst/>
          </a:prstGeom>
          <a:solidFill>
            <a:srgbClr val="BB1E26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er 17"/>
          <p:cNvGrpSpPr/>
          <p:nvPr/>
        </p:nvGrpSpPr>
        <p:grpSpPr>
          <a:xfrm>
            <a:off x="866736" y="1601193"/>
            <a:ext cx="4368686" cy="1905663"/>
            <a:chOff x="866736" y="1601193"/>
            <a:chExt cx="4368686" cy="1905663"/>
          </a:xfrm>
        </p:grpSpPr>
        <p:grpSp>
          <p:nvGrpSpPr>
            <p:cNvPr id="17" name="Grouper 16"/>
            <p:cNvGrpSpPr/>
            <p:nvPr/>
          </p:nvGrpSpPr>
          <p:grpSpPr>
            <a:xfrm>
              <a:off x="866736" y="1601193"/>
              <a:ext cx="3321128" cy="1905663"/>
              <a:chOff x="866736" y="1601193"/>
              <a:chExt cx="3321128" cy="1905663"/>
            </a:xfrm>
          </p:grpSpPr>
          <p:cxnSp>
            <p:nvCxnSpPr>
              <p:cNvPr id="12" name="Connecteur droit 11"/>
              <p:cNvCxnSpPr/>
              <p:nvPr/>
            </p:nvCxnSpPr>
            <p:spPr>
              <a:xfrm>
                <a:off x="866736" y="1601193"/>
                <a:ext cx="3321128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/>
              <p:cNvCxnSpPr/>
              <p:nvPr/>
            </p:nvCxnSpPr>
            <p:spPr>
              <a:xfrm>
                <a:off x="866736" y="3506856"/>
                <a:ext cx="3321128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/>
              <p:cNvCxnSpPr/>
              <p:nvPr/>
            </p:nvCxnSpPr>
            <p:spPr>
              <a:xfrm>
                <a:off x="2527300" y="2567938"/>
                <a:ext cx="1660564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/>
              <p:cNvCxnSpPr/>
              <p:nvPr/>
            </p:nvCxnSpPr>
            <p:spPr>
              <a:xfrm>
                <a:off x="4187864" y="1601193"/>
                <a:ext cx="0" cy="1905663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10" name="Rectangle 9"/>
            <p:cNvSpPr/>
            <p:nvPr/>
          </p:nvSpPr>
          <p:spPr>
            <a:xfrm>
              <a:off x="3827513" y="2298921"/>
              <a:ext cx="643881" cy="590386"/>
            </a:xfrm>
            <a:prstGeom prst="rect">
              <a:avLst/>
            </a:prstGeom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583177" y="2298921"/>
              <a:ext cx="652245" cy="590386"/>
            </a:xfrm>
            <a:prstGeom prst="rect">
              <a:avLst/>
            </a:prstGeom>
            <a:solidFill>
              <a:srgbClr val="BB1E26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" name="Cylindre 20"/>
          <p:cNvSpPr/>
          <p:nvPr/>
        </p:nvSpPr>
        <p:spPr>
          <a:xfrm>
            <a:off x="7887540" y="2111731"/>
            <a:ext cx="669669" cy="912414"/>
          </a:xfrm>
          <a:prstGeom prst="can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Ellipse 47"/>
          <p:cNvSpPr/>
          <p:nvPr/>
        </p:nvSpPr>
        <p:spPr>
          <a:xfrm>
            <a:off x="8136896" y="2433759"/>
            <a:ext cx="286169" cy="268357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riangle isocèle 6"/>
          <p:cNvSpPr/>
          <p:nvPr/>
        </p:nvSpPr>
        <p:spPr>
          <a:xfrm>
            <a:off x="457200" y="1216549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riangle isocèle 7"/>
          <p:cNvSpPr/>
          <p:nvPr/>
        </p:nvSpPr>
        <p:spPr>
          <a:xfrm>
            <a:off x="609600" y="2934029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riangle isocèle 8"/>
          <p:cNvSpPr/>
          <p:nvPr/>
        </p:nvSpPr>
        <p:spPr>
          <a:xfrm>
            <a:off x="2232188" y="1985837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ZoneTexte 44">
            <a:extLst>
              <a:ext uri="{FF2B5EF4-FFF2-40B4-BE49-F238E27FC236}">
                <a16:creationId xmlns:a16="http://schemas.microsoft.com/office/drawing/2014/main" id="{D693E215-910A-BE4F-A9F5-023DD6E25476}"/>
              </a:ext>
            </a:extLst>
          </p:cNvPr>
          <p:cNvSpPr txBox="1"/>
          <p:nvPr/>
        </p:nvSpPr>
        <p:spPr>
          <a:xfrm>
            <a:off x="4757963" y="3856732"/>
            <a:ext cx="1871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Gateway</a:t>
            </a:r>
          </a:p>
        </p:txBody>
      </p:sp>
      <p:cxnSp>
        <p:nvCxnSpPr>
          <p:cNvPr id="54" name="Connecteur droit avec flèche 45">
            <a:extLst>
              <a:ext uri="{FF2B5EF4-FFF2-40B4-BE49-F238E27FC236}">
                <a16:creationId xmlns:a16="http://schemas.microsoft.com/office/drawing/2014/main" id="{66128034-5E9B-8C4E-9AF8-BAEC18F9F41F}"/>
              </a:ext>
            </a:extLst>
          </p:cNvPr>
          <p:cNvCxnSpPr>
            <a:cxnSpLocks/>
            <a:stCxn id="53" idx="0"/>
            <a:endCxn id="62" idx="2"/>
          </p:cNvCxnSpPr>
          <p:nvPr/>
        </p:nvCxnSpPr>
        <p:spPr>
          <a:xfrm flipH="1" flipV="1">
            <a:off x="4909300" y="2889307"/>
            <a:ext cx="784240" cy="9674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ZoneTexte 44">
            <a:extLst>
              <a:ext uri="{FF2B5EF4-FFF2-40B4-BE49-F238E27FC236}">
                <a16:creationId xmlns:a16="http://schemas.microsoft.com/office/drawing/2014/main" id="{51A50337-8B8F-EF43-A7AA-6E1BEB24DDA6}"/>
              </a:ext>
            </a:extLst>
          </p:cNvPr>
          <p:cNvSpPr txBox="1"/>
          <p:nvPr/>
        </p:nvSpPr>
        <p:spPr>
          <a:xfrm>
            <a:off x="4516327" y="1300346"/>
            <a:ext cx="8370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NGW</a:t>
            </a:r>
          </a:p>
        </p:txBody>
      </p:sp>
      <p:cxnSp>
        <p:nvCxnSpPr>
          <p:cNvPr id="56" name="Connecteur droit avec flèche 45">
            <a:extLst>
              <a:ext uri="{FF2B5EF4-FFF2-40B4-BE49-F238E27FC236}">
                <a16:creationId xmlns:a16="http://schemas.microsoft.com/office/drawing/2014/main" id="{DF38EE86-61DA-014F-9152-AD35D222E67D}"/>
              </a:ext>
            </a:extLst>
          </p:cNvPr>
          <p:cNvCxnSpPr/>
          <p:nvPr/>
        </p:nvCxnSpPr>
        <p:spPr>
          <a:xfrm flipH="1">
            <a:off x="4262790" y="1669678"/>
            <a:ext cx="544375" cy="62924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ZoneTexte 44">
            <a:extLst>
              <a:ext uri="{FF2B5EF4-FFF2-40B4-BE49-F238E27FC236}">
                <a16:creationId xmlns:a16="http://schemas.microsoft.com/office/drawing/2014/main" id="{07725B09-CC26-714D-A5EB-8C5424DBACE9}"/>
              </a:ext>
            </a:extLst>
          </p:cNvPr>
          <p:cNvSpPr txBox="1"/>
          <p:nvPr/>
        </p:nvSpPr>
        <p:spPr>
          <a:xfrm>
            <a:off x="384262" y="817196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RGW</a:t>
            </a:r>
          </a:p>
        </p:txBody>
      </p:sp>
      <p:sp>
        <p:nvSpPr>
          <p:cNvPr id="58" name="Titre 1">
            <a:extLst>
              <a:ext uri="{FF2B5EF4-FFF2-40B4-BE49-F238E27FC236}">
                <a16:creationId xmlns:a16="http://schemas.microsoft.com/office/drawing/2014/main" id="{A82A9F58-00DB-B941-BBC7-FBD5BBEF7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7043"/>
          </a:xfrm>
        </p:spPr>
        <p:txBody>
          <a:bodyPr>
            <a:normAutofit fontScale="90000"/>
          </a:bodyPr>
          <a:lstStyle/>
          <a:p>
            <a:r>
              <a:rPr lang="en-US" dirty="0"/>
              <a:t>SCHC Architecture</a:t>
            </a:r>
          </a:p>
        </p:txBody>
      </p:sp>
      <p:sp>
        <p:nvSpPr>
          <p:cNvPr id="60" name="ZoneTexte 44">
            <a:extLst>
              <a:ext uri="{FF2B5EF4-FFF2-40B4-BE49-F238E27FC236}">
                <a16:creationId xmlns:a16="http://schemas.microsoft.com/office/drawing/2014/main" id="{AF940541-5B9E-6C4F-B95E-7DFA934CD0CA}"/>
              </a:ext>
            </a:extLst>
          </p:cNvPr>
          <p:cNvSpPr txBox="1"/>
          <p:nvPr/>
        </p:nvSpPr>
        <p:spPr>
          <a:xfrm>
            <a:off x="5392524" y="1352587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IP/UDP/</a:t>
            </a:r>
            <a:r>
              <a:rPr lang="en-US" dirty="0" err="1">
                <a:solidFill>
                  <a:schemeClr val="accent3"/>
                </a:solidFill>
              </a:rPr>
              <a:t>CoAP</a:t>
            </a:r>
            <a:endParaRPr lang="en-US" dirty="0">
              <a:solidFill>
                <a:schemeClr val="accent3"/>
              </a:solidFill>
            </a:endParaRP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29A12AF4-BC01-1648-9063-844E178B0E23}"/>
              </a:ext>
            </a:extLst>
          </p:cNvPr>
          <p:cNvCxnSpPr>
            <a:cxnSpLocks/>
          </p:cNvCxnSpPr>
          <p:nvPr/>
        </p:nvCxnSpPr>
        <p:spPr>
          <a:xfrm>
            <a:off x="1585677" y="2572707"/>
            <a:ext cx="2993128" cy="12793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6F53629A-95D3-8940-8126-67B1F2A56209}"/>
              </a:ext>
            </a:extLst>
          </p:cNvPr>
          <p:cNvCxnSpPr>
            <a:cxnSpLocks/>
            <a:stCxn id="62" idx="3"/>
          </p:cNvCxnSpPr>
          <p:nvPr/>
        </p:nvCxnSpPr>
        <p:spPr>
          <a:xfrm flipV="1">
            <a:off x="5235422" y="1336218"/>
            <a:ext cx="1982449" cy="1257896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ZoneTexte 44">
            <a:extLst>
              <a:ext uri="{FF2B5EF4-FFF2-40B4-BE49-F238E27FC236}">
                <a16:creationId xmlns:a16="http://schemas.microsoft.com/office/drawing/2014/main" id="{F6802276-9395-1044-903A-0FCB1AC438A3}"/>
              </a:ext>
            </a:extLst>
          </p:cNvPr>
          <p:cNvSpPr txBox="1"/>
          <p:nvPr/>
        </p:nvSpPr>
        <p:spPr>
          <a:xfrm>
            <a:off x="595107" y="2629891"/>
            <a:ext cx="1662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Device</a:t>
            </a:r>
          </a:p>
        </p:txBody>
      </p:sp>
    </p:spTree>
    <p:extLst>
      <p:ext uri="{BB962C8B-B14F-4D97-AF65-F5344CB8AC3E}">
        <p14:creationId xmlns:p14="http://schemas.microsoft.com/office/powerpoint/2010/main" val="18714224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er 36"/>
          <p:cNvGrpSpPr/>
          <p:nvPr/>
        </p:nvGrpSpPr>
        <p:grpSpPr>
          <a:xfrm>
            <a:off x="2217060" y="2826028"/>
            <a:ext cx="2045730" cy="2182802"/>
            <a:chOff x="2217060" y="2826028"/>
            <a:chExt cx="2045730" cy="2182802"/>
          </a:xfrm>
        </p:grpSpPr>
        <p:cxnSp>
          <p:nvCxnSpPr>
            <p:cNvPr id="38" name="Connecteur droit 37"/>
            <p:cNvCxnSpPr/>
            <p:nvPr/>
          </p:nvCxnSpPr>
          <p:spPr>
            <a:xfrm>
              <a:off x="4262790" y="2826028"/>
              <a:ext cx="0" cy="966745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grpSp>
          <p:nvGrpSpPr>
            <p:cNvPr id="39" name="Grouper 38"/>
            <p:cNvGrpSpPr/>
            <p:nvPr/>
          </p:nvGrpSpPr>
          <p:grpSpPr>
            <a:xfrm>
              <a:off x="2217060" y="3792773"/>
              <a:ext cx="2045730" cy="1216057"/>
              <a:chOff x="2217060" y="3792773"/>
              <a:chExt cx="2045730" cy="1216057"/>
            </a:xfrm>
          </p:grpSpPr>
          <p:cxnSp>
            <p:nvCxnSpPr>
              <p:cNvPr id="40" name="Connecteur droit 39"/>
              <p:cNvCxnSpPr/>
              <p:nvPr/>
            </p:nvCxnSpPr>
            <p:spPr>
              <a:xfrm>
                <a:off x="2602226" y="3792773"/>
                <a:ext cx="1660564" cy="0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/>
              <p:cNvCxnSpPr/>
              <p:nvPr/>
            </p:nvCxnSpPr>
            <p:spPr>
              <a:xfrm>
                <a:off x="2617566" y="3792773"/>
                <a:ext cx="0" cy="626164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/>
              <p:cNvCxnSpPr/>
              <p:nvPr/>
            </p:nvCxnSpPr>
            <p:spPr>
              <a:xfrm>
                <a:off x="3199220" y="3792773"/>
                <a:ext cx="0" cy="626164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/>
              <p:cNvCxnSpPr/>
              <p:nvPr/>
            </p:nvCxnSpPr>
            <p:spPr>
              <a:xfrm>
                <a:off x="3834532" y="3792773"/>
                <a:ext cx="0" cy="626164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44" name="Cube 43"/>
              <p:cNvSpPr/>
              <p:nvPr/>
            </p:nvSpPr>
            <p:spPr>
              <a:xfrm>
                <a:off x="2384212" y="4007460"/>
                <a:ext cx="423071" cy="655939"/>
              </a:xfrm>
              <a:prstGeom prst="cub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Cube 46"/>
              <p:cNvSpPr/>
              <p:nvPr/>
            </p:nvSpPr>
            <p:spPr>
              <a:xfrm>
                <a:off x="2965958" y="4007460"/>
                <a:ext cx="423071" cy="655939"/>
              </a:xfrm>
              <a:prstGeom prst="cub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Cube 48"/>
              <p:cNvSpPr/>
              <p:nvPr/>
            </p:nvSpPr>
            <p:spPr>
              <a:xfrm>
                <a:off x="3601524" y="4007460"/>
                <a:ext cx="423071" cy="655939"/>
              </a:xfrm>
              <a:prstGeom prst="cub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ZoneTexte 49"/>
              <p:cNvSpPr txBox="1"/>
              <p:nvPr/>
            </p:nvSpPr>
            <p:spPr>
              <a:xfrm>
                <a:off x="2217060" y="4639498"/>
                <a:ext cx="6591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</a:rPr>
                  <a:t>AAA</a:t>
                </a:r>
              </a:p>
            </p:txBody>
          </p:sp>
          <p:sp>
            <p:nvSpPr>
              <p:cNvPr id="51" name="ZoneTexte 50"/>
              <p:cNvSpPr txBox="1"/>
              <p:nvPr/>
            </p:nvSpPr>
            <p:spPr>
              <a:xfrm>
                <a:off x="2869642" y="4639498"/>
                <a:ext cx="5565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>
                    <a:solidFill>
                      <a:schemeClr val="bg1">
                        <a:lumMod val="65000"/>
                      </a:schemeClr>
                    </a:solidFill>
                  </a:rPr>
                  <a:t>Perf</a:t>
                </a:r>
                <a:endParaRPr lang="en-US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52" name="ZoneTexte 51"/>
              <p:cNvSpPr txBox="1"/>
              <p:nvPr/>
            </p:nvSpPr>
            <p:spPr>
              <a:xfrm>
                <a:off x="3441915" y="4639498"/>
                <a:ext cx="7232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>
                    <a:solidFill>
                      <a:schemeClr val="bg1">
                        <a:lumMod val="65000"/>
                      </a:schemeClr>
                    </a:solidFill>
                  </a:rPr>
                  <a:t>Mgmt</a:t>
                </a:r>
                <a:endParaRPr lang="en-US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</p:grpSp>
      <p:grpSp>
        <p:nvGrpSpPr>
          <p:cNvPr id="32" name="Grouper 31"/>
          <p:cNvGrpSpPr/>
          <p:nvPr/>
        </p:nvGrpSpPr>
        <p:grpSpPr>
          <a:xfrm>
            <a:off x="6472778" y="760342"/>
            <a:ext cx="1414762" cy="1538579"/>
            <a:chOff x="6472778" y="760342"/>
            <a:chExt cx="1414762" cy="1538579"/>
          </a:xfrm>
        </p:grpSpPr>
        <p:cxnSp>
          <p:nvCxnSpPr>
            <p:cNvPr id="33" name="Connecteur droit 32"/>
            <p:cNvCxnSpPr/>
            <p:nvPr/>
          </p:nvCxnSpPr>
          <p:spPr>
            <a:xfrm flipH="1">
              <a:off x="6472778" y="1413344"/>
              <a:ext cx="1075680" cy="885577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34" name="Cylindre 33"/>
            <p:cNvSpPr/>
            <p:nvPr/>
          </p:nvSpPr>
          <p:spPr>
            <a:xfrm>
              <a:off x="7217871" y="760342"/>
              <a:ext cx="669669" cy="912414"/>
            </a:xfrm>
            <a:prstGeom prst="can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Ellipse 34"/>
            <p:cNvSpPr/>
            <p:nvPr/>
          </p:nvSpPr>
          <p:spPr>
            <a:xfrm>
              <a:off x="7297309" y="1001862"/>
              <a:ext cx="286169" cy="268357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Ellipse 35"/>
            <p:cNvSpPr/>
            <p:nvPr/>
          </p:nvSpPr>
          <p:spPr>
            <a:xfrm>
              <a:off x="7539139" y="1279492"/>
              <a:ext cx="286169" cy="268357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er 24"/>
          <p:cNvGrpSpPr/>
          <p:nvPr/>
        </p:nvGrpSpPr>
        <p:grpSpPr>
          <a:xfrm>
            <a:off x="4187864" y="1824824"/>
            <a:ext cx="3879803" cy="1502797"/>
            <a:chOff x="4187864" y="1824824"/>
            <a:chExt cx="3879803" cy="1502797"/>
          </a:xfrm>
        </p:grpSpPr>
        <p:cxnSp>
          <p:nvCxnSpPr>
            <p:cNvPr id="26" name="Connecteur droit 25"/>
            <p:cNvCxnSpPr/>
            <p:nvPr/>
          </p:nvCxnSpPr>
          <p:spPr>
            <a:xfrm flipH="1">
              <a:off x="6991987" y="2586492"/>
              <a:ext cx="1075680" cy="0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7" name="Connecteur droit 26"/>
            <p:cNvCxnSpPr/>
            <p:nvPr/>
          </p:nvCxnSpPr>
          <p:spPr>
            <a:xfrm flipH="1">
              <a:off x="4187864" y="2585500"/>
              <a:ext cx="1075680" cy="0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28" name="Nuage 27"/>
            <p:cNvSpPr/>
            <p:nvPr/>
          </p:nvSpPr>
          <p:spPr>
            <a:xfrm>
              <a:off x="4918529" y="1824824"/>
              <a:ext cx="2450324" cy="1502797"/>
            </a:xfrm>
            <a:prstGeom prst="cloud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2400" dirty="0"/>
                <a:t>IP</a:t>
              </a:r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SCHC Architecture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279981" y="4824409"/>
            <a:ext cx="489445" cy="273844"/>
          </a:xfrm>
          <a:prstGeom prst="rect">
            <a:avLst/>
          </a:prstGeom>
        </p:spPr>
        <p:txBody>
          <a:bodyPr/>
          <a:lstStyle/>
          <a:p>
            <a:fld id="{22D2E28D-3C84-FA4F-AA95-DF0FC25EB245}" type="slidenum">
              <a:rPr lang="fr-FR" smtClean="0"/>
              <a:t>16</a:t>
            </a:fld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1341416" y="2343650"/>
            <a:ext cx="286169" cy="268357"/>
          </a:xfrm>
          <a:prstGeom prst="ellipse">
            <a:avLst/>
          </a:prstGeom>
          <a:solidFill>
            <a:srgbClr val="BB1E26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er 17"/>
          <p:cNvGrpSpPr/>
          <p:nvPr/>
        </p:nvGrpSpPr>
        <p:grpSpPr>
          <a:xfrm>
            <a:off x="866736" y="1601193"/>
            <a:ext cx="3604658" cy="1905663"/>
            <a:chOff x="866736" y="1601193"/>
            <a:chExt cx="3604658" cy="1905663"/>
          </a:xfrm>
        </p:grpSpPr>
        <p:grpSp>
          <p:nvGrpSpPr>
            <p:cNvPr id="17" name="Grouper 16"/>
            <p:cNvGrpSpPr/>
            <p:nvPr/>
          </p:nvGrpSpPr>
          <p:grpSpPr>
            <a:xfrm>
              <a:off x="866736" y="1601193"/>
              <a:ext cx="3321128" cy="1905663"/>
              <a:chOff x="866736" y="1601193"/>
              <a:chExt cx="3321128" cy="1905663"/>
            </a:xfrm>
          </p:grpSpPr>
          <p:cxnSp>
            <p:nvCxnSpPr>
              <p:cNvPr id="12" name="Connecteur droit 11"/>
              <p:cNvCxnSpPr/>
              <p:nvPr/>
            </p:nvCxnSpPr>
            <p:spPr>
              <a:xfrm>
                <a:off x="866736" y="1601193"/>
                <a:ext cx="3321128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/>
              <p:cNvCxnSpPr/>
              <p:nvPr/>
            </p:nvCxnSpPr>
            <p:spPr>
              <a:xfrm>
                <a:off x="866736" y="3506856"/>
                <a:ext cx="3321128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/>
              <p:cNvCxnSpPr/>
              <p:nvPr/>
            </p:nvCxnSpPr>
            <p:spPr>
              <a:xfrm>
                <a:off x="2527300" y="2567938"/>
                <a:ext cx="1660564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/>
              <p:cNvCxnSpPr/>
              <p:nvPr/>
            </p:nvCxnSpPr>
            <p:spPr>
              <a:xfrm>
                <a:off x="4187864" y="1601193"/>
                <a:ext cx="0" cy="1905663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10" name="Rectangle 9"/>
            <p:cNvSpPr/>
            <p:nvPr/>
          </p:nvSpPr>
          <p:spPr>
            <a:xfrm>
              <a:off x="3827513" y="2298921"/>
              <a:ext cx="643881" cy="590386"/>
            </a:xfrm>
            <a:prstGeom prst="rect">
              <a:avLst/>
            </a:prstGeom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Cylindre 20"/>
          <p:cNvSpPr/>
          <p:nvPr/>
        </p:nvSpPr>
        <p:spPr>
          <a:xfrm>
            <a:off x="7887540" y="2111731"/>
            <a:ext cx="669669" cy="912414"/>
          </a:xfrm>
          <a:prstGeom prst="can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Ellipse 47"/>
          <p:cNvSpPr/>
          <p:nvPr/>
        </p:nvSpPr>
        <p:spPr>
          <a:xfrm>
            <a:off x="8136896" y="2433759"/>
            <a:ext cx="286169" cy="268357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riangle isocèle 6"/>
          <p:cNvSpPr/>
          <p:nvPr/>
        </p:nvSpPr>
        <p:spPr>
          <a:xfrm>
            <a:off x="457200" y="1216549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riangle isocèle 7"/>
          <p:cNvSpPr/>
          <p:nvPr/>
        </p:nvSpPr>
        <p:spPr>
          <a:xfrm>
            <a:off x="609600" y="2934029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riangle isocèle 8"/>
          <p:cNvSpPr/>
          <p:nvPr/>
        </p:nvSpPr>
        <p:spPr>
          <a:xfrm>
            <a:off x="2232188" y="1985837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7F5C66B4-EDB0-A64C-B89F-7AED89CE8843}"/>
              </a:ext>
            </a:extLst>
          </p:cNvPr>
          <p:cNvSpPr/>
          <p:nvPr/>
        </p:nvSpPr>
        <p:spPr>
          <a:xfrm>
            <a:off x="4622913" y="907998"/>
            <a:ext cx="1440138" cy="2056356"/>
          </a:xfrm>
          <a:prstGeom prst="rect">
            <a:avLst/>
          </a:prstGeom>
          <a:solidFill>
            <a:srgbClr val="BB1E26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BE5E528-9847-9C45-879D-312D03A50D8C}"/>
              </a:ext>
            </a:extLst>
          </p:cNvPr>
          <p:cNvSpPr/>
          <p:nvPr/>
        </p:nvSpPr>
        <p:spPr>
          <a:xfrm>
            <a:off x="4687765" y="975224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 Manager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2097FF3-8B7E-A542-B896-D307B726BF79}"/>
              </a:ext>
            </a:extLst>
          </p:cNvPr>
          <p:cNvSpPr/>
          <p:nvPr/>
        </p:nvSpPr>
        <p:spPr>
          <a:xfrm>
            <a:off x="4679989" y="1640357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Rules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FB99798-C259-7F4F-9C2C-CACB9630BF81}"/>
              </a:ext>
            </a:extLst>
          </p:cNvPr>
          <p:cNvSpPr/>
          <p:nvPr/>
        </p:nvSpPr>
        <p:spPr>
          <a:xfrm>
            <a:off x="4678330" y="2294943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SCHC </a:t>
            </a:r>
          </a:p>
          <a:p>
            <a:pPr algn="ctr"/>
            <a:r>
              <a:rPr lang="en-US" dirty="0"/>
              <a:t>CD-FR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D0447BB-817B-0746-83C9-D36C523B33C8}"/>
              </a:ext>
            </a:extLst>
          </p:cNvPr>
          <p:cNvCxnSpPr>
            <a:cxnSpLocks/>
            <a:stCxn id="6" idx="6"/>
            <a:endCxn id="59" idx="1"/>
          </p:cNvCxnSpPr>
          <p:nvPr/>
        </p:nvCxnSpPr>
        <p:spPr>
          <a:xfrm flipV="1">
            <a:off x="1627585" y="1270417"/>
            <a:ext cx="3060180" cy="1207412"/>
          </a:xfrm>
          <a:prstGeom prst="straightConnector1">
            <a:avLst/>
          </a:prstGeom>
          <a:ln w="38100">
            <a:solidFill>
              <a:srgbClr val="C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82B682EC-AA70-0E4B-BF2E-5ADC13F9F416}"/>
              </a:ext>
            </a:extLst>
          </p:cNvPr>
          <p:cNvSpPr txBox="1"/>
          <p:nvPr/>
        </p:nvSpPr>
        <p:spPr>
          <a:xfrm>
            <a:off x="2332655" y="1663679"/>
            <a:ext cx="1018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CORECONF</a:t>
            </a:r>
          </a:p>
        </p:txBody>
      </p:sp>
      <p:sp>
        <p:nvSpPr>
          <p:cNvPr id="53" name="ZoneTexte 44">
            <a:extLst>
              <a:ext uri="{FF2B5EF4-FFF2-40B4-BE49-F238E27FC236}">
                <a16:creationId xmlns:a16="http://schemas.microsoft.com/office/drawing/2014/main" id="{A410F37C-2B7C-4D4E-908A-DC6600FAEB5E}"/>
              </a:ext>
            </a:extLst>
          </p:cNvPr>
          <p:cNvSpPr txBox="1"/>
          <p:nvPr/>
        </p:nvSpPr>
        <p:spPr>
          <a:xfrm>
            <a:off x="4405219" y="2931664"/>
            <a:ext cx="1871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Gateway</a:t>
            </a:r>
          </a:p>
        </p:txBody>
      </p:sp>
      <p:sp>
        <p:nvSpPr>
          <p:cNvPr id="54" name="ZoneTexte 44">
            <a:extLst>
              <a:ext uri="{FF2B5EF4-FFF2-40B4-BE49-F238E27FC236}">
                <a16:creationId xmlns:a16="http://schemas.microsoft.com/office/drawing/2014/main" id="{5C68B2CB-3235-414F-AFC5-577D22DDA4CF}"/>
              </a:ext>
            </a:extLst>
          </p:cNvPr>
          <p:cNvSpPr txBox="1"/>
          <p:nvPr/>
        </p:nvSpPr>
        <p:spPr>
          <a:xfrm>
            <a:off x="595107" y="2629891"/>
            <a:ext cx="1662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Device</a:t>
            </a:r>
          </a:p>
        </p:txBody>
      </p:sp>
    </p:spTree>
    <p:extLst>
      <p:ext uri="{BB962C8B-B14F-4D97-AF65-F5344CB8AC3E}">
        <p14:creationId xmlns:p14="http://schemas.microsoft.com/office/powerpoint/2010/main" val="5003751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er 36"/>
          <p:cNvGrpSpPr/>
          <p:nvPr/>
        </p:nvGrpSpPr>
        <p:grpSpPr>
          <a:xfrm>
            <a:off x="2217060" y="2826028"/>
            <a:ext cx="2045730" cy="2182802"/>
            <a:chOff x="2217060" y="2826028"/>
            <a:chExt cx="2045730" cy="2182802"/>
          </a:xfrm>
        </p:grpSpPr>
        <p:cxnSp>
          <p:nvCxnSpPr>
            <p:cNvPr id="38" name="Connecteur droit 37"/>
            <p:cNvCxnSpPr/>
            <p:nvPr/>
          </p:nvCxnSpPr>
          <p:spPr>
            <a:xfrm>
              <a:off x="4262790" y="2826028"/>
              <a:ext cx="0" cy="966745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grpSp>
          <p:nvGrpSpPr>
            <p:cNvPr id="39" name="Grouper 38"/>
            <p:cNvGrpSpPr/>
            <p:nvPr/>
          </p:nvGrpSpPr>
          <p:grpSpPr>
            <a:xfrm>
              <a:off x="2217060" y="3792773"/>
              <a:ext cx="2045730" cy="1216057"/>
              <a:chOff x="2217060" y="3792773"/>
              <a:chExt cx="2045730" cy="1216057"/>
            </a:xfrm>
          </p:grpSpPr>
          <p:cxnSp>
            <p:nvCxnSpPr>
              <p:cNvPr id="40" name="Connecteur droit 39"/>
              <p:cNvCxnSpPr/>
              <p:nvPr/>
            </p:nvCxnSpPr>
            <p:spPr>
              <a:xfrm>
                <a:off x="2602226" y="3792773"/>
                <a:ext cx="1660564" cy="0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/>
              <p:cNvCxnSpPr/>
              <p:nvPr/>
            </p:nvCxnSpPr>
            <p:spPr>
              <a:xfrm>
                <a:off x="2617566" y="3792773"/>
                <a:ext cx="0" cy="626164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/>
              <p:cNvCxnSpPr/>
              <p:nvPr/>
            </p:nvCxnSpPr>
            <p:spPr>
              <a:xfrm>
                <a:off x="3199220" y="3792773"/>
                <a:ext cx="0" cy="626164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/>
              <p:cNvCxnSpPr/>
              <p:nvPr/>
            </p:nvCxnSpPr>
            <p:spPr>
              <a:xfrm>
                <a:off x="3834532" y="3792773"/>
                <a:ext cx="0" cy="626164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44" name="Cube 43"/>
              <p:cNvSpPr/>
              <p:nvPr/>
            </p:nvSpPr>
            <p:spPr>
              <a:xfrm>
                <a:off x="2384212" y="4007460"/>
                <a:ext cx="423071" cy="655939"/>
              </a:xfrm>
              <a:prstGeom prst="cub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Cube 46"/>
              <p:cNvSpPr/>
              <p:nvPr/>
            </p:nvSpPr>
            <p:spPr>
              <a:xfrm>
                <a:off x="2965958" y="4007460"/>
                <a:ext cx="423071" cy="655939"/>
              </a:xfrm>
              <a:prstGeom prst="cub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Cube 48"/>
              <p:cNvSpPr/>
              <p:nvPr/>
            </p:nvSpPr>
            <p:spPr>
              <a:xfrm>
                <a:off x="3601524" y="4007460"/>
                <a:ext cx="423071" cy="655939"/>
              </a:xfrm>
              <a:prstGeom prst="cub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ZoneTexte 49"/>
              <p:cNvSpPr txBox="1"/>
              <p:nvPr/>
            </p:nvSpPr>
            <p:spPr>
              <a:xfrm>
                <a:off x="2217060" y="4639498"/>
                <a:ext cx="6591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</a:rPr>
                  <a:t>AAA</a:t>
                </a:r>
              </a:p>
            </p:txBody>
          </p:sp>
          <p:sp>
            <p:nvSpPr>
              <p:cNvPr id="51" name="ZoneTexte 50"/>
              <p:cNvSpPr txBox="1"/>
              <p:nvPr/>
            </p:nvSpPr>
            <p:spPr>
              <a:xfrm>
                <a:off x="2869642" y="4639498"/>
                <a:ext cx="5565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>
                    <a:solidFill>
                      <a:schemeClr val="bg1">
                        <a:lumMod val="65000"/>
                      </a:schemeClr>
                    </a:solidFill>
                  </a:rPr>
                  <a:t>Perf</a:t>
                </a:r>
                <a:endParaRPr lang="en-US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52" name="ZoneTexte 51"/>
              <p:cNvSpPr txBox="1"/>
              <p:nvPr/>
            </p:nvSpPr>
            <p:spPr>
              <a:xfrm>
                <a:off x="3441915" y="4639498"/>
                <a:ext cx="7232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>
                    <a:solidFill>
                      <a:schemeClr val="bg1">
                        <a:lumMod val="65000"/>
                      </a:schemeClr>
                    </a:solidFill>
                  </a:rPr>
                  <a:t>Mgmt</a:t>
                </a:r>
                <a:endParaRPr lang="en-US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</p:grpSp>
      <p:grpSp>
        <p:nvGrpSpPr>
          <p:cNvPr id="32" name="Grouper 31"/>
          <p:cNvGrpSpPr/>
          <p:nvPr/>
        </p:nvGrpSpPr>
        <p:grpSpPr>
          <a:xfrm>
            <a:off x="6472778" y="760342"/>
            <a:ext cx="1414762" cy="1538579"/>
            <a:chOff x="6472778" y="760342"/>
            <a:chExt cx="1414762" cy="1538579"/>
          </a:xfrm>
        </p:grpSpPr>
        <p:cxnSp>
          <p:nvCxnSpPr>
            <p:cNvPr id="33" name="Connecteur droit 32"/>
            <p:cNvCxnSpPr/>
            <p:nvPr/>
          </p:nvCxnSpPr>
          <p:spPr>
            <a:xfrm flipH="1">
              <a:off x="6472778" y="1413344"/>
              <a:ext cx="1075680" cy="885577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34" name="Cylindre 33"/>
            <p:cNvSpPr/>
            <p:nvPr/>
          </p:nvSpPr>
          <p:spPr>
            <a:xfrm>
              <a:off x="7217871" y="760342"/>
              <a:ext cx="669669" cy="912414"/>
            </a:xfrm>
            <a:prstGeom prst="can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Ellipse 34"/>
            <p:cNvSpPr/>
            <p:nvPr/>
          </p:nvSpPr>
          <p:spPr>
            <a:xfrm>
              <a:off x="7297309" y="1001862"/>
              <a:ext cx="286169" cy="268357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Ellipse 35"/>
            <p:cNvSpPr/>
            <p:nvPr/>
          </p:nvSpPr>
          <p:spPr>
            <a:xfrm>
              <a:off x="7539139" y="1279492"/>
              <a:ext cx="286169" cy="268357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er 24"/>
          <p:cNvGrpSpPr/>
          <p:nvPr/>
        </p:nvGrpSpPr>
        <p:grpSpPr>
          <a:xfrm>
            <a:off x="4187864" y="1824824"/>
            <a:ext cx="3879803" cy="1502797"/>
            <a:chOff x="4187864" y="1824824"/>
            <a:chExt cx="3879803" cy="1502797"/>
          </a:xfrm>
        </p:grpSpPr>
        <p:cxnSp>
          <p:nvCxnSpPr>
            <p:cNvPr id="26" name="Connecteur droit 25"/>
            <p:cNvCxnSpPr/>
            <p:nvPr/>
          </p:nvCxnSpPr>
          <p:spPr>
            <a:xfrm flipH="1">
              <a:off x="6991987" y="2586492"/>
              <a:ext cx="1075680" cy="0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7" name="Connecteur droit 26"/>
            <p:cNvCxnSpPr/>
            <p:nvPr/>
          </p:nvCxnSpPr>
          <p:spPr>
            <a:xfrm flipH="1">
              <a:off x="4187864" y="2585500"/>
              <a:ext cx="1075680" cy="0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28" name="Nuage 27"/>
            <p:cNvSpPr/>
            <p:nvPr/>
          </p:nvSpPr>
          <p:spPr>
            <a:xfrm>
              <a:off x="4918529" y="1824824"/>
              <a:ext cx="2450324" cy="1502797"/>
            </a:xfrm>
            <a:prstGeom prst="cloud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2400" dirty="0"/>
                <a:t>IP</a:t>
              </a:r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SCHC Architecture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279981" y="4824409"/>
            <a:ext cx="489445" cy="273844"/>
          </a:xfrm>
          <a:prstGeom prst="rect">
            <a:avLst/>
          </a:prstGeom>
        </p:spPr>
        <p:txBody>
          <a:bodyPr/>
          <a:lstStyle/>
          <a:p>
            <a:fld id="{22D2E28D-3C84-FA4F-AA95-DF0FC25EB245}" type="slidenum">
              <a:rPr lang="fr-FR" smtClean="0"/>
              <a:t>17</a:t>
            </a:fld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1341416" y="2343650"/>
            <a:ext cx="286169" cy="268357"/>
          </a:xfrm>
          <a:prstGeom prst="ellipse">
            <a:avLst/>
          </a:prstGeom>
          <a:solidFill>
            <a:srgbClr val="BB1E26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er 17"/>
          <p:cNvGrpSpPr/>
          <p:nvPr/>
        </p:nvGrpSpPr>
        <p:grpSpPr>
          <a:xfrm>
            <a:off x="866736" y="1601193"/>
            <a:ext cx="3604658" cy="1905663"/>
            <a:chOff x="866736" y="1601193"/>
            <a:chExt cx="3604658" cy="1905663"/>
          </a:xfrm>
        </p:grpSpPr>
        <p:grpSp>
          <p:nvGrpSpPr>
            <p:cNvPr id="17" name="Grouper 16"/>
            <p:cNvGrpSpPr/>
            <p:nvPr/>
          </p:nvGrpSpPr>
          <p:grpSpPr>
            <a:xfrm>
              <a:off x="866736" y="1601193"/>
              <a:ext cx="3321128" cy="1905663"/>
              <a:chOff x="866736" y="1601193"/>
              <a:chExt cx="3321128" cy="1905663"/>
            </a:xfrm>
          </p:grpSpPr>
          <p:cxnSp>
            <p:nvCxnSpPr>
              <p:cNvPr id="12" name="Connecteur droit 11"/>
              <p:cNvCxnSpPr/>
              <p:nvPr/>
            </p:nvCxnSpPr>
            <p:spPr>
              <a:xfrm>
                <a:off x="866736" y="1601193"/>
                <a:ext cx="3321128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/>
              <p:cNvCxnSpPr/>
              <p:nvPr/>
            </p:nvCxnSpPr>
            <p:spPr>
              <a:xfrm>
                <a:off x="866736" y="3506856"/>
                <a:ext cx="3321128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/>
              <p:cNvCxnSpPr/>
              <p:nvPr/>
            </p:nvCxnSpPr>
            <p:spPr>
              <a:xfrm>
                <a:off x="2527300" y="2567938"/>
                <a:ext cx="1660564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/>
              <p:cNvCxnSpPr/>
              <p:nvPr/>
            </p:nvCxnSpPr>
            <p:spPr>
              <a:xfrm>
                <a:off x="4187864" y="1601193"/>
                <a:ext cx="0" cy="1905663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10" name="Rectangle 9"/>
            <p:cNvSpPr/>
            <p:nvPr/>
          </p:nvSpPr>
          <p:spPr>
            <a:xfrm>
              <a:off x="3827513" y="2298921"/>
              <a:ext cx="643881" cy="590386"/>
            </a:xfrm>
            <a:prstGeom prst="rect">
              <a:avLst/>
            </a:prstGeom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Cylindre 20"/>
          <p:cNvSpPr/>
          <p:nvPr/>
        </p:nvSpPr>
        <p:spPr>
          <a:xfrm>
            <a:off x="7887540" y="2111731"/>
            <a:ext cx="669669" cy="912414"/>
          </a:xfrm>
          <a:prstGeom prst="can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Ellipse 47"/>
          <p:cNvSpPr/>
          <p:nvPr/>
        </p:nvSpPr>
        <p:spPr>
          <a:xfrm>
            <a:off x="8136896" y="2433759"/>
            <a:ext cx="286169" cy="268357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riangle isocèle 6"/>
          <p:cNvSpPr/>
          <p:nvPr/>
        </p:nvSpPr>
        <p:spPr>
          <a:xfrm>
            <a:off x="457200" y="1216549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riangle isocèle 7"/>
          <p:cNvSpPr/>
          <p:nvPr/>
        </p:nvSpPr>
        <p:spPr>
          <a:xfrm>
            <a:off x="609600" y="2934029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riangle isocèle 8"/>
          <p:cNvSpPr/>
          <p:nvPr/>
        </p:nvSpPr>
        <p:spPr>
          <a:xfrm>
            <a:off x="2232188" y="1985837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ZoneTexte 44"/>
          <p:cNvSpPr txBox="1"/>
          <p:nvPr/>
        </p:nvSpPr>
        <p:spPr>
          <a:xfrm>
            <a:off x="6568775" y="1889309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IP/UDP/</a:t>
            </a:r>
            <a:r>
              <a:rPr lang="en-US" dirty="0" err="1">
                <a:solidFill>
                  <a:schemeClr val="accent3"/>
                </a:solidFill>
              </a:rPr>
              <a:t>CoAP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2B682EC-AA70-0E4B-BF2E-5ADC13F9F416}"/>
              </a:ext>
            </a:extLst>
          </p:cNvPr>
          <p:cNvSpPr txBox="1"/>
          <p:nvPr/>
        </p:nvSpPr>
        <p:spPr>
          <a:xfrm>
            <a:off x="3399822" y="1132961"/>
            <a:ext cx="1018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</a:rPr>
              <a:t>CORECONF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B95B2F3-7467-E349-A320-28FBF5B14C6C}"/>
              </a:ext>
            </a:extLst>
          </p:cNvPr>
          <p:cNvSpPr/>
          <p:nvPr/>
        </p:nvSpPr>
        <p:spPr>
          <a:xfrm>
            <a:off x="4622913" y="907998"/>
            <a:ext cx="1440138" cy="2056356"/>
          </a:xfrm>
          <a:prstGeom prst="rect">
            <a:avLst/>
          </a:prstGeom>
          <a:solidFill>
            <a:srgbClr val="BB1E26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A4CDAF4-8109-B34D-B6D8-BD6D457CD8D6}"/>
              </a:ext>
            </a:extLst>
          </p:cNvPr>
          <p:cNvSpPr/>
          <p:nvPr/>
        </p:nvSpPr>
        <p:spPr>
          <a:xfrm>
            <a:off x="4687765" y="975224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 Manager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61373764-3C46-4C47-A13F-43FEB9A9AD15}"/>
              </a:ext>
            </a:extLst>
          </p:cNvPr>
          <p:cNvSpPr/>
          <p:nvPr/>
        </p:nvSpPr>
        <p:spPr>
          <a:xfrm>
            <a:off x="4679989" y="1640357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Rules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D87ED7A0-7329-A54D-B3AD-E135135F36FB}"/>
              </a:ext>
            </a:extLst>
          </p:cNvPr>
          <p:cNvSpPr/>
          <p:nvPr/>
        </p:nvSpPr>
        <p:spPr>
          <a:xfrm>
            <a:off x="4678330" y="2294943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SCHC </a:t>
            </a:r>
          </a:p>
          <a:p>
            <a:pPr algn="ctr"/>
            <a:r>
              <a:rPr lang="en-US" dirty="0"/>
              <a:t>CD-FR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E3293FC-A5D2-BD48-811F-EB519C82E0CF}"/>
              </a:ext>
            </a:extLst>
          </p:cNvPr>
          <p:cNvCxnSpPr>
            <a:cxnSpLocks/>
            <a:stCxn id="63" idx="3"/>
          </p:cNvCxnSpPr>
          <p:nvPr/>
        </p:nvCxnSpPr>
        <p:spPr>
          <a:xfrm flipV="1">
            <a:off x="5984392" y="1336218"/>
            <a:ext cx="1233479" cy="1253918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D0447BB-817B-0746-83C9-D36C523B33C8}"/>
              </a:ext>
            </a:extLst>
          </p:cNvPr>
          <p:cNvCxnSpPr>
            <a:cxnSpLocks/>
            <a:stCxn id="6" idx="6"/>
            <a:endCxn id="54" idx="1"/>
          </p:cNvCxnSpPr>
          <p:nvPr/>
        </p:nvCxnSpPr>
        <p:spPr>
          <a:xfrm flipV="1">
            <a:off x="1627585" y="1270417"/>
            <a:ext cx="3060180" cy="1207412"/>
          </a:xfrm>
          <a:prstGeom prst="straightConnector1">
            <a:avLst/>
          </a:prstGeom>
          <a:ln w="38100">
            <a:solidFill>
              <a:srgbClr val="C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F402EBC3-6197-0142-9DAF-0E805CEE52CE}"/>
              </a:ext>
            </a:extLst>
          </p:cNvPr>
          <p:cNvCxnSpPr>
            <a:cxnSpLocks/>
            <a:stCxn id="6" idx="5"/>
            <a:endCxn id="63" idx="1"/>
          </p:cNvCxnSpPr>
          <p:nvPr/>
        </p:nvCxnSpPr>
        <p:spPr>
          <a:xfrm>
            <a:off x="1585677" y="2572707"/>
            <a:ext cx="3092653" cy="17429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ZoneTexte 44">
            <a:extLst>
              <a:ext uri="{FF2B5EF4-FFF2-40B4-BE49-F238E27FC236}">
                <a16:creationId xmlns:a16="http://schemas.microsoft.com/office/drawing/2014/main" id="{B362B0B9-6E3F-704F-82D9-9BACF07BD651}"/>
              </a:ext>
            </a:extLst>
          </p:cNvPr>
          <p:cNvSpPr txBox="1"/>
          <p:nvPr/>
        </p:nvSpPr>
        <p:spPr>
          <a:xfrm>
            <a:off x="4405219" y="2931664"/>
            <a:ext cx="1871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Gateway</a:t>
            </a:r>
          </a:p>
        </p:txBody>
      </p:sp>
      <p:sp>
        <p:nvSpPr>
          <p:cNvPr id="65" name="ZoneTexte 44">
            <a:extLst>
              <a:ext uri="{FF2B5EF4-FFF2-40B4-BE49-F238E27FC236}">
                <a16:creationId xmlns:a16="http://schemas.microsoft.com/office/drawing/2014/main" id="{2177AF46-8DD9-1E47-8E05-E8F4370FD605}"/>
              </a:ext>
            </a:extLst>
          </p:cNvPr>
          <p:cNvSpPr txBox="1"/>
          <p:nvPr/>
        </p:nvSpPr>
        <p:spPr>
          <a:xfrm>
            <a:off x="595107" y="2629891"/>
            <a:ext cx="1662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Device</a:t>
            </a:r>
          </a:p>
        </p:txBody>
      </p:sp>
    </p:spTree>
    <p:extLst>
      <p:ext uri="{BB962C8B-B14F-4D97-AF65-F5344CB8AC3E}">
        <p14:creationId xmlns:p14="http://schemas.microsoft.com/office/powerpoint/2010/main" val="3185065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er 31"/>
          <p:cNvGrpSpPr/>
          <p:nvPr/>
        </p:nvGrpSpPr>
        <p:grpSpPr>
          <a:xfrm>
            <a:off x="6472778" y="760342"/>
            <a:ext cx="1414762" cy="1538579"/>
            <a:chOff x="6472778" y="760342"/>
            <a:chExt cx="1414762" cy="1538579"/>
          </a:xfrm>
        </p:grpSpPr>
        <p:cxnSp>
          <p:nvCxnSpPr>
            <p:cNvPr id="33" name="Connecteur droit 32"/>
            <p:cNvCxnSpPr/>
            <p:nvPr/>
          </p:nvCxnSpPr>
          <p:spPr>
            <a:xfrm flipH="1">
              <a:off x="6472778" y="1413344"/>
              <a:ext cx="1075680" cy="885577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34" name="Cylindre 33"/>
            <p:cNvSpPr/>
            <p:nvPr/>
          </p:nvSpPr>
          <p:spPr>
            <a:xfrm>
              <a:off x="7217871" y="760342"/>
              <a:ext cx="669669" cy="912414"/>
            </a:xfrm>
            <a:prstGeom prst="can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Ellipse 34"/>
            <p:cNvSpPr/>
            <p:nvPr/>
          </p:nvSpPr>
          <p:spPr>
            <a:xfrm>
              <a:off x="7297309" y="1001862"/>
              <a:ext cx="286169" cy="268357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Ellipse 35"/>
            <p:cNvSpPr/>
            <p:nvPr/>
          </p:nvSpPr>
          <p:spPr>
            <a:xfrm>
              <a:off x="7539139" y="1279492"/>
              <a:ext cx="286169" cy="268357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6" name="Connecteur droit 25"/>
          <p:cNvCxnSpPr>
            <a:cxnSpLocks/>
          </p:cNvCxnSpPr>
          <p:nvPr/>
        </p:nvCxnSpPr>
        <p:spPr>
          <a:xfrm flipH="1">
            <a:off x="6991987" y="2586492"/>
            <a:ext cx="1075680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8" name="Nuage 27"/>
          <p:cNvSpPr/>
          <p:nvPr/>
        </p:nvSpPr>
        <p:spPr>
          <a:xfrm>
            <a:off x="4918529" y="1824824"/>
            <a:ext cx="2450324" cy="1502797"/>
          </a:xfrm>
          <a:prstGeom prst="cloud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dirty="0"/>
              <a:t>IP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SCHC Architecture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279981" y="4824409"/>
            <a:ext cx="489445" cy="273844"/>
          </a:xfrm>
          <a:prstGeom prst="rect">
            <a:avLst/>
          </a:prstGeom>
        </p:spPr>
        <p:txBody>
          <a:bodyPr/>
          <a:lstStyle/>
          <a:p>
            <a:fld id="{22D2E28D-3C84-FA4F-AA95-DF0FC25EB245}" type="slidenum">
              <a:rPr lang="fr-FR" smtClean="0"/>
              <a:t>18</a:t>
            </a:fld>
            <a:endParaRPr lang="fr-FR"/>
          </a:p>
        </p:txBody>
      </p:sp>
      <p:sp>
        <p:nvSpPr>
          <p:cNvPr id="21" name="Cylindre 20"/>
          <p:cNvSpPr/>
          <p:nvPr/>
        </p:nvSpPr>
        <p:spPr>
          <a:xfrm>
            <a:off x="7887540" y="2111731"/>
            <a:ext cx="669669" cy="912414"/>
          </a:xfrm>
          <a:prstGeom prst="can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Ellipse 47"/>
          <p:cNvSpPr/>
          <p:nvPr/>
        </p:nvSpPr>
        <p:spPr>
          <a:xfrm>
            <a:off x="8136896" y="2433759"/>
            <a:ext cx="286169" cy="268357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ZoneTexte 44"/>
          <p:cNvSpPr txBox="1"/>
          <p:nvPr/>
        </p:nvSpPr>
        <p:spPr>
          <a:xfrm>
            <a:off x="6568775" y="1889309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IP/UDP/</a:t>
            </a:r>
            <a:r>
              <a:rPr lang="en-US" dirty="0" err="1">
                <a:solidFill>
                  <a:schemeClr val="accent3"/>
                </a:solidFill>
              </a:rPr>
              <a:t>CoAP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58" name="ZoneTexte 44">
            <a:extLst>
              <a:ext uri="{FF2B5EF4-FFF2-40B4-BE49-F238E27FC236}">
                <a16:creationId xmlns:a16="http://schemas.microsoft.com/office/drawing/2014/main" id="{45655A22-FA51-7F42-A42E-423A9E98FA16}"/>
              </a:ext>
            </a:extLst>
          </p:cNvPr>
          <p:cNvSpPr txBox="1"/>
          <p:nvPr/>
        </p:nvSpPr>
        <p:spPr>
          <a:xfrm>
            <a:off x="4405219" y="2931664"/>
            <a:ext cx="1871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Gateway</a:t>
            </a:r>
          </a:p>
        </p:txBody>
      </p:sp>
      <p:sp>
        <p:nvSpPr>
          <p:cNvPr id="64" name="ZoneTexte 44">
            <a:extLst>
              <a:ext uri="{FF2B5EF4-FFF2-40B4-BE49-F238E27FC236}">
                <a16:creationId xmlns:a16="http://schemas.microsoft.com/office/drawing/2014/main" id="{74EFA13B-1912-AE4F-B562-B598E182B599}"/>
              </a:ext>
            </a:extLst>
          </p:cNvPr>
          <p:cNvSpPr txBox="1"/>
          <p:nvPr/>
        </p:nvSpPr>
        <p:spPr>
          <a:xfrm>
            <a:off x="81020" y="2996216"/>
            <a:ext cx="1662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Device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37583BE-3A42-F345-A165-4DB4BA102620}"/>
              </a:ext>
            </a:extLst>
          </p:cNvPr>
          <p:cNvSpPr txBox="1"/>
          <p:nvPr/>
        </p:nvSpPr>
        <p:spPr>
          <a:xfrm>
            <a:off x="2534449" y="1061878"/>
            <a:ext cx="1018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</a:rPr>
              <a:t>CORECONF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6598F3E-5093-2642-8491-EE107D5A8C8B}"/>
              </a:ext>
            </a:extLst>
          </p:cNvPr>
          <p:cNvSpPr/>
          <p:nvPr/>
        </p:nvSpPr>
        <p:spPr>
          <a:xfrm>
            <a:off x="4622913" y="907998"/>
            <a:ext cx="1440138" cy="2056356"/>
          </a:xfrm>
          <a:prstGeom prst="rect">
            <a:avLst/>
          </a:prstGeom>
          <a:solidFill>
            <a:srgbClr val="BB1E26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4AE8D63-53E2-4D41-B4FD-CB908D95933B}"/>
              </a:ext>
            </a:extLst>
          </p:cNvPr>
          <p:cNvSpPr/>
          <p:nvPr/>
        </p:nvSpPr>
        <p:spPr>
          <a:xfrm>
            <a:off x="4687765" y="975224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 Manager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4DD6BCE-63D7-884C-A592-FB7967700190}"/>
              </a:ext>
            </a:extLst>
          </p:cNvPr>
          <p:cNvSpPr/>
          <p:nvPr/>
        </p:nvSpPr>
        <p:spPr>
          <a:xfrm>
            <a:off x="4679989" y="1640357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9D35B29-E3E7-EE43-85BD-0BC63D07DEEB}"/>
              </a:ext>
            </a:extLst>
          </p:cNvPr>
          <p:cNvSpPr/>
          <p:nvPr/>
        </p:nvSpPr>
        <p:spPr>
          <a:xfrm>
            <a:off x="4678330" y="2294943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SCHC </a:t>
            </a:r>
          </a:p>
          <a:p>
            <a:pPr algn="ctr"/>
            <a:r>
              <a:rPr lang="en-US" dirty="0"/>
              <a:t>CD-FR</a:t>
            </a:r>
          </a:p>
        </p:txBody>
      </p:sp>
      <p:sp>
        <p:nvSpPr>
          <p:cNvPr id="6" name="Ellipse 5"/>
          <p:cNvSpPr/>
          <p:nvPr/>
        </p:nvSpPr>
        <p:spPr>
          <a:xfrm>
            <a:off x="1336315" y="1710246"/>
            <a:ext cx="286169" cy="268357"/>
          </a:xfrm>
          <a:prstGeom prst="ellipse">
            <a:avLst/>
          </a:prstGeom>
          <a:solidFill>
            <a:srgbClr val="BB1E26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17826EE-DB86-194F-BBD1-959A35679B3D}"/>
              </a:ext>
            </a:extLst>
          </p:cNvPr>
          <p:cNvSpPr/>
          <p:nvPr/>
        </p:nvSpPr>
        <p:spPr>
          <a:xfrm>
            <a:off x="203665" y="967789"/>
            <a:ext cx="1440138" cy="2056356"/>
          </a:xfrm>
          <a:prstGeom prst="rect">
            <a:avLst/>
          </a:prstGeom>
          <a:solidFill>
            <a:srgbClr val="BB1E26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1C9DD2F-FB94-BF41-BC93-AAAB46947A42}"/>
              </a:ext>
            </a:extLst>
          </p:cNvPr>
          <p:cNvSpPr/>
          <p:nvPr/>
        </p:nvSpPr>
        <p:spPr>
          <a:xfrm>
            <a:off x="268517" y="1035015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 Manager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D332C680-D265-6B47-8D3D-EDA605E0C20C}"/>
              </a:ext>
            </a:extLst>
          </p:cNvPr>
          <p:cNvSpPr/>
          <p:nvPr/>
        </p:nvSpPr>
        <p:spPr>
          <a:xfrm>
            <a:off x="260741" y="1700148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Rules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B10A4E28-B701-7C42-9B5F-6E04064154F1}"/>
              </a:ext>
            </a:extLst>
          </p:cNvPr>
          <p:cNvSpPr/>
          <p:nvPr/>
        </p:nvSpPr>
        <p:spPr>
          <a:xfrm>
            <a:off x="259082" y="2354734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SCHC </a:t>
            </a:r>
          </a:p>
          <a:p>
            <a:pPr algn="ctr"/>
            <a:r>
              <a:rPr lang="en-US" dirty="0"/>
              <a:t>CD-FR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D0447BB-817B-0746-83C9-D36C523B33C8}"/>
              </a:ext>
            </a:extLst>
          </p:cNvPr>
          <p:cNvCxnSpPr>
            <a:cxnSpLocks/>
            <a:stCxn id="54" idx="3"/>
          </p:cNvCxnSpPr>
          <p:nvPr/>
        </p:nvCxnSpPr>
        <p:spPr>
          <a:xfrm>
            <a:off x="1574579" y="1330208"/>
            <a:ext cx="3121711" cy="0"/>
          </a:xfrm>
          <a:prstGeom prst="straightConnector1">
            <a:avLst/>
          </a:prstGeom>
          <a:ln w="38100">
            <a:solidFill>
              <a:srgbClr val="C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F402EBC3-6197-0142-9DAF-0E805CEE52CE}"/>
              </a:ext>
            </a:extLst>
          </p:cNvPr>
          <p:cNvCxnSpPr>
            <a:cxnSpLocks/>
          </p:cNvCxnSpPr>
          <p:nvPr/>
        </p:nvCxnSpPr>
        <p:spPr>
          <a:xfrm>
            <a:off x="1558278" y="2610646"/>
            <a:ext cx="3064635" cy="626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E3293FC-A5D2-BD48-811F-EB519C82E0CF}"/>
              </a:ext>
            </a:extLst>
          </p:cNvPr>
          <p:cNvCxnSpPr>
            <a:cxnSpLocks/>
            <a:stCxn id="38" idx="3"/>
          </p:cNvCxnSpPr>
          <p:nvPr/>
        </p:nvCxnSpPr>
        <p:spPr>
          <a:xfrm flipV="1">
            <a:off x="5984392" y="1336218"/>
            <a:ext cx="1233479" cy="1253918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09008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Connecteur droit 26"/>
          <p:cNvCxnSpPr>
            <a:cxnSpLocks/>
          </p:cNvCxnSpPr>
          <p:nvPr/>
        </p:nvCxnSpPr>
        <p:spPr>
          <a:xfrm flipH="1">
            <a:off x="6765772" y="2379760"/>
            <a:ext cx="68432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SCHC Architecture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279981" y="4824409"/>
            <a:ext cx="489445" cy="273844"/>
          </a:xfrm>
          <a:prstGeom prst="rect">
            <a:avLst/>
          </a:prstGeom>
        </p:spPr>
        <p:txBody>
          <a:bodyPr/>
          <a:lstStyle/>
          <a:p>
            <a:fld id="{22D2E28D-3C84-FA4F-AA95-DF0FC25EB245}" type="slidenum">
              <a:rPr lang="fr-FR" smtClean="0"/>
              <a:t>19</a:t>
            </a:fld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2858714" y="2286029"/>
            <a:ext cx="286169" cy="268357"/>
          </a:xfrm>
          <a:prstGeom prst="ellipse">
            <a:avLst/>
          </a:prstGeom>
          <a:solidFill>
            <a:srgbClr val="BB1E26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ZoneTexte 44"/>
          <p:cNvSpPr txBox="1"/>
          <p:nvPr/>
        </p:nvSpPr>
        <p:spPr>
          <a:xfrm>
            <a:off x="8117320" y="3060082"/>
            <a:ext cx="996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Protocol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7F5C66B4-EDB0-A64C-B89F-7AED89CE8843}"/>
              </a:ext>
            </a:extLst>
          </p:cNvPr>
          <p:cNvSpPr/>
          <p:nvPr/>
        </p:nvSpPr>
        <p:spPr>
          <a:xfrm>
            <a:off x="6153837" y="1543572"/>
            <a:ext cx="1440138" cy="2056356"/>
          </a:xfrm>
          <a:prstGeom prst="rect">
            <a:avLst/>
          </a:prstGeom>
          <a:solidFill>
            <a:srgbClr val="BB1E26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BE5E528-9847-9C45-879D-312D03A50D8C}"/>
              </a:ext>
            </a:extLst>
          </p:cNvPr>
          <p:cNvSpPr/>
          <p:nvPr/>
        </p:nvSpPr>
        <p:spPr>
          <a:xfrm>
            <a:off x="6218689" y="1610798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 Manager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2097FF3-8B7E-A542-B896-D307B726BF79}"/>
              </a:ext>
            </a:extLst>
          </p:cNvPr>
          <p:cNvSpPr/>
          <p:nvPr/>
        </p:nvSpPr>
        <p:spPr>
          <a:xfrm>
            <a:off x="6210913" y="2275931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Rules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FB99798-C259-7F4F-9C2C-CACB9630BF81}"/>
              </a:ext>
            </a:extLst>
          </p:cNvPr>
          <p:cNvSpPr/>
          <p:nvPr/>
        </p:nvSpPr>
        <p:spPr>
          <a:xfrm>
            <a:off x="6209254" y="2930517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SCHC </a:t>
            </a:r>
          </a:p>
          <a:p>
            <a:pPr algn="ctr"/>
            <a:r>
              <a:rPr lang="en-US" dirty="0"/>
              <a:t>CD-FR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E3293FC-A5D2-BD48-811F-EB519C82E0CF}"/>
              </a:ext>
            </a:extLst>
          </p:cNvPr>
          <p:cNvCxnSpPr>
            <a:cxnSpLocks/>
          </p:cNvCxnSpPr>
          <p:nvPr/>
        </p:nvCxnSpPr>
        <p:spPr>
          <a:xfrm flipV="1">
            <a:off x="7499283" y="3244748"/>
            <a:ext cx="634064" cy="1919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:a16="http://schemas.microsoft.com/office/drawing/2014/main" id="{917826EE-DB86-194F-BBD1-959A35679B3D}"/>
              </a:ext>
            </a:extLst>
          </p:cNvPr>
          <p:cNvSpPr/>
          <p:nvPr/>
        </p:nvSpPr>
        <p:spPr>
          <a:xfrm>
            <a:off x="1726064" y="1543572"/>
            <a:ext cx="1440138" cy="2056356"/>
          </a:xfrm>
          <a:prstGeom prst="rect">
            <a:avLst/>
          </a:prstGeom>
          <a:solidFill>
            <a:srgbClr val="BB1E26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1C9DD2F-FB94-BF41-BC93-AAAB46947A42}"/>
              </a:ext>
            </a:extLst>
          </p:cNvPr>
          <p:cNvSpPr/>
          <p:nvPr/>
        </p:nvSpPr>
        <p:spPr>
          <a:xfrm>
            <a:off x="1790916" y="1610798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 Manager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D332C680-D265-6B47-8D3D-EDA605E0C20C}"/>
              </a:ext>
            </a:extLst>
          </p:cNvPr>
          <p:cNvSpPr/>
          <p:nvPr/>
        </p:nvSpPr>
        <p:spPr>
          <a:xfrm>
            <a:off x="1783140" y="2275931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Rules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B10A4E28-B701-7C42-9B5F-6E04064154F1}"/>
              </a:ext>
            </a:extLst>
          </p:cNvPr>
          <p:cNvSpPr/>
          <p:nvPr/>
        </p:nvSpPr>
        <p:spPr>
          <a:xfrm>
            <a:off x="1781481" y="2930517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SCHC </a:t>
            </a:r>
          </a:p>
          <a:p>
            <a:pPr algn="ctr"/>
            <a:r>
              <a:rPr lang="en-US" dirty="0"/>
              <a:t>CD-FR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D0447BB-817B-0746-83C9-D36C523B33C8}"/>
              </a:ext>
            </a:extLst>
          </p:cNvPr>
          <p:cNvCxnSpPr>
            <a:cxnSpLocks/>
            <a:stCxn id="54" idx="3"/>
            <a:endCxn id="59" idx="1"/>
          </p:cNvCxnSpPr>
          <p:nvPr/>
        </p:nvCxnSpPr>
        <p:spPr>
          <a:xfrm>
            <a:off x="3096978" y="1905991"/>
            <a:ext cx="3121711" cy="0"/>
          </a:xfrm>
          <a:prstGeom prst="straightConnector1">
            <a:avLst/>
          </a:prstGeom>
          <a:ln w="38100">
            <a:solidFill>
              <a:srgbClr val="C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F402EBC3-6197-0142-9DAF-0E805CEE52CE}"/>
              </a:ext>
            </a:extLst>
          </p:cNvPr>
          <p:cNvCxnSpPr>
            <a:cxnSpLocks/>
          </p:cNvCxnSpPr>
          <p:nvPr/>
        </p:nvCxnSpPr>
        <p:spPr>
          <a:xfrm>
            <a:off x="3089202" y="3235630"/>
            <a:ext cx="3064635" cy="626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137583BE-3A42-F345-A165-4DB4BA102620}"/>
              </a:ext>
            </a:extLst>
          </p:cNvPr>
          <p:cNvSpPr txBox="1"/>
          <p:nvPr/>
        </p:nvSpPr>
        <p:spPr>
          <a:xfrm>
            <a:off x="4112405" y="1647096"/>
            <a:ext cx="1018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</a:rPr>
              <a:t>CORECONF</a:t>
            </a:r>
          </a:p>
        </p:txBody>
      </p:sp>
      <p:sp>
        <p:nvSpPr>
          <p:cNvPr id="66" name="ZoneTexte 44">
            <a:extLst>
              <a:ext uri="{FF2B5EF4-FFF2-40B4-BE49-F238E27FC236}">
                <a16:creationId xmlns:a16="http://schemas.microsoft.com/office/drawing/2014/main" id="{DDE13C2F-7DCB-4340-A49B-A851E6870059}"/>
              </a:ext>
            </a:extLst>
          </p:cNvPr>
          <p:cNvSpPr txBox="1"/>
          <p:nvPr/>
        </p:nvSpPr>
        <p:spPr>
          <a:xfrm>
            <a:off x="203715" y="3041044"/>
            <a:ext cx="996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Protocol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F621A7B8-8E78-8243-8B17-058063B0C025}"/>
              </a:ext>
            </a:extLst>
          </p:cNvPr>
          <p:cNvCxnSpPr>
            <a:cxnSpLocks/>
          </p:cNvCxnSpPr>
          <p:nvPr/>
        </p:nvCxnSpPr>
        <p:spPr>
          <a:xfrm flipV="1">
            <a:off x="1156852" y="3233711"/>
            <a:ext cx="634064" cy="1919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ZoneTexte 44">
            <a:extLst>
              <a:ext uri="{FF2B5EF4-FFF2-40B4-BE49-F238E27FC236}">
                <a16:creationId xmlns:a16="http://schemas.microsoft.com/office/drawing/2014/main" id="{6C87F49B-264A-E945-961E-604E34C4AB99}"/>
              </a:ext>
            </a:extLst>
          </p:cNvPr>
          <p:cNvSpPr txBox="1"/>
          <p:nvPr/>
        </p:nvSpPr>
        <p:spPr>
          <a:xfrm>
            <a:off x="1726064" y="3623209"/>
            <a:ext cx="1427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Peer</a:t>
            </a:r>
          </a:p>
        </p:txBody>
      </p:sp>
      <p:sp>
        <p:nvSpPr>
          <p:cNvPr id="69" name="ZoneTexte 44">
            <a:extLst>
              <a:ext uri="{FF2B5EF4-FFF2-40B4-BE49-F238E27FC236}">
                <a16:creationId xmlns:a16="http://schemas.microsoft.com/office/drawing/2014/main" id="{6091B9C9-47B2-0C40-886A-500A34A96893}"/>
              </a:ext>
            </a:extLst>
          </p:cNvPr>
          <p:cNvSpPr txBox="1"/>
          <p:nvPr/>
        </p:nvSpPr>
        <p:spPr>
          <a:xfrm>
            <a:off x="6183897" y="3620993"/>
            <a:ext cx="1427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Peer</a:t>
            </a:r>
          </a:p>
        </p:txBody>
      </p:sp>
    </p:spTree>
    <p:extLst>
      <p:ext uri="{BB962C8B-B14F-4D97-AF65-F5344CB8AC3E}">
        <p14:creationId xmlns:p14="http://schemas.microsoft.com/office/powerpoint/2010/main" val="143118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 txBox="1">
            <a:spLocks/>
          </p:cNvSpPr>
          <p:nvPr/>
        </p:nvSpPr>
        <p:spPr>
          <a:xfrm>
            <a:off x="0" y="2190226"/>
            <a:ext cx="9144000" cy="900112"/>
          </a:xfrm>
          <a:prstGeom prst="rect">
            <a:avLst/>
          </a:prstGeom>
        </p:spPr>
        <p:txBody>
          <a:bodyPr vert="horz" lIns="91411" tIns="45707" rIns="91411" bIns="45707" rtlCol="0" anchor="ctr">
            <a:normAutofit/>
          </a:bodyPr>
          <a:lstStyle>
            <a:lvl1pPr algn="ctr" defTabSz="457061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Trebuchet MS"/>
                <a:cs typeface="Trebuchet MS"/>
              </a:rPr>
              <a:t>Low-Power Wide-Area Networks</a:t>
            </a:r>
          </a:p>
        </p:txBody>
      </p:sp>
      <p:sp>
        <p:nvSpPr>
          <p:cNvPr id="20" name="Espace réservé du numéro de diapositive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2E28D-3C84-FA4F-AA95-DF0FC25EB245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26693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404F95-315E-5241-924D-E7DFCD7ED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/>
              <a:t>Example</a:t>
            </a:r>
            <a:r>
              <a:rPr lang="fr-FR" dirty="0"/>
              <a:t> of Network-</a:t>
            </a:r>
            <a:r>
              <a:rPr lang="fr-FR" dirty="0" err="1"/>
              <a:t>level</a:t>
            </a:r>
            <a:r>
              <a:rPr lang="fr-FR" dirty="0"/>
              <a:t> SCHC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1B1A41-3C6B-5244-B34D-FEA771BA6C0E}"/>
              </a:ext>
            </a:extLst>
          </p:cNvPr>
          <p:cNvSpPr/>
          <p:nvPr/>
        </p:nvSpPr>
        <p:spPr>
          <a:xfrm>
            <a:off x="1819176" y="1358967"/>
            <a:ext cx="1251284" cy="61601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 Manager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0FA0BAC-2ABA-0F48-BC62-C4A550197C23}"/>
              </a:ext>
            </a:extLst>
          </p:cNvPr>
          <p:cNvSpPr/>
          <p:nvPr/>
        </p:nvSpPr>
        <p:spPr>
          <a:xfrm>
            <a:off x="1819176" y="2453981"/>
            <a:ext cx="1251284" cy="61601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B51832C-C191-FA4E-9D89-EF5876533C01}"/>
              </a:ext>
            </a:extLst>
          </p:cNvPr>
          <p:cNvSpPr/>
          <p:nvPr/>
        </p:nvSpPr>
        <p:spPr>
          <a:xfrm>
            <a:off x="1819176" y="3451801"/>
            <a:ext cx="1251284" cy="97582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SCHC</a:t>
            </a:r>
          </a:p>
          <a:p>
            <a:pPr algn="ctr"/>
            <a:r>
              <a:rPr lang="en-US" dirty="0"/>
              <a:t>CD-FR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B92CF26-219B-E049-8292-C4976DABC033}"/>
              </a:ext>
            </a:extLst>
          </p:cNvPr>
          <p:cNvSpPr/>
          <p:nvPr/>
        </p:nvSpPr>
        <p:spPr>
          <a:xfrm>
            <a:off x="129941" y="1358967"/>
            <a:ext cx="1251284" cy="30686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IP Stack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BE2D0A7-6E8C-3444-936E-FE80785B89CE}"/>
              </a:ext>
            </a:extLst>
          </p:cNvPr>
          <p:cNvCxnSpPr>
            <a:cxnSpLocks/>
            <a:endCxn id="3" idx="1"/>
          </p:cNvCxnSpPr>
          <p:nvPr/>
        </p:nvCxnSpPr>
        <p:spPr>
          <a:xfrm>
            <a:off x="1381225" y="1666976"/>
            <a:ext cx="43795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348FEFD-2FAD-1B41-8B42-ACE5DD1EE955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1381225" y="3939712"/>
            <a:ext cx="43795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0EFC595-565E-3846-9DFD-EC8C70FEC72C}"/>
              </a:ext>
            </a:extLst>
          </p:cNvPr>
          <p:cNvCxnSpPr>
            <a:cxnSpLocks/>
            <a:stCxn id="3" idx="2"/>
            <a:endCxn id="8" idx="0"/>
          </p:cNvCxnSpPr>
          <p:nvPr/>
        </p:nvCxnSpPr>
        <p:spPr>
          <a:xfrm>
            <a:off x="2444818" y="1974984"/>
            <a:ext cx="0" cy="47899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8BCAF93-998E-3A45-B7E9-9A7ED9072971}"/>
              </a:ext>
            </a:extLst>
          </p:cNvPr>
          <p:cNvSpPr txBox="1"/>
          <p:nvPr/>
        </p:nvSpPr>
        <p:spPr>
          <a:xfrm>
            <a:off x="2471969" y="2079788"/>
            <a:ext cx="6065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CRUD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F22C119-7E35-6149-8139-00AD04A131B2}"/>
              </a:ext>
            </a:extLst>
          </p:cNvPr>
          <p:cNvCxnSpPr>
            <a:stCxn id="8" idx="2"/>
            <a:endCxn id="10" idx="0"/>
          </p:cNvCxnSpPr>
          <p:nvPr/>
        </p:nvCxnSpPr>
        <p:spPr>
          <a:xfrm>
            <a:off x="2444818" y="3069998"/>
            <a:ext cx="0" cy="38180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19BA6143-D798-0545-8DBE-00D5C618BF2C}"/>
              </a:ext>
            </a:extLst>
          </p:cNvPr>
          <p:cNvSpPr/>
          <p:nvPr/>
        </p:nvSpPr>
        <p:spPr>
          <a:xfrm>
            <a:off x="5967664" y="1358966"/>
            <a:ext cx="1251284" cy="61601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 Manager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F0F9010-F476-374A-A8BA-95EE6C1AA2BF}"/>
              </a:ext>
            </a:extLst>
          </p:cNvPr>
          <p:cNvSpPr/>
          <p:nvPr/>
        </p:nvSpPr>
        <p:spPr>
          <a:xfrm>
            <a:off x="5967664" y="2453980"/>
            <a:ext cx="1251284" cy="61601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447CACB-5790-2C49-BF50-4EA9B518D1B9}"/>
              </a:ext>
            </a:extLst>
          </p:cNvPr>
          <p:cNvSpPr/>
          <p:nvPr/>
        </p:nvSpPr>
        <p:spPr>
          <a:xfrm>
            <a:off x="5967664" y="3451800"/>
            <a:ext cx="1251284" cy="97582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SCHC</a:t>
            </a:r>
          </a:p>
          <a:p>
            <a:pPr algn="ctr"/>
            <a:r>
              <a:rPr lang="en-US" dirty="0"/>
              <a:t>CD-FR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1025182-176D-1C40-8F3A-EF3945C83BF5}"/>
              </a:ext>
            </a:extLst>
          </p:cNvPr>
          <p:cNvSpPr/>
          <p:nvPr/>
        </p:nvSpPr>
        <p:spPr>
          <a:xfrm>
            <a:off x="7656897" y="1358967"/>
            <a:ext cx="1251284" cy="30686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IP Stack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EE2C064-1357-314B-A4A8-8D1145577ACF}"/>
              </a:ext>
            </a:extLst>
          </p:cNvPr>
          <p:cNvCxnSpPr>
            <a:cxnSpLocks/>
          </p:cNvCxnSpPr>
          <p:nvPr/>
        </p:nvCxnSpPr>
        <p:spPr>
          <a:xfrm>
            <a:off x="6601327" y="1974983"/>
            <a:ext cx="0" cy="47899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C1CA7E8-8935-094E-A242-584FEB1BDD34}"/>
              </a:ext>
            </a:extLst>
          </p:cNvPr>
          <p:cNvCxnSpPr/>
          <p:nvPr/>
        </p:nvCxnSpPr>
        <p:spPr>
          <a:xfrm>
            <a:off x="6601327" y="3069997"/>
            <a:ext cx="0" cy="38180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CA133F12-AFEC-604A-A7F5-D96026284F1F}"/>
              </a:ext>
            </a:extLst>
          </p:cNvPr>
          <p:cNvCxnSpPr>
            <a:cxnSpLocks/>
          </p:cNvCxnSpPr>
          <p:nvPr/>
        </p:nvCxnSpPr>
        <p:spPr>
          <a:xfrm>
            <a:off x="7218948" y="1666976"/>
            <a:ext cx="43795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DCC1AEC0-4370-124F-9019-51399773117F}"/>
              </a:ext>
            </a:extLst>
          </p:cNvPr>
          <p:cNvCxnSpPr>
            <a:cxnSpLocks/>
          </p:cNvCxnSpPr>
          <p:nvPr/>
        </p:nvCxnSpPr>
        <p:spPr>
          <a:xfrm>
            <a:off x="7218948" y="3939712"/>
            <a:ext cx="43795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2D97516F-8651-1B47-8F33-0F77F74E5DC9}"/>
              </a:ext>
            </a:extLst>
          </p:cNvPr>
          <p:cNvCxnSpPr>
            <a:cxnSpLocks/>
          </p:cNvCxnSpPr>
          <p:nvPr/>
        </p:nvCxnSpPr>
        <p:spPr>
          <a:xfrm>
            <a:off x="3099338" y="3939710"/>
            <a:ext cx="2810576" cy="0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6BDBE918-067A-834F-9F2C-D384D385A886}"/>
              </a:ext>
            </a:extLst>
          </p:cNvPr>
          <p:cNvSpPr txBox="1"/>
          <p:nvPr/>
        </p:nvSpPr>
        <p:spPr>
          <a:xfrm>
            <a:off x="3454635" y="3593542"/>
            <a:ext cx="2128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Compressed Packets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BC4437A-14D8-254D-8375-46D5EF68A264}"/>
              </a:ext>
            </a:extLst>
          </p:cNvPr>
          <p:cNvSpPr txBox="1"/>
          <p:nvPr/>
        </p:nvSpPr>
        <p:spPr>
          <a:xfrm>
            <a:off x="5975686" y="2075981"/>
            <a:ext cx="6065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CRUD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B18DA82-9226-394F-A177-814D1F633D95}"/>
              </a:ext>
            </a:extLst>
          </p:cNvPr>
          <p:cNvSpPr/>
          <p:nvPr/>
        </p:nvSpPr>
        <p:spPr>
          <a:xfrm>
            <a:off x="129941" y="843033"/>
            <a:ext cx="1251284" cy="31029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Application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A564CC83-4037-7F45-A45C-460A4B72505C}"/>
              </a:ext>
            </a:extLst>
          </p:cNvPr>
          <p:cNvCxnSpPr>
            <a:cxnSpLocks/>
            <a:stCxn id="41" idx="2"/>
            <a:endCxn id="11" idx="0"/>
          </p:cNvCxnSpPr>
          <p:nvPr/>
        </p:nvCxnSpPr>
        <p:spPr>
          <a:xfrm>
            <a:off x="755583" y="1153327"/>
            <a:ext cx="0" cy="20564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16B62224-AF03-E34B-85DE-BEA8F5460082}"/>
              </a:ext>
            </a:extLst>
          </p:cNvPr>
          <p:cNvSpPr/>
          <p:nvPr/>
        </p:nvSpPr>
        <p:spPr>
          <a:xfrm>
            <a:off x="7656897" y="837438"/>
            <a:ext cx="1251284" cy="31029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Application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86A8168F-E11D-5B4C-B1AF-CA9718681DF5}"/>
              </a:ext>
            </a:extLst>
          </p:cNvPr>
          <p:cNvCxnSpPr>
            <a:cxnSpLocks/>
            <a:stCxn id="45" idx="2"/>
          </p:cNvCxnSpPr>
          <p:nvPr/>
        </p:nvCxnSpPr>
        <p:spPr>
          <a:xfrm>
            <a:off x="8282539" y="1147732"/>
            <a:ext cx="0" cy="20564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ZoneTexte 44">
            <a:extLst>
              <a:ext uri="{FF2B5EF4-FFF2-40B4-BE49-F238E27FC236}">
                <a16:creationId xmlns:a16="http://schemas.microsoft.com/office/drawing/2014/main" id="{A8B2316E-71EA-D944-8B92-D7161E0BDA2E}"/>
              </a:ext>
            </a:extLst>
          </p:cNvPr>
          <p:cNvSpPr txBox="1"/>
          <p:nvPr/>
        </p:nvSpPr>
        <p:spPr>
          <a:xfrm>
            <a:off x="51634" y="4486909"/>
            <a:ext cx="3097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Peer / SCHC Device</a:t>
            </a:r>
          </a:p>
        </p:txBody>
      </p:sp>
      <p:sp>
        <p:nvSpPr>
          <p:cNvPr id="37" name="ZoneTexte 44">
            <a:extLst>
              <a:ext uri="{FF2B5EF4-FFF2-40B4-BE49-F238E27FC236}">
                <a16:creationId xmlns:a16="http://schemas.microsoft.com/office/drawing/2014/main" id="{4B91569B-E864-6849-AB3B-E7376C240324}"/>
              </a:ext>
            </a:extLst>
          </p:cNvPr>
          <p:cNvSpPr txBox="1"/>
          <p:nvPr/>
        </p:nvSpPr>
        <p:spPr>
          <a:xfrm>
            <a:off x="5784874" y="4486909"/>
            <a:ext cx="3306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Peer / SCHC Gateway</a:t>
            </a:r>
          </a:p>
        </p:txBody>
      </p:sp>
    </p:spTree>
    <p:extLst>
      <p:ext uri="{BB962C8B-B14F-4D97-AF65-F5344CB8AC3E}">
        <p14:creationId xmlns:p14="http://schemas.microsoft.com/office/powerpoint/2010/main" val="2297949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404F95-315E-5241-924D-E7DFCD7ED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/>
              <a:t>Example</a:t>
            </a:r>
            <a:r>
              <a:rPr lang="fr-FR" dirty="0"/>
              <a:t> of Network-</a:t>
            </a:r>
            <a:r>
              <a:rPr lang="fr-FR" dirty="0" err="1"/>
              <a:t>level</a:t>
            </a:r>
            <a:r>
              <a:rPr lang="fr-FR" dirty="0"/>
              <a:t> SCHC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1B1A41-3C6B-5244-B34D-FEA771BA6C0E}"/>
              </a:ext>
            </a:extLst>
          </p:cNvPr>
          <p:cNvSpPr/>
          <p:nvPr/>
        </p:nvSpPr>
        <p:spPr>
          <a:xfrm>
            <a:off x="1819176" y="1358967"/>
            <a:ext cx="1251284" cy="61601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 Manager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0FA0BAC-2ABA-0F48-BC62-C4A550197C23}"/>
              </a:ext>
            </a:extLst>
          </p:cNvPr>
          <p:cNvSpPr/>
          <p:nvPr/>
        </p:nvSpPr>
        <p:spPr>
          <a:xfrm>
            <a:off x="1819176" y="2453981"/>
            <a:ext cx="1251284" cy="61601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B51832C-C191-FA4E-9D89-EF5876533C01}"/>
              </a:ext>
            </a:extLst>
          </p:cNvPr>
          <p:cNvSpPr/>
          <p:nvPr/>
        </p:nvSpPr>
        <p:spPr>
          <a:xfrm>
            <a:off x="1819176" y="3451801"/>
            <a:ext cx="1251284" cy="97582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SCHC</a:t>
            </a:r>
          </a:p>
          <a:p>
            <a:pPr algn="ctr"/>
            <a:r>
              <a:rPr lang="en-US" dirty="0"/>
              <a:t>CD-FR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B92CF26-219B-E049-8292-C4976DABC033}"/>
              </a:ext>
            </a:extLst>
          </p:cNvPr>
          <p:cNvSpPr/>
          <p:nvPr/>
        </p:nvSpPr>
        <p:spPr>
          <a:xfrm>
            <a:off x="129941" y="1358967"/>
            <a:ext cx="1251284" cy="30686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IP Stack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BE2D0A7-6E8C-3444-936E-FE80785B89CE}"/>
              </a:ext>
            </a:extLst>
          </p:cNvPr>
          <p:cNvCxnSpPr>
            <a:cxnSpLocks/>
            <a:endCxn id="3" idx="1"/>
          </p:cNvCxnSpPr>
          <p:nvPr/>
        </p:nvCxnSpPr>
        <p:spPr>
          <a:xfrm>
            <a:off x="1381225" y="1666976"/>
            <a:ext cx="43795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348FEFD-2FAD-1B41-8B42-ACE5DD1EE955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1381225" y="3939712"/>
            <a:ext cx="43795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0EFC595-565E-3846-9DFD-EC8C70FEC72C}"/>
              </a:ext>
            </a:extLst>
          </p:cNvPr>
          <p:cNvCxnSpPr>
            <a:cxnSpLocks/>
            <a:stCxn id="3" idx="2"/>
            <a:endCxn id="8" idx="0"/>
          </p:cNvCxnSpPr>
          <p:nvPr/>
        </p:nvCxnSpPr>
        <p:spPr>
          <a:xfrm>
            <a:off x="2444818" y="1974984"/>
            <a:ext cx="0" cy="47899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F22C119-7E35-6149-8139-00AD04A131B2}"/>
              </a:ext>
            </a:extLst>
          </p:cNvPr>
          <p:cNvCxnSpPr>
            <a:stCxn id="8" idx="2"/>
            <a:endCxn id="10" idx="0"/>
          </p:cNvCxnSpPr>
          <p:nvPr/>
        </p:nvCxnSpPr>
        <p:spPr>
          <a:xfrm>
            <a:off x="2444818" y="3069998"/>
            <a:ext cx="0" cy="38180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19BA6143-D798-0545-8DBE-00D5C618BF2C}"/>
              </a:ext>
            </a:extLst>
          </p:cNvPr>
          <p:cNvSpPr/>
          <p:nvPr/>
        </p:nvSpPr>
        <p:spPr>
          <a:xfrm>
            <a:off x="5967664" y="1358966"/>
            <a:ext cx="1251284" cy="61601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 Manager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F0F9010-F476-374A-A8BA-95EE6C1AA2BF}"/>
              </a:ext>
            </a:extLst>
          </p:cNvPr>
          <p:cNvSpPr/>
          <p:nvPr/>
        </p:nvSpPr>
        <p:spPr>
          <a:xfrm>
            <a:off x="5967664" y="2453980"/>
            <a:ext cx="1251284" cy="61601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447CACB-5790-2C49-BF50-4EA9B518D1B9}"/>
              </a:ext>
            </a:extLst>
          </p:cNvPr>
          <p:cNvSpPr/>
          <p:nvPr/>
        </p:nvSpPr>
        <p:spPr>
          <a:xfrm>
            <a:off x="5967664" y="3451800"/>
            <a:ext cx="1251284" cy="97582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SCHC</a:t>
            </a:r>
          </a:p>
          <a:p>
            <a:pPr algn="ctr"/>
            <a:r>
              <a:rPr lang="en-US" dirty="0"/>
              <a:t>CD-FR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1025182-176D-1C40-8F3A-EF3945C83BF5}"/>
              </a:ext>
            </a:extLst>
          </p:cNvPr>
          <p:cNvSpPr/>
          <p:nvPr/>
        </p:nvSpPr>
        <p:spPr>
          <a:xfrm>
            <a:off x="7656897" y="1358967"/>
            <a:ext cx="1251284" cy="30686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IP Stack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EE2C064-1357-314B-A4A8-8D1145577ACF}"/>
              </a:ext>
            </a:extLst>
          </p:cNvPr>
          <p:cNvCxnSpPr>
            <a:cxnSpLocks/>
          </p:cNvCxnSpPr>
          <p:nvPr/>
        </p:nvCxnSpPr>
        <p:spPr>
          <a:xfrm>
            <a:off x="6601327" y="1974983"/>
            <a:ext cx="0" cy="47899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C1CA7E8-8935-094E-A242-584FEB1BDD34}"/>
              </a:ext>
            </a:extLst>
          </p:cNvPr>
          <p:cNvCxnSpPr/>
          <p:nvPr/>
        </p:nvCxnSpPr>
        <p:spPr>
          <a:xfrm>
            <a:off x="6601327" y="3069997"/>
            <a:ext cx="0" cy="38180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CA133F12-AFEC-604A-A7F5-D96026284F1F}"/>
              </a:ext>
            </a:extLst>
          </p:cNvPr>
          <p:cNvCxnSpPr>
            <a:cxnSpLocks/>
          </p:cNvCxnSpPr>
          <p:nvPr/>
        </p:nvCxnSpPr>
        <p:spPr>
          <a:xfrm>
            <a:off x="7218948" y="1666976"/>
            <a:ext cx="43795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DCC1AEC0-4370-124F-9019-51399773117F}"/>
              </a:ext>
            </a:extLst>
          </p:cNvPr>
          <p:cNvCxnSpPr>
            <a:cxnSpLocks/>
          </p:cNvCxnSpPr>
          <p:nvPr/>
        </p:nvCxnSpPr>
        <p:spPr>
          <a:xfrm>
            <a:off x="7218948" y="3939712"/>
            <a:ext cx="43795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2D97516F-8651-1B47-8F33-0F77F74E5DC9}"/>
              </a:ext>
            </a:extLst>
          </p:cNvPr>
          <p:cNvCxnSpPr>
            <a:cxnSpLocks/>
          </p:cNvCxnSpPr>
          <p:nvPr/>
        </p:nvCxnSpPr>
        <p:spPr>
          <a:xfrm>
            <a:off x="3099338" y="3939710"/>
            <a:ext cx="2810576" cy="0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6BDBE918-067A-834F-9F2C-D384D385A886}"/>
              </a:ext>
            </a:extLst>
          </p:cNvPr>
          <p:cNvSpPr txBox="1"/>
          <p:nvPr/>
        </p:nvSpPr>
        <p:spPr>
          <a:xfrm>
            <a:off x="3454635" y="3593542"/>
            <a:ext cx="2128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Compressed Packets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1FF2B0B-A45F-E247-9152-41E3271C4EAE}"/>
              </a:ext>
            </a:extLst>
          </p:cNvPr>
          <p:cNvCxnSpPr>
            <a:cxnSpLocks/>
          </p:cNvCxnSpPr>
          <p:nvPr/>
        </p:nvCxnSpPr>
        <p:spPr>
          <a:xfrm>
            <a:off x="3099338" y="1687600"/>
            <a:ext cx="2810576" cy="0"/>
          </a:xfrm>
          <a:prstGeom prst="straightConnector1">
            <a:avLst/>
          </a:prstGeom>
          <a:ln>
            <a:solidFill>
              <a:schemeClr val="accent6"/>
            </a:solidFill>
            <a:prstDash val="dash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F612F434-A950-1641-8294-9850A753B658}"/>
              </a:ext>
            </a:extLst>
          </p:cNvPr>
          <p:cNvSpPr txBox="1"/>
          <p:nvPr/>
        </p:nvSpPr>
        <p:spPr>
          <a:xfrm>
            <a:off x="3243713" y="1329596"/>
            <a:ext cx="2406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CORECONF/OSCORE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F0D1625-C884-F843-B08B-EC4A10E95BCE}"/>
              </a:ext>
            </a:extLst>
          </p:cNvPr>
          <p:cNvSpPr/>
          <p:nvPr/>
        </p:nvSpPr>
        <p:spPr>
          <a:xfrm>
            <a:off x="129941" y="843033"/>
            <a:ext cx="1251284" cy="31029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Application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6A1B83F6-6F3A-D44C-9FEF-FB5F0032F89E}"/>
              </a:ext>
            </a:extLst>
          </p:cNvPr>
          <p:cNvCxnSpPr>
            <a:cxnSpLocks/>
            <a:stCxn id="42" idx="2"/>
          </p:cNvCxnSpPr>
          <p:nvPr/>
        </p:nvCxnSpPr>
        <p:spPr>
          <a:xfrm>
            <a:off x="755583" y="1153327"/>
            <a:ext cx="0" cy="20564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5F7990A9-1F06-5D4C-BD05-F3B4AAD69E26}"/>
              </a:ext>
            </a:extLst>
          </p:cNvPr>
          <p:cNvSpPr/>
          <p:nvPr/>
        </p:nvSpPr>
        <p:spPr>
          <a:xfrm>
            <a:off x="7656897" y="837438"/>
            <a:ext cx="1251284" cy="31029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Application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4E732C2D-3797-7B4A-8454-8078832792BC}"/>
              </a:ext>
            </a:extLst>
          </p:cNvPr>
          <p:cNvCxnSpPr>
            <a:cxnSpLocks/>
            <a:stCxn id="44" idx="2"/>
          </p:cNvCxnSpPr>
          <p:nvPr/>
        </p:nvCxnSpPr>
        <p:spPr>
          <a:xfrm>
            <a:off x="8282539" y="1147732"/>
            <a:ext cx="0" cy="20564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28E39628-123A-064D-856B-44B798211C74}"/>
              </a:ext>
            </a:extLst>
          </p:cNvPr>
          <p:cNvSpPr txBox="1"/>
          <p:nvPr/>
        </p:nvSpPr>
        <p:spPr>
          <a:xfrm>
            <a:off x="2471969" y="2079788"/>
            <a:ext cx="6065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CRUD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2A25C5A-B6B8-2E47-9BBF-81426DAFC549}"/>
              </a:ext>
            </a:extLst>
          </p:cNvPr>
          <p:cNvSpPr txBox="1"/>
          <p:nvPr/>
        </p:nvSpPr>
        <p:spPr>
          <a:xfrm>
            <a:off x="5975686" y="2075981"/>
            <a:ext cx="6065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CRUD</a:t>
            </a:r>
          </a:p>
        </p:txBody>
      </p:sp>
      <p:sp>
        <p:nvSpPr>
          <p:cNvPr id="39" name="ZoneTexte 44">
            <a:extLst>
              <a:ext uri="{FF2B5EF4-FFF2-40B4-BE49-F238E27FC236}">
                <a16:creationId xmlns:a16="http://schemas.microsoft.com/office/drawing/2014/main" id="{E3319361-7687-D043-A478-72FA44A5A1C7}"/>
              </a:ext>
            </a:extLst>
          </p:cNvPr>
          <p:cNvSpPr txBox="1"/>
          <p:nvPr/>
        </p:nvSpPr>
        <p:spPr>
          <a:xfrm>
            <a:off x="51634" y="4486909"/>
            <a:ext cx="3097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Peer / SCHC Device</a:t>
            </a:r>
          </a:p>
        </p:txBody>
      </p:sp>
      <p:sp>
        <p:nvSpPr>
          <p:cNvPr id="40" name="ZoneTexte 44">
            <a:extLst>
              <a:ext uri="{FF2B5EF4-FFF2-40B4-BE49-F238E27FC236}">
                <a16:creationId xmlns:a16="http://schemas.microsoft.com/office/drawing/2014/main" id="{2CBF582D-D555-B94C-9993-6DAD73AB323A}"/>
              </a:ext>
            </a:extLst>
          </p:cNvPr>
          <p:cNvSpPr txBox="1"/>
          <p:nvPr/>
        </p:nvSpPr>
        <p:spPr>
          <a:xfrm>
            <a:off x="5784874" y="4486909"/>
            <a:ext cx="3306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Peer / SCHC Gateway</a:t>
            </a:r>
          </a:p>
        </p:txBody>
      </p:sp>
    </p:spTree>
    <p:extLst>
      <p:ext uri="{BB962C8B-B14F-4D97-AF65-F5344CB8AC3E}">
        <p14:creationId xmlns:p14="http://schemas.microsoft.com/office/powerpoint/2010/main" val="18607316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404F95-315E-5241-924D-E7DFCD7ED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/>
              <a:t>Example</a:t>
            </a:r>
            <a:r>
              <a:rPr lang="fr-FR" dirty="0"/>
              <a:t> of Network-</a:t>
            </a:r>
            <a:r>
              <a:rPr lang="fr-FR" dirty="0" err="1"/>
              <a:t>level</a:t>
            </a:r>
            <a:r>
              <a:rPr lang="fr-FR" dirty="0"/>
              <a:t> SCHC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1B1A41-3C6B-5244-B34D-FEA771BA6C0E}"/>
              </a:ext>
            </a:extLst>
          </p:cNvPr>
          <p:cNvSpPr/>
          <p:nvPr/>
        </p:nvSpPr>
        <p:spPr>
          <a:xfrm>
            <a:off x="1819176" y="1358967"/>
            <a:ext cx="1251284" cy="61601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 Manager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0FA0BAC-2ABA-0F48-BC62-C4A550197C23}"/>
              </a:ext>
            </a:extLst>
          </p:cNvPr>
          <p:cNvSpPr/>
          <p:nvPr/>
        </p:nvSpPr>
        <p:spPr>
          <a:xfrm>
            <a:off x="1819176" y="2453981"/>
            <a:ext cx="1251284" cy="61601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B51832C-C191-FA4E-9D89-EF5876533C01}"/>
              </a:ext>
            </a:extLst>
          </p:cNvPr>
          <p:cNvSpPr/>
          <p:nvPr/>
        </p:nvSpPr>
        <p:spPr>
          <a:xfrm>
            <a:off x="1819176" y="3451801"/>
            <a:ext cx="1251284" cy="97582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SCHC</a:t>
            </a:r>
          </a:p>
          <a:p>
            <a:pPr algn="ctr"/>
            <a:r>
              <a:rPr lang="en-US" dirty="0"/>
              <a:t>CD-FR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B92CF26-219B-E049-8292-C4976DABC033}"/>
              </a:ext>
            </a:extLst>
          </p:cNvPr>
          <p:cNvSpPr/>
          <p:nvPr/>
        </p:nvSpPr>
        <p:spPr>
          <a:xfrm>
            <a:off x="129941" y="1358967"/>
            <a:ext cx="1251284" cy="30686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IP Stack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BE2D0A7-6E8C-3444-936E-FE80785B89CE}"/>
              </a:ext>
            </a:extLst>
          </p:cNvPr>
          <p:cNvCxnSpPr>
            <a:cxnSpLocks/>
            <a:endCxn id="3" idx="1"/>
          </p:cNvCxnSpPr>
          <p:nvPr/>
        </p:nvCxnSpPr>
        <p:spPr>
          <a:xfrm>
            <a:off x="1381225" y="1666976"/>
            <a:ext cx="43795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348FEFD-2FAD-1B41-8B42-ACE5DD1EE955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1381225" y="3939712"/>
            <a:ext cx="43795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0EFC595-565E-3846-9DFD-EC8C70FEC72C}"/>
              </a:ext>
            </a:extLst>
          </p:cNvPr>
          <p:cNvCxnSpPr>
            <a:cxnSpLocks/>
            <a:stCxn id="3" idx="2"/>
            <a:endCxn id="8" idx="0"/>
          </p:cNvCxnSpPr>
          <p:nvPr/>
        </p:nvCxnSpPr>
        <p:spPr>
          <a:xfrm>
            <a:off x="2444818" y="1974984"/>
            <a:ext cx="0" cy="47899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F22C119-7E35-6149-8139-00AD04A131B2}"/>
              </a:ext>
            </a:extLst>
          </p:cNvPr>
          <p:cNvCxnSpPr>
            <a:stCxn id="8" idx="2"/>
            <a:endCxn id="10" idx="0"/>
          </p:cNvCxnSpPr>
          <p:nvPr/>
        </p:nvCxnSpPr>
        <p:spPr>
          <a:xfrm>
            <a:off x="2444818" y="3069998"/>
            <a:ext cx="0" cy="38180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19BA6143-D798-0545-8DBE-00D5C618BF2C}"/>
              </a:ext>
            </a:extLst>
          </p:cNvPr>
          <p:cNvSpPr/>
          <p:nvPr/>
        </p:nvSpPr>
        <p:spPr>
          <a:xfrm>
            <a:off x="5967664" y="1358966"/>
            <a:ext cx="1251284" cy="61601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 Manager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F0F9010-F476-374A-A8BA-95EE6C1AA2BF}"/>
              </a:ext>
            </a:extLst>
          </p:cNvPr>
          <p:cNvSpPr/>
          <p:nvPr/>
        </p:nvSpPr>
        <p:spPr>
          <a:xfrm>
            <a:off x="5967664" y="2453980"/>
            <a:ext cx="1251284" cy="61601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447CACB-5790-2C49-BF50-4EA9B518D1B9}"/>
              </a:ext>
            </a:extLst>
          </p:cNvPr>
          <p:cNvSpPr/>
          <p:nvPr/>
        </p:nvSpPr>
        <p:spPr>
          <a:xfrm>
            <a:off x="5967664" y="3451800"/>
            <a:ext cx="1251284" cy="97582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SCHC</a:t>
            </a:r>
          </a:p>
          <a:p>
            <a:pPr algn="ctr"/>
            <a:r>
              <a:rPr lang="en-US" dirty="0"/>
              <a:t>CD-FR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1025182-176D-1C40-8F3A-EF3945C83BF5}"/>
              </a:ext>
            </a:extLst>
          </p:cNvPr>
          <p:cNvSpPr/>
          <p:nvPr/>
        </p:nvSpPr>
        <p:spPr>
          <a:xfrm>
            <a:off x="7656897" y="1358967"/>
            <a:ext cx="1251284" cy="306865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IP Stack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EE2C064-1357-314B-A4A8-8D1145577ACF}"/>
              </a:ext>
            </a:extLst>
          </p:cNvPr>
          <p:cNvCxnSpPr>
            <a:cxnSpLocks/>
          </p:cNvCxnSpPr>
          <p:nvPr/>
        </p:nvCxnSpPr>
        <p:spPr>
          <a:xfrm>
            <a:off x="6601327" y="1974983"/>
            <a:ext cx="0" cy="47899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C1CA7E8-8935-094E-A242-584FEB1BDD34}"/>
              </a:ext>
            </a:extLst>
          </p:cNvPr>
          <p:cNvCxnSpPr/>
          <p:nvPr/>
        </p:nvCxnSpPr>
        <p:spPr>
          <a:xfrm>
            <a:off x="6601327" y="3069997"/>
            <a:ext cx="0" cy="38180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CA133F12-AFEC-604A-A7F5-D96026284F1F}"/>
              </a:ext>
            </a:extLst>
          </p:cNvPr>
          <p:cNvCxnSpPr>
            <a:cxnSpLocks/>
          </p:cNvCxnSpPr>
          <p:nvPr/>
        </p:nvCxnSpPr>
        <p:spPr>
          <a:xfrm>
            <a:off x="7218948" y="1666976"/>
            <a:ext cx="43795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DCC1AEC0-4370-124F-9019-51399773117F}"/>
              </a:ext>
            </a:extLst>
          </p:cNvPr>
          <p:cNvCxnSpPr>
            <a:cxnSpLocks/>
          </p:cNvCxnSpPr>
          <p:nvPr/>
        </p:nvCxnSpPr>
        <p:spPr>
          <a:xfrm>
            <a:off x="7218948" y="3939712"/>
            <a:ext cx="437951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2D97516F-8651-1B47-8F33-0F77F74E5DC9}"/>
              </a:ext>
            </a:extLst>
          </p:cNvPr>
          <p:cNvCxnSpPr>
            <a:cxnSpLocks/>
          </p:cNvCxnSpPr>
          <p:nvPr/>
        </p:nvCxnSpPr>
        <p:spPr>
          <a:xfrm>
            <a:off x="3099338" y="3939710"/>
            <a:ext cx="2810576" cy="0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6BDBE918-067A-834F-9F2C-D384D385A886}"/>
              </a:ext>
            </a:extLst>
          </p:cNvPr>
          <p:cNvSpPr txBox="1"/>
          <p:nvPr/>
        </p:nvSpPr>
        <p:spPr>
          <a:xfrm>
            <a:off x="3454635" y="3593542"/>
            <a:ext cx="21288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Compressed Packets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61FF2B0B-A45F-E247-9152-41E3271C4EAE}"/>
              </a:ext>
            </a:extLst>
          </p:cNvPr>
          <p:cNvCxnSpPr>
            <a:cxnSpLocks/>
          </p:cNvCxnSpPr>
          <p:nvPr/>
        </p:nvCxnSpPr>
        <p:spPr>
          <a:xfrm>
            <a:off x="3099338" y="1687600"/>
            <a:ext cx="2810576" cy="0"/>
          </a:xfrm>
          <a:prstGeom prst="straightConnector1">
            <a:avLst/>
          </a:prstGeom>
          <a:ln>
            <a:solidFill>
              <a:schemeClr val="accent6"/>
            </a:solidFill>
            <a:prstDash val="dash"/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F612F434-A950-1641-8294-9850A753B658}"/>
              </a:ext>
            </a:extLst>
          </p:cNvPr>
          <p:cNvSpPr txBox="1"/>
          <p:nvPr/>
        </p:nvSpPr>
        <p:spPr>
          <a:xfrm>
            <a:off x="3243713" y="1329596"/>
            <a:ext cx="2406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CORECONF/OSCORE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98C6DCE3-DE72-FC44-AD7D-9CF39E608901}"/>
              </a:ext>
            </a:extLst>
          </p:cNvPr>
          <p:cNvCxnSpPr/>
          <p:nvPr/>
        </p:nvCxnSpPr>
        <p:spPr>
          <a:xfrm flipH="1">
            <a:off x="755583" y="1666974"/>
            <a:ext cx="123684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2677632C-4157-4D46-BDF9-C55A79C517F0}"/>
              </a:ext>
            </a:extLst>
          </p:cNvPr>
          <p:cNvCxnSpPr>
            <a:cxnSpLocks/>
          </p:cNvCxnSpPr>
          <p:nvPr/>
        </p:nvCxnSpPr>
        <p:spPr>
          <a:xfrm>
            <a:off x="755583" y="1698928"/>
            <a:ext cx="8024" cy="226394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DFA866D1-EA61-2D48-B1F8-C6062DE5597D}"/>
              </a:ext>
            </a:extLst>
          </p:cNvPr>
          <p:cNvCxnSpPr>
            <a:cxnSpLocks/>
          </p:cNvCxnSpPr>
          <p:nvPr/>
        </p:nvCxnSpPr>
        <p:spPr>
          <a:xfrm>
            <a:off x="751571" y="3939710"/>
            <a:ext cx="7636846" cy="2316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01AE07BB-20E6-074F-8FC6-76F1CB47333F}"/>
              </a:ext>
            </a:extLst>
          </p:cNvPr>
          <p:cNvCxnSpPr>
            <a:cxnSpLocks/>
          </p:cNvCxnSpPr>
          <p:nvPr/>
        </p:nvCxnSpPr>
        <p:spPr>
          <a:xfrm flipV="1">
            <a:off x="8367411" y="1666974"/>
            <a:ext cx="21006" cy="227273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662F8343-9FEA-2E4E-B5EC-99114AD3B486}"/>
              </a:ext>
            </a:extLst>
          </p:cNvPr>
          <p:cNvCxnSpPr/>
          <p:nvPr/>
        </p:nvCxnSpPr>
        <p:spPr>
          <a:xfrm flipH="1">
            <a:off x="7130565" y="1698928"/>
            <a:ext cx="123684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2" name="Rectangle 41">
            <a:extLst>
              <a:ext uri="{FF2B5EF4-FFF2-40B4-BE49-F238E27FC236}">
                <a16:creationId xmlns:a16="http://schemas.microsoft.com/office/drawing/2014/main" id="{5FC65A48-746F-6D4B-9F52-2B71C10C5093}"/>
              </a:ext>
            </a:extLst>
          </p:cNvPr>
          <p:cNvSpPr/>
          <p:nvPr/>
        </p:nvSpPr>
        <p:spPr>
          <a:xfrm>
            <a:off x="129941" y="843033"/>
            <a:ext cx="1251284" cy="31029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Application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5209B8AA-5DBA-564F-B89C-EB9BDB4C0DD6}"/>
              </a:ext>
            </a:extLst>
          </p:cNvPr>
          <p:cNvCxnSpPr>
            <a:cxnSpLocks/>
            <a:stCxn id="42" idx="2"/>
          </p:cNvCxnSpPr>
          <p:nvPr/>
        </p:nvCxnSpPr>
        <p:spPr>
          <a:xfrm>
            <a:off x="755583" y="1153327"/>
            <a:ext cx="0" cy="20564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4DD702D6-6E5D-A443-B2C9-B6C8F1326100}"/>
              </a:ext>
            </a:extLst>
          </p:cNvPr>
          <p:cNvSpPr/>
          <p:nvPr/>
        </p:nvSpPr>
        <p:spPr>
          <a:xfrm>
            <a:off x="7656897" y="837438"/>
            <a:ext cx="1251284" cy="31029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Application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7E0374F7-27F7-C042-BC73-CA1938CEF529}"/>
              </a:ext>
            </a:extLst>
          </p:cNvPr>
          <p:cNvCxnSpPr>
            <a:cxnSpLocks/>
            <a:stCxn id="44" idx="2"/>
          </p:cNvCxnSpPr>
          <p:nvPr/>
        </p:nvCxnSpPr>
        <p:spPr>
          <a:xfrm>
            <a:off x="8282539" y="1147732"/>
            <a:ext cx="0" cy="20564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A27815D3-5E4F-9B43-BFB7-66185A8EDF1C}"/>
              </a:ext>
            </a:extLst>
          </p:cNvPr>
          <p:cNvSpPr txBox="1"/>
          <p:nvPr/>
        </p:nvSpPr>
        <p:spPr>
          <a:xfrm>
            <a:off x="2471969" y="2079788"/>
            <a:ext cx="6065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CRUD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3E2AC5E-0034-8541-B729-906C3EAF7BAF}"/>
              </a:ext>
            </a:extLst>
          </p:cNvPr>
          <p:cNvSpPr txBox="1"/>
          <p:nvPr/>
        </p:nvSpPr>
        <p:spPr>
          <a:xfrm>
            <a:off x="5975686" y="2075981"/>
            <a:ext cx="6065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CRUD</a:t>
            </a:r>
          </a:p>
        </p:txBody>
      </p:sp>
      <p:sp>
        <p:nvSpPr>
          <p:cNvPr id="49" name="ZoneTexte 44">
            <a:extLst>
              <a:ext uri="{FF2B5EF4-FFF2-40B4-BE49-F238E27FC236}">
                <a16:creationId xmlns:a16="http://schemas.microsoft.com/office/drawing/2014/main" id="{3579CC7B-614A-554C-9219-D172F8BEEB01}"/>
              </a:ext>
            </a:extLst>
          </p:cNvPr>
          <p:cNvSpPr txBox="1"/>
          <p:nvPr/>
        </p:nvSpPr>
        <p:spPr>
          <a:xfrm>
            <a:off x="51634" y="4486909"/>
            <a:ext cx="3097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Peer / SCHC Device</a:t>
            </a:r>
          </a:p>
        </p:txBody>
      </p:sp>
      <p:sp>
        <p:nvSpPr>
          <p:cNvPr id="50" name="ZoneTexte 44">
            <a:extLst>
              <a:ext uri="{FF2B5EF4-FFF2-40B4-BE49-F238E27FC236}">
                <a16:creationId xmlns:a16="http://schemas.microsoft.com/office/drawing/2014/main" id="{66675990-4B43-FB4B-8AFF-951B339D2EFE}"/>
              </a:ext>
            </a:extLst>
          </p:cNvPr>
          <p:cNvSpPr txBox="1"/>
          <p:nvPr/>
        </p:nvSpPr>
        <p:spPr>
          <a:xfrm>
            <a:off x="5784874" y="4486909"/>
            <a:ext cx="3306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Peer / SCHC Gateway</a:t>
            </a:r>
          </a:p>
        </p:txBody>
      </p:sp>
    </p:spTree>
    <p:extLst>
      <p:ext uri="{BB962C8B-B14F-4D97-AF65-F5344CB8AC3E}">
        <p14:creationId xmlns:p14="http://schemas.microsoft.com/office/powerpoint/2010/main" val="2337684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 txBox="1">
            <a:spLocks/>
          </p:cNvSpPr>
          <p:nvPr/>
        </p:nvSpPr>
        <p:spPr>
          <a:xfrm>
            <a:off x="0" y="2190226"/>
            <a:ext cx="9144000" cy="900112"/>
          </a:xfrm>
          <a:prstGeom prst="rect">
            <a:avLst/>
          </a:prstGeom>
        </p:spPr>
        <p:txBody>
          <a:bodyPr vert="horz" lIns="91411" tIns="45707" rIns="91411" bIns="45707" rtlCol="0" anchor="ctr">
            <a:normAutofit/>
          </a:bodyPr>
          <a:lstStyle>
            <a:lvl1pPr algn="ctr" defTabSz="457061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BB1E26"/>
                </a:solidFill>
                <a:latin typeface="Trebuchet MS"/>
                <a:cs typeface="Trebuchet MS"/>
              </a:rPr>
              <a:t>Low-Power</a:t>
            </a:r>
            <a:r>
              <a:rPr lang="en-US" b="1" dirty="0">
                <a:solidFill>
                  <a:srgbClr val="000000"/>
                </a:solidFill>
                <a:latin typeface="Trebuchet MS"/>
                <a:cs typeface="Trebuchet MS"/>
              </a:rPr>
              <a:t> Wide-Area Networks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493187" y="2917704"/>
            <a:ext cx="2672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20 years on simple battery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441208" y="2079845"/>
            <a:ext cx="2805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25 </a:t>
            </a:r>
            <a:r>
              <a:rPr lang="en-US" dirty="0" err="1"/>
              <a:t>mW</a:t>
            </a:r>
            <a:r>
              <a:rPr lang="en-US" dirty="0"/>
              <a:t> transmission power</a:t>
            </a:r>
          </a:p>
        </p:txBody>
      </p:sp>
      <p:sp>
        <p:nvSpPr>
          <p:cNvPr id="20" name="Espace réservé du numéro de diapositive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2E28D-3C84-FA4F-AA95-DF0FC25EB245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88590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 txBox="1">
            <a:spLocks/>
          </p:cNvSpPr>
          <p:nvPr/>
        </p:nvSpPr>
        <p:spPr>
          <a:xfrm>
            <a:off x="0" y="2190226"/>
            <a:ext cx="9144000" cy="900112"/>
          </a:xfrm>
          <a:prstGeom prst="rect">
            <a:avLst/>
          </a:prstGeom>
        </p:spPr>
        <p:txBody>
          <a:bodyPr vert="horz" lIns="91411" tIns="45707" rIns="91411" bIns="45707" rtlCol="0" anchor="ctr">
            <a:normAutofit/>
          </a:bodyPr>
          <a:lstStyle>
            <a:lvl1pPr algn="ctr" defTabSz="457061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Trebuchet MS"/>
                <a:cs typeface="Trebuchet MS"/>
              </a:rPr>
              <a:t>Low-Power</a:t>
            </a:r>
            <a:r>
              <a:rPr lang="en-US" b="1" dirty="0">
                <a:solidFill>
                  <a:srgbClr val="000000"/>
                </a:solidFill>
                <a:latin typeface="Trebuchet MS"/>
                <a:cs typeface="Trebuchet MS"/>
              </a:rPr>
              <a:t> </a:t>
            </a:r>
            <a:r>
              <a:rPr lang="en-US" b="1" dirty="0">
                <a:solidFill>
                  <a:srgbClr val="BB1E26"/>
                </a:solidFill>
                <a:latin typeface="Trebuchet MS"/>
                <a:cs typeface="Trebuchet MS"/>
              </a:rPr>
              <a:t>Wide-Area </a:t>
            </a:r>
            <a:r>
              <a:rPr lang="en-US" b="1" dirty="0">
                <a:solidFill>
                  <a:srgbClr val="000000"/>
                </a:solidFill>
                <a:latin typeface="Trebuchet MS"/>
                <a:cs typeface="Trebuchet MS"/>
              </a:rPr>
              <a:t>Networks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3759452" y="2930035"/>
            <a:ext cx="2137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2-3 km urban indoor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3562450" y="2030521"/>
            <a:ext cx="2432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15-50 km rural outdoor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2E28D-3C84-FA4F-AA95-DF0FC25EB245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3804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 txBox="1">
            <a:spLocks/>
          </p:cNvSpPr>
          <p:nvPr/>
        </p:nvSpPr>
        <p:spPr>
          <a:xfrm>
            <a:off x="0" y="2190226"/>
            <a:ext cx="9144000" cy="900112"/>
          </a:xfrm>
          <a:prstGeom prst="rect">
            <a:avLst/>
          </a:prstGeom>
        </p:spPr>
        <p:txBody>
          <a:bodyPr vert="horz" lIns="91411" tIns="45707" rIns="91411" bIns="45707" rtlCol="0" anchor="ctr">
            <a:normAutofit/>
          </a:bodyPr>
          <a:lstStyle>
            <a:lvl1pPr algn="ctr" defTabSz="457061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Trebuchet MS"/>
                <a:cs typeface="Trebuchet MS"/>
              </a:rPr>
              <a:t>Low-Power</a:t>
            </a:r>
            <a:r>
              <a:rPr lang="en-US" b="1" dirty="0">
                <a:solidFill>
                  <a:srgbClr val="000000"/>
                </a:solidFill>
                <a:latin typeface="Trebuchet MS"/>
                <a:cs typeface="Trebuchet MS"/>
              </a:rPr>
              <a:t> Wide-Area</a:t>
            </a:r>
            <a:r>
              <a:rPr lang="en-US" b="1" dirty="0">
                <a:solidFill>
                  <a:srgbClr val="BB1E26"/>
                </a:solidFill>
                <a:latin typeface="Trebuchet MS"/>
                <a:cs typeface="Trebuchet MS"/>
              </a:rPr>
              <a:t> Networks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6286182" y="1823289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Star topology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6904300" y="1453957"/>
            <a:ext cx="1520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 scheduling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7596398" y="2007955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ALOHA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6463742" y="3028683"/>
            <a:ext cx="2121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Device-initiated com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6261522" y="3316425"/>
            <a:ext cx="1551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Huge densities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7263659" y="3579505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Low throughput</a:t>
            </a:r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2E28D-3C84-FA4F-AA95-DF0FC25EB245}" type="slidenum">
              <a:rPr lang="fr-FR" smtClean="0"/>
              <a:t>5</a:t>
            </a:fld>
            <a:endParaRPr lang="fr-FR"/>
          </a:p>
        </p:txBody>
      </p:sp>
      <p:sp>
        <p:nvSpPr>
          <p:cNvPr id="12" name="ZoneTexte 11"/>
          <p:cNvSpPr txBox="1"/>
          <p:nvPr/>
        </p:nvSpPr>
        <p:spPr>
          <a:xfrm>
            <a:off x="5406689" y="3635180"/>
            <a:ext cx="1795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Asymmetric links</a:t>
            </a:r>
          </a:p>
        </p:txBody>
      </p:sp>
    </p:spTree>
    <p:extLst>
      <p:ext uri="{BB962C8B-B14F-4D97-AF65-F5344CB8AC3E}">
        <p14:creationId xmlns:p14="http://schemas.microsoft.com/office/powerpoint/2010/main" val="3670319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 txBox="1">
            <a:spLocks/>
          </p:cNvSpPr>
          <p:nvPr/>
        </p:nvSpPr>
        <p:spPr>
          <a:xfrm>
            <a:off x="0" y="2190226"/>
            <a:ext cx="9144000" cy="900112"/>
          </a:xfrm>
          <a:prstGeom prst="rect">
            <a:avLst/>
          </a:prstGeom>
        </p:spPr>
        <p:txBody>
          <a:bodyPr vert="horz" lIns="91411" tIns="45707" rIns="91411" bIns="45707" rtlCol="0" anchor="ctr">
            <a:normAutofit/>
          </a:bodyPr>
          <a:lstStyle>
            <a:lvl1pPr algn="ctr" defTabSz="457061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Trebuchet MS"/>
                <a:cs typeface="Trebuchet MS"/>
              </a:rPr>
              <a:t>Low-Power</a:t>
            </a:r>
            <a:r>
              <a:rPr lang="en-US" b="1" dirty="0">
                <a:solidFill>
                  <a:srgbClr val="000000"/>
                </a:solidFill>
                <a:latin typeface="Trebuchet MS"/>
                <a:cs typeface="Trebuchet MS"/>
              </a:rPr>
              <a:t> Wide-Area</a:t>
            </a:r>
            <a:r>
              <a:rPr lang="en-US" b="1" dirty="0">
                <a:solidFill>
                  <a:srgbClr val="BB1E26"/>
                </a:solidFill>
                <a:latin typeface="Trebuchet MS"/>
                <a:cs typeface="Trebuchet MS"/>
              </a:rPr>
              <a:t> </a:t>
            </a:r>
            <a:r>
              <a:rPr lang="en-US" b="1" dirty="0">
                <a:latin typeface="Trebuchet MS"/>
                <a:cs typeface="Trebuchet MS"/>
              </a:rPr>
              <a:t>Networks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2E28D-3C84-FA4F-AA95-DF0FC25EB245}" type="slidenum">
              <a:rPr lang="fr-FR" smtClean="0"/>
              <a:t>6</a:t>
            </a:fld>
            <a:endParaRPr lang="fr-FR"/>
          </a:p>
        </p:txBody>
      </p:sp>
      <p:grpSp>
        <p:nvGrpSpPr>
          <p:cNvPr id="18" name="Grouper 17"/>
          <p:cNvGrpSpPr/>
          <p:nvPr/>
        </p:nvGrpSpPr>
        <p:grpSpPr>
          <a:xfrm>
            <a:off x="1636545" y="1123141"/>
            <a:ext cx="6004811" cy="461665"/>
            <a:chOff x="1835428" y="1157470"/>
            <a:chExt cx="6004811" cy="461665"/>
          </a:xfrm>
        </p:grpSpPr>
        <p:sp>
          <p:nvSpPr>
            <p:cNvPr id="19" name="ZoneTexte 18"/>
            <p:cNvSpPr txBox="1"/>
            <p:nvPr/>
          </p:nvSpPr>
          <p:spPr>
            <a:xfrm>
              <a:off x="1835428" y="1157470"/>
              <a:ext cx="19638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Trebuchet MS"/>
                  <a:cs typeface="Trebuchet MS"/>
                </a:rPr>
                <a:t>License free</a:t>
              </a:r>
            </a:p>
          </p:txBody>
        </p:sp>
        <p:sp>
          <p:nvSpPr>
            <p:cNvPr id="20" name="ZoneTexte 19"/>
            <p:cNvSpPr txBox="1"/>
            <p:nvPr/>
          </p:nvSpPr>
          <p:spPr>
            <a:xfrm>
              <a:off x="4669930" y="1157470"/>
              <a:ext cx="31703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Trebuchet MS"/>
                  <a:cs typeface="Trebuchet MS"/>
                </a:rPr>
                <a:t>In licensed spectrum</a:t>
              </a:r>
            </a:p>
          </p:txBody>
        </p:sp>
      </p:grpSp>
      <p:sp>
        <p:nvSpPr>
          <p:cNvPr id="21" name="ZoneTexte 20"/>
          <p:cNvSpPr txBox="1"/>
          <p:nvPr/>
        </p:nvSpPr>
        <p:spPr>
          <a:xfrm>
            <a:off x="794511" y="66970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Trebuchet MS"/>
              </a:rPr>
              <a:t>Duty cycling</a:t>
            </a:r>
          </a:p>
        </p:txBody>
      </p:sp>
      <p:sp>
        <p:nvSpPr>
          <p:cNvPr id="22" name="ZoneTexte 21"/>
          <p:cNvSpPr txBox="1"/>
          <p:nvPr/>
        </p:nvSpPr>
        <p:spPr>
          <a:xfrm>
            <a:off x="2082382" y="361725"/>
            <a:ext cx="1098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Trebuchet MS"/>
              </a:rPr>
              <a:t>Collisions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2246425" y="790802"/>
            <a:ext cx="2014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Trebuchet MS"/>
              </a:rPr>
              <a:t>Acknowledgements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5900454" y="805935"/>
            <a:ext cx="1385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Trebuchet MS"/>
              </a:rPr>
              <a:t>Guard-bands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7067746" y="546391"/>
            <a:ext cx="879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Trebuchet MS"/>
              </a:rPr>
              <a:t>In-band</a:t>
            </a:r>
          </a:p>
        </p:txBody>
      </p:sp>
      <p:sp>
        <p:nvSpPr>
          <p:cNvPr id="26" name="ZoneTexte 25"/>
          <p:cNvSpPr txBox="1"/>
          <p:nvPr/>
        </p:nvSpPr>
        <p:spPr>
          <a:xfrm>
            <a:off x="5333291" y="486503"/>
            <a:ext cx="1625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Trebuchet MS"/>
              </a:rPr>
              <a:t>Data-over-NAS</a:t>
            </a:r>
          </a:p>
        </p:txBody>
      </p:sp>
    </p:spTree>
    <p:extLst>
      <p:ext uri="{BB962C8B-B14F-4D97-AF65-F5344CB8AC3E}">
        <p14:creationId xmlns:p14="http://schemas.microsoft.com/office/powerpoint/2010/main" val="103855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 txBox="1">
            <a:spLocks/>
          </p:cNvSpPr>
          <p:nvPr/>
        </p:nvSpPr>
        <p:spPr>
          <a:xfrm>
            <a:off x="0" y="2190226"/>
            <a:ext cx="9144000" cy="900112"/>
          </a:xfrm>
          <a:prstGeom prst="rect">
            <a:avLst/>
          </a:prstGeom>
        </p:spPr>
        <p:txBody>
          <a:bodyPr vert="horz" lIns="91411" tIns="45707" rIns="91411" bIns="45707" rtlCol="0" anchor="ctr">
            <a:normAutofit/>
          </a:bodyPr>
          <a:lstStyle>
            <a:lvl1pPr algn="ctr" defTabSz="457061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Trebuchet MS"/>
                <a:cs typeface="Trebuchet MS"/>
              </a:rPr>
              <a:t>Low-Power</a:t>
            </a:r>
            <a:r>
              <a:rPr lang="en-US" b="1" dirty="0">
                <a:solidFill>
                  <a:srgbClr val="000000"/>
                </a:solidFill>
                <a:latin typeface="Trebuchet MS"/>
                <a:cs typeface="Trebuchet MS"/>
              </a:rPr>
              <a:t> Wide-Area</a:t>
            </a:r>
            <a:r>
              <a:rPr lang="en-US" b="1" dirty="0">
                <a:solidFill>
                  <a:srgbClr val="BB1E26"/>
                </a:solidFill>
                <a:latin typeface="Trebuchet MS"/>
                <a:cs typeface="Trebuchet MS"/>
              </a:rPr>
              <a:t> </a:t>
            </a:r>
            <a:r>
              <a:rPr lang="en-US" b="1" dirty="0">
                <a:latin typeface="Trebuchet MS"/>
                <a:cs typeface="Trebuchet MS"/>
              </a:rPr>
              <a:t>Networks</a:t>
            </a:r>
          </a:p>
        </p:txBody>
      </p:sp>
      <p:grpSp>
        <p:nvGrpSpPr>
          <p:cNvPr id="4" name="Grouper 3"/>
          <p:cNvGrpSpPr/>
          <p:nvPr/>
        </p:nvGrpSpPr>
        <p:grpSpPr>
          <a:xfrm>
            <a:off x="1636545" y="1123141"/>
            <a:ext cx="6004811" cy="461665"/>
            <a:chOff x="1835428" y="1157470"/>
            <a:chExt cx="6004811" cy="461665"/>
          </a:xfrm>
        </p:grpSpPr>
        <p:sp>
          <p:nvSpPr>
            <p:cNvPr id="12" name="ZoneTexte 11"/>
            <p:cNvSpPr txBox="1"/>
            <p:nvPr/>
          </p:nvSpPr>
          <p:spPr>
            <a:xfrm>
              <a:off x="1835428" y="1157470"/>
              <a:ext cx="19638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Trebuchet MS"/>
                  <a:cs typeface="Trebuchet MS"/>
                </a:rPr>
                <a:t>License free</a:t>
              </a:r>
            </a:p>
          </p:txBody>
        </p:sp>
        <p:sp>
          <p:nvSpPr>
            <p:cNvPr id="13" name="ZoneTexte 12"/>
            <p:cNvSpPr txBox="1"/>
            <p:nvPr/>
          </p:nvSpPr>
          <p:spPr>
            <a:xfrm>
              <a:off x="4669930" y="1157470"/>
              <a:ext cx="31703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Trebuchet MS"/>
                  <a:cs typeface="Trebuchet MS"/>
                </a:rPr>
                <a:t>In licensed spectrum</a:t>
              </a: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794511" y="66970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Trebuchet MS"/>
              </a:rPr>
              <a:t>Duty cycling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2082382" y="361725"/>
            <a:ext cx="1098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Trebuchet MS"/>
              </a:rPr>
              <a:t>Collisions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2246425" y="790802"/>
            <a:ext cx="2014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Trebuchet MS"/>
              </a:rPr>
              <a:t>Acknowledgements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2E28D-3C84-FA4F-AA95-DF0FC25EB245}" type="slidenum">
              <a:rPr lang="fr-FR" smtClean="0"/>
              <a:t>7</a:t>
            </a:fld>
            <a:endParaRPr lang="fr-FR"/>
          </a:p>
        </p:txBody>
      </p:sp>
      <p:sp>
        <p:nvSpPr>
          <p:cNvPr id="15" name="ZoneTexte 14"/>
          <p:cNvSpPr txBox="1"/>
          <p:nvPr/>
        </p:nvSpPr>
        <p:spPr>
          <a:xfrm>
            <a:off x="5900454" y="805935"/>
            <a:ext cx="1385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Trebuchet MS"/>
              </a:rPr>
              <a:t>Guard-bands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7067746" y="546391"/>
            <a:ext cx="879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Trebuchet MS"/>
              </a:rPr>
              <a:t>In-band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5333291" y="486503"/>
            <a:ext cx="1625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Trebuchet MS"/>
              </a:rPr>
              <a:t>Data-over-NAS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493187" y="2917704"/>
            <a:ext cx="2672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20 years on simple battery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441208" y="2079845"/>
            <a:ext cx="2805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25 </a:t>
            </a:r>
            <a:r>
              <a:rPr lang="en-US" dirty="0" err="1"/>
              <a:t>mW</a:t>
            </a:r>
            <a:r>
              <a:rPr lang="en-US" dirty="0"/>
              <a:t> transmission power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6904300" y="1453957"/>
            <a:ext cx="1520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 scheduling</a:t>
            </a:r>
          </a:p>
        </p:txBody>
      </p:sp>
      <p:sp>
        <p:nvSpPr>
          <p:cNvPr id="22" name="ZoneTexte 21"/>
          <p:cNvSpPr txBox="1"/>
          <p:nvPr/>
        </p:nvSpPr>
        <p:spPr>
          <a:xfrm>
            <a:off x="7596398" y="2007955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ALOHA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6463742" y="3028683"/>
            <a:ext cx="2121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Device-initiated com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6261522" y="3316425"/>
            <a:ext cx="1551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Huge densities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7263659" y="3579505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Low throughput</a:t>
            </a:r>
          </a:p>
        </p:txBody>
      </p:sp>
      <p:sp>
        <p:nvSpPr>
          <p:cNvPr id="26" name="ZoneTexte 25"/>
          <p:cNvSpPr txBox="1"/>
          <p:nvPr/>
        </p:nvSpPr>
        <p:spPr>
          <a:xfrm>
            <a:off x="3759452" y="2930035"/>
            <a:ext cx="2137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2-3 km urban indoor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3562450" y="2030521"/>
            <a:ext cx="2432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15-50 km rural outdoor</a:t>
            </a:r>
          </a:p>
        </p:txBody>
      </p:sp>
      <p:sp>
        <p:nvSpPr>
          <p:cNvPr id="28" name="ZoneTexte 27"/>
          <p:cNvSpPr txBox="1"/>
          <p:nvPr/>
        </p:nvSpPr>
        <p:spPr>
          <a:xfrm>
            <a:off x="460117" y="3990470"/>
            <a:ext cx="12291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BB1E26"/>
                </a:solidFill>
                <a:latin typeface="Trebuchet MS"/>
                <a:cs typeface="Trebuchet MS"/>
              </a:rPr>
              <a:t>100 bps</a:t>
            </a:r>
          </a:p>
        </p:txBody>
      </p:sp>
      <p:sp>
        <p:nvSpPr>
          <p:cNvPr id="29" name="ZoneTexte 28"/>
          <p:cNvSpPr txBox="1"/>
          <p:nvPr/>
        </p:nvSpPr>
        <p:spPr>
          <a:xfrm>
            <a:off x="331503" y="4326609"/>
            <a:ext cx="15151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Trebuchet MS"/>
              </a:rPr>
              <a:t>(50 kbps max)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1920591" y="3990470"/>
            <a:ext cx="23801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BB1E26"/>
                </a:solidFill>
                <a:latin typeface="Trebuchet MS"/>
                <a:cs typeface="Trebuchet MS"/>
              </a:rPr>
              <a:t>12 byte payload</a:t>
            </a:r>
          </a:p>
        </p:txBody>
      </p:sp>
      <p:sp>
        <p:nvSpPr>
          <p:cNvPr id="31" name="ZoneTexte 30"/>
          <p:cNvSpPr txBox="1"/>
          <p:nvPr/>
        </p:nvSpPr>
        <p:spPr>
          <a:xfrm>
            <a:off x="2239333" y="4326609"/>
            <a:ext cx="1927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Trebuchet MS"/>
              </a:rPr>
              <a:t>(typically 50 bytes)</a:t>
            </a:r>
          </a:p>
        </p:txBody>
      </p:sp>
      <p:sp>
        <p:nvSpPr>
          <p:cNvPr id="32" name="ZoneTexte 31"/>
          <p:cNvSpPr txBox="1"/>
          <p:nvPr/>
        </p:nvSpPr>
        <p:spPr>
          <a:xfrm>
            <a:off x="4532071" y="3990470"/>
            <a:ext cx="20427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BB1E26"/>
                </a:solidFill>
                <a:latin typeface="Trebuchet MS"/>
                <a:cs typeface="Trebuchet MS"/>
              </a:rPr>
              <a:t>140 messages</a:t>
            </a:r>
          </a:p>
        </p:txBody>
      </p:sp>
      <p:sp>
        <p:nvSpPr>
          <p:cNvPr id="33" name="ZoneTexte 32"/>
          <p:cNvSpPr txBox="1"/>
          <p:nvPr/>
        </p:nvSpPr>
        <p:spPr>
          <a:xfrm>
            <a:off x="6806170" y="3990470"/>
            <a:ext cx="17199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BB1E26"/>
                </a:solidFill>
                <a:latin typeface="Trebuchet MS"/>
                <a:cs typeface="Trebuchet MS"/>
              </a:rPr>
              <a:t>4 messages</a:t>
            </a:r>
          </a:p>
        </p:txBody>
      </p:sp>
      <p:sp>
        <p:nvSpPr>
          <p:cNvPr id="34" name="ZoneTexte 33"/>
          <p:cNvSpPr txBox="1"/>
          <p:nvPr/>
        </p:nvSpPr>
        <p:spPr>
          <a:xfrm>
            <a:off x="5110655" y="4326609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Trebuchet MS"/>
              </a:rPr>
              <a:t>uplink</a:t>
            </a:r>
          </a:p>
        </p:txBody>
      </p:sp>
      <p:sp>
        <p:nvSpPr>
          <p:cNvPr id="35" name="ZoneTexte 34"/>
          <p:cNvSpPr txBox="1"/>
          <p:nvPr/>
        </p:nvSpPr>
        <p:spPr>
          <a:xfrm>
            <a:off x="7147956" y="4326609"/>
            <a:ext cx="1043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Trebuchet MS"/>
              </a:rPr>
              <a:t>downlink</a:t>
            </a:r>
          </a:p>
        </p:txBody>
      </p:sp>
      <p:sp>
        <p:nvSpPr>
          <p:cNvPr id="36" name="ZoneTexte 35"/>
          <p:cNvSpPr txBox="1"/>
          <p:nvPr/>
        </p:nvSpPr>
        <p:spPr>
          <a:xfrm>
            <a:off x="5406689" y="3635180"/>
            <a:ext cx="1795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Asymmetric links</a:t>
            </a:r>
          </a:p>
        </p:txBody>
      </p:sp>
      <p:sp>
        <p:nvSpPr>
          <p:cNvPr id="37" name="ZoneTexte 36"/>
          <p:cNvSpPr txBox="1"/>
          <p:nvPr/>
        </p:nvSpPr>
        <p:spPr>
          <a:xfrm rot="19886597">
            <a:off x="1059942" y="3597631"/>
            <a:ext cx="7776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BB1E26"/>
                </a:solidFill>
                <a:latin typeface="Trebuchet MS"/>
                <a:cs typeface="Trebuchet MS"/>
              </a:rPr>
              <a:t>x 1%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6286182" y="1823289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Star topology</a:t>
            </a:r>
          </a:p>
        </p:txBody>
      </p:sp>
    </p:spTree>
    <p:extLst>
      <p:ext uri="{BB962C8B-B14F-4D97-AF65-F5344CB8AC3E}">
        <p14:creationId xmlns:p14="http://schemas.microsoft.com/office/powerpoint/2010/main" val="1022215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41400A-4DEB-C646-98BE-D379EDA5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2E28D-3C84-FA4F-AA95-DF0FC25EB245}" type="slidenum">
              <a:rPr lang="fr-FR" smtClean="0"/>
              <a:t>8</a:t>
            </a:fld>
            <a:endParaRPr lang="fr-F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855386-BA5F-294D-B47B-65C30B2517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49085"/>
            <a:ext cx="9144000" cy="22185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CC8009C-18D9-4741-BEA2-D4DF54C21FC1}"/>
              </a:ext>
            </a:extLst>
          </p:cNvPr>
          <p:cNvSpPr txBox="1"/>
          <p:nvPr/>
        </p:nvSpPr>
        <p:spPr>
          <a:xfrm>
            <a:off x="2926196" y="4215866"/>
            <a:ext cx="3291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RFC 8376 : LPWAN Architecture</a:t>
            </a:r>
          </a:p>
        </p:txBody>
      </p:sp>
    </p:spTree>
    <p:extLst>
      <p:ext uri="{BB962C8B-B14F-4D97-AF65-F5344CB8AC3E}">
        <p14:creationId xmlns:p14="http://schemas.microsoft.com/office/powerpoint/2010/main" val="32193271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A59D130C-3F8E-E746-BC6C-4E9456BA0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750" y="552450"/>
            <a:ext cx="6592500" cy="4186238"/>
          </a:xfrm>
          <a:prstGeom prst="rect">
            <a:avLst/>
          </a:prstGeom>
          <a:noFill/>
        </p:spPr>
      </p:pic>
      <p:sp>
        <p:nvSpPr>
          <p:cNvPr id="2" name="Slide Number Placeholder 1" hidden="1">
            <a:extLst>
              <a:ext uri="{FF2B5EF4-FFF2-40B4-BE49-F238E27FC236}">
                <a16:creationId xmlns:a16="http://schemas.microsoft.com/office/drawing/2014/main" id="{DA95FEEE-EE5F-A744-B88E-ABC83E846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22D2E28D-3C84-FA4F-AA95-DF0FC25EB245}" type="slidenum">
              <a:rPr lang="fr-FR" smtClean="0"/>
              <a:pPr>
                <a:spcAft>
                  <a:spcPts val="600"/>
                </a:spcAft>
              </a:pPr>
              <a:t>9</a:t>
            </a:fld>
            <a:endParaRPr lang="fr-FR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71BAC5-4D7C-854B-930E-52BAE25E28B7}"/>
              </a:ext>
            </a:extLst>
          </p:cNvPr>
          <p:cNvSpPr txBox="1"/>
          <p:nvPr/>
        </p:nvSpPr>
        <p:spPr>
          <a:xfrm>
            <a:off x="2942098" y="4738688"/>
            <a:ext cx="3259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RFC 8376 : LPWAN Terminology</a:t>
            </a:r>
          </a:p>
        </p:txBody>
      </p:sp>
    </p:spTree>
    <p:extLst>
      <p:ext uri="{BB962C8B-B14F-4D97-AF65-F5344CB8AC3E}">
        <p14:creationId xmlns:p14="http://schemas.microsoft.com/office/powerpoint/2010/main" val="314959414"/>
      </p:ext>
    </p:extLst>
  </p:cSld>
  <p:clrMapOvr>
    <a:masterClrMapping/>
  </p:clrMapOvr>
</p:sld>
</file>

<file path=ppt/theme/theme1.xml><?xml version="1.0" encoding="utf-8"?>
<a:theme xmlns:a="http://schemas.openxmlformats.org/drawingml/2006/main" name="2_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661</Words>
  <Application>Microsoft Macintosh PowerPoint</Application>
  <PresentationFormat>On-screen Show (16:9)</PresentationFormat>
  <Paragraphs>254</Paragraphs>
  <Slides>22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Gill Sans MT</vt:lpstr>
      <vt:lpstr>Trebuchet MS</vt:lpstr>
      <vt:lpstr>2_Thème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SCHC Architecture</vt:lpstr>
      <vt:lpstr>SCHC Architecture</vt:lpstr>
      <vt:lpstr>SCHC Architecture</vt:lpstr>
      <vt:lpstr>PowerPoint Presentation</vt:lpstr>
      <vt:lpstr>SCHC Architecture</vt:lpstr>
      <vt:lpstr>SCHC Architecture</vt:lpstr>
      <vt:lpstr>SCHC Architecture</vt:lpstr>
      <vt:lpstr>SCHC Architecture</vt:lpstr>
      <vt:lpstr>SCHC Architecture</vt:lpstr>
      <vt:lpstr>SCHC Architecture</vt:lpstr>
      <vt:lpstr>Example of Network-level SCHC</vt:lpstr>
      <vt:lpstr>Example of Network-level SCHC</vt:lpstr>
      <vt:lpstr>Example of Network-level SCHC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Alexander Pelov</dc:creator>
  <cp:lastModifiedBy>Alexander Pelov</cp:lastModifiedBy>
  <cp:revision>2</cp:revision>
  <dcterms:created xsi:type="dcterms:W3CDTF">2021-03-05T17:55:15Z</dcterms:created>
  <dcterms:modified xsi:type="dcterms:W3CDTF">2021-03-05T18:01:48Z</dcterms:modified>
</cp:coreProperties>
</file>