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9"/>
  </p:notesMasterIdLst>
  <p:handoutMasterIdLst>
    <p:handoutMasterId r:id="rId10"/>
  </p:handoutMasterIdLst>
  <p:sldIdLst>
    <p:sldId id="504" r:id="rId2"/>
    <p:sldId id="257" r:id="rId3"/>
    <p:sldId id="1022" r:id="rId4"/>
    <p:sldId id="1021" r:id="rId5"/>
    <p:sldId id="1023" r:id="rId6"/>
    <p:sldId id="1020" r:id="rId7"/>
    <p:sldId id="259" r:id="rId8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1761" autoAdjust="0"/>
  </p:normalViewPr>
  <p:slideViewPr>
    <p:cSldViewPr snapToGrid="0" snapToObjects="1">
      <p:cViewPr varScale="1">
        <p:scale>
          <a:sx n="115" d="100"/>
          <a:sy n="115" d="100"/>
        </p:scale>
        <p:origin x="957" y="35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DA77F-D0AC-4802-A54B-C8842103DE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014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673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LPWAN@IETF110</a:t>
            </a:r>
          </a:p>
        </p:txBody>
      </p:sp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-intarea-</a:t>
            </a:r>
            <a:r>
              <a:rPr lang="en-US" dirty="0" err="1"/>
              <a:t>schc</a:t>
            </a:r>
            <a:r>
              <a:rPr lang="en-US" dirty="0"/>
              <a:t>-over-</a:t>
            </a:r>
            <a:r>
              <a:rPr lang="en-US" dirty="0" err="1"/>
              <a:t>ppp</a:t>
            </a:r>
            <a:endParaRPr lang="en-US" b="1" dirty="0">
              <a:cs typeface="Trebuchet M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2000" dirty="0">
                <a:cs typeface="Trebuchet MS"/>
              </a:rPr>
              <a:t>Pascal Thubert &lt;pthubert@cisco.com&gt;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ZoneTexte 1"/>
          <p:cNvSpPr txBox="1"/>
          <p:nvPr/>
        </p:nvSpPr>
        <p:spPr>
          <a:xfrm>
            <a:off x="2802442" y="4738501"/>
            <a:ext cx="335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IETF 110, Virtual, March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22" y="99872"/>
            <a:ext cx="8626264" cy="993775"/>
          </a:xfrm>
        </p:spPr>
        <p:txBody>
          <a:bodyPr>
            <a:normAutofit/>
          </a:bodyPr>
          <a:lstStyle/>
          <a:p>
            <a:r>
              <a:rPr lang="en-US" dirty="0"/>
              <a:t>draft-</a:t>
            </a:r>
            <a:r>
              <a:rPr lang="en-US" dirty="0" err="1"/>
              <a:t>thubert</a:t>
            </a:r>
            <a:r>
              <a:rPr lang="en-US" dirty="0"/>
              <a:t>-</a:t>
            </a:r>
            <a:r>
              <a:rPr lang="en-US" dirty="0" err="1"/>
              <a:t>intarea</a:t>
            </a:r>
            <a:r>
              <a:rPr lang="en-US" dirty="0"/>
              <a:t>-</a:t>
            </a:r>
            <a:r>
              <a:rPr lang="en-US" dirty="0" err="1"/>
              <a:t>schc</a:t>
            </a:r>
            <a:r>
              <a:rPr lang="en-US" dirty="0"/>
              <a:t>-over-</a:t>
            </a:r>
            <a:r>
              <a:rPr lang="en-US" dirty="0" err="1"/>
              <a:t>ppp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3110"/>
            <a:ext cx="7886700" cy="32635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SCHC over PPP (and then PPP over foo)</a:t>
            </a:r>
          </a:p>
          <a:p>
            <a:r>
              <a:rPr lang="en-US" dirty="0"/>
              <a:t>Enables SCHC over</a:t>
            </a:r>
          </a:p>
          <a:p>
            <a:pPr lvl="1"/>
            <a:r>
              <a:rPr lang="en-US" dirty="0"/>
              <a:t>Serial, 3GPP</a:t>
            </a:r>
          </a:p>
          <a:p>
            <a:pPr lvl="1"/>
            <a:r>
              <a:rPr lang="fr-FR" dirty="0"/>
              <a:t>Ethernet </a:t>
            </a:r>
            <a:r>
              <a:rPr lang="fr-FR" dirty="0" err="1"/>
              <a:t>with</a:t>
            </a:r>
            <a:r>
              <a:rPr lang="fr-FR" dirty="0"/>
              <a:t> PPPoE, Wi-Fi </a:t>
            </a:r>
            <a:r>
              <a:rPr lang="fr-FR" dirty="0" err="1"/>
              <a:t>with</a:t>
            </a:r>
            <a:r>
              <a:rPr lang="fr-FR" dirty="0"/>
              <a:t> Ethernet</a:t>
            </a:r>
          </a:p>
          <a:p>
            <a:r>
              <a:rPr lang="fr-FR" dirty="0" err="1"/>
              <a:t>Signals</a:t>
            </a:r>
            <a:endParaRPr lang="fr-FR" dirty="0"/>
          </a:p>
          <a:p>
            <a:pPr lvl="1"/>
            <a:r>
              <a:rPr lang="fr-FR" dirty="0"/>
              <a:t>A new compression for PPP (Updates RFC 5172)</a:t>
            </a:r>
          </a:p>
          <a:p>
            <a:pPr lvl="1"/>
            <a:r>
              <a:rPr lang="fr-FR" dirty="0"/>
              <a:t>The URL of the data model for the compression </a:t>
            </a:r>
          </a:p>
          <a:p>
            <a:pPr lvl="1"/>
            <a:r>
              <a:rPr lang="fr-FR" dirty="0" err="1"/>
              <a:t>Dependency</a:t>
            </a:r>
            <a:r>
              <a:rPr lang="fr-FR" dirty="0"/>
              <a:t> on draft-</a:t>
            </a:r>
            <a:r>
              <a:rPr lang="fr-FR" dirty="0" err="1"/>
              <a:t>ietf</a:t>
            </a:r>
            <a:r>
              <a:rPr lang="fr-FR" dirty="0"/>
              <a:t>-</a:t>
            </a:r>
            <a:r>
              <a:rPr lang="fr-FR" dirty="0" err="1"/>
              <a:t>lpwan</a:t>
            </a:r>
            <a:r>
              <a:rPr lang="fr-FR" dirty="0"/>
              <a:t>-</a:t>
            </a:r>
            <a:r>
              <a:rPr lang="fr-FR" dirty="0" err="1"/>
              <a:t>schc</a:t>
            </a:r>
            <a:r>
              <a:rPr lang="fr-FR" dirty="0"/>
              <a:t>-yang-data-model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AB96343-86EF-4484-A3B4-BD5B5EF412E0}"/>
              </a:ext>
            </a:extLst>
          </p:cNvPr>
          <p:cNvSpPr/>
          <p:nvPr/>
        </p:nvSpPr>
        <p:spPr>
          <a:xfrm>
            <a:off x="3549514" y="4803024"/>
            <a:ext cx="2811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draft-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thubert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intarea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schc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-over-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ppp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3836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n 4">
            <a:extLst>
              <a:ext uri="{FF2B5EF4-FFF2-40B4-BE49-F238E27FC236}">
                <a16:creationId xmlns:a16="http://schemas.microsoft.com/office/drawing/2014/main" id="{9C0EB82E-A615-4DFB-9586-CB0D8AC8B142}"/>
              </a:ext>
            </a:extLst>
          </p:cNvPr>
          <p:cNvSpPr/>
          <p:nvPr/>
        </p:nvSpPr>
        <p:spPr>
          <a:xfrm>
            <a:off x="5683660" y="2938026"/>
            <a:ext cx="914400" cy="914400"/>
          </a:xfrm>
          <a:prstGeom prst="sun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073C8A-4100-4A87-ADBC-7956532EC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Resulting</a:t>
            </a:r>
            <a:r>
              <a:rPr lang="fr-FR" dirty="0"/>
              <a:t> </a:t>
            </a:r>
            <a:r>
              <a:rPr lang="fr-FR" dirty="0" err="1"/>
              <a:t>Packet</a:t>
            </a:r>
            <a:r>
              <a:rPr lang="fr-FR" dirty="0"/>
              <a:t> (no </a:t>
            </a:r>
            <a:r>
              <a:rPr lang="fr-FR" dirty="0" err="1"/>
              <a:t>Frag</a:t>
            </a:r>
            <a:r>
              <a:rPr lang="fr-FR" dirty="0"/>
              <a:t> </a:t>
            </a:r>
            <a:r>
              <a:rPr lang="fr-FR" dirty="0" err="1"/>
              <a:t>example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4BBC9-D56E-475F-AAA8-2F498F55F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60A78CB-E3B9-4709-99C4-9400C886F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00154"/>
            <a:ext cx="8480323" cy="3486146"/>
          </a:xfrm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0                   1                   2                   3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 0 1 2 3 4 5 6 7 8 9 0 1 2 3 4 5 6 7 8 9 0 1 2 3 4 5 6 7 8 9 0 1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     Source MAC Address        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|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   Destination MAC Address     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Ethernet Frame Type(0x8864)   | Ver=1 | Type=1|   Code=0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Session ID                |            Length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PPP Protocol (IPv6) = 0x0057  |0|0|       SCHC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RuleID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...                        Compression                          ...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Residue                       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| Pad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Uncompressed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...                          Original                           ...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Payload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    +-+-+-+-+-+-+-+-+-+-+-+-+-+-+-+-+-+-+-+-+-+-+-+-+-+-+-+-+-+-+-+-+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CA6A37-9253-4BEA-80D2-635068C07397}"/>
              </a:ext>
            </a:extLst>
          </p:cNvPr>
          <p:cNvSpPr/>
          <p:nvPr/>
        </p:nvSpPr>
        <p:spPr>
          <a:xfrm>
            <a:off x="3549514" y="4803024"/>
            <a:ext cx="2811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draft-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thubert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intarea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schc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-over-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ppp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14139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Draft status: Stable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50" y="1380635"/>
            <a:ext cx="8055199" cy="3339548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Need refresh – expires March 26</a:t>
            </a:r>
            <a:r>
              <a:rPr lang="en-US" sz="2600" baseline="30000" dirty="0"/>
              <a:t>th</a:t>
            </a:r>
          </a:p>
          <a:p>
            <a:r>
              <a:rPr lang="en-US" sz="2600" dirty="0"/>
              <a:t>The </a:t>
            </a:r>
            <a:r>
              <a:rPr lang="en-US" sz="2600" dirty="0" err="1"/>
              <a:t>RuleID</a:t>
            </a:r>
            <a:r>
              <a:rPr lang="en-US" sz="2600" dirty="0"/>
              <a:t> for a compression rule is expressed as 2 bytes.  </a:t>
            </a:r>
          </a:p>
          <a:p>
            <a:r>
              <a:rPr lang="en-US" sz="2600" dirty="0"/>
              <a:t>The first (leftmost) 2 bits of that </a:t>
            </a:r>
            <a:r>
              <a:rPr lang="en-US" sz="2600" dirty="0" err="1"/>
              <a:t>RuleId</a:t>
            </a:r>
            <a:r>
              <a:rPr lang="en-US" sz="2600" dirty="0"/>
              <a:t> MUST be set to 0 </a:t>
            </a:r>
          </a:p>
          <a:p>
            <a:r>
              <a:rPr lang="fr-FR" sz="2600" dirty="0" err="1"/>
              <a:t>Frag</a:t>
            </a:r>
            <a:r>
              <a:rPr lang="fr-FR" sz="2600" dirty="0"/>
              <a:t>: </a:t>
            </a:r>
            <a:r>
              <a:rPr lang="fr-FR" sz="2600" dirty="0" err="1"/>
              <a:t>Only</a:t>
            </a:r>
            <a:r>
              <a:rPr lang="fr-FR" sz="2600" dirty="0"/>
              <a:t> No-</a:t>
            </a:r>
            <a:r>
              <a:rPr lang="fr-FR" sz="2600" dirty="0" err="1"/>
              <a:t>Ack</a:t>
            </a:r>
            <a:r>
              <a:rPr lang="fr-FR" sz="2600" dirty="0"/>
              <a:t> mode =&gt; no out-of-</a:t>
            </a:r>
            <a:r>
              <a:rPr lang="fr-FR" sz="2600" dirty="0" err="1"/>
              <a:t>order</a:t>
            </a:r>
            <a:r>
              <a:rPr lang="fr-FR" sz="2600" dirty="0"/>
              <a:t> </a:t>
            </a:r>
            <a:r>
              <a:rPr lang="fr-FR" sz="2600" dirty="0" err="1"/>
              <a:t>packet</a:t>
            </a:r>
            <a:endParaRPr lang="fr-FR" sz="2600" dirty="0"/>
          </a:p>
          <a:p>
            <a:pPr lvl="1"/>
            <a:r>
              <a:rPr lang="en-US" sz="2200" dirty="0"/>
              <a:t>If used with DetNet =&gt; may require PREOF reordering</a:t>
            </a:r>
          </a:p>
          <a:p>
            <a:r>
              <a:rPr lang="en-US" sz="2600" dirty="0"/>
              <a:t>The </a:t>
            </a:r>
            <a:r>
              <a:rPr lang="en-US" sz="2600" dirty="0" err="1"/>
              <a:t>RuleID</a:t>
            </a:r>
            <a:r>
              <a:rPr lang="en-US" sz="2600" dirty="0"/>
              <a:t> for a fragmentation rule is expressed as 4 bits</a:t>
            </a:r>
          </a:p>
          <a:p>
            <a:pPr lvl="1"/>
            <a:r>
              <a:rPr lang="en-US" sz="2200" dirty="0"/>
              <a:t>Reserved 1111 for NO ACK</a:t>
            </a:r>
          </a:p>
          <a:p>
            <a:r>
              <a:rPr lang="en-US" sz="2400" dirty="0"/>
              <a:t>Review from LPWAN cc INT AREA ?</a:t>
            </a:r>
          </a:p>
          <a:p>
            <a:endParaRPr lang="en-GB" sz="2400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0214FEE-70B0-4EA3-B15F-47E57C2AC6BE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5512E0-D6E1-4FA1-9A8B-0F2B43A20782}"/>
              </a:ext>
            </a:extLst>
          </p:cNvPr>
          <p:cNvSpPr/>
          <p:nvPr/>
        </p:nvSpPr>
        <p:spPr>
          <a:xfrm>
            <a:off x="3549514" y="4803024"/>
            <a:ext cx="2811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draft-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thubert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intarea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schc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-over-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ppp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71465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on SCHC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50" y="1380635"/>
            <a:ext cx="8055199" cy="3339548"/>
          </a:xfrm>
        </p:spPr>
        <p:txBody>
          <a:bodyPr>
            <a:normAutofit/>
          </a:bodyPr>
          <a:lstStyle/>
          <a:p>
            <a:r>
              <a:rPr lang="en-US" sz="2400" dirty="0"/>
              <a:t>PPP creates a </a:t>
            </a:r>
            <a:r>
              <a:rPr lang="en-US" sz="2400" dirty="0" err="1"/>
              <a:t>peerwise</a:t>
            </a:r>
            <a:r>
              <a:rPr lang="en-US" sz="2400" dirty="0"/>
              <a:t> relationship as opposed to device/gateway</a:t>
            </a:r>
          </a:p>
          <a:p>
            <a:r>
              <a:rPr lang="en-US" sz="2400" dirty="0"/>
              <a:t>None of the end points own the compression rules</a:t>
            </a:r>
          </a:p>
          <a:p>
            <a:r>
              <a:rPr lang="en-US" sz="2400" dirty="0"/>
              <a:t>Both fetch them from the same place through URL</a:t>
            </a:r>
            <a:endParaRPr lang="en-GB" sz="2400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0214FEE-70B0-4EA3-B15F-47E57C2AC6BE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C06E4B2-0CDE-4DE5-B790-998E230CE191}"/>
              </a:ext>
            </a:extLst>
          </p:cNvPr>
          <p:cNvSpPr/>
          <p:nvPr/>
        </p:nvSpPr>
        <p:spPr>
          <a:xfrm>
            <a:off x="3549514" y="4803024"/>
            <a:ext cx="2811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draft-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thubert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intarea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schc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-over-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ppp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66924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DA66D5F7-498E-4401-9454-5B0821A1D1EC}"/>
              </a:ext>
            </a:extLst>
          </p:cNvPr>
          <p:cNvGrpSpPr/>
          <p:nvPr/>
        </p:nvGrpSpPr>
        <p:grpSpPr>
          <a:xfrm>
            <a:off x="2532101" y="275656"/>
            <a:ext cx="3096402" cy="1769013"/>
            <a:chOff x="3376135" y="367542"/>
            <a:chExt cx="4128536" cy="2358684"/>
          </a:xfrm>
        </p:grpSpPr>
        <p:sp>
          <p:nvSpPr>
            <p:cNvPr id="20" name="Cloud 19"/>
            <p:cNvSpPr/>
            <p:nvPr/>
          </p:nvSpPr>
          <p:spPr>
            <a:xfrm>
              <a:off x="3376135" y="367542"/>
              <a:ext cx="4128536" cy="2358684"/>
            </a:xfrm>
            <a:prstGeom prst="cloud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45064" name="Group 72"/>
            <p:cNvGrpSpPr>
              <a:grpSpLocks/>
            </p:cNvGrpSpPr>
            <p:nvPr/>
          </p:nvGrpSpPr>
          <p:grpSpPr bwMode="auto">
            <a:xfrm>
              <a:off x="4524024" y="891791"/>
              <a:ext cx="1910952" cy="1110783"/>
              <a:chOff x="6162452" y="1093388"/>
              <a:chExt cx="1433884" cy="1111325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7235899" y="1541282"/>
                <a:ext cx="360437" cy="0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859584" y="1973292"/>
                <a:ext cx="358849" cy="0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7218433" y="1093388"/>
                <a:ext cx="0" cy="1016496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850057" y="1280804"/>
                <a:ext cx="360436" cy="0"/>
              </a:xfrm>
              <a:prstGeom prst="line">
                <a:avLst/>
              </a:prstGeom>
              <a:ln w="19050"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/>
              <p:cNvSpPr txBox="1"/>
              <p:nvPr/>
            </p:nvSpPr>
            <p:spPr>
              <a:xfrm>
                <a:off x="6162452" y="1219347"/>
                <a:ext cx="1097189" cy="98536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ＭＳ Ｐゴシック" pitchFamily="34" charset="-128"/>
                  </a:rPr>
                  <a:t>Ethernet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ＭＳ Ｐゴシック" pitchFamily="34" charset="-128"/>
                  </a:rPr>
                  <a:t>Pseudowire</a:t>
                </a:r>
                <a:endParaRPr lang="en-US" sz="105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ＭＳ Ｐゴシック" pitchFamily="34" charset="-128"/>
                  </a:rPr>
                  <a:t>WiFi</a:t>
                </a:r>
                <a:endParaRPr lang="en-US" sz="105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050" dirty="0" err="1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ea typeface="ＭＳ Ｐゴシック" pitchFamily="34" charset="-128"/>
                  </a:rPr>
                  <a:t>VxLAN</a:t>
                </a:r>
                <a:endParaRPr lang="en-US" sz="105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endParaRPr>
              </a:p>
            </p:txBody>
          </p:sp>
        </p:grpSp>
      </p:grpSp>
      <p:grpSp>
        <p:nvGrpSpPr>
          <p:cNvPr id="45058" name="Group 6"/>
          <p:cNvGrpSpPr>
            <a:grpSpLocks/>
          </p:cNvGrpSpPr>
          <p:nvPr/>
        </p:nvGrpSpPr>
        <p:grpSpPr bwMode="auto">
          <a:xfrm>
            <a:off x="1870187" y="411956"/>
            <a:ext cx="1079219" cy="1032147"/>
            <a:chOff x="467544" y="548680"/>
            <a:chExt cx="1080120" cy="137648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50" dirty="0">
                  <a:solidFill>
                    <a:srgbClr val="000000"/>
                  </a:solidFill>
                </a:rPr>
                <a:t>Switch / Router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50" dirty="0">
                  <a:solidFill>
                    <a:srgbClr val="000000"/>
                  </a:solidFill>
                </a:rPr>
                <a:t>(</a:t>
              </a:r>
              <a:r>
                <a:rPr lang="fr-FR" sz="1050" dirty="0" err="1">
                  <a:solidFill>
                    <a:srgbClr val="000000"/>
                  </a:solidFill>
                </a:rPr>
                <a:t>act</a:t>
              </a:r>
              <a:r>
                <a:rPr lang="fr-FR" sz="1050" dirty="0">
                  <a:solidFill>
                    <a:srgbClr val="000000"/>
                  </a:solidFill>
                </a:rPr>
                <a:t> as </a:t>
              </a:r>
              <a:r>
                <a:rPr lang="fr-FR" sz="1050" dirty="0" err="1">
                  <a:solidFill>
                    <a:srgbClr val="000000"/>
                  </a:solidFill>
                </a:rPr>
                <a:t>device</a:t>
              </a:r>
              <a:r>
                <a:rPr lang="fr-FR" sz="1050" dirty="0">
                  <a:solidFill>
                    <a:srgbClr val="000000"/>
                  </a:solidFill>
                </a:rPr>
                <a:t>) 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cxnSp>
          <p:nvCxnSpPr>
            <p:cNvPr id="6" name="Straight Connector 5"/>
            <p:cNvCxnSpPr>
              <a:cxnSpLocks/>
              <a:stCxn id="4" idx="2"/>
            </p:cNvCxnSpPr>
            <p:nvPr/>
          </p:nvCxnSpPr>
          <p:spPr>
            <a:xfrm>
              <a:off x="1007604" y="1125062"/>
              <a:ext cx="6710" cy="80009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0" name="Group 10"/>
          <p:cNvGrpSpPr>
            <a:grpSpLocks/>
          </p:cNvGrpSpPr>
          <p:nvPr/>
        </p:nvGrpSpPr>
        <p:grpSpPr bwMode="auto">
          <a:xfrm>
            <a:off x="7783819" y="411956"/>
            <a:ext cx="1079219" cy="4319588"/>
            <a:chOff x="467544" y="548680"/>
            <a:chExt cx="1080120" cy="5760640"/>
          </a:xfrm>
        </p:grpSpPr>
        <p:sp>
          <p:nvSpPr>
            <p:cNvPr id="12" name="Rectangle 1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dirty="0">
                  <a:solidFill>
                    <a:srgbClr val="000000"/>
                  </a:solidFill>
                </a:rPr>
                <a:t>Rule base</a:t>
              </a: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2" name="Group 16"/>
          <p:cNvGrpSpPr>
            <a:grpSpLocks/>
          </p:cNvGrpSpPr>
          <p:nvPr/>
        </p:nvGrpSpPr>
        <p:grpSpPr bwMode="auto">
          <a:xfrm>
            <a:off x="153478" y="411956"/>
            <a:ext cx="1080806" cy="4319588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dirty="0">
                  <a:solidFill>
                    <a:srgbClr val="000000"/>
                  </a:solidFill>
                </a:rPr>
                <a:t>speaker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9" name="Group 54"/>
          <p:cNvGrpSpPr>
            <a:grpSpLocks/>
          </p:cNvGrpSpPr>
          <p:nvPr/>
        </p:nvGrpSpPr>
        <p:grpSpPr bwMode="auto">
          <a:xfrm>
            <a:off x="4963915" y="411956"/>
            <a:ext cx="1080806" cy="4319588"/>
            <a:chOff x="470554" y="567330"/>
            <a:chExt cx="1080120" cy="5760640"/>
          </a:xfrm>
        </p:grpSpPr>
        <p:sp>
          <p:nvSpPr>
            <p:cNvPr id="56" name="Rectangle 55"/>
            <p:cNvSpPr/>
            <p:nvPr/>
          </p:nvSpPr>
          <p:spPr>
            <a:xfrm>
              <a:off x="470554" y="56733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50" dirty="0">
                  <a:solidFill>
                    <a:srgbClr val="000000"/>
                  </a:solidFill>
                </a:rPr>
                <a:t>Switch / Router  (</a:t>
              </a:r>
              <a:r>
                <a:rPr lang="fr-FR" sz="1050" dirty="0" err="1">
                  <a:solidFill>
                    <a:srgbClr val="000000"/>
                  </a:solidFill>
                </a:rPr>
                <a:t>act</a:t>
              </a:r>
              <a:r>
                <a:rPr lang="fr-FR" sz="1050" dirty="0">
                  <a:solidFill>
                    <a:srgbClr val="000000"/>
                  </a:solidFill>
                </a:rPr>
                <a:t> as GW)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cxnSp>
          <p:nvCxnSpPr>
            <p:cNvPr id="57" name="Straight Connector 56"/>
            <p:cNvCxnSpPr>
              <a:cxnSpLocks/>
            </p:cNvCxnSpPr>
            <p:nvPr/>
          </p:nvCxnSpPr>
          <p:spPr>
            <a:xfrm>
              <a:off x="1011407" y="3559959"/>
              <a:ext cx="0" cy="2768011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/>
          <p:cNvCxnSpPr/>
          <p:nvPr/>
        </p:nvCxnSpPr>
        <p:spPr>
          <a:xfrm flipV="1">
            <a:off x="7928802" y="1006078"/>
            <a:ext cx="0" cy="300038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176170" y="385680"/>
            <a:ext cx="662361" cy="4154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Ethernet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Or Serial</a:t>
            </a:r>
            <a:endParaRPr lang="en-US" sz="1050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45076" name="TextBox 77"/>
          <p:cNvSpPr txBox="1">
            <a:spLocks noChangeArrowheads="1"/>
          </p:cNvSpPr>
          <p:nvPr/>
        </p:nvSpPr>
        <p:spPr bwMode="auto">
          <a:xfrm>
            <a:off x="2445346" y="3449550"/>
            <a:ext cx="305583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IPv6CP Config. Req. with Option 2 (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IPv6-Compression-Protocol = SCHC,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Rule set URL = https</a:t>
            </a:r>
            <a:r>
              <a:rPr lang="en-US" altLang="en-US" sz="1350">
                <a:solidFill>
                  <a:srgbClr val="000000"/>
                </a:solidFill>
              </a:rPr>
              <a:t>:// blah )</a:t>
            </a:r>
            <a:endParaRPr lang="en-US" altLang="en-US" sz="1350" dirty="0">
              <a:solidFill>
                <a:srgbClr val="000000"/>
              </a:solidFill>
            </a:endParaRPr>
          </a:p>
        </p:txBody>
      </p:sp>
      <p:grpSp>
        <p:nvGrpSpPr>
          <p:cNvPr id="45081" name="Group 40"/>
          <p:cNvGrpSpPr>
            <a:grpSpLocks/>
          </p:cNvGrpSpPr>
          <p:nvPr/>
        </p:nvGrpSpPr>
        <p:grpSpPr bwMode="auto">
          <a:xfrm>
            <a:off x="702612" y="1112400"/>
            <a:ext cx="1727962" cy="300082"/>
            <a:chOff x="917022" y="-529163"/>
            <a:chExt cx="1656184" cy="399677"/>
          </a:xfrm>
        </p:grpSpPr>
        <p:cxnSp>
          <p:nvCxnSpPr>
            <p:cNvPr id="55" name="Straight Arrow Connector 54"/>
            <p:cNvCxnSpPr/>
            <p:nvPr/>
          </p:nvCxnSpPr>
          <p:spPr>
            <a:xfrm>
              <a:off x="917022" y="-145784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089" name="TextBox 42"/>
            <p:cNvSpPr txBox="1">
              <a:spLocks noChangeArrowheads="1"/>
            </p:cNvSpPr>
            <p:nvPr/>
          </p:nvSpPr>
          <p:spPr bwMode="auto">
            <a:xfrm>
              <a:off x="917022" y="-529163"/>
              <a:ext cx="1440160" cy="399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350" dirty="0">
                  <a:solidFill>
                    <a:srgbClr val="000000"/>
                  </a:solidFill>
                </a:rPr>
                <a:t>handshake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384325" y="1426519"/>
            <a:ext cx="295292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Protocol determination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5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Rule set Selection based on device/</a:t>
            </a:r>
            <a:r>
              <a:rPr lang="en-US" sz="105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prot</a:t>
            </a:r>
            <a:endParaRPr lang="en-US" sz="105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BBD640D-E273-4DAA-BFDE-5FC579FF4A03}"/>
              </a:ext>
            </a:extLst>
          </p:cNvPr>
          <p:cNvCxnSpPr>
            <a:cxnSpLocks/>
          </p:cNvCxnSpPr>
          <p:nvPr/>
        </p:nvCxnSpPr>
        <p:spPr bwMode="auto">
          <a:xfrm>
            <a:off x="2469252" y="3704138"/>
            <a:ext cx="3055839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7">
            <a:extLst>
              <a:ext uri="{FF2B5EF4-FFF2-40B4-BE49-F238E27FC236}">
                <a16:creationId xmlns:a16="http://schemas.microsoft.com/office/drawing/2014/main" id="{8A40DE31-D040-4EA8-AABC-C0009D0FE5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7825" y="3545741"/>
            <a:ext cx="198044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GET(Rule set URL)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7B3D98A7-9545-4912-8A06-82B976DBEF2D}"/>
              </a:ext>
            </a:extLst>
          </p:cNvPr>
          <p:cNvCxnSpPr>
            <a:cxnSpLocks/>
          </p:cNvCxnSpPr>
          <p:nvPr/>
        </p:nvCxnSpPr>
        <p:spPr bwMode="auto">
          <a:xfrm>
            <a:off x="5529202" y="3820202"/>
            <a:ext cx="2783675" cy="8741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1EBB182-421D-4F77-B00E-665622881097}"/>
              </a:ext>
            </a:extLst>
          </p:cNvPr>
          <p:cNvCxnSpPr>
            <a:cxnSpLocks/>
          </p:cNvCxnSpPr>
          <p:nvPr/>
        </p:nvCxnSpPr>
        <p:spPr bwMode="auto">
          <a:xfrm flipH="1">
            <a:off x="5504317" y="4222893"/>
            <a:ext cx="2808560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7">
            <a:extLst>
              <a:ext uri="{FF2B5EF4-FFF2-40B4-BE49-F238E27FC236}">
                <a16:creationId xmlns:a16="http://schemas.microsoft.com/office/drawing/2014/main" id="{70ECC2B0-3490-4AA0-99C6-476DF6669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6027" y="3939691"/>
            <a:ext cx="80345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Rule set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280E8E5-188F-4B25-9EF3-EE193BD19EF4}"/>
              </a:ext>
            </a:extLst>
          </p:cNvPr>
          <p:cNvCxnSpPr>
            <a:cxnSpLocks/>
          </p:cNvCxnSpPr>
          <p:nvPr/>
        </p:nvCxnSpPr>
        <p:spPr bwMode="auto">
          <a:xfrm>
            <a:off x="2430574" y="1986623"/>
            <a:ext cx="5881600" cy="2456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16BAC0CD-2B34-407A-88E7-5CCAFAA0A5C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09796" y="2374752"/>
            <a:ext cx="5930810" cy="284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77">
            <a:extLst>
              <a:ext uri="{FF2B5EF4-FFF2-40B4-BE49-F238E27FC236}">
                <a16:creationId xmlns:a16="http://schemas.microsoft.com/office/drawing/2014/main" id="{4E489037-AED8-485D-A6CF-711FE26FE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7603" y="1720777"/>
            <a:ext cx="1980443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GET(Rule set URL)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F2690CA-74DD-4BBB-A034-19DF55561773}"/>
              </a:ext>
            </a:extLst>
          </p:cNvPr>
          <p:cNvCxnSpPr>
            <a:cxnSpLocks/>
          </p:cNvCxnSpPr>
          <p:nvPr/>
        </p:nvCxnSpPr>
        <p:spPr bwMode="auto">
          <a:xfrm>
            <a:off x="5504318" y="849631"/>
            <a:ext cx="0" cy="803252"/>
          </a:xfrm>
          <a:prstGeom prst="line">
            <a:avLst/>
          </a:prstGeom>
          <a:ln w="31750">
            <a:solidFill>
              <a:srgbClr val="56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77">
            <a:extLst>
              <a:ext uri="{FF2B5EF4-FFF2-40B4-BE49-F238E27FC236}">
                <a16:creationId xmlns:a16="http://schemas.microsoft.com/office/drawing/2014/main" id="{B07E27BE-A4E5-4083-AFFB-BD6D112A1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5349" y="2100592"/>
            <a:ext cx="80345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Rule set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6513043-5959-4A0F-A604-8D7A627B56BB}"/>
              </a:ext>
            </a:extLst>
          </p:cNvPr>
          <p:cNvCxnSpPr>
            <a:cxnSpLocks/>
          </p:cNvCxnSpPr>
          <p:nvPr/>
        </p:nvCxnSpPr>
        <p:spPr bwMode="auto">
          <a:xfrm>
            <a:off x="2430574" y="2886452"/>
            <a:ext cx="3073744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77">
            <a:extLst>
              <a:ext uri="{FF2B5EF4-FFF2-40B4-BE49-F238E27FC236}">
                <a16:creationId xmlns:a16="http://schemas.microsoft.com/office/drawing/2014/main" id="{48AC38E3-5CE9-47F1-9161-E807F3028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9094" y="2576572"/>
            <a:ext cx="299875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Discovery (RFC 2516 </a:t>
            </a:r>
            <a:r>
              <a:rPr lang="en-US" altLang="en-US" sz="1350" dirty="0" err="1">
                <a:solidFill>
                  <a:srgbClr val="000000"/>
                </a:solidFill>
              </a:rPr>
              <a:t>PADx</a:t>
            </a:r>
            <a:r>
              <a:rPr lang="en-US" altLang="en-US" sz="1350" dirty="0">
                <a:solidFill>
                  <a:srgbClr val="000000"/>
                </a:solidFill>
              </a:rPr>
              <a:t> or LISP)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7D9254EF-325E-4646-B370-2A38A803CCF6}"/>
              </a:ext>
            </a:extLst>
          </p:cNvPr>
          <p:cNvCxnSpPr>
            <a:cxnSpLocks/>
          </p:cNvCxnSpPr>
          <p:nvPr/>
        </p:nvCxnSpPr>
        <p:spPr bwMode="auto">
          <a:xfrm>
            <a:off x="2430584" y="3323366"/>
            <a:ext cx="3055839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77">
            <a:extLst>
              <a:ext uri="{FF2B5EF4-FFF2-40B4-BE49-F238E27FC236}">
                <a16:creationId xmlns:a16="http://schemas.microsoft.com/office/drawing/2014/main" id="{AFDBB97B-B8AF-4398-84D0-9A85E5DC0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7981" y="3013486"/>
            <a:ext cx="3063200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LCP Config. (Magic </a:t>
            </a:r>
            <a:r>
              <a:rPr lang="en-US" altLang="en-US" sz="1350" dirty="0" err="1">
                <a:solidFill>
                  <a:srgbClr val="000000"/>
                </a:solidFill>
              </a:rPr>
              <a:t>Nb</a:t>
            </a:r>
            <a:r>
              <a:rPr lang="en-US" altLang="en-US" sz="1350" dirty="0">
                <a:solidFill>
                  <a:srgbClr val="000000"/>
                </a:solidFill>
              </a:rPr>
              <a:t> LCP, no PFC)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565DF95-FE5E-40B2-BE8A-2AEE21874D0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437981" y="4491110"/>
            <a:ext cx="3063203" cy="2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77">
            <a:extLst>
              <a:ext uri="{FF2B5EF4-FFF2-40B4-BE49-F238E27FC236}">
                <a16:creationId xmlns:a16="http://schemas.microsoft.com/office/drawing/2014/main" id="{800F05D6-11B1-42C4-894F-7A76126A0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253" y="4229260"/>
            <a:ext cx="3055838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350" dirty="0">
                <a:solidFill>
                  <a:srgbClr val="000000"/>
                </a:solidFill>
              </a:rPr>
              <a:t>IPv6CP Configuration Ack.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E270244E-F0AF-4281-98C8-12DA2FB116BF}"/>
              </a:ext>
            </a:extLst>
          </p:cNvPr>
          <p:cNvCxnSpPr>
            <a:cxnSpLocks/>
          </p:cNvCxnSpPr>
          <p:nvPr/>
        </p:nvCxnSpPr>
        <p:spPr bwMode="auto">
          <a:xfrm flipH="1">
            <a:off x="2411983" y="1911268"/>
            <a:ext cx="8090" cy="2893833"/>
          </a:xfrm>
          <a:prstGeom prst="line">
            <a:avLst/>
          </a:prstGeom>
          <a:ln w="31750">
            <a:solidFill>
              <a:srgbClr val="56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 7">
            <a:extLst>
              <a:ext uri="{FF2B5EF4-FFF2-40B4-BE49-F238E27FC236}">
                <a16:creationId xmlns:a16="http://schemas.microsoft.com/office/drawing/2014/main" id="{7E632E60-5227-48C7-BE01-F9FFCFDFF89A}"/>
              </a:ext>
            </a:extLst>
          </p:cNvPr>
          <p:cNvGrpSpPr>
            <a:grpSpLocks/>
          </p:cNvGrpSpPr>
          <p:nvPr/>
        </p:nvGrpSpPr>
        <p:grpSpPr bwMode="auto">
          <a:xfrm>
            <a:off x="6603844" y="411956"/>
            <a:ext cx="1080806" cy="1499312"/>
            <a:chOff x="467544" y="548680"/>
            <a:chExt cx="1080120" cy="1999495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608A1DDC-3485-442E-84DD-7F7824B82FBB}"/>
                </a:ext>
              </a:extLst>
            </p:cNvPr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50" dirty="0" err="1">
                  <a:solidFill>
                    <a:srgbClr val="000000"/>
                  </a:solidFill>
                </a:rPr>
                <a:t>listener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9AB75613-DD7E-4DFC-86CC-5FB41F533628}"/>
                </a:ext>
              </a:extLst>
            </p:cNvPr>
            <p:cNvCxnSpPr>
              <a:cxnSpLocks/>
              <a:stCxn id="106" idx="2"/>
            </p:cNvCxnSpPr>
            <p:nvPr/>
          </p:nvCxnSpPr>
          <p:spPr>
            <a:xfrm>
              <a:off x="1007604" y="1125062"/>
              <a:ext cx="6603" cy="1423113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68AFA92A-82CB-49B6-A6EE-CFE60FD17846}"/>
              </a:ext>
            </a:extLst>
          </p:cNvPr>
          <p:cNvCxnSpPr>
            <a:cxnSpLocks/>
          </p:cNvCxnSpPr>
          <p:nvPr/>
        </p:nvCxnSpPr>
        <p:spPr bwMode="auto">
          <a:xfrm>
            <a:off x="7147553" y="2482948"/>
            <a:ext cx="7574" cy="1050258"/>
          </a:xfrm>
          <a:prstGeom prst="line">
            <a:avLst/>
          </a:prstGeom>
          <a:ln w="31750">
            <a:solidFill>
              <a:srgbClr val="56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E86705F5-35E2-430B-8BDD-3464DAFEEB2A}"/>
              </a:ext>
            </a:extLst>
          </p:cNvPr>
          <p:cNvCxnSpPr>
            <a:cxnSpLocks/>
          </p:cNvCxnSpPr>
          <p:nvPr/>
        </p:nvCxnSpPr>
        <p:spPr bwMode="auto">
          <a:xfrm>
            <a:off x="7144246" y="4341496"/>
            <a:ext cx="3308" cy="392624"/>
          </a:xfrm>
          <a:prstGeom prst="line">
            <a:avLst/>
          </a:prstGeom>
          <a:ln w="31750">
            <a:solidFill>
              <a:srgbClr val="5656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F7C74FAB-952E-45B4-8219-EB901244C5C4}"/>
              </a:ext>
            </a:extLst>
          </p:cNvPr>
          <p:cNvSpPr/>
          <p:nvPr/>
        </p:nvSpPr>
        <p:spPr>
          <a:xfrm>
            <a:off x="3549514" y="4803024"/>
            <a:ext cx="2811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draft-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thubert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intarea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schc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-over-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ppp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  <p:sp>
        <p:nvSpPr>
          <p:cNvPr id="52" name="Slide Number Placeholder 3">
            <a:extLst>
              <a:ext uri="{FF2B5EF4-FFF2-40B4-BE49-F238E27FC236}">
                <a16:creationId xmlns:a16="http://schemas.microsoft.com/office/drawing/2014/main" id="{620DF94E-DF60-49B0-BC77-A06538C50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79981" y="4824409"/>
            <a:ext cx="489445" cy="273844"/>
          </a:xfrm>
        </p:spPr>
        <p:txBody>
          <a:bodyPr/>
          <a:lstStyle/>
          <a:p>
            <a:fld id="{43D7CE35-1867-2742-9862-5460C410314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27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Discussion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/>
          </a:p>
          <a:p>
            <a:r>
              <a:rPr lang="fr-FR" sz="2800" dirty="0"/>
              <a:t>Co </a:t>
            </a:r>
            <a:r>
              <a:rPr lang="fr-FR" sz="2800" dirty="0" err="1"/>
              <a:t>Authors</a:t>
            </a:r>
            <a:r>
              <a:rPr lang="fr-FR" sz="2800" dirty="0"/>
              <a:t>?</a:t>
            </a:r>
          </a:p>
          <a:p>
            <a:r>
              <a:rPr lang="fr-FR" sz="2800" dirty="0" err="1"/>
              <a:t>Add</a:t>
            </a:r>
            <a:r>
              <a:rPr lang="fr-FR" sz="2800" dirty="0"/>
              <a:t> </a:t>
            </a:r>
            <a:r>
              <a:rPr lang="fr-FR" sz="2800" dirty="0" err="1"/>
              <a:t>applicability</a:t>
            </a:r>
            <a:r>
              <a:rPr lang="fr-FR" sz="2800" dirty="0"/>
              <a:t> </a:t>
            </a:r>
            <a:r>
              <a:rPr lang="fr-FR" sz="2800" dirty="0" err="1"/>
              <a:t>statement</a:t>
            </a:r>
            <a:r>
              <a:rPr lang="fr-FR" sz="2800" dirty="0"/>
              <a:t>? </a:t>
            </a:r>
          </a:p>
          <a:p>
            <a:r>
              <a:rPr lang="fr-FR" sz="2800" dirty="0"/>
              <a:t>Possible extensions?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48088-5FAB-44E1-8502-2943B5A17C06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707BC-778A-46AC-98B6-19CDFEAE113A}"/>
              </a:ext>
            </a:extLst>
          </p:cNvPr>
          <p:cNvSpPr/>
          <p:nvPr/>
        </p:nvSpPr>
        <p:spPr>
          <a:xfrm>
            <a:off x="3549514" y="4803024"/>
            <a:ext cx="2811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draft-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thubert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intarea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schc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-over-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ppp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90731857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24590</TotalTime>
  <Words>467</Words>
  <Application>Microsoft Office PowerPoint</Application>
  <PresentationFormat>On-screen Show (16:9)</PresentationFormat>
  <Paragraphs>100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Gill Sans MT</vt:lpstr>
      <vt:lpstr>Trebuchet MS</vt:lpstr>
      <vt:lpstr>2_Thème Office</vt:lpstr>
      <vt:lpstr>PowerPoint Presentation</vt:lpstr>
      <vt:lpstr>draft-thubert-intarea-schc-over-ppp</vt:lpstr>
      <vt:lpstr>Resulting Packet (no Frag example)</vt:lpstr>
      <vt:lpstr>Draft status: Stable</vt:lpstr>
      <vt:lpstr>Impact on SCHC Architecture</vt:lpstr>
      <vt:lpstr>PowerPoint Presentation</vt:lpstr>
      <vt:lpstr>Discussion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Pascal Thubert (pthubert)</cp:lastModifiedBy>
  <cp:revision>2430</cp:revision>
  <dcterms:created xsi:type="dcterms:W3CDTF">2015-06-28T21:58:26Z</dcterms:created>
  <dcterms:modified xsi:type="dcterms:W3CDTF">2021-03-08T09:24:08Z</dcterms:modified>
</cp:coreProperties>
</file>