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1" r:id="rId1"/>
  </p:sldMasterIdLst>
  <p:notesMasterIdLst>
    <p:notesMasterId r:id="rId13"/>
  </p:notesMasterIdLst>
  <p:handoutMasterIdLst>
    <p:handoutMasterId r:id="rId14"/>
  </p:handoutMasterIdLst>
  <p:sldIdLst>
    <p:sldId id="504" r:id="rId2"/>
    <p:sldId id="261" r:id="rId3"/>
    <p:sldId id="268" r:id="rId4"/>
    <p:sldId id="258" r:id="rId5"/>
    <p:sldId id="262" r:id="rId6"/>
    <p:sldId id="263" r:id="rId7"/>
    <p:sldId id="264" r:id="rId8"/>
    <p:sldId id="270" r:id="rId9"/>
    <p:sldId id="265" r:id="rId10"/>
    <p:sldId id="266" r:id="rId11"/>
    <p:sldId id="267" r:id="rId12"/>
  </p:sldIdLst>
  <p:sldSz cx="9144000" cy="5143500" type="screen16x9"/>
  <p:notesSz cx="6858000" cy="9144000"/>
  <p:defaultTextStyle>
    <a:defPPr>
      <a:defRPr lang="fr-FR"/>
    </a:defPPr>
    <a:lvl1pPr marL="0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61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21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183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243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03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363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424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485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1E26"/>
    <a:srgbClr val="C01D23"/>
    <a:srgbClr val="C12022"/>
    <a:srgbClr val="E96870"/>
    <a:srgbClr val="9BBB59"/>
    <a:srgbClr val="EAD4D5"/>
    <a:srgbClr val="FD27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46F890A9-2807-4EBB-B81D-B2AA78EC7F39}" styleName="Style foncé 2 - Accentuation 5/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81761" autoAdjust="0"/>
  </p:normalViewPr>
  <p:slideViewPr>
    <p:cSldViewPr snapToGrid="0" snapToObjects="1">
      <p:cViewPr varScale="1">
        <p:scale>
          <a:sx n="143" d="100"/>
          <a:sy n="143" d="100"/>
        </p:scale>
        <p:origin x="126" y="47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18AC8D-8152-934A-9CD4-87285105D0F1}" type="datetimeFigureOut">
              <a:rPr lang="fr-FR" smtClean="0"/>
              <a:t>08/03/2021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68B7E-75EB-E145-A77D-27225DB7AA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60321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5E145-BB0C-9046-AB45-371B9A6AEC76}" type="datetimeFigureOut">
              <a:rPr lang="fr-FR" smtClean="0"/>
              <a:t>08/03/2021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D6E558-E63E-1D45-BFE4-2383456AADF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5131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61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121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183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243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03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363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424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485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0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D6E558-E63E-1D45-BFE4-2383456AADF7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0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608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92F08D-7962-5A4B-B101-E074EEFD114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9529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25"/>
            <a:ext cx="7772400" cy="110251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1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768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15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4713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4625D-C74E-A947-8352-D59A3F933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A42C0E-C94D-F441-87D2-29FE0AFB9F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436B85-7D57-BA4E-AEA1-9202CDE93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3/8/2021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F6653-AC66-D34B-9C20-B6DE00E7B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25BCD4-B660-2F43-85C8-01F3E1122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69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637043"/>
          </a:xfrm>
          <a:prstGeom prst="rect">
            <a:avLst/>
          </a:prstGeom>
        </p:spPr>
        <p:txBody>
          <a:bodyPr vert="horz" lIns="91411" tIns="45707" rIns="91411" bIns="45707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91411" tIns="45707" rIns="91411" bIns="45707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9981" y="4824409"/>
            <a:ext cx="489445" cy="273844"/>
          </a:xfrm>
          <a:prstGeom prst="rect">
            <a:avLst/>
          </a:prstGeom>
        </p:spPr>
        <p:txBody>
          <a:bodyPr vert="horz" lIns="91411" tIns="45707" rIns="91411" bIns="45707" rtlCol="0" anchor="ctr"/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22D2E28D-3C84-FA4F-AA95-DF0FC25EB245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7" name="Picture 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33338"/>
            <a:ext cx="1519238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8"/>
          <p:cNvSpPr txBox="1">
            <a:spLocks noChangeArrowheads="1"/>
          </p:cNvSpPr>
          <p:nvPr userDrawn="1"/>
        </p:nvSpPr>
        <p:spPr bwMode="auto">
          <a:xfrm>
            <a:off x="95252" y="4790278"/>
            <a:ext cx="16730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400" dirty="0">
                <a:cs typeface="Arial" panose="020B0604020202020204" pitchFamily="34" charset="0"/>
              </a:rPr>
              <a:t>LPWAN@IETF110</a:t>
            </a:r>
          </a:p>
        </p:txBody>
      </p:sp>
    </p:spTree>
    <p:extLst>
      <p:ext uri="{BB962C8B-B14F-4D97-AF65-F5344CB8AC3E}">
        <p14:creationId xmlns:p14="http://schemas.microsoft.com/office/powerpoint/2010/main" val="2267724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</p:sldLayoutIdLst>
  <p:hf hdr="0" ftr="0" dt="0"/>
  <p:txStyles>
    <p:titleStyle>
      <a:lvl1pPr algn="ctr" defTabSz="45706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6" indent="-342796" algn="l" defTabSz="45706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24" indent="-285662" algn="l" defTabSz="457061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2" indent="-228531" algn="l" defTabSz="457061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12" indent="-228531" algn="l" defTabSz="457061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73" indent="-228531" algn="l" defTabSz="457061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34" indent="-228531" algn="l" defTabSz="45706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95" indent="-228531" algn="l" defTabSz="45706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55" indent="-228531" algn="l" defTabSz="45706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015" indent="-228531" algn="l" defTabSz="45706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61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21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3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43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03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63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24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85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0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D2E28D-3C84-FA4F-AA95-DF0FC25EB245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r" defTabSz="4570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0" y="1133922"/>
            <a:ext cx="9144000" cy="900112"/>
          </a:xfrm>
          <a:prstGeom prst="rect">
            <a:avLst/>
          </a:prstGeom>
        </p:spPr>
        <p:txBody>
          <a:bodyPr vert="horz" lIns="91411" tIns="45707" rIns="91411" bIns="45707" rtlCol="0" anchor="ctr">
            <a:normAutofit fontScale="92500"/>
          </a:bodyPr>
          <a:lstStyle>
            <a:lvl1pPr algn="ctr" defTabSz="457061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noProof="0" dirty="0"/>
              <a:t>draft-ietf-lpwan-schc-yang-data-model-04</a:t>
            </a:r>
            <a:endParaRPr lang="en-US" b="1" dirty="0">
              <a:cs typeface="Trebuchet MS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0" y="2971799"/>
            <a:ext cx="9144000" cy="1586089"/>
          </a:xfrm>
          <a:prstGeom prst="rect">
            <a:avLst/>
          </a:prstGeom>
        </p:spPr>
        <p:txBody>
          <a:bodyPr vert="horz" lIns="91411" tIns="45707" rIns="91411" bIns="45707" rtlCol="0" anchor="ctr">
            <a:normAutofit/>
          </a:bodyPr>
          <a:lstStyle>
            <a:lvl1pPr algn="ctr" defTabSz="457061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cs typeface="Trebuchet MS"/>
              </a:rPr>
              <a:t>Authors:</a:t>
            </a:r>
          </a:p>
          <a:p>
            <a:r>
              <a:rPr lang="en-US" sz="1400" noProof="0" dirty="0"/>
              <a:t>Laurent Toutain (laurent.toutain@imt-atlantique.fr)</a:t>
            </a:r>
          </a:p>
          <a:p>
            <a:r>
              <a:rPr lang="en-US" sz="1400" noProof="0" dirty="0"/>
              <a:t>Ana </a:t>
            </a:r>
            <a:r>
              <a:rPr lang="en-US" sz="1400" noProof="0" dirty="0" err="1"/>
              <a:t>Minaburo</a:t>
            </a:r>
            <a:r>
              <a:rPr lang="en-US" sz="1400" noProof="0" dirty="0"/>
              <a:t> (ana@ackl.io)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0" y="4154768"/>
            <a:ext cx="9144000" cy="900112"/>
          </a:xfrm>
          <a:prstGeom prst="rect">
            <a:avLst/>
          </a:prstGeom>
        </p:spPr>
        <p:txBody>
          <a:bodyPr vert="horz" lIns="91411" tIns="45707" rIns="91411" bIns="45707" rtlCol="0" anchor="ctr">
            <a:normAutofit/>
          </a:bodyPr>
          <a:lstStyle>
            <a:lvl1pPr algn="ctr" defTabSz="457061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061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j-ea"/>
              <a:cs typeface="Trebuchet M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787444" y="468488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0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8" name="ZoneTexte 1"/>
          <p:cNvSpPr txBox="1"/>
          <p:nvPr/>
        </p:nvSpPr>
        <p:spPr>
          <a:xfrm>
            <a:off x="2802442" y="4738501"/>
            <a:ext cx="3351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0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Trebuchet MS"/>
              </a:rPr>
              <a:t>IETF 110, Virtual, March 10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Trebuchet MS"/>
              </a:rPr>
              <a:t>th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Trebuchet MS"/>
              </a:rPr>
              <a:t>, 2021</a:t>
            </a:r>
          </a:p>
        </p:txBody>
      </p:sp>
    </p:spTree>
    <p:extLst>
      <p:ext uri="{BB962C8B-B14F-4D97-AF65-F5344CB8AC3E}">
        <p14:creationId xmlns:p14="http://schemas.microsoft.com/office/powerpoint/2010/main" val="10586173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9C8E71D-B81A-374F-983B-3EAD1DFD7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/>
              <a:t>SCHC Data Model - Compression</a:t>
            </a:r>
          </a:p>
        </p:txBody>
      </p:sp>
      <p:pic>
        <p:nvPicPr>
          <p:cNvPr id="5" name="Image 4" descr="Une image contenant texte, capture d’écran&#10;&#10;Description générée automatiquement">
            <a:extLst>
              <a:ext uri="{FF2B5EF4-FFF2-40B4-BE49-F238E27FC236}">
                <a16:creationId xmlns:a16="http://schemas.microsoft.com/office/drawing/2014/main" id="{4DB00669-CCE3-6649-A51D-3CC8936943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11" y="1268016"/>
            <a:ext cx="7162800" cy="305752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7F6F4BF-BA40-8142-82A5-CAAA83B8D6A8}"/>
              </a:ext>
            </a:extLst>
          </p:cNvPr>
          <p:cNvSpPr/>
          <p:nvPr/>
        </p:nvSpPr>
        <p:spPr>
          <a:xfrm>
            <a:off x="1636776" y="1856232"/>
            <a:ext cx="4846320" cy="146304"/>
          </a:xfrm>
          <a:prstGeom prst="rect">
            <a:avLst/>
          </a:prstGeom>
          <a:solidFill>
            <a:schemeClr val="accent1">
              <a:alpha val="5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9CA5048-8A26-374F-BE00-AAB51222928D}"/>
              </a:ext>
            </a:extLst>
          </p:cNvPr>
          <p:cNvSpPr txBox="1"/>
          <p:nvPr/>
        </p:nvSpPr>
        <p:spPr>
          <a:xfrm>
            <a:off x="6935116" y="1731335"/>
            <a:ext cx="9405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Optional</a:t>
            </a:r>
            <a:r>
              <a:rPr lang="fr-FR" dirty="0"/>
              <a:t> 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9CCA20-1417-1848-9B1A-757CC9B3EDD8}"/>
              </a:ext>
            </a:extLst>
          </p:cNvPr>
          <p:cNvSpPr/>
          <p:nvPr/>
        </p:nvSpPr>
        <p:spPr>
          <a:xfrm>
            <a:off x="1648567" y="2356366"/>
            <a:ext cx="4846320" cy="487418"/>
          </a:xfrm>
          <a:prstGeom prst="rect">
            <a:avLst/>
          </a:prstGeom>
          <a:solidFill>
            <a:schemeClr val="accent2">
              <a:alpha val="5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36236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6227E4-6A55-E544-A0B9-C860434F2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/>
              <a:t>What’s next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9AE1247-2500-9A48-BCAA-F0AA97433D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 err="1"/>
              <a:t>Draf</a:t>
            </a:r>
            <a:r>
              <a:rPr lang="en-US" dirty="0"/>
              <a:t>t is stable and has been discussed in interim meetings.</a:t>
            </a:r>
            <a:endParaRPr lang="en-US" noProof="0" dirty="0"/>
          </a:p>
          <a:p>
            <a:endParaRPr lang="en-US" noProof="0" dirty="0"/>
          </a:p>
          <a:p>
            <a:r>
              <a:rPr lang="en-US" noProof="0"/>
              <a:t>Ready for Working </a:t>
            </a:r>
            <a:r>
              <a:rPr lang="en-US" noProof="0" dirty="0"/>
              <a:t>Group </a:t>
            </a:r>
            <a:r>
              <a:rPr lang="en-US" dirty="0"/>
              <a:t>L</a:t>
            </a:r>
            <a:r>
              <a:rPr lang="en-US" noProof="0" dirty="0" err="1"/>
              <a:t>ast</a:t>
            </a:r>
            <a:r>
              <a:rPr lang="en-US" noProof="0" dirty="0"/>
              <a:t> Call </a:t>
            </a:r>
          </a:p>
        </p:txBody>
      </p:sp>
    </p:spTree>
    <p:extLst>
      <p:ext uri="{BB962C8B-B14F-4D97-AF65-F5344CB8AC3E}">
        <p14:creationId xmlns:p14="http://schemas.microsoft.com/office/powerpoint/2010/main" val="3010167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299F76-026D-CD43-AB30-E34A77533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/>
              <a:t>What’s new from -03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EFBA5BB-644F-BF4F-B7ED-20A75E233D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Clarifications</a:t>
            </a:r>
          </a:p>
          <a:p>
            <a:endParaRPr lang="en-US" dirty="0"/>
          </a:p>
          <a:p>
            <a:r>
              <a:rPr lang="en-US" noProof="0" dirty="0"/>
              <a:t>Goal :</a:t>
            </a:r>
          </a:p>
          <a:p>
            <a:pPr lvl="1"/>
            <a:r>
              <a:rPr lang="en-US" dirty="0"/>
              <a:t>Define a way to uniquely refers to an ID</a:t>
            </a:r>
          </a:p>
          <a:p>
            <a:pPr lvl="2"/>
            <a:r>
              <a:rPr lang="en-US" noProof="0" dirty="0"/>
              <a:t>Field ID</a:t>
            </a:r>
          </a:p>
          <a:p>
            <a:pPr lvl="2"/>
            <a:r>
              <a:rPr lang="en-US" noProof="0" dirty="0"/>
              <a:t>MO, CDA</a:t>
            </a:r>
          </a:p>
          <a:p>
            <a:pPr lvl="2"/>
            <a:r>
              <a:rPr lang="en-US" dirty="0"/>
              <a:t>Fragmentation parameter</a:t>
            </a:r>
          </a:p>
          <a:p>
            <a:pPr lvl="2"/>
            <a:endParaRPr lang="en-US" noProof="0" dirty="0"/>
          </a:p>
          <a:p>
            <a:pPr lvl="1"/>
            <a:r>
              <a:rPr lang="en-US" dirty="0"/>
              <a:t>Define a structure for rules</a:t>
            </a:r>
          </a:p>
          <a:p>
            <a:pPr lvl="2"/>
            <a:r>
              <a:rPr lang="en-US" noProof="0" dirty="0"/>
              <a:t>Inter exchange (see architecture draft)</a:t>
            </a:r>
          </a:p>
          <a:p>
            <a:pPr lvl="2"/>
            <a:r>
              <a:rPr lang="en-US" dirty="0"/>
              <a:t>Not internal representation</a:t>
            </a:r>
          </a:p>
          <a:p>
            <a:r>
              <a:rPr lang="en-US" noProof="0" dirty="0"/>
              <a:t>Don’t focus on size, this is an abstract representation:</a:t>
            </a:r>
          </a:p>
          <a:p>
            <a:pPr lvl="1"/>
            <a:r>
              <a:rPr lang="en-US" dirty="0"/>
              <a:t>CORECONF will help to reduce this size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62132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32E29D-F984-6C4D-9CB5-11B528C0C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Identifiers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5FBA469-F5EE-D64A-9577-22BCF0C2B3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7116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D2FF68-3727-E140-AFAB-A31B87F80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/>
              <a:t>Identifier definition logic</a:t>
            </a:r>
          </a:p>
        </p:txBody>
      </p:sp>
      <p:pic>
        <p:nvPicPr>
          <p:cNvPr id="5" name="Image 4" descr="Une image contenant oiseau&#10;&#10;Description générée automatiquement">
            <a:extLst>
              <a:ext uri="{FF2B5EF4-FFF2-40B4-BE49-F238E27FC236}">
                <a16:creationId xmlns:a16="http://schemas.microsoft.com/office/drawing/2014/main" id="{33AD966E-12D6-1948-AF0C-7059104D8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202222"/>
            <a:ext cx="7156622" cy="3483692"/>
          </a:xfrm>
          <a:prstGeom prst="rect">
            <a:avLst/>
          </a:prstGeom>
        </p:spPr>
      </p:pic>
      <p:sp>
        <p:nvSpPr>
          <p:cNvPr id="4" name="Forme libre 3">
            <a:extLst>
              <a:ext uri="{FF2B5EF4-FFF2-40B4-BE49-F238E27FC236}">
                <a16:creationId xmlns:a16="http://schemas.microsoft.com/office/drawing/2014/main" id="{86BE2944-CBCA-EA40-92B9-473C2A0C7C84}"/>
              </a:ext>
            </a:extLst>
          </p:cNvPr>
          <p:cNvSpPr/>
          <p:nvPr/>
        </p:nvSpPr>
        <p:spPr>
          <a:xfrm>
            <a:off x="4296937" y="1799063"/>
            <a:ext cx="792644" cy="1367883"/>
          </a:xfrm>
          <a:custGeom>
            <a:avLst/>
            <a:gdLst>
              <a:gd name="connsiteX0" fmla="*/ 44604 w 792644"/>
              <a:gd name="connsiteY0" fmla="*/ 1367883 h 1367883"/>
              <a:gd name="connsiteX1" fmla="*/ 721112 w 792644"/>
              <a:gd name="connsiteY1" fmla="*/ 1003610 h 1367883"/>
              <a:gd name="connsiteX2" fmla="*/ 691375 w 792644"/>
              <a:gd name="connsiteY2" fmla="*/ 349405 h 1367883"/>
              <a:gd name="connsiteX3" fmla="*/ 0 w 792644"/>
              <a:gd name="connsiteY3" fmla="*/ 0 h 1367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2644" h="1367883">
                <a:moveTo>
                  <a:pt x="44604" y="1367883"/>
                </a:moveTo>
                <a:cubicBezTo>
                  <a:pt x="328960" y="1270619"/>
                  <a:pt x="613317" y="1173356"/>
                  <a:pt x="721112" y="1003610"/>
                </a:cubicBezTo>
                <a:cubicBezTo>
                  <a:pt x="828907" y="833864"/>
                  <a:pt x="811560" y="516673"/>
                  <a:pt x="691375" y="349405"/>
                </a:cubicBezTo>
                <a:cubicBezTo>
                  <a:pt x="571190" y="182137"/>
                  <a:pt x="285595" y="91068"/>
                  <a:pt x="0" y="0"/>
                </a:cubicBezTo>
              </a:path>
            </a:pathLst>
          </a:custGeom>
          <a:ln w="57150">
            <a:headEnd type="none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orme libre 5">
            <a:extLst>
              <a:ext uri="{FF2B5EF4-FFF2-40B4-BE49-F238E27FC236}">
                <a16:creationId xmlns:a16="http://schemas.microsoft.com/office/drawing/2014/main" id="{0216E6E5-DD1E-8D42-AC6D-BD74877665C9}"/>
              </a:ext>
            </a:extLst>
          </p:cNvPr>
          <p:cNvSpPr/>
          <p:nvPr/>
        </p:nvSpPr>
        <p:spPr>
          <a:xfrm rot="10800000">
            <a:off x="293649" y="1799062"/>
            <a:ext cx="792644" cy="1932878"/>
          </a:xfrm>
          <a:custGeom>
            <a:avLst/>
            <a:gdLst>
              <a:gd name="connsiteX0" fmla="*/ 44604 w 792644"/>
              <a:gd name="connsiteY0" fmla="*/ 1367883 h 1367883"/>
              <a:gd name="connsiteX1" fmla="*/ 721112 w 792644"/>
              <a:gd name="connsiteY1" fmla="*/ 1003610 h 1367883"/>
              <a:gd name="connsiteX2" fmla="*/ 691375 w 792644"/>
              <a:gd name="connsiteY2" fmla="*/ 349405 h 1367883"/>
              <a:gd name="connsiteX3" fmla="*/ 0 w 792644"/>
              <a:gd name="connsiteY3" fmla="*/ 0 h 1367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2644" h="1367883">
                <a:moveTo>
                  <a:pt x="44604" y="1367883"/>
                </a:moveTo>
                <a:cubicBezTo>
                  <a:pt x="328960" y="1270619"/>
                  <a:pt x="613317" y="1173356"/>
                  <a:pt x="721112" y="1003610"/>
                </a:cubicBezTo>
                <a:cubicBezTo>
                  <a:pt x="828907" y="833864"/>
                  <a:pt x="811560" y="516673"/>
                  <a:pt x="691375" y="349405"/>
                </a:cubicBezTo>
                <a:cubicBezTo>
                  <a:pt x="571190" y="182137"/>
                  <a:pt x="285595" y="91068"/>
                  <a:pt x="0" y="0"/>
                </a:cubicBezTo>
              </a:path>
            </a:pathLst>
          </a:custGeom>
          <a:ln w="57150">
            <a:headEnd type="none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5874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888C68-36F2-8A4F-9FC1-C1D3D96F8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/>
              <a:t>Id types: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9F364C8-32F2-7342-97E1-CD80CA4A80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noProof="0" dirty="0"/>
              <a:t>field-id-type</a:t>
            </a:r>
            <a:r>
              <a:rPr lang="en-US" noProof="0" dirty="0"/>
              <a:t>: IPv6, UDP, </a:t>
            </a:r>
            <a:r>
              <a:rPr lang="en-US" noProof="0" dirty="0" err="1"/>
              <a:t>CoAP</a:t>
            </a:r>
            <a:r>
              <a:rPr lang="en-US" noProof="0" dirty="0"/>
              <a:t>, OSCORE, ICMPv6 (56 values)</a:t>
            </a:r>
          </a:p>
          <a:p>
            <a:r>
              <a:rPr lang="en-US" b="1" noProof="0" dirty="0"/>
              <a:t>field-length-type</a:t>
            </a:r>
            <a:r>
              <a:rPr lang="en-US" noProof="0" dirty="0"/>
              <a:t>: union int64 and </a:t>
            </a:r>
            <a:r>
              <a:rPr lang="en-US" noProof="0" dirty="0" err="1"/>
              <a:t>identityref</a:t>
            </a:r>
            <a:r>
              <a:rPr lang="en-US" noProof="0" dirty="0"/>
              <a:t> (2 values)</a:t>
            </a:r>
          </a:p>
          <a:p>
            <a:r>
              <a:rPr lang="en-US" b="1" noProof="0" dirty="0"/>
              <a:t>direction-indicator-type</a:t>
            </a:r>
            <a:r>
              <a:rPr lang="en-US" noProof="0" dirty="0"/>
              <a:t>: 3 values </a:t>
            </a:r>
          </a:p>
          <a:p>
            <a:r>
              <a:rPr lang="en-US" b="1" noProof="0" dirty="0"/>
              <a:t>matching-operator-type</a:t>
            </a:r>
            <a:r>
              <a:rPr lang="en-US" noProof="0" dirty="0"/>
              <a:t>: 4 values</a:t>
            </a:r>
          </a:p>
          <a:p>
            <a:r>
              <a:rPr lang="en-US" b="1" noProof="0" dirty="0"/>
              <a:t>comp-decomp-action-type</a:t>
            </a:r>
            <a:r>
              <a:rPr lang="en-US" noProof="0" dirty="0"/>
              <a:t>: 8 values</a:t>
            </a:r>
          </a:p>
          <a:p>
            <a:r>
              <a:rPr lang="en-US" b="1" noProof="0" dirty="0"/>
              <a:t>RCS-algorithm-type</a:t>
            </a:r>
            <a:r>
              <a:rPr lang="en-US" noProof="0" dirty="0"/>
              <a:t>: 1 value</a:t>
            </a:r>
          </a:p>
          <a:p>
            <a:r>
              <a:rPr lang="en-US" b="1" noProof="0" dirty="0"/>
              <a:t>fragmentation-mode-type</a:t>
            </a:r>
            <a:r>
              <a:rPr lang="en-US" noProof="0" dirty="0"/>
              <a:t>: 3 values</a:t>
            </a:r>
          </a:p>
          <a:p>
            <a:r>
              <a:rPr lang="en-US" b="1" noProof="0" dirty="0"/>
              <a:t>ack-behavior-type</a:t>
            </a:r>
            <a:r>
              <a:rPr lang="en-US" noProof="0" dirty="0"/>
              <a:t>: 3 values</a:t>
            </a:r>
          </a:p>
          <a:p>
            <a:r>
              <a:rPr lang="en-US" b="1" noProof="0" dirty="0"/>
              <a:t>all1-data-type</a:t>
            </a:r>
            <a:r>
              <a:rPr lang="en-US" noProof="0" dirty="0"/>
              <a:t>: 3 values</a:t>
            </a:r>
          </a:p>
        </p:txBody>
      </p:sp>
    </p:spTree>
    <p:extLst>
      <p:ext uri="{BB962C8B-B14F-4D97-AF65-F5344CB8AC3E}">
        <p14:creationId xmlns:p14="http://schemas.microsoft.com/office/powerpoint/2010/main" val="3732750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1038A1-582A-CD4D-8B72-C81ADBBD8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/>
              <a:t>Field id</a:t>
            </a:r>
          </a:p>
        </p:txBody>
      </p:sp>
      <p:pic>
        <p:nvPicPr>
          <p:cNvPr id="5" name="Image 4" descr="Une image contenant texte, avant&#10;&#10;Description générée automatiquement">
            <a:extLst>
              <a:ext uri="{FF2B5EF4-FFF2-40B4-BE49-F238E27FC236}">
                <a16:creationId xmlns:a16="http://schemas.microsoft.com/office/drawing/2014/main" id="{D2EBEBD1-ECB8-8D4C-92BE-2D3881BA74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077355"/>
            <a:ext cx="4962525" cy="360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188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55F156-18EA-3C47-B89F-FE2AF50A8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/>
              <a:t>Field id: </a:t>
            </a:r>
            <a:r>
              <a:rPr lang="en-US" noProof="0" dirty="0" err="1"/>
              <a:t>coap</a:t>
            </a:r>
            <a:endParaRPr lang="en-US" noProof="0" dirty="0"/>
          </a:p>
        </p:txBody>
      </p:sp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E5C59D1C-E72A-2C49-8483-98DAB937BA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028699"/>
            <a:ext cx="4244049" cy="3975787"/>
          </a:xfrm>
          <a:prstGeom prst="rect">
            <a:avLst/>
          </a:prstGeom>
        </p:spPr>
      </p:pic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DC75A988-A3F7-2642-B64D-72D908FEE6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5697" y="1369219"/>
            <a:ext cx="3558746" cy="3263504"/>
          </a:xfrm>
        </p:spPr>
        <p:txBody>
          <a:bodyPr>
            <a:normAutofit/>
          </a:bodyPr>
          <a:lstStyle/>
          <a:p>
            <a:r>
              <a:rPr lang="en-US" noProof="0" dirty="0"/>
              <a:t>Removed « payload marker »</a:t>
            </a:r>
          </a:p>
          <a:p>
            <a:r>
              <a:rPr lang="en-US" noProof="0" dirty="0"/>
              <a:t>Added OSCORE</a:t>
            </a:r>
          </a:p>
          <a:p>
            <a:r>
              <a:rPr lang="en-US" dirty="0"/>
              <a:t>Added ICMPv6</a:t>
            </a:r>
            <a:endParaRPr lang="en-US" noProof="0" dirty="0"/>
          </a:p>
          <a:p>
            <a:pPr lvl="1"/>
            <a:endParaRPr lang="en-US" noProof="0" dirty="0"/>
          </a:p>
          <a:p>
            <a:pPr lvl="1"/>
            <a:endParaRPr lang="en-US" noProof="0" dirty="0"/>
          </a:p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66914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32E29D-F984-6C4D-9CB5-11B528C0C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Structures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5FBA469-F5EE-D64A-9577-22BCF0C2B3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62598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C798C0-18C2-424C-BF2E-5F23F6118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/>
              <a:t>SCHC Data Model - Frag</a:t>
            </a:r>
          </a:p>
        </p:txBody>
      </p:sp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52DFFDAE-B54B-524A-9528-DAA9B19F1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286" y="1010165"/>
            <a:ext cx="6105183" cy="378696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564A380-DF1B-6146-87C3-B059ED0C1343}"/>
              </a:ext>
            </a:extLst>
          </p:cNvPr>
          <p:cNvSpPr/>
          <p:nvPr/>
        </p:nvSpPr>
        <p:spPr>
          <a:xfrm>
            <a:off x="945292" y="1268017"/>
            <a:ext cx="7570058" cy="140654"/>
          </a:xfrm>
          <a:prstGeom prst="rect">
            <a:avLst/>
          </a:prstGeom>
          <a:solidFill>
            <a:schemeClr val="accent1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5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17C3C3D-2FA3-1949-8012-F86ABDCA8D6A}"/>
              </a:ext>
            </a:extLst>
          </p:cNvPr>
          <p:cNvSpPr txBox="1"/>
          <p:nvPr/>
        </p:nvSpPr>
        <p:spPr>
          <a:xfrm>
            <a:off x="7028803" y="1010165"/>
            <a:ext cx="112402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/>
              <a:t>Not in RFC 8724 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9562FF3-653F-784F-A692-B8652C90F838}"/>
              </a:ext>
            </a:extLst>
          </p:cNvPr>
          <p:cNvSpPr/>
          <p:nvPr/>
        </p:nvSpPr>
        <p:spPr>
          <a:xfrm>
            <a:off x="1705232" y="2118704"/>
            <a:ext cx="6810118" cy="162633"/>
          </a:xfrm>
          <a:prstGeom prst="rect">
            <a:avLst/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5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C384CA0-BA9C-5A4C-BC80-34B620FDD50E}"/>
              </a:ext>
            </a:extLst>
          </p:cNvPr>
          <p:cNvSpPr txBox="1"/>
          <p:nvPr/>
        </p:nvSpPr>
        <p:spPr>
          <a:xfrm>
            <a:off x="6706985" y="1865837"/>
            <a:ext cx="14911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dirty="0"/>
              <a:t>Up or down, bi </a:t>
            </a:r>
            <a:r>
              <a:rPr lang="fr-FR" sz="1050" dirty="0" err="1"/>
              <a:t>forbiden</a:t>
            </a:r>
            <a:endParaRPr lang="fr-FR" sz="105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D1E740-C7D0-8441-A1C3-E325BE154A1D}"/>
              </a:ext>
            </a:extLst>
          </p:cNvPr>
          <p:cNvSpPr/>
          <p:nvPr/>
        </p:nvSpPr>
        <p:spPr>
          <a:xfrm>
            <a:off x="1705232" y="2281337"/>
            <a:ext cx="6810118" cy="424793"/>
          </a:xfrm>
          <a:prstGeom prst="rect">
            <a:avLst/>
          </a:prstGeom>
          <a:solidFill>
            <a:schemeClr val="accent4">
              <a:alpha val="32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050" dirty="0" err="1">
                <a:solidFill>
                  <a:srgbClr val="002060"/>
                </a:solidFill>
              </a:rPr>
              <a:t>Frag</a:t>
            </a:r>
            <a:r>
              <a:rPr lang="fr-FR" sz="1050" dirty="0">
                <a:solidFill>
                  <a:srgbClr val="002060"/>
                </a:solidFill>
              </a:rPr>
              <a:t> header, </a:t>
            </a:r>
            <a:r>
              <a:rPr lang="fr-FR" sz="1050" dirty="0" err="1">
                <a:solidFill>
                  <a:srgbClr val="002060"/>
                </a:solidFill>
              </a:rPr>
              <a:t>only</a:t>
            </a:r>
            <a:r>
              <a:rPr lang="fr-FR" sz="1050" dirty="0">
                <a:solidFill>
                  <a:srgbClr val="002060"/>
                </a:solidFill>
              </a:rPr>
              <a:t> FCN </a:t>
            </a:r>
            <a:r>
              <a:rPr lang="fr-FR" sz="1050" dirty="0" err="1">
                <a:solidFill>
                  <a:srgbClr val="002060"/>
                </a:solidFill>
              </a:rPr>
              <a:t>is</a:t>
            </a:r>
            <a:r>
              <a:rPr lang="fr-FR" sz="1050" dirty="0">
                <a:solidFill>
                  <a:srgbClr val="002060"/>
                </a:solidFill>
              </a:rPr>
              <a:t> </a:t>
            </a:r>
            <a:r>
              <a:rPr lang="fr-FR" sz="1050" dirty="0" err="1">
                <a:solidFill>
                  <a:srgbClr val="002060"/>
                </a:solidFill>
              </a:rPr>
              <a:t>mandatory</a:t>
            </a:r>
            <a:endParaRPr lang="fr-FR" sz="1050" dirty="0">
              <a:solidFill>
                <a:srgbClr val="00206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3BDE9C-5472-3246-BC15-7CE5020883A2}"/>
              </a:ext>
            </a:extLst>
          </p:cNvPr>
          <p:cNvSpPr/>
          <p:nvPr/>
        </p:nvSpPr>
        <p:spPr>
          <a:xfrm>
            <a:off x="1720204" y="2835848"/>
            <a:ext cx="6810118" cy="162633"/>
          </a:xfrm>
          <a:prstGeom prst="rect">
            <a:avLst/>
          </a:prstGeom>
          <a:solidFill>
            <a:schemeClr val="accent6">
              <a:lumMod val="40000"/>
              <a:lumOff val="60000"/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50" dirty="0">
              <a:solidFill>
                <a:srgbClr val="00206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8095FC6-6DC4-AD42-8356-D0C8399FBD4C}"/>
              </a:ext>
            </a:extLst>
          </p:cNvPr>
          <p:cNvSpPr/>
          <p:nvPr/>
        </p:nvSpPr>
        <p:spPr>
          <a:xfrm>
            <a:off x="1720204" y="2999489"/>
            <a:ext cx="6810118" cy="162633"/>
          </a:xfrm>
          <a:prstGeom prst="rect">
            <a:avLst/>
          </a:prstGeom>
          <a:solidFill>
            <a:schemeClr val="accent2">
              <a:lumMod val="60000"/>
              <a:lumOff val="40000"/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050" dirty="0">
                <a:solidFill>
                  <a:srgbClr val="002060"/>
                </a:solidFill>
              </a:rPr>
              <a:t>Mandatory</a:t>
            </a:r>
            <a:r>
              <a:rPr lang="fr-FR" sz="1050" dirty="0">
                <a:solidFill>
                  <a:srgbClr val="002060"/>
                </a:solidFill>
              </a:rPr>
              <a:t>: 1..max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A902CE2-FE34-A64D-B048-0362ACAF4DD1}"/>
              </a:ext>
            </a:extLst>
          </p:cNvPr>
          <p:cNvSpPr/>
          <p:nvPr/>
        </p:nvSpPr>
        <p:spPr>
          <a:xfrm>
            <a:off x="1720204" y="3148604"/>
            <a:ext cx="6810118" cy="162633"/>
          </a:xfrm>
          <a:prstGeom prst="rect">
            <a:avLst/>
          </a:prstGeom>
          <a:solidFill>
            <a:schemeClr val="accent2">
              <a:lumMod val="60000"/>
              <a:lumOff val="40000"/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050" dirty="0">
                <a:solidFill>
                  <a:srgbClr val="002060"/>
                </a:solidFill>
              </a:rPr>
              <a:t>Optional</a:t>
            </a:r>
            <a:r>
              <a:rPr lang="fr-FR" sz="1050" dirty="0">
                <a:solidFill>
                  <a:srgbClr val="002060"/>
                </a:solidFill>
              </a:rPr>
              <a:t> : 0..max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0D7B17E-16F7-8141-BC61-736E2AC668F6}"/>
              </a:ext>
            </a:extLst>
          </p:cNvPr>
          <p:cNvSpPr/>
          <p:nvPr/>
        </p:nvSpPr>
        <p:spPr>
          <a:xfrm>
            <a:off x="1720204" y="3552993"/>
            <a:ext cx="6810118" cy="16263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050" dirty="0" err="1">
                <a:solidFill>
                  <a:srgbClr val="002060"/>
                </a:solidFill>
              </a:rPr>
              <a:t>noAck</a:t>
            </a:r>
            <a:r>
              <a:rPr lang="fr-FR" sz="1050" dirty="0">
                <a:solidFill>
                  <a:srgbClr val="002060"/>
                </a:solidFill>
              </a:rPr>
              <a:t>, AA, </a:t>
            </a:r>
            <a:r>
              <a:rPr lang="fr-FR" sz="1050" dirty="0" err="1">
                <a:solidFill>
                  <a:srgbClr val="002060"/>
                </a:solidFill>
              </a:rPr>
              <a:t>AoE</a:t>
            </a:r>
            <a:endParaRPr lang="fr-FR" sz="1050" dirty="0">
              <a:solidFill>
                <a:srgbClr val="00206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F3C333D-F876-DF47-BC29-430A714F21E1}"/>
              </a:ext>
            </a:extLst>
          </p:cNvPr>
          <p:cNvSpPr/>
          <p:nvPr/>
        </p:nvSpPr>
        <p:spPr>
          <a:xfrm>
            <a:off x="2029598" y="4422913"/>
            <a:ext cx="6485751" cy="16263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050" dirty="0">
                <a:solidFill>
                  <a:srgbClr val="002060"/>
                </a:solidFill>
              </a:rPr>
              <a:t>No, </a:t>
            </a:r>
            <a:r>
              <a:rPr lang="fr-FR" sz="1050" dirty="0" err="1">
                <a:solidFill>
                  <a:srgbClr val="002060"/>
                </a:solidFill>
              </a:rPr>
              <a:t>Yes</a:t>
            </a:r>
            <a:r>
              <a:rPr lang="fr-FR" sz="1050" dirty="0">
                <a:solidFill>
                  <a:srgbClr val="002060"/>
                </a:solidFill>
              </a:rPr>
              <a:t>, Sender </a:t>
            </a:r>
            <a:r>
              <a:rPr lang="fr-FR" sz="1050" dirty="0" err="1">
                <a:solidFill>
                  <a:srgbClr val="002060"/>
                </a:solidFill>
              </a:rPr>
              <a:t>Choice</a:t>
            </a:r>
            <a:endParaRPr lang="fr-FR" sz="1050" dirty="0">
              <a:solidFill>
                <a:srgbClr val="00206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590EBC4-ACD0-7E42-8820-6A83D44339A5}"/>
              </a:ext>
            </a:extLst>
          </p:cNvPr>
          <p:cNvSpPr/>
          <p:nvPr/>
        </p:nvSpPr>
        <p:spPr>
          <a:xfrm>
            <a:off x="2032685" y="4583552"/>
            <a:ext cx="6485751" cy="16263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fr-FR" sz="1050" dirty="0">
                <a:solidFill>
                  <a:srgbClr val="002060"/>
                </a:solidFill>
              </a:rPr>
              <a:t>All0, All1, </a:t>
            </a:r>
            <a:r>
              <a:rPr lang="fr-FR" sz="1050" dirty="0" err="1">
                <a:solidFill>
                  <a:srgbClr val="002060"/>
                </a:solidFill>
              </a:rPr>
              <a:t>Always</a:t>
            </a:r>
            <a:endParaRPr lang="fr-FR" sz="105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654500"/>
      </p:ext>
    </p:extLst>
  </p:cSld>
  <p:clrMapOvr>
    <a:masterClrMapping/>
  </p:clrMapOvr>
</p:sld>
</file>

<file path=ppt/theme/theme1.xml><?xml version="1.0" encoding="utf-8"?>
<a:theme xmlns:a="http://schemas.openxmlformats.org/drawingml/2006/main" name="2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24876</TotalTime>
  <Words>242</Words>
  <Application>Microsoft Office PowerPoint</Application>
  <PresentationFormat>Affichage à l'écran (16:9)</PresentationFormat>
  <Paragraphs>56</Paragraphs>
  <Slides>11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Gill Sans MT</vt:lpstr>
      <vt:lpstr>Trebuchet MS</vt:lpstr>
      <vt:lpstr>2_Thème Office</vt:lpstr>
      <vt:lpstr>Présentation PowerPoint</vt:lpstr>
      <vt:lpstr>What’s new from -03</vt:lpstr>
      <vt:lpstr>Identifiers</vt:lpstr>
      <vt:lpstr>Identifier definition logic</vt:lpstr>
      <vt:lpstr>Id types:</vt:lpstr>
      <vt:lpstr>Field id</vt:lpstr>
      <vt:lpstr>Field id: coap</vt:lpstr>
      <vt:lpstr>Structures</vt:lpstr>
      <vt:lpstr>SCHC Data Model - Frag</vt:lpstr>
      <vt:lpstr>SCHC Data Model - Compression</vt:lpstr>
      <vt:lpstr>What’s next</vt:lpstr>
    </vt:vector>
  </TitlesOfParts>
  <Company>TELECOM Bretagne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Alexander Pelov</dc:creator>
  <cp:lastModifiedBy>laurent toutain</cp:lastModifiedBy>
  <cp:revision>2429</cp:revision>
  <dcterms:created xsi:type="dcterms:W3CDTF">2015-06-28T21:58:26Z</dcterms:created>
  <dcterms:modified xsi:type="dcterms:W3CDTF">2021-03-08T14:05:29Z</dcterms:modified>
</cp:coreProperties>
</file>