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4"/>
    <p:sldMasterId id="2147483671" r:id="rId5"/>
  </p:sldMasterIdLst>
  <p:notesMasterIdLst>
    <p:notesMasterId r:id="rId16"/>
  </p:notesMasterIdLst>
  <p:sldIdLst>
    <p:sldId id="256" r:id="rId6"/>
    <p:sldId id="291" r:id="rId7"/>
    <p:sldId id="257" r:id="rId8"/>
    <p:sldId id="286" r:id="rId9"/>
    <p:sldId id="287" r:id="rId10"/>
    <p:sldId id="288" r:id="rId11"/>
    <p:sldId id="292" r:id="rId12"/>
    <p:sldId id="289" r:id="rId13"/>
    <p:sldId id="276" r:id="rId14"/>
    <p:sldId id="290" r:id="rId15"/>
  </p:sldIdLst>
  <p:sldSz cx="9144000" cy="5143500" type="screen16x9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0" autoAdjust="0"/>
  </p:normalViewPr>
  <p:slideViewPr>
    <p:cSldViewPr snapToGrid="0">
      <p:cViewPr varScale="1">
        <p:scale>
          <a:sx n="128" d="100"/>
          <a:sy n="128" d="100"/>
        </p:scale>
        <p:origin x="63" y="5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9188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indent="-71177">
              <a:buClr>
                <a:schemeClr val="dk1"/>
              </a:buClr>
              <a:buNone/>
            </a:pPr>
            <a:endParaRPr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1301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1375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3669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2296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3173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-US" dirty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3610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3625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wrap="square" lIns="93162" tIns="93162" rIns="93162" bIns="93162" anchor="t" anchorCtr="0">
            <a:noAutofit/>
          </a:bodyPr>
          <a:lstStyle/>
          <a:p>
            <a:pPr marL="155296">
              <a:buClr>
                <a:schemeClr val="dk1"/>
              </a:buClr>
              <a:buNone/>
            </a:pPr>
            <a:endParaRPr lang="en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5011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-635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</a:pPr>
            <a:fld id="{00000000-1234-1234-1234-123412341234}" type="slidenum">
              <a:rPr lang="en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lvl="0" indent="-165100">
              <a:lnSpc>
                <a:spcPct val="115000"/>
              </a:lnSpc>
            </a:pPr>
            <a:r>
              <a:rPr lang="en-US" sz="2600" dirty="0"/>
              <a:t>Media Operations Use Case for an Augmented Reality Application on Edge Computing Infrastructure</a:t>
            </a:r>
            <a:endParaRPr lang="en" sz="2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spcAft>
                <a:spcPts val="300"/>
              </a:spcAft>
              <a:buClr>
                <a:schemeClr val="dk1"/>
              </a:buClr>
            </a:pPr>
            <a:r>
              <a:rPr lang="en-US" sz="1100" b="1" dirty="0"/>
              <a:t>https://tools.ietf.org/html/draft-krishna-mops-ar-use-case-02 </a:t>
            </a:r>
          </a:p>
          <a:p>
            <a:pPr lvl="0">
              <a:lnSpc>
                <a:spcPct val="115000"/>
              </a:lnSpc>
              <a:spcAft>
                <a:spcPts val="300"/>
              </a:spcAft>
              <a:buClr>
                <a:schemeClr val="dk1"/>
              </a:buClr>
            </a:pPr>
            <a:r>
              <a:rPr lang="en-US" sz="1100" u="sng" dirty="0"/>
              <a:t>Renan Krishna</a:t>
            </a:r>
            <a:r>
              <a:rPr lang="en-US" sz="1100" dirty="0"/>
              <a:t>, Akbar Rahman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-US" sz="1600" dirty="0"/>
              <a:t>Virtual MOPS WG IETF-110 Meeting, March 2021</a:t>
            </a:r>
            <a:endParaRPr lang="en" sz="1600" dirty="0"/>
          </a:p>
          <a:p>
            <a:pPr marL="0" marR="0" lvl="0" indent="-69849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99999"/>
              <a:buFont typeface="Arial"/>
              <a:buNone/>
            </a:pPr>
            <a:endParaRPr sz="1100" dirty="0"/>
          </a:p>
        </p:txBody>
      </p:sp>
      <p:pic>
        <p:nvPicPr>
          <p:cNvPr id="5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166725"/>
            <a:ext cx="17653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3C8FC0-580C-47D8-8B0A-604848EDC6B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187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2306"/>
              <a:buFont typeface="Arial"/>
              <a:buNone/>
            </a:pPr>
            <a:r>
              <a:rPr lang="en-US" sz="2600" b="1" dirty="0"/>
              <a:t>Informative references-3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77EF7-8974-4130-9179-F37D13B5DD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6144B4-77B8-4ACC-86F3-C82032E57A78}"/>
              </a:ext>
            </a:extLst>
          </p:cNvPr>
          <p:cNvSpPr/>
          <p:nvPr/>
        </p:nvSpPr>
        <p:spPr>
          <a:xfrm>
            <a:off x="321212" y="760025"/>
            <a:ext cx="850157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/>
          </a:p>
          <a:p>
            <a:r>
              <a:rPr lang="en-US" sz="1100" dirty="0"/>
              <a:t>	</a:t>
            </a:r>
          </a:p>
          <a:p>
            <a:r>
              <a:rPr lang="en-US" sz="1400" dirty="0"/>
              <a:t>[NOISE]    Fischer, J., </a:t>
            </a:r>
            <a:r>
              <a:rPr lang="en-US" sz="1400" dirty="0" err="1"/>
              <a:t>Bartz</a:t>
            </a:r>
            <a:r>
              <a:rPr lang="en-US" sz="1400" dirty="0"/>
              <a:t>, D., and W. Strasser, "Enhanced visual realism by incorporating camera image effects.", In  IEEE/ACM International Symposium on Mixed and Augmented Reality, pp. 205-208., 2006.</a:t>
            </a:r>
          </a:p>
          <a:p>
            <a:endParaRPr lang="en-US" sz="1400" dirty="0"/>
          </a:p>
          <a:p>
            <a:r>
              <a:rPr lang="en-US" sz="1400" dirty="0"/>
              <a:t>[VIS_INTERFERE]  </a:t>
            </a:r>
            <a:r>
              <a:rPr lang="en-US" sz="1400" dirty="0" err="1"/>
              <a:t>Kalkofen</a:t>
            </a:r>
            <a:r>
              <a:rPr lang="en-US" sz="1400" dirty="0"/>
              <a:t>, D., Mendez, E., and D. </a:t>
            </a:r>
            <a:r>
              <a:rPr lang="en-US" sz="1400" dirty="0" err="1"/>
              <a:t>Schmalstieg</a:t>
            </a:r>
            <a:r>
              <a:rPr lang="en-US" sz="1400" dirty="0"/>
              <a:t>, "Interactive focus and context visualization for augmented reality.", In  6th IEEE and ACM International Symposium on Mixed and Augmented Reality, pp. 191-201., 2007.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06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ct val="42306"/>
            </a:pPr>
            <a:r>
              <a:rPr lang="en-US" sz="2600" b="1" dirty="0"/>
              <a:t>Draft’s Table of Contents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E434AC-F828-42BD-87FE-91A296013F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6375" y="1572488"/>
            <a:ext cx="7113771" cy="2186826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1A2DB516-4107-45F5-A75A-3F64F2563A5F}"/>
              </a:ext>
            </a:extLst>
          </p:cNvPr>
          <p:cNvSpPr/>
          <p:nvPr/>
        </p:nvSpPr>
        <p:spPr>
          <a:xfrm rot="10800000">
            <a:off x="1892248" y="2705246"/>
            <a:ext cx="231512" cy="393600"/>
          </a:xfrm>
          <a:prstGeom prst="rightBrace">
            <a:avLst>
              <a:gd name="adj1" fmla="val 8333"/>
              <a:gd name="adj2" fmla="val 5189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FC370-8EA1-48E8-A1C2-F5353C1948AF}"/>
              </a:ext>
            </a:extLst>
          </p:cNvPr>
          <p:cNvSpPr txBox="1"/>
          <p:nvPr/>
        </p:nvSpPr>
        <p:spPr>
          <a:xfrm>
            <a:off x="708109" y="2516595"/>
            <a:ext cx="1299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b="1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New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Sub-sections</a:t>
            </a:r>
          </a:p>
        </p:txBody>
      </p:sp>
    </p:spTree>
    <p:extLst>
      <p:ext uri="{BB962C8B-B14F-4D97-AF65-F5344CB8AC3E}">
        <p14:creationId xmlns:p14="http://schemas.microsoft.com/office/powerpoint/2010/main" val="57773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ct val="42306"/>
            </a:pPr>
            <a:r>
              <a:rPr lang="en-US" sz="2600" b="1" dirty="0"/>
              <a:t>Updates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221391-75E3-46A5-B333-77526D7619C2}"/>
              </a:ext>
            </a:extLst>
          </p:cNvPr>
          <p:cNvSpPr txBox="1">
            <a:spLocks/>
          </p:cNvSpPr>
          <p:nvPr/>
        </p:nvSpPr>
        <p:spPr>
          <a:xfrm>
            <a:off x="606055" y="1704499"/>
            <a:ext cx="8415103" cy="372060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We clarify that it is the heat and battery drainage problems in AR devices that require offloading of computationally intensive tasks to the edge.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We list the kind of computationally intensive tasks that are required and give references for further details.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ct val="42306"/>
            </a:pPr>
            <a:r>
              <a:rPr lang="en-US" sz="2600" b="1" dirty="0"/>
              <a:t>Offloading Computationally intensive tasks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A44356-523E-47D1-B9CB-5EC45567F778}"/>
              </a:ext>
            </a:extLst>
          </p:cNvPr>
          <p:cNvSpPr>
            <a:spLocks noGrp="1"/>
          </p:cNvSpPr>
          <p:nvPr/>
        </p:nvSpPr>
        <p:spPr>
          <a:xfrm>
            <a:off x="396988" y="1245908"/>
            <a:ext cx="8349820" cy="3132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components of AR applications perform tasks such as real-time generation and processing of high-quality video content that are computationally intensive. 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 a result, on AR devices such as AR glasses excessive heat is  generated by the chip-sets that are involved in the computation [DEV_HEAT_1], [DEV_HEAT_2].</a:t>
            </a:r>
            <a:r>
              <a:rPr lang="en-US" sz="2400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Additionally, the battery on such devices discharges quickly when running such applications [BATT_DRAIN].</a:t>
            </a:r>
          </a:p>
          <a:p>
            <a:pPr lvl="1"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13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ct val="42306"/>
            </a:pPr>
            <a:r>
              <a:rPr lang="en-US" sz="2600" b="1" dirty="0"/>
              <a:t>Computationally intensive task: Processing of scenes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A44356-523E-47D1-B9CB-5EC45567F778}"/>
              </a:ext>
            </a:extLst>
          </p:cNvPr>
          <p:cNvSpPr>
            <a:spLocks noGrp="1"/>
          </p:cNvSpPr>
          <p:nvPr/>
        </p:nvSpPr>
        <p:spPr>
          <a:xfrm>
            <a:off x="353775" y="1384001"/>
            <a:ext cx="8349820" cy="3132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AR application that runs on the mobile device needs to first track the pose (coordinates and orientation) of the user's head, eyes and the objects that are in view.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This requires tracking natural features and developing an annotated point cloud-based model that is then stored in a database.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To ensure that this database can be scaled-up, techniques such as combining a client-side simultaneous tracking and mapping and a server-side localization are used [SLAM_1], [SLAM_2], [SLAM_3], [SLAM_4].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Once the natural features are tracked, virtual objects are geometrically aligned with those features.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is followed by resolving occlusion that can occur between virtual and the real objects [OCCL_1], [OCCL_2].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next step for the AR application is to apply photometric registration [PHOTO_REG].  This requires aligning the brightness and color between the virtual and real objects.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Additionally, algorithms that calculate global illumination of both the virtual and real objects [GLB_ILLUM_1], [GLB_ILLUM_2] are executed.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Various algorithms to deal with artifacts generated by lens distortion [LENS_DIST], blur  [BLUR], noise [NOISE]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etc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are also required.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  <a:p>
            <a:pPr lvl="1"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568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ct val="42306"/>
            </a:pPr>
            <a:r>
              <a:rPr lang="en-US" sz="2600" b="1" dirty="0"/>
              <a:t>Computationally intensive task: Generation of images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BA44356-523E-47D1-B9CB-5EC45567F778}"/>
              </a:ext>
            </a:extLst>
          </p:cNvPr>
          <p:cNvSpPr>
            <a:spLocks noGrp="1"/>
          </p:cNvSpPr>
          <p:nvPr/>
        </p:nvSpPr>
        <p:spPr>
          <a:xfrm>
            <a:off x="353775" y="1384001"/>
            <a:ext cx="8349820" cy="3132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AR application must generate a high-quality video that has the properties described in the previous step and overlay the video on the AR device's display- a step called situated visualization. </a:t>
            </a:r>
          </a:p>
          <a:p>
            <a:pPr lvl="1">
              <a:lnSpc>
                <a:spcPct val="120000"/>
              </a:lnSpc>
            </a:pPr>
            <a:r>
              <a:rPr lang="en-US" sz="2400" dirty="0"/>
              <a:t>This entails dealing with registration errors that may arise,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En</a:t>
            </a:r>
            <a:r>
              <a:rPr lang="en-US" sz="2400" dirty="0"/>
              <a:t>suring that there is no visual interference [VIS_INTERFERE],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Finally maintaining temporal coherence by adapting to the movement of user’s eyes and head.</a:t>
            </a:r>
            <a:endParaRPr lang="en-US" sz="2400" dirty="0"/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2400" dirty="0"/>
          </a:p>
          <a:p>
            <a:pPr lvl="1"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77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9588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SzPct val="42306"/>
            </a:pPr>
            <a:r>
              <a:rPr lang="en-US" sz="2600" b="1" dirty="0"/>
              <a:t>Next Steps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D61ED5-E0A2-4075-8B74-F5F72C23366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221391-75E3-46A5-B333-77526D7619C2}"/>
              </a:ext>
            </a:extLst>
          </p:cNvPr>
          <p:cNvSpPr txBox="1">
            <a:spLocks/>
          </p:cNvSpPr>
          <p:nvPr/>
        </p:nvSpPr>
        <p:spPr>
          <a:xfrm>
            <a:off x="606055" y="1704499"/>
            <a:ext cx="8415103" cy="372060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Questions, Comments and Suggestions are invited to improve the draft.</a:t>
            </a:r>
          </a:p>
          <a:p>
            <a:r>
              <a:rPr lang="en-US" sz="1800" dirty="0">
                <a:solidFill>
                  <a:srgbClr val="000000"/>
                </a:solidFill>
                <a:latin typeface="Calibri" panose="020F0502020204030204"/>
              </a:rPr>
              <a:t>Adoption by the WG?</a:t>
            </a:r>
          </a:p>
        </p:txBody>
      </p:sp>
    </p:spTree>
    <p:extLst>
      <p:ext uri="{BB962C8B-B14F-4D97-AF65-F5344CB8AC3E}">
        <p14:creationId xmlns:p14="http://schemas.microsoft.com/office/powerpoint/2010/main" val="1731640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187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2306"/>
              <a:buFont typeface="Arial"/>
              <a:buNone/>
            </a:pPr>
            <a:r>
              <a:rPr lang="en-US" sz="2600" b="1" dirty="0"/>
              <a:t>Informative references- 1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77EF7-8974-4130-9179-F37D13B5DD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6144B4-77B8-4ACC-86F3-C82032E57A78}"/>
              </a:ext>
            </a:extLst>
          </p:cNvPr>
          <p:cNvSpPr/>
          <p:nvPr/>
        </p:nvSpPr>
        <p:spPr>
          <a:xfrm>
            <a:off x="372799" y="997421"/>
            <a:ext cx="850157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[DEV_HEAT_1] </a:t>
            </a:r>
            <a:r>
              <a:rPr lang="en-US" sz="1100" dirty="0" err="1"/>
              <a:t>LiKamWa</a:t>
            </a:r>
            <a:r>
              <a:rPr lang="en-US" sz="1100" dirty="0"/>
              <a:t>, R., Wang, Z., Carroll, A., Lin, F., and L. Zhong,  "Draining our Glass: An Energy and Heat characterization of Google Glass", In Proceedings of 5th Asia-Pacific Workshop on Systems pp. 1-7, 2013.</a:t>
            </a:r>
          </a:p>
          <a:p>
            <a:endParaRPr lang="en-US" sz="1100" dirty="0"/>
          </a:p>
          <a:p>
            <a:r>
              <a:rPr lang="en-US" sz="1100" dirty="0"/>
              <a:t>[DEV_HEAT_2]  </a:t>
            </a:r>
            <a:r>
              <a:rPr lang="en-US" sz="1100" dirty="0" err="1"/>
              <a:t>Matsuhashi</a:t>
            </a:r>
            <a:r>
              <a:rPr lang="en-US" sz="1100" dirty="0"/>
              <a:t>, K., </a:t>
            </a:r>
            <a:r>
              <a:rPr lang="en-US" sz="1100" dirty="0" err="1"/>
              <a:t>Kanamoto</a:t>
            </a:r>
            <a:r>
              <a:rPr lang="en-US" sz="1100" dirty="0"/>
              <a:t>, T., and A. </a:t>
            </a:r>
            <a:r>
              <a:rPr lang="en-US" sz="1100" dirty="0" err="1"/>
              <a:t>Kurokawa</a:t>
            </a:r>
            <a:r>
              <a:rPr lang="en-US" sz="1100" dirty="0"/>
              <a:t>, "Thermal model and countermeasures for future smart </a:t>
            </a:r>
            <a:r>
              <a:rPr lang="en-US" sz="1100" dirty="0" err="1"/>
              <a:t>glasses.",In</a:t>
            </a:r>
            <a:r>
              <a:rPr lang="en-US" sz="1100" dirty="0"/>
              <a:t>  Sensors, 20(5), p.1446., 2020.</a:t>
            </a:r>
          </a:p>
          <a:p>
            <a:endParaRPr lang="en-US" sz="1100" dirty="0"/>
          </a:p>
          <a:p>
            <a:r>
              <a:rPr lang="en-US" sz="1100" dirty="0"/>
              <a:t>[BATT_DRAIN] Seneviratne, S., Hu, Y., Nguyen, T., Lan, G., Khalifa, S., </a:t>
            </a:r>
            <a:r>
              <a:rPr lang="en-US" sz="1100" dirty="0" err="1"/>
              <a:t>Thilakarathna</a:t>
            </a:r>
            <a:r>
              <a:rPr lang="en-US" sz="1100" dirty="0"/>
              <a:t>, K., Hassan, M., and A. Seneviratne, "A survey of wearable devices and challenges.", In  IEEE Communication Surveys and Tutorials, 19(4), p.2573-2620., 2017.</a:t>
            </a:r>
          </a:p>
          <a:p>
            <a:endParaRPr lang="en-US" sz="1100" dirty="0"/>
          </a:p>
          <a:p>
            <a:r>
              <a:rPr lang="en-US" sz="1100" dirty="0"/>
              <a:t>[SLAM_1]   Ventura, J., </a:t>
            </a:r>
            <a:r>
              <a:rPr lang="en-US" sz="1100" dirty="0" err="1"/>
              <a:t>Arth</a:t>
            </a:r>
            <a:r>
              <a:rPr lang="en-US" sz="1100" dirty="0"/>
              <a:t>, C., </a:t>
            </a:r>
            <a:r>
              <a:rPr lang="en-US" sz="1100" dirty="0" err="1"/>
              <a:t>Reitmayr</a:t>
            </a:r>
            <a:r>
              <a:rPr lang="en-US" sz="1100" dirty="0"/>
              <a:t>, G., and D. </a:t>
            </a:r>
            <a:r>
              <a:rPr lang="en-US" sz="1100" dirty="0" err="1"/>
              <a:t>Schmalstieg</a:t>
            </a:r>
            <a:r>
              <a:rPr lang="en-US" sz="1100" dirty="0"/>
              <a:t>,"A minimal solution to the generalized pose-and-scale problem", In  Proceedings of the IEEE Conference on Computer Vision and Pattern Recognition, pp. 422-429, 2014.</a:t>
            </a:r>
          </a:p>
          <a:p>
            <a:endParaRPr lang="en-US" sz="1100" dirty="0"/>
          </a:p>
          <a:p>
            <a:r>
              <a:rPr lang="en-US" sz="1100" dirty="0"/>
              <a:t>[SLAM_2]   Sweeny, C., Fragoso, V., </a:t>
            </a:r>
            <a:r>
              <a:rPr lang="en-US" sz="1100" dirty="0" err="1"/>
              <a:t>Hollerer</a:t>
            </a:r>
            <a:r>
              <a:rPr lang="en-US" sz="1100" dirty="0"/>
              <a:t>, T., and M. Turk, "A scalable solution to the generalized pose and scale problem", In  European Conference on Computer Vision, pp. 16-31, 2014.</a:t>
            </a:r>
          </a:p>
          <a:p>
            <a:endParaRPr lang="en-US" sz="1100" dirty="0"/>
          </a:p>
          <a:p>
            <a:r>
              <a:rPr lang="en-US" sz="1100" dirty="0"/>
              <a:t> [SLAM_3]   </a:t>
            </a:r>
            <a:r>
              <a:rPr lang="en-US" sz="1100" dirty="0" err="1"/>
              <a:t>Gauglitz</a:t>
            </a:r>
            <a:r>
              <a:rPr lang="en-US" sz="1100" dirty="0"/>
              <a:t>, S., Sweeny, C., Ventura, J., Turk, M., and T. </a:t>
            </a:r>
            <a:r>
              <a:rPr lang="en-US" sz="1100" dirty="0" err="1"/>
              <a:t>Hollerer</a:t>
            </a:r>
            <a:r>
              <a:rPr lang="en-US" sz="1100" dirty="0"/>
              <a:t>, "Model estimation and selection towards unconstrained real-time tracking and mapping", In  IEEE transactions on visualization and computer graphics, 20(6), pp. 825-838, 2013.</a:t>
            </a:r>
          </a:p>
          <a:p>
            <a:endParaRPr lang="en-US" sz="1100" dirty="0"/>
          </a:p>
          <a:p>
            <a:r>
              <a:rPr lang="en-US" sz="1100" dirty="0"/>
              <a:t> [SLAM_4]   </a:t>
            </a:r>
            <a:r>
              <a:rPr lang="en-US" sz="1100" dirty="0" err="1"/>
              <a:t>Pirchheim</a:t>
            </a:r>
            <a:r>
              <a:rPr lang="en-US" sz="1100" dirty="0"/>
              <a:t>, C., </a:t>
            </a:r>
            <a:r>
              <a:rPr lang="en-US" sz="1100" dirty="0" err="1"/>
              <a:t>Schmalstieg</a:t>
            </a:r>
            <a:r>
              <a:rPr lang="en-US" sz="1100" dirty="0"/>
              <a:t>, D., and G. </a:t>
            </a:r>
            <a:r>
              <a:rPr lang="en-US" sz="1100" dirty="0" err="1"/>
              <a:t>Reitmayr</a:t>
            </a:r>
            <a:r>
              <a:rPr lang="en-US" sz="1100" dirty="0"/>
              <a:t>, "Handling pure camera rotation in keyframe-based SLAM", In  2013 IEEE international symposium on mixed and augmented reality (ISMAR), pp. 229-238, 2013.</a:t>
            </a:r>
          </a:p>
          <a:p>
            <a:endParaRPr lang="en-US" sz="1100" dirty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94294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53775" y="187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2306"/>
              <a:buFont typeface="Arial"/>
              <a:buNone/>
            </a:pPr>
            <a:r>
              <a:rPr lang="en-US" sz="2600" b="1" dirty="0"/>
              <a:t>Informative references-2</a:t>
            </a:r>
            <a:endParaRPr lang="en" sz="2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177EF7-8974-4130-9179-F37D13B5DD1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fld id="{00000000-1234-1234-1234-123412341234}" type="slidenum">
              <a:rPr lang="en" sz="1400" b="0" i="0" u="none" strike="noStrike" cap="none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6144B4-77B8-4ACC-86F3-C82032E57A78}"/>
              </a:ext>
            </a:extLst>
          </p:cNvPr>
          <p:cNvSpPr/>
          <p:nvPr/>
        </p:nvSpPr>
        <p:spPr>
          <a:xfrm>
            <a:off x="363287" y="960098"/>
            <a:ext cx="8501576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[OCCL_1]   Breen, D., Whitaker, R., and M. </a:t>
            </a:r>
            <a:r>
              <a:rPr lang="en-US" sz="1100" dirty="0" err="1"/>
              <a:t>Tuceryan</a:t>
            </a:r>
            <a:r>
              <a:rPr lang="en-US" sz="1100" dirty="0"/>
              <a:t>, "Interactive Occlusion and automatic object placement for augmented reality", In  Computer Graphics Forum, vol. 15, no. 3 , pp. 229-238,Edinburgh, UK: Blackwell Science Ltd, 1996.</a:t>
            </a:r>
          </a:p>
          <a:p>
            <a:endParaRPr lang="en-US" sz="1100" dirty="0"/>
          </a:p>
          <a:p>
            <a:r>
              <a:rPr lang="en-US" sz="1100" dirty="0"/>
              <a:t>[OCCL_2]   Zheng, F., </a:t>
            </a:r>
            <a:r>
              <a:rPr lang="en-US" sz="1100" dirty="0" err="1"/>
              <a:t>Schmalstieg</a:t>
            </a:r>
            <a:r>
              <a:rPr lang="en-US" sz="1100" dirty="0"/>
              <a:t>, D., and G. Welch, "Pixel-wise closed-loop registration in video-based augmented reality", In  IEEE International Symposium on Mixed and Augmented Reality (ISMAR), pp. 135-143, 2014.</a:t>
            </a:r>
          </a:p>
          <a:p>
            <a:endParaRPr lang="en-US" sz="1100" dirty="0"/>
          </a:p>
          <a:p>
            <a:r>
              <a:rPr lang="en-US" sz="1100" dirty="0"/>
              <a:t>[PHOTO_REG] Liu, Y. and X. </a:t>
            </a:r>
            <a:r>
              <a:rPr lang="en-US" sz="1100" dirty="0" err="1"/>
              <a:t>Granier</a:t>
            </a:r>
            <a:r>
              <a:rPr lang="en-US" sz="1100" dirty="0"/>
              <a:t>, "Online tracking of outdoor lighting variations for augmented reality with moving cameras", In  IEEE Transactions on visualization and computer graphics, 18(4), pp.573-580, 2012.</a:t>
            </a:r>
          </a:p>
          <a:p>
            <a:endParaRPr lang="en-US" sz="1100" dirty="0"/>
          </a:p>
          <a:p>
            <a:r>
              <a:rPr lang="en-US" sz="1100" dirty="0"/>
              <a:t>[GLB_ILLUM_1] Kan, P. and H. Kaufmann, "Differential irradiance caching for fast high-quality light transport between virtual and real worlds.", In  IEEE International Symposium on Mixed and Augmented Reality (ISMAR),pp. 133-141, 2013.</a:t>
            </a:r>
          </a:p>
          <a:p>
            <a:endParaRPr lang="en-US" sz="1100" dirty="0"/>
          </a:p>
          <a:p>
            <a:r>
              <a:rPr lang="en-US" sz="1100" dirty="0"/>
              <a:t>[GLB_ILLUM_2] Franke, T., "Delta voxel cone tracing.", In  IEEE International Symposium on Mixed and Augmented Reality (ISMAR), pp. 39-44, 2014.</a:t>
            </a:r>
          </a:p>
          <a:p>
            <a:endParaRPr lang="en-US" sz="1100" dirty="0"/>
          </a:p>
          <a:p>
            <a:r>
              <a:rPr lang="en-US" sz="1100" dirty="0"/>
              <a:t>[LENS_DIST]  Fuhrmann, A. and D. </a:t>
            </a:r>
            <a:r>
              <a:rPr lang="en-US" sz="1100" dirty="0" err="1"/>
              <a:t>Schmalstieg</a:t>
            </a:r>
            <a:r>
              <a:rPr lang="en-US" sz="1100" dirty="0"/>
              <a:t>, "Practical calibration procedures for augmented reality.", In  Virtual Environments 2000, pp. 3-12. Springer, Vienna, 2000.</a:t>
            </a:r>
          </a:p>
          <a:p>
            <a:endParaRPr lang="en-US" sz="1100" dirty="0"/>
          </a:p>
          <a:p>
            <a:r>
              <a:rPr lang="en-US" sz="1100" dirty="0"/>
              <a:t>[BLUR]     Kan, P. and H. Kaufmann, "Physically-Based Depth of Field in Augmented Reality.", In  </a:t>
            </a:r>
            <a:r>
              <a:rPr lang="en-US" sz="1100" dirty="0" err="1"/>
              <a:t>Eurographics</a:t>
            </a:r>
            <a:r>
              <a:rPr lang="en-US" sz="1100" dirty="0"/>
              <a:t> (Short Papers), pp. 89-92., 2012.</a:t>
            </a: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8592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547E4D5E120A4482E43E5DAB030B88" ma:contentTypeVersion="0" ma:contentTypeDescription="Create a new document." ma:contentTypeScope="" ma:versionID="1673ca59e24126c52459501c94b2d2b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FC0764-F32E-4E98-BDA5-02D615EF5E7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4335D31-0E9C-4FC3-9659-B74511A2EA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DF4212B-C7B0-4F4F-9E2B-63DFB415B5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22847</TotalTime>
  <Words>1271</Words>
  <Application>Microsoft Office PowerPoint</Application>
  <PresentationFormat>On-screen Show (16:9)</PresentationFormat>
  <Paragraphs>92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Simple Light</vt:lpstr>
      <vt:lpstr>Simple Light</vt:lpstr>
      <vt:lpstr>Media Operations Use Case for an Augmented Reality Application on Edge Computing Infrastructure</vt:lpstr>
      <vt:lpstr>Draft’s Table of Contents</vt:lpstr>
      <vt:lpstr>Updates</vt:lpstr>
      <vt:lpstr>Offloading Computationally intensive tasks</vt:lpstr>
      <vt:lpstr>Computationally intensive task: Processing of scenes</vt:lpstr>
      <vt:lpstr>Computationally intensive task: Generation of images</vt:lpstr>
      <vt:lpstr>Next Steps</vt:lpstr>
      <vt:lpstr>Informative references- 1</vt:lpstr>
      <vt:lpstr>Informative references-2</vt:lpstr>
      <vt:lpstr>Informative references-3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 Edge Computing Challenges and Functions</dc:title>
  <dc:creator>De Foy, Xavier</dc:creator>
  <cp:lastModifiedBy>Renan Krishna</cp:lastModifiedBy>
  <cp:revision>711</cp:revision>
  <cp:lastPrinted>2018-07-09T21:20:07Z</cp:lastPrinted>
  <dcterms:modified xsi:type="dcterms:W3CDTF">2021-03-10T10:55:51Z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0x010100B4547E4D5E120A4482E43E5DAB030B88</vt:lpwstr>
  </property>
</Properties>
</file>