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0" r:id="rId1"/>
  </p:sldMasterIdLst>
  <p:notesMasterIdLst>
    <p:notesMasterId r:id="rId12"/>
  </p:notesMasterIdLst>
  <p:sldIdLst>
    <p:sldId id="256" r:id="rId2"/>
    <p:sldId id="282" r:id="rId3"/>
    <p:sldId id="283" r:id="rId4"/>
    <p:sldId id="297" r:id="rId5"/>
    <p:sldId id="294" r:id="rId6"/>
    <p:sldId id="303" r:id="rId7"/>
    <p:sldId id="311" r:id="rId8"/>
    <p:sldId id="298" r:id="rId9"/>
    <p:sldId id="305" r:id="rId10"/>
    <p:sldId id="310" r:id="rId11"/>
  </p:sldIdLst>
  <p:sldSz cx="9144000" cy="6858000" type="screen4x3"/>
  <p:notesSz cx="9931400" cy="14363700"/>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
      <p:font typeface="Arial Unicode MS" panose="020B0604020202020204" pitchFamily="34" charset="-128"/>
      <p:regular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312FB6-AA2C-4077-B0FB-3BB367A74B26}" v="3" dt="2021-03-08T01:26:03.13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6897" autoAdjust="0"/>
    <p:restoredTop sz="90489" autoAdjust="0"/>
  </p:normalViewPr>
  <p:slideViewPr>
    <p:cSldViewPr snapToGrid="0" snapToObjects="1">
      <p:cViewPr>
        <p:scale>
          <a:sx n="81" d="100"/>
          <a:sy n="81" d="100"/>
        </p:scale>
        <p:origin x="-4748" y="-19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hooler, Eve M" userId="60d23666-8df5-45c6-8c91-08e1e5247e91" providerId="ADAL" clId="{F8312FB6-AA2C-4077-B0FB-3BB367A74B26}"/>
    <pc:docChg chg="delSld modSld">
      <pc:chgData name="Schooler, Eve M" userId="60d23666-8df5-45c6-8c91-08e1e5247e91" providerId="ADAL" clId="{F8312FB6-AA2C-4077-B0FB-3BB367A74B26}" dt="2021-03-08T01:26:03.139" v="7"/>
      <pc:docMkLst>
        <pc:docMk/>
      </pc:docMkLst>
      <pc:sldChg chg="modSp">
        <pc:chgData name="Schooler, Eve M" userId="60d23666-8df5-45c6-8c91-08e1e5247e91" providerId="ADAL" clId="{F8312FB6-AA2C-4077-B0FB-3BB367A74B26}" dt="2021-03-08T01:26:03.139" v="7"/>
        <pc:sldMkLst>
          <pc:docMk/>
          <pc:sldMk cId="3086676604" sldId="294"/>
        </pc:sldMkLst>
        <pc:graphicFrameChg chg="mod">
          <ac:chgData name="Schooler, Eve M" userId="60d23666-8df5-45c6-8c91-08e1e5247e91" providerId="ADAL" clId="{F8312FB6-AA2C-4077-B0FB-3BB367A74B26}" dt="2021-03-08T01:26:03.139" v="7"/>
          <ac:graphicFrameMkLst>
            <pc:docMk/>
            <pc:sldMk cId="3086676604" sldId="294"/>
            <ac:graphicFrameMk id="5" creationId="{00000000-0000-0000-0000-000000000000}"/>
          </ac:graphicFrameMkLst>
        </pc:graphicFrameChg>
      </pc:sldChg>
      <pc:sldChg chg="del">
        <pc:chgData name="Schooler, Eve M" userId="60d23666-8df5-45c6-8c91-08e1e5247e91" providerId="ADAL" clId="{F8312FB6-AA2C-4077-B0FB-3BB367A74B26}" dt="2021-03-07T16:48:19.647" v="3" actId="2696"/>
        <pc:sldMkLst>
          <pc:docMk/>
          <pc:sldMk cId="428600551" sldId="301"/>
        </pc:sldMkLst>
      </pc:sldChg>
      <pc:sldChg chg="modSp mod">
        <pc:chgData name="Schooler, Eve M" userId="60d23666-8df5-45c6-8c91-08e1e5247e91" providerId="ADAL" clId="{F8312FB6-AA2C-4077-B0FB-3BB367A74B26}" dt="2021-03-08T00:48:23.104" v="5" actId="113"/>
        <pc:sldMkLst>
          <pc:docMk/>
          <pc:sldMk cId="660498407" sldId="303"/>
        </pc:sldMkLst>
        <pc:graphicFrameChg chg="modGraphic">
          <ac:chgData name="Schooler, Eve M" userId="60d23666-8df5-45c6-8c91-08e1e5247e91" providerId="ADAL" clId="{F8312FB6-AA2C-4077-B0FB-3BB367A74B26}" dt="2021-03-08T00:48:23.104" v="5" actId="113"/>
          <ac:graphicFrameMkLst>
            <pc:docMk/>
            <pc:sldMk cId="660498407" sldId="303"/>
            <ac:graphicFrameMk id="5" creationId="{26A7F9B2-EC3C-40FA-8275-D5E2786E280B}"/>
          </ac:graphicFrameMkLst>
        </pc:graphicFrameChg>
      </pc:sldChg>
      <pc:sldChg chg="del">
        <pc:chgData name="Schooler, Eve M" userId="60d23666-8df5-45c6-8c91-08e1e5247e91" providerId="ADAL" clId="{F8312FB6-AA2C-4077-B0FB-3BB367A74B26}" dt="2021-03-07T16:48:21.788" v="4" actId="2696"/>
        <pc:sldMkLst>
          <pc:docMk/>
          <pc:sldMk cId="3338399810" sldId="306"/>
        </pc:sldMkLst>
      </pc:sldChg>
      <pc:sldChg chg="del">
        <pc:chgData name="Schooler, Eve M" userId="60d23666-8df5-45c6-8c91-08e1e5247e91" providerId="ADAL" clId="{F8312FB6-AA2C-4077-B0FB-3BB367A74B26}" dt="2021-03-07T16:48:06.384" v="0" actId="2696"/>
        <pc:sldMkLst>
          <pc:docMk/>
          <pc:sldMk cId="3413077893" sldId="307"/>
        </pc:sldMkLst>
      </pc:sldChg>
      <pc:sldChg chg="del">
        <pc:chgData name="Schooler, Eve M" userId="60d23666-8df5-45c6-8c91-08e1e5247e91" providerId="ADAL" clId="{F8312FB6-AA2C-4077-B0FB-3BB367A74B26}" dt="2021-03-07T16:48:17.046" v="1" actId="2696"/>
        <pc:sldMkLst>
          <pc:docMk/>
          <pc:sldMk cId="393009048" sldId="308"/>
        </pc:sldMkLst>
      </pc:sldChg>
      <pc:sldChg chg="del">
        <pc:chgData name="Schooler, Eve M" userId="60d23666-8df5-45c6-8c91-08e1e5247e91" providerId="ADAL" clId="{F8312FB6-AA2C-4077-B0FB-3BB367A74B26}" dt="2021-03-07T16:48:18.282" v="2" actId="2696"/>
        <pc:sldMkLst>
          <pc:docMk/>
          <pc:sldMk cId="2992543598" sldId="30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4303713" cy="719138"/>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4" name="Shape 4"/>
          <p:cNvSpPr txBox="1">
            <a:spLocks noGrp="1"/>
          </p:cNvSpPr>
          <p:nvPr>
            <p:ph type="dt" idx="10"/>
          </p:nvPr>
        </p:nvSpPr>
        <p:spPr>
          <a:xfrm>
            <a:off x="5627688" y="0"/>
            <a:ext cx="4303712" cy="719138"/>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5" name="Shape 5"/>
          <p:cNvSpPr>
            <a:spLocks noGrp="1" noRot="1" noChangeAspect="1"/>
          </p:cNvSpPr>
          <p:nvPr>
            <p:ph type="sldImg" idx="3"/>
          </p:nvPr>
        </p:nvSpPr>
        <p:spPr>
          <a:xfrm>
            <a:off x="1376363" y="1076325"/>
            <a:ext cx="7181850" cy="53863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Shape 6"/>
          <p:cNvSpPr txBox="1">
            <a:spLocks noGrp="1"/>
          </p:cNvSpPr>
          <p:nvPr>
            <p:ph type="body" idx="1"/>
          </p:nvPr>
        </p:nvSpPr>
        <p:spPr>
          <a:xfrm>
            <a:off x="1325563" y="6823075"/>
            <a:ext cx="7280275" cy="64643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13644563"/>
            <a:ext cx="4303713" cy="719137"/>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8" name="Shape 8"/>
          <p:cNvSpPr txBox="1">
            <a:spLocks noGrp="1"/>
          </p:cNvSpPr>
          <p:nvPr>
            <p:ph type="sldNum" idx="12"/>
          </p:nvPr>
        </p:nvSpPr>
        <p:spPr>
          <a:xfrm>
            <a:off x="5627688" y="13644563"/>
            <a:ext cx="4303712" cy="719137"/>
          </a:xfrm>
          <a:prstGeom prst="rect">
            <a:avLst/>
          </a:prstGeom>
          <a:noFill/>
          <a:ln>
            <a:noFill/>
          </a:ln>
        </p:spPr>
        <p:txBody>
          <a:bodyPr spcFirstLastPara="1" wrap="square" lIns="128225" tIns="64100" rIns="128225" bIns="64100" anchor="b" anchorCtr="0">
            <a:noAutofit/>
          </a:bodyPr>
          <a:lstStyle/>
          <a:p>
            <a:pPr marL="0" marR="0" lvl="0" indent="0" algn="r" rtl="0">
              <a:spcBef>
                <a:spcPts val="0"/>
              </a:spcBef>
              <a:spcAft>
                <a:spcPts val="0"/>
              </a:spcAft>
              <a:buNone/>
            </a:pPr>
            <a:fld id="{00000000-1234-1234-1234-123412341234}" type="slidenum">
              <a:rPr lang="fr-FR" sz="1600" b="0" i="0" u="none" strike="noStrike" cap="none">
                <a:solidFill>
                  <a:schemeClr val="dk1"/>
                </a:solidFill>
                <a:latin typeface="Times New Roman"/>
                <a:ea typeface="Times New Roman"/>
                <a:cs typeface="Times New Roman"/>
                <a:sym typeface="Times New Roman"/>
              </a:rPr>
              <a:t>‹#›</a:t>
            </a:fld>
            <a:endParaRP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652532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1376363" y="1076325"/>
            <a:ext cx="7181850" cy="53863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 name="Shape 55"/>
          <p:cNvSpPr txBox="1">
            <a:spLocks noGrp="1"/>
          </p:cNvSpPr>
          <p:nvPr>
            <p:ph type="body" idx="1"/>
          </p:nvPr>
        </p:nvSpPr>
        <p:spPr>
          <a:xfrm>
            <a:off x="1325563" y="6823075"/>
            <a:ext cx="7280275" cy="6464300"/>
          </a:xfrm>
          <a:prstGeom prst="rect">
            <a:avLst/>
          </a:prstGeom>
          <a:noFill/>
          <a:ln>
            <a:noFill/>
          </a:ln>
        </p:spPr>
        <p:txBody>
          <a:bodyPr spcFirstLastPara="1" wrap="square" lIns="128225" tIns="64100" rIns="128225" bIns="64100"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Times New Roman"/>
              <a:ea typeface="Times New Roman"/>
              <a:cs typeface="Times New Roman"/>
              <a:sym typeface="Times New Roman"/>
            </a:endParaRPr>
          </a:p>
        </p:txBody>
      </p:sp>
      <p:sp>
        <p:nvSpPr>
          <p:cNvPr id="56" name="Shape 56"/>
          <p:cNvSpPr txBox="1">
            <a:spLocks noGrp="1"/>
          </p:cNvSpPr>
          <p:nvPr>
            <p:ph type="sldNum" idx="12"/>
          </p:nvPr>
        </p:nvSpPr>
        <p:spPr>
          <a:xfrm>
            <a:off x="5627688" y="13644563"/>
            <a:ext cx="4303712" cy="719137"/>
          </a:xfrm>
          <a:prstGeom prst="rect">
            <a:avLst/>
          </a:prstGeom>
          <a:noFill/>
          <a:ln>
            <a:noFill/>
          </a:ln>
        </p:spPr>
        <p:txBody>
          <a:bodyPr spcFirstLastPara="1" wrap="square" lIns="128225" tIns="64100" rIns="128225" bIns="64100" anchor="b" anchorCtr="0">
            <a:noAutofit/>
          </a:bodyPr>
          <a:lstStyle/>
          <a:p>
            <a:pPr marL="0" marR="0" lvl="0" indent="0" algn="r" rtl="0">
              <a:spcBef>
                <a:spcPts val="0"/>
              </a:spcBef>
              <a:spcAft>
                <a:spcPts val="0"/>
              </a:spcAft>
              <a:buNone/>
            </a:pPr>
            <a:fld id="{00000000-1234-1234-1234-123412341234}" type="slidenum">
              <a:rPr lang="fr-FR" sz="1600" b="0" i="0" u="none" strike="noStrike" cap="none">
                <a:solidFill>
                  <a:schemeClr val="dk1"/>
                </a:solidFill>
                <a:latin typeface="Times New Roman"/>
                <a:ea typeface="Times New Roman"/>
                <a:cs typeface="Times New Roman"/>
                <a:sym typeface="Times New Roman"/>
              </a:rPr>
              <a:t>1</a:t>
            </a:fld>
            <a:endParaRP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651463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600" b="0" i="0" u="none" strike="noStrike" cap="none" smtClean="0">
                <a:solidFill>
                  <a:schemeClr val="dk1"/>
                </a:solidFill>
                <a:latin typeface="Times New Roman"/>
                <a:ea typeface="Times New Roman"/>
                <a:cs typeface="Times New Roman"/>
                <a:sym typeface="Times New Roman"/>
              </a:rPr>
              <a:t>5</a:t>
            </a:fld>
            <a:endParaRPr lang="fr-F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29752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Discussion</a:t>
            </a:r>
          </a:p>
          <a:p>
            <a:pPr marL="457200" marR="0" lvl="0" indent="-228600" algn="l" defTabSz="914400" rtl="0" eaLnBrk="1" fontAlgn="auto" latinLnBrk="0" hangingPunct="1">
              <a:lnSpc>
                <a:spcPct val="100000"/>
              </a:lnSpc>
              <a:spcBef>
                <a:spcPts val="360"/>
              </a:spcBef>
              <a:spcAft>
                <a:spcPts val="0"/>
              </a:spcAft>
              <a:buClr>
                <a:srgbClr val="000000"/>
              </a:buClr>
              <a:buSzPts val="1400"/>
              <a:buFontTx/>
              <a:buChar char="-"/>
              <a:tabLst/>
              <a:defRPr/>
            </a:pPr>
            <a:r>
              <a:rPr lang="en-US" dirty="0"/>
              <a:t>WG adoption of Architecture Doc</a:t>
            </a:r>
          </a:p>
          <a:p>
            <a:pPr>
              <a:buFontTx/>
              <a:buChar char="-"/>
            </a:pPr>
            <a:r>
              <a:rPr lang="en-US" dirty="0"/>
              <a:t>Submit Technologies Doc to IESG </a:t>
            </a:r>
          </a:p>
          <a:p>
            <a:pPr>
              <a:buFontTx/>
              <a:buChar char="-"/>
            </a:pPr>
            <a:r>
              <a:rPr lang="en-US" dirty="0"/>
              <a:t>Combine new Industrial </a:t>
            </a:r>
            <a:r>
              <a:rPr lang="en-US" dirty="0" err="1"/>
              <a:t>Reqs</a:t>
            </a:r>
            <a:r>
              <a:rPr lang="en-US" dirty="0"/>
              <a:t> I-D with the Use cases doc or keep separate?</a:t>
            </a:r>
          </a:p>
          <a:p>
            <a:pPr>
              <a:buFontTx/>
              <a:buChar char="-"/>
            </a:pPr>
            <a:r>
              <a:rPr lang="en-US" dirty="0"/>
              <a:t>WG adoption of OAM I-D – now that it has been partitioned into a </a:t>
            </a:r>
            <a:r>
              <a:rPr lang="en-US" dirty="0" err="1"/>
              <a:t>DetNet</a:t>
            </a:r>
            <a:r>
              <a:rPr lang="en-US" dirty="0"/>
              <a:t> draft and a RAW draft</a:t>
            </a:r>
          </a:p>
          <a:p>
            <a:pPr>
              <a:buFontTx/>
              <a:buChar char="-"/>
            </a:pPr>
            <a:r>
              <a:rPr lang="en-US" dirty="0"/>
              <a:t>WG adoption/integration of MEC drafts</a:t>
            </a:r>
          </a:p>
          <a:p>
            <a:pPr>
              <a:buFontTx/>
              <a:buChar char="-"/>
            </a:pPr>
            <a:r>
              <a:rPr lang="en-US" dirty="0"/>
              <a:t>LDEP</a:t>
            </a:r>
          </a:p>
          <a:p>
            <a:pPr>
              <a:buFontTx/>
              <a:buChar char="-"/>
            </a:pPr>
            <a:r>
              <a:rPr lang="en-US" dirty="0"/>
              <a:t>Segment Routing draft – forward pointer to </a:t>
            </a:r>
            <a:r>
              <a:rPr lang="en-US" dirty="0" err="1"/>
              <a:t>DetNet</a:t>
            </a:r>
            <a:r>
              <a:rPr lang="en-US" dirty="0"/>
              <a:t> discussion</a:t>
            </a:r>
          </a:p>
          <a:p>
            <a:pPr marL="228600" indent="0">
              <a:buFontTx/>
              <a:buNone/>
            </a:pPr>
            <a:r>
              <a:rPr lang="en-US" dirty="0">
                <a:sym typeface="Wingdings" panose="05000000000000000000" pitchFamily="2" charset="2"/>
              </a:rPr>
              <a:t> Update Milestones (add new entries, update dates to be more realistic)</a:t>
            </a:r>
            <a:endParaRPr lang="en-US" dirty="0"/>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600" b="0" i="0" u="none" strike="noStrike" cap="none" smtClean="0">
                <a:solidFill>
                  <a:schemeClr val="dk1"/>
                </a:solidFill>
                <a:latin typeface="Times New Roman"/>
                <a:ea typeface="Times New Roman"/>
                <a:cs typeface="Times New Roman"/>
                <a:sym typeface="Times New Roman"/>
              </a:rPr>
              <a:t>6</a:t>
            </a:fld>
            <a:endParaRPr lang="fr-F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38019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sym typeface="Wingdings" panose="05000000000000000000" pitchFamily="2" charset="2"/>
              </a:rPr>
              <a:t></a:t>
            </a:r>
            <a:r>
              <a:rPr lang="en-US" dirty="0"/>
              <a:t> Update Milestones (add new entries, update dates to be more realistic)</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600" b="0" i="0" u="none" strike="noStrike" cap="none" smtClean="0">
                <a:solidFill>
                  <a:schemeClr val="dk1"/>
                </a:solidFill>
                <a:latin typeface="Times New Roman"/>
                <a:ea typeface="Times New Roman"/>
                <a:cs typeface="Times New Roman"/>
                <a:sym typeface="Times New Roman"/>
              </a:rPr>
              <a:t>7</a:t>
            </a:fld>
            <a:endParaRPr lang="fr-F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699464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228600" algn="l" defTabSz="914400" rtl="0" eaLnBrk="1" fontAlgn="auto" latinLnBrk="0" hangingPunct="1">
              <a:lnSpc>
                <a:spcPct val="100000"/>
              </a:lnSpc>
              <a:spcBef>
                <a:spcPts val="360"/>
              </a:spcBef>
              <a:spcAft>
                <a:spcPts val="0"/>
              </a:spcAft>
              <a:buClr>
                <a:srgbClr val="000000"/>
              </a:buClr>
              <a:buSzPts val="1400"/>
              <a:buFont typeface="Arial"/>
              <a:buNone/>
              <a:tabLst/>
              <a:defRPr/>
            </a:pPr>
            <a:r>
              <a:rPr lang="en-US" dirty="0">
                <a:sym typeface="Wingdings" panose="05000000000000000000" pitchFamily="2" charset="2"/>
              </a:rPr>
              <a:t></a:t>
            </a:r>
            <a:r>
              <a:rPr lang="en-US" dirty="0"/>
              <a:t> Update Milestones (add new entries, update dates to be more realistic)</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600" b="0" i="0" u="none" strike="noStrike" cap="none" smtClean="0">
                <a:solidFill>
                  <a:schemeClr val="dk1"/>
                </a:solidFill>
                <a:latin typeface="Times New Roman"/>
                <a:ea typeface="Times New Roman"/>
                <a:cs typeface="Times New Roman"/>
                <a:sym typeface="Times New Roman"/>
              </a:rPr>
              <a:t>10</a:t>
            </a:fld>
            <a:endParaRPr lang="fr-F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6006047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C6462DB-A92E-2B42-8760-3F20E43E2272}"/>
              </a:ext>
            </a:extLst>
          </p:cNvPr>
          <p:cNvSpPr>
            <a:spLocks noGrp="1"/>
          </p:cNvSpPr>
          <p:nvPr>
            <p:ph type="ctrTitle"/>
          </p:nvPr>
        </p:nvSpPr>
        <p:spPr>
          <a:xfrm>
            <a:off x="1143000" y="1122363"/>
            <a:ext cx="6858000" cy="2387600"/>
          </a:xfrm>
        </p:spPr>
        <p:txBody>
          <a:bodyPr anchor="b"/>
          <a:lstStyle>
            <a:lvl1pPr algn="ctr">
              <a:defRPr sz="4500"/>
            </a:lvl1pPr>
          </a:lstStyle>
          <a:p>
            <a:r>
              <a:rPr lang="en-US" dirty="0"/>
              <a:t>Click to edit Master title style</a:t>
            </a:r>
          </a:p>
        </p:txBody>
      </p:sp>
      <p:sp>
        <p:nvSpPr>
          <p:cNvPr id="3" name="Subtitle 2">
            <a:extLst>
              <a:ext uri="{FF2B5EF4-FFF2-40B4-BE49-F238E27FC236}">
                <a16:creationId xmlns:a16="http://schemas.microsoft.com/office/drawing/2014/main" xmlns="" id="{F6C9F5D0-41A6-504B-A5CC-C378E65D9E1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EC4754DC-00D0-9B41-B3E9-6294A0E0633A}"/>
              </a:ext>
            </a:extLst>
          </p:cNvPr>
          <p:cNvSpPr>
            <a:spLocks noGrp="1"/>
          </p:cNvSpPr>
          <p:nvPr>
            <p:ph type="dt" sz="half" idx="10"/>
          </p:nvPr>
        </p:nvSpPr>
        <p:spPr/>
        <p:txBody>
          <a:bodyPr/>
          <a:lstStyle/>
          <a:p>
            <a:fld id="{46808862-B539-CF4C-B249-2EE5106D9F3E}" type="datetime1">
              <a:rPr lang="en-US" smtClean="0"/>
              <a:t>3/8/2021</a:t>
            </a:fld>
            <a:endParaRPr lang="en-US" dirty="0"/>
          </a:p>
        </p:txBody>
      </p:sp>
      <p:sp>
        <p:nvSpPr>
          <p:cNvPr id="5" name="Footer Placeholder 4">
            <a:extLst>
              <a:ext uri="{FF2B5EF4-FFF2-40B4-BE49-F238E27FC236}">
                <a16:creationId xmlns:a16="http://schemas.microsoft.com/office/drawing/2014/main" xmlns="" id="{FC775784-3495-134A-B3DB-FADA9016CB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E095AC6-AC08-6F46-8E08-14ED10ED0B83}"/>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527631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816B0F-1F0B-344E-8D3E-1BB79C3F2D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72F01118-8104-1D49-B685-5D780F69661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193A43E-43AD-3843-8088-F6B70C59AA77}"/>
              </a:ext>
            </a:extLst>
          </p:cNvPr>
          <p:cNvSpPr>
            <a:spLocks noGrp="1"/>
          </p:cNvSpPr>
          <p:nvPr>
            <p:ph type="dt" sz="half" idx="10"/>
          </p:nvPr>
        </p:nvSpPr>
        <p:spPr/>
        <p:txBody>
          <a:bodyPr/>
          <a:lstStyle/>
          <a:p>
            <a:fld id="{3247D4AE-3E1A-3F43-B2C0-5E5169B3BC67}" type="datetime1">
              <a:rPr lang="en-US" smtClean="0"/>
              <a:t>3/8/2021</a:t>
            </a:fld>
            <a:endParaRPr lang="en-US"/>
          </a:p>
        </p:txBody>
      </p:sp>
      <p:sp>
        <p:nvSpPr>
          <p:cNvPr id="5" name="Footer Placeholder 4">
            <a:extLst>
              <a:ext uri="{FF2B5EF4-FFF2-40B4-BE49-F238E27FC236}">
                <a16:creationId xmlns:a16="http://schemas.microsoft.com/office/drawing/2014/main" xmlns="" id="{DA017E6C-B755-104D-8F12-19D86A130B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B1750F7-B091-1448-AC34-B836DBC05AB2}"/>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750702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F247D0E9-60B8-B041-9F18-C88D6432B8D3}"/>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B5B1DC85-C1EC-0244-A248-316A09C120A8}"/>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A81A8E6-15B9-534C-8297-74628DF824A4}"/>
              </a:ext>
            </a:extLst>
          </p:cNvPr>
          <p:cNvSpPr>
            <a:spLocks noGrp="1"/>
          </p:cNvSpPr>
          <p:nvPr>
            <p:ph type="dt" sz="half" idx="10"/>
          </p:nvPr>
        </p:nvSpPr>
        <p:spPr/>
        <p:txBody>
          <a:bodyPr/>
          <a:lstStyle/>
          <a:p>
            <a:fld id="{897B9D9C-FA18-4541-A065-49E75513CDA3}" type="datetime1">
              <a:rPr lang="en-US" smtClean="0"/>
              <a:t>3/8/2021</a:t>
            </a:fld>
            <a:endParaRPr lang="en-US"/>
          </a:p>
        </p:txBody>
      </p:sp>
      <p:sp>
        <p:nvSpPr>
          <p:cNvPr id="5" name="Footer Placeholder 4">
            <a:extLst>
              <a:ext uri="{FF2B5EF4-FFF2-40B4-BE49-F238E27FC236}">
                <a16:creationId xmlns:a16="http://schemas.microsoft.com/office/drawing/2014/main" xmlns="" id="{5632C0D9-AAE7-2749-A752-3279411581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8F32835-2970-7544-9FD4-45EADCD6E2D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47924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a:spLocks noGrp="1"/>
          </p:cNvSpPr>
          <p:nvPr>
            <p:ph type="title"/>
          </p:nvPr>
        </p:nvSpPr>
        <p:spPr>
          <a:prstGeom prst="rect">
            <a:avLst/>
          </a:prstGeom>
        </p:spPr>
        <p:txBody>
          <a:bodyPr/>
          <a:lstStyle/>
          <a:p>
            <a:r>
              <a:t>Title Text</a:t>
            </a:r>
          </a:p>
        </p:txBody>
      </p:sp>
      <p:sp>
        <p:nvSpPr>
          <p:cNvPr id="22" name="Body Level One…"/>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6640284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0BEC27E-104C-1D46-8DE7-FE65FC646F75}"/>
              </a:ext>
            </a:extLst>
          </p:cNvPr>
          <p:cNvSpPr>
            <a:spLocks noGrp="1"/>
          </p:cNvSpPr>
          <p:nvPr>
            <p:ph type="title"/>
          </p:nvPr>
        </p:nvSpPr>
        <p:spPr/>
        <p:txBody>
          <a:bodyPr/>
          <a:lstStyle>
            <a:lvl1pPr>
              <a:defRPr>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969028E2-81F1-D042-8810-7EA428B844B4}"/>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xmlns="" id="{7BB570F6-3913-CF4B-A8E7-31C1223FFD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2E678512-7650-0248-BC8D-45882C136DB8}"/>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
        <p:nvSpPr>
          <p:cNvPr id="7" name="Date Placeholder 3">
            <a:extLst>
              <a:ext uri="{FF2B5EF4-FFF2-40B4-BE49-F238E27FC236}">
                <a16:creationId xmlns:a16="http://schemas.microsoft.com/office/drawing/2014/main" xmlns="" id="{F9328C67-6B50-4602-AD18-C9290AB2CFDF}"/>
              </a:ext>
            </a:extLst>
          </p:cNvPr>
          <p:cNvSpPr>
            <a:spLocks noGrp="1"/>
          </p:cNvSpPr>
          <p:nvPr>
            <p:ph type="dt" sz="half" idx="10"/>
          </p:nvPr>
        </p:nvSpPr>
        <p:spPr>
          <a:xfrm>
            <a:off x="628650" y="6356351"/>
            <a:ext cx="2057400" cy="365125"/>
          </a:xfrm>
        </p:spPr>
        <p:txBody>
          <a:bodyPr/>
          <a:lstStyle>
            <a:lvl1pPr>
              <a:defRPr/>
            </a:lvl1pPr>
          </a:lstStyle>
          <a:p>
            <a:r>
              <a:rPr lang="en-US" dirty="0"/>
              <a:t>IETF 107 - RAW</a:t>
            </a:r>
          </a:p>
        </p:txBody>
      </p:sp>
    </p:spTree>
    <p:extLst>
      <p:ext uri="{BB962C8B-B14F-4D97-AF65-F5344CB8AC3E}">
        <p14:creationId xmlns:p14="http://schemas.microsoft.com/office/powerpoint/2010/main" val="746148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40E28C-1738-0742-9285-CB263BD8F0C6}"/>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5692311B-5432-1C4E-96AD-A73600F59E2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55541FB3-6DFD-6741-AE69-B4C98D1B95C2}"/>
              </a:ext>
            </a:extLst>
          </p:cNvPr>
          <p:cNvSpPr>
            <a:spLocks noGrp="1"/>
          </p:cNvSpPr>
          <p:nvPr>
            <p:ph type="dt" sz="half" idx="10"/>
          </p:nvPr>
        </p:nvSpPr>
        <p:spPr/>
        <p:txBody>
          <a:bodyPr/>
          <a:lstStyle/>
          <a:p>
            <a:fld id="{B5DE1BBF-82D2-8A49-8661-F75740C2307B}" type="datetime1">
              <a:rPr lang="en-US" smtClean="0"/>
              <a:t>3/8/2021</a:t>
            </a:fld>
            <a:endParaRPr lang="en-US"/>
          </a:p>
        </p:txBody>
      </p:sp>
      <p:sp>
        <p:nvSpPr>
          <p:cNvPr id="5" name="Footer Placeholder 4">
            <a:extLst>
              <a:ext uri="{FF2B5EF4-FFF2-40B4-BE49-F238E27FC236}">
                <a16:creationId xmlns:a16="http://schemas.microsoft.com/office/drawing/2014/main" xmlns="" id="{48A64BCD-1250-2047-A027-9DDDE91A3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3043DBA-6129-794D-B527-202286268FE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2227098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0F5AD4-B3A4-7941-ABDA-240B402A01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206977F-B773-7C4A-9C09-2FB2565DB401}"/>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BBC78C61-B10A-E649-80C4-5FFDA8C80A9A}"/>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0BCE650-AE1A-634E-8A21-C16468C365C3}"/>
              </a:ext>
            </a:extLst>
          </p:cNvPr>
          <p:cNvSpPr>
            <a:spLocks noGrp="1"/>
          </p:cNvSpPr>
          <p:nvPr>
            <p:ph type="dt" sz="half" idx="10"/>
          </p:nvPr>
        </p:nvSpPr>
        <p:spPr/>
        <p:txBody>
          <a:bodyPr/>
          <a:lstStyle/>
          <a:p>
            <a:fld id="{F1A8204F-BE7D-EE49-BE89-C601769D5DF6}" type="datetime1">
              <a:rPr lang="en-US" smtClean="0"/>
              <a:t>3/8/2021</a:t>
            </a:fld>
            <a:endParaRPr lang="en-US"/>
          </a:p>
        </p:txBody>
      </p:sp>
      <p:sp>
        <p:nvSpPr>
          <p:cNvPr id="6" name="Footer Placeholder 5">
            <a:extLst>
              <a:ext uri="{FF2B5EF4-FFF2-40B4-BE49-F238E27FC236}">
                <a16:creationId xmlns:a16="http://schemas.microsoft.com/office/drawing/2014/main" xmlns="" id="{C4775F22-89D9-B84B-87DB-AA34556CEB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CB1B2765-AD37-9049-9C9C-69C106184E5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2956273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1AF577-53F0-2449-8E88-E1524EC9C963}"/>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4B202499-DEA8-3740-886C-CC6E0F975F9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E2226B2B-FDC3-3D46-924B-EBD82E2D1530}"/>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FB90B478-A2E4-6A49-B153-6B9C73398BF0}"/>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943ED989-DBC4-C844-AAFD-B9F6EE09C0CC}"/>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DB3997AD-F764-7C4A-97B4-A3A8317C533B}"/>
              </a:ext>
            </a:extLst>
          </p:cNvPr>
          <p:cNvSpPr>
            <a:spLocks noGrp="1"/>
          </p:cNvSpPr>
          <p:nvPr>
            <p:ph type="dt" sz="half" idx="10"/>
          </p:nvPr>
        </p:nvSpPr>
        <p:spPr/>
        <p:txBody>
          <a:bodyPr/>
          <a:lstStyle/>
          <a:p>
            <a:fld id="{0DC53D50-3298-1A4D-939A-6778DCAAF5DA}" type="datetime1">
              <a:rPr lang="en-US" smtClean="0"/>
              <a:t>3/8/2021</a:t>
            </a:fld>
            <a:endParaRPr lang="en-US"/>
          </a:p>
        </p:txBody>
      </p:sp>
      <p:sp>
        <p:nvSpPr>
          <p:cNvPr id="8" name="Footer Placeholder 7">
            <a:extLst>
              <a:ext uri="{FF2B5EF4-FFF2-40B4-BE49-F238E27FC236}">
                <a16:creationId xmlns:a16="http://schemas.microsoft.com/office/drawing/2014/main" xmlns="" id="{EC123BFC-1F44-BC48-879A-0E83E29526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AE23B691-506A-EA40-92C1-C81A8DC80ABE}"/>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38243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FC31DA-E605-3546-B2A4-821750EB1CA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02DEB824-EE63-414F-91A3-AA6D0FDC1407}"/>
              </a:ext>
            </a:extLst>
          </p:cNvPr>
          <p:cNvSpPr>
            <a:spLocks noGrp="1"/>
          </p:cNvSpPr>
          <p:nvPr>
            <p:ph type="dt" sz="half" idx="10"/>
          </p:nvPr>
        </p:nvSpPr>
        <p:spPr/>
        <p:txBody>
          <a:bodyPr/>
          <a:lstStyle/>
          <a:p>
            <a:fld id="{FAAEB4AE-F4BB-BB49-A4A3-8645F319358E}" type="datetime1">
              <a:rPr lang="en-US" smtClean="0"/>
              <a:t>3/8/2021</a:t>
            </a:fld>
            <a:endParaRPr lang="en-US"/>
          </a:p>
        </p:txBody>
      </p:sp>
      <p:sp>
        <p:nvSpPr>
          <p:cNvPr id="4" name="Footer Placeholder 3">
            <a:extLst>
              <a:ext uri="{FF2B5EF4-FFF2-40B4-BE49-F238E27FC236}">
                <a16:creationId xmlns:a16="http://schemas.microsoft.com/office/drawing/2014/main" xmlns="" id="{3D3F75E0-2280-624F-9942-FF178B3592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AA746AF9-BB52-6645-9556-0ADD0F4CB16A}"/>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597296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504AEADD-A661-4046-8EB9-36B4721583ED}"/>
              </a:ext>
            </a:extLst>
          </p:cNvPr>
          <p:cNvSpPr>
            <a:spLocks noGrp="1"/>
          </p:cNvSpPr>
          <p:nvPr>
            <p:ph type="dt" sz="half" idx="10"/>
          </p:nvPr>
        </p:nvSpPr>
        <p:spPr/>
        <p:txBody>
          <a:bodyPr/>
          <a:lstStyle/>
          <a:p>
            <a:fld id="{526F5AA7-B3DC-0043-98DA-697BACDCB961}" type="datetime1">
              <a:rPr lang="en-US" smtClean="0"/>
              <a:t>3/8/2021</a:t>
            </a:fld>
            <a:endParaRPr lang="en-US"/>
          </a:p>
        </p:txBody>
      </p:sp>
      <p:sp>
        <p:nvSpPr>
          <p:cNvPr id="3" name="Footer Placeholder 2">
            <a:extLst>
              <a:ext uri="{FF2B5EF4-FFF2-40B4-BE49-F238E27FC236}">
                <a16:creationId xmlns:a16="http://schemas.microsoft.com/office/drawing/2014/main" xmlns="" id="{145A3D01-661A-CD4C-86B6-7271D84AF1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3468DC3C-9F86-3A42-B8F8-7CE3A6CE93BD}"/>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18915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A431F8-CC27-744A-9431-B3E9946B75F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031002C3-B7FB-314C-9683-A304F7E4638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0D93DAD-EF83-CE46-AE27-AB6D900B4E4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FD960D0A-FD7C-B840-83C1-67BC69045631}"/>
              </a:ext>
            </a:extLst>
          </p:cNvPr>
          <p:cNvSpPr>
            <a:spLocks noGrp="1"/>
          </p:cNvSpPr>
          <p:nvPr>
            <p:ph type="dt" sz="half" idx="10"/>
          </p:nvPr>
        </p:nvSpPr>
        <p:spPr/>
        <p:txBody>
          <a:bodyPr/>
          <a:lstStyle/>
          <a:p>
            <a:fld id="{CD611045-0617-D64D-9E20-13DDDD8A80DC}" type="datetime1">
              <a:rPr lang="en-US" smtClean="0"/>
              <a:t>3/8/2021</a:t>
            </a:fld>
            <a:endParaRPr lang="en-US"/>
          </a:p>
        </p:txBody>
      </p:sp>
      <p:sp>
        <p:nvSpPr>
          <p:cNvPr id="6" name="Footer Placeholder 5">
            <a:extLst>
              <a:ext uri="{FF2B5EF4-FFF2-40B4-BE49-F238E27FC236}">
                <a16:creationId xmlns:a16="http://schemas.microsoft.com/office/drawing/2014/main" xmlns="" id="{F7CE3E83-6EEB-FC4A-8486-EB60BFAB31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C748978-A8F7-F246-A33E-F5D15D9C9B27}"/>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834569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DB8DB8-8891-BB40-893C-BA53CD70B771}"/>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9A609C4A-C12C-FE4C-A0D8-AEA88ABB14C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8E45BA95-64AD-D741-945C-D2F39780B53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9DABFC7F-CEF8-CF4A-BEF4-E2C4DA839B02}"/>
              </a:ext>
            </a:extLst>
          </p:cNvPr>
          <p:cNvSpPr>
            <a:spLocks noGrp="1"/>
          </p:cNvSpPr>
          <p:nvPr>
            <p:ph type="dt" sz="half" idx="10"/>
          </p:nvPr>
        </p:nvSpPr>
        <p:spPr/>
        <p:txBody>
          <a:bodyPr/>
          <a:lstStyle/>
          <a:p>
            <a:fld id="{DA294D55-7F75-4342-87E7-D8B98D0F3701}" type="datetime1">
              <a:rPr lang="en-US" smtClean="0"/>
              <a:t>3/8/2021</a:t>
            </a:fld>
            <a:endParaRPr lang="en-US"/>
          </a:p>
        </p:txBody>
      </p:sp>
      <p:sp>
        <p:nvSpPr>
          <p:cNvPr id="6" name="Footer Placeholder 5">
            <a:extLst>
              <a:ext uri="{FF2B5EF4-FFF2-40B4-BE49-F238E27FC236}">
                <a16:creationId xmlns:a16="http://schemas.microsoft.com/office/drawing/2014/main" xmlns="" id="{E3B7C050-908C-DC4E-9A62-CEC5B0AFA9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1E3F224-AC56-4649-A22B-F1E671E33067}"/>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118256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9DCE0FB-8673-6F4B-903C-87B08748683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D9F023E6-C539-3442-A23F-F14344653C0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318DCD5-8788-EC4C-9FD4-ACB87A8FECDE}"/>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992D923-7E3C-7C44-A4C3-2B78E0FEC858}" type="datetime1">
              <a:rPr lang="en-US" smtClean="0"/>
              <a:t>3/8/2021</a:t>
            </a:fld>
            <a:endParaRPr lang="en-US"/>
          </a:p>
        </p:txBody>
      </p:sp>
      <p:sp>
        <p:nvSpPr>
          <p:cNvPr id="5" name="Footer Placeholder 4">
            <a:extLst>
              <a:ext uri="{FF2B5EF4-FFF2-40B4-BE49-F238E27FC236}">
                <a16:creationId xmlns:a16="http://schemas.microsoft.com/office/drawing/2014/main" xmlns="" id="{D02AFDA8-E8DE-6E4D-80F4-04FB8EECD506}"/>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DC9E6784-395F-044E-BE16-6C434E70D5C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0861935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stein-srtsn/" TargetMode="Externa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hyperlink" Target="https://www.ietf.org/contact/ombudsteam/" TargetMode="External"/><Relationship Id="rId2" Type="http://schemas.openxmlformats.org/officeDocument/2006/relationships/hyperlink" Target="https://www.ietf.org/privacy-policy/" TargetMode="Externa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hyperlink" Target="https://www.ietf.org/privacy-policy/" TargetMode="External"/><Relationship Id="rId3" Type="http://schemas.openxmlformats.org/officeDocument/2006/relationships/hyperlink" Target="https://www.rfc-editor.org/info/bcp9" TargetMode="External"/><Relationship Id="rId7" Type="http://schemas.openxmlformats.org/officeDocument/2006/relationships/hyperlink" Target="https://www.rfc-editor.org/info/bcp79" TargetMode="External"/><Relationship Id="rId2" Type="http://schemas.openxmlformats.org/officeDocument/2006/relationships/hyperlink" Target="https://ietf.org/policies" TargetMode="External"/><Relationship Id="rId1" Type="http://schemas.openxmlformats.org/officeDocument/2006/relationships/slideLayout" Target="../slideLayouts/slideLayout12.xml"/><Relationship Id="rId6" Type="http://schemas.openxmlformats.org/officeDocument/2006/relationships/hyperlink" Target="https://www.rfc-editor.org/info/bcp78" TargetMode="External"/><Relationship Id="rId5" Type="http://schemas.openxmlformats.org/officeDocument/2006/relationships/hyperlink" Target="https://www.rfc-editor.org/info/bcp54" TargetMode="External"/><Relationship Id="rId4" Type="http://schemas.openxmlformats.org/officeDocument/2006/relationships/hyperlink" Target="https://www.rfc-editor.org/info/bcp25" TargetMode="External"/><Relationship Id="rId9" Type="http://schemas.openxmlformats.org/officeDocument/2006/relationships/image" Target="../media/image2.jp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s://codimd.ietf.org/notes-ietf-110-raw" TargetMode="External"/><Relationship Id="rId7" Type="http://schemas.openxmlformats.org/officeDocument/2006/relationships/hyperlink" Target="https://datatracker.ietf.org/meeting/110/session/raw" TargetMode="External"/><Relationship Id="rId2" Type="http://schemas.openxmlformats.org/officeDocument/2006/relationships/hyperlink" Target="https://gce.conf.meetecho.com/conference/?group=raw" TargetMode="External"/><Relationship Id="rId1" Type="http://schemas.openxmlformats.org/officeDocument/2006/relationships/slideLayout" Target="../slideLayouts/slideLayout12.xml"/><Relationship Id="rId6" Type="http://schemas.openxmlformats.org/officeDocument/2006/relationships/hyperlink" Target="https://www.ietf.org/mailman/listinfo/raw" TargetMode="External"/><Relationship Id="rId5" Type="http://schemas.openxmlformats.org/officeDocument/2006/relationships/hyperlink" Target="mailto:raw@ietf.org" TargetMode="External"/><Relationship Id="rId4" Type="http://schemas.openxmlformats.org/officeDocument/2006/relationships/hyperlink" Target="xmpp:raw@jabber.ietf.org?join"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datatracker.ietf.org/doc/draft-bernardos-raw-mec/" TargetMode="External"/><Relationship Id="rId3" Type="http://schemas.openxmlformats.org/officeDocument/2006/relationships/image" Target="../media/image1.png"/><Relationship Id="rId7" Type="http://schemas.openxmlformats.org/officeDocument/2006/relationships/hyperlink" Target="https://datatracker.ietf.org/doc/rfc8175"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s://datatracker.ietf.org/doc/draft-pthubert-raw-architecture/" TargetMode="External"/><Relationship Id="rId11" Type="http://schemas.openxmlformats.org/officeDocument/2006/relationships/hyperlink" Target="https://datatracker.ietf.org/doc/draft-sofia-raw-industrialreq/" TargetMode="External"/><Relationship Id="rId5" Type="http://schemas.openxmlformats.org/officeDocument/2006/relationships/hyperlink" Target="https://datatracker.ietf.org/doc/draft-ietf-raw-technologies/" TargetMode="External"/><Relationship Id="rId10" Type="http://schemas.openxmlformats.org/officeDocument/2006/relationships/hyperlink" Target="https://datatracker.ietf.org/doc/draft-ietf-raw-use-cases/" TargetMode="External"/><Relationship Id="rId4" Type="http://schemas.openxmlformats.org/officeDocument/2006/relationships/hyperlink" Target="https://datatracker.ietf.org/doc/draft-ietf-raw-ldacs/" TargetMode="External"/><Relationship Id="rId9" Type="http://schemas.openxmlformats.org/officeDocument/2006/relationships/hyperlink" Target="https://datatracker.ietf.org/doc/draft-bernardos-raw-joint-selection-raw-mec/"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doc/draft-stein-srtsn/"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9" name="Shape 59"/>
          <p:cNvSpPr txBox="1">
            <a:spLocks noGrp="1"/>
          </p:cNvSpPr>
          <p:nvPr>
            <p:ph type="ctrTitle"/>
          </p:nvPr>
        </p:nvSpPr>
        <p:spPr>
          <a:xfrm>
            <a:off x="179512" y="2731625"/>
            <a:ext cx="8799727" cy="2048719"/>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i="0" u="none" strike="noStrike" cap="none" dirty="0">
                <a:solidFill>
                  <a:schemeClr val="accent1"/>
                </a:solidFill>
                <a:latin typeface="+mn-lt"/>
                <a:ea typeface="Arial Unicode MS" panose="020B0604020202020204" pitchFamily="34" charset="-128"/>
                <a:cs typeface="Arial Unicode MS" panose="020B0604020202020204" pitchFamily="34" charset="-128"/>
                <a:sym typeface="Courier New"/>
              </a:rPr>
              <a:t>Reliable and Available Wireless</a:t>
            </a:r>
            <a:endParaRPr lang="en-US" sz="2800" b="1" i="0" u="none" strike="noStrike" cap="none" dirty="0">
              <a:solidFill>
                <a:schemeClr val="accent1"/>
              </a:solidFill>
              <a:latin typeface="+mn-lt"/>
              <a:ea typeface="Arial Unicode MS" panose="020B0604020202020204" pitchFamily="34" charset="-128"/>
              <a:cs typeface="Arial Unicode MS" panose="020B0604020202020204" pitchFamily="34" charset="-128"/>
              <a:sym typeface="Arial"/>
            </a:endParaRPr>
          </a:p>
        </p:txBody>
      </p:sp>
      <p:sp>
        <p:nvSpPr>
          <p:cNvPr id="60" name="Shape 60"/>
          <p:cNvSpPr txBox="1"/>
          <p:nvPr/>
        </p:nvSpPr>
        <p:spPr>
          <a:xfrm>
            <a:off x="57815" y="5258048"/>
            <a:ext cx="8943743" cy="1218952"/>
          </a:xfrm>
          <a:prstGeom prst="rect">
            <a:avLst/>
          </a:prstGeom>
          <a:noFill/>
          <a:ln>
            <a:noFill/>
          </a:ln>
        </p:spPr>
        <p:txBody>
          <a:bodyPr spcFirstLastPara="1" wrap="square" lIns="91425" tIns="45700" rIns="91425" bIns="45700" anchor="t" anchorCtr="0">
            <a:noAutofit/>
          </a:bodyPr>
          <a:lstStyle/>
          <a:p>
            <a:pPr lvl="0" algn="ctr">
              <a:buClr>
                <a:srgbClr val="FF9900"/>
              </a:buClr>
              <a:buSzPts val="2400"/>
            </a:pPr>
            <a:r>
              <a:rPr lang="en-US" sz="2400" b="0" i="0" u="none" strike="noStrike" cap="none" dirty="0">
                <a:solidFill>
                  <a:schemeClr val="dk1"/>
                </a:solidFill>
                <a:latin typeface="+mn-lt"/>
                <a:ea typeface="Courier New"/>
                <a:cs typeface="Courier New"/>
                <a:sym typeface="Courier New"/>
              </a:rPr>
              <a:t>Rick Taylor, Eve M. Schooler</a:t>
            </a:r>
            <a:endParaRPr lang="en-US" sz="2400" i="0" u="none" strike="noStrike" cap="none" dirty="0">
              <a:solidFill>
                <a:schemeClr val="dk1"/>
              </a:solidFill>
              <a:latin typeface="+mn-lt"/>
              <a:ea typeface="Courier New"/>
              <a:cs typeface="Courier New"/>
              <a:sym typeface="Courier New"/>
            </a:endParaRPr>
          </a:p>
          <a:p>
            <a:pPr lvl="0" algn="ctr">
              <a:spcBef>
                <a:spcPts val="480"/>
              </a:spcBef>
              <a:buClr>
                <a:srgbClr val="FF9900"/>
              </a:buClr>
              <a:buSzPts val="2400"/>
            </a:pPr>
            <a:r>
              <a:rPr lang="en-US" sz="2400" dirty="0">
                <a:solidFill>
                  <a:schemeClr val="dk1"/>
                </a:solidFill>
                <a:latin typeface="+mn-lt"/>
                <a:ea typeface="Courier New"/>
                <a:cs typeface="Courier New"/>
                <a:sym typeface="Courier New"/>
              </a:rPr>
              <a:t>IETF 110 – </a:t>
            </a:r>
            <a:r>
              <a:rPr lang="en-GB" sz="2400" dirty="0">
                <a:solidFill>
                  <a:schemeClr val="dk1"/>
                </a:solidFill>
                <a:latin typeface="+mn-lt"/>
                <a:ea typeface="Courier New"/>
                <a:cs typeface="Courier New"/>
              </a:rPr>
              <a:t>Monday, March 8</a:t>
            </a:r>
            <a:r>
              <a:rPr lang="en-GB" sz="2400" baseline="30000" dirty="0">
                <a:solidFill>
                  <a:schemeClr val="dk1"/>
                </a:solidFill>
                <a:latin typeface="+mn-lt"/>
                <a:ea typeface="Courier New"/>
                <a:cs typeface="Courier New"/>
              </a:rPr>
              <a:t>th</a:t>
            </a:r>
            <a:r>
              <a:rPr lang="en-GB" sz="2400" dirty="0">
                <a:solidFill>
                  <a:schemeClr val="dk1"/>
                </a:solidFill>
                <a:latin typeface="+mn-lt"/>
                <a:ea typeface="Courier New"/>
                <a:cs typeface="Courier New"/>
              </a:rPr>
              <a:t>, 2021</a:t>
            </a:r>
            <a:endParaRPr lang="en-US" sz="2400" dirty="0">
              <a:solidFill>
                <a:schemeClr val="dk1"/>
              </a:solidFill>
              <a:latin typeface="+mn-lt"/>
              <a:ea typeface="Courier New"/>
              <a:cs typeface="Courier New"/>
              <a:sym typeface="Courier New"/>
            </a:endParaRPr>
          </a:p>
        </p:txBody>
      </p:sp>
      <p:pic>
        <p:nvPicPr>
          <p:cNvPr id="4" name="Picture 3">
            <a:extLst>
              <a:ext uri="{FF2B5EF4-FFF2-40B4-BE49-F238E27FC236}">
                <a16:creationId xmlns:a16="http://schemas.microsoft.com/office/drawing/2014/main" xmlns="" id="{BC4C2012-5225-4FD9-A11F-02F2668D63CA}"/>
              </a:ext>
            </a:extLst>
          </p:cNvPr>
          <p:cNvPicPr>
            <a:picLocks noChangeAspect="1"/>
          </p:cNvPicPr>
          <p:nvPr/>
        </p:nvPicPr>
        <p:blipFill>
          <a:blip r:embed="rId3"/>
          <a:stretch>
            <a:fillRect/>
          </a:stretch>
        </p:blipFill>
        <p:spPr>
          <a:xfrm>
            <a:off x="2489832" y="1122047"/>
            <a:ext cx="4079648" cy="1770413"/>
          </a:xfrm>
          <a:prstGeom prst="rect">
            <a:avLst/>
          </a:prstGeom>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EDBD82-B897-4898-96E8-FFCDCBE36578}"/>
              </a:ext>
            </a:extLst>
          </p:cNvPr>
          <p:cNvSpPr>
            <a:spLocks noGrp="1"/>
          </p:cNvSpPr>
          <p:nvPr>
            <p:ph type="title"/>
          </p:nvPr>
        </p:nvSpPr>
        <p:spPr/>
        <p:txBody>
          <a:bodyPr/>
          <a:lstStyle/>
          <a:p>
            <a:r>
              <a:rPr lang="en-US" dirty="0">
                <a:latin typeface="+mn-lt"/>
              </a:rPr>
              <a:t>Discussion</a:t>
            </a:r>
          </a:p>
        </p:txBody>
      </p:sp>
      <p:sp>
        <p:nvSpPr>
          <p:cNvPr id="3" name="Text Placeholder 2">
            <a:extLst>
              <a:ext uri="{FF2B5EF4-FFF2-40B4-BE49-F238E27FC236}">
                <a16:creationId xmlns:a16="http://schemas.microsoft.com/office/drawing/2014/main" xmlns="" id="{F07518DA-92D6-463D-9F26-45D79E1D6244}"/>
              </a:ext>
            </a:extLst>
          </p:cNvPr>
          <p:cNvSpPr>
            <a:spLocks noGrp="1"/>
          </p:cNvSpPr>
          <p:nvPr>
            <p:ph type="body" idx="1"/>
          </p:nvPr>
        </p:nvSpPr>
        <p:spPr>
          <a:xfrm>
            <a:off x="628650" y="1667636"/>
            <a:ext cx="7886700" cy="4351338"/>
          </a:xfrm>
        </p:spPr>
        <p:txBody>
          <a:bodyPr>
            <a:normAutofit/>
          </a:bodyPr>
          <a:lstStyle/>
          <a:p>
            <a:pPr lvl="0"/>
            <a:r>
              <a:rPr lang="en-US" dirty="0"/>
              <a:t>Architecture – WG adoption?</a:t>
            </a:r>
          </a:p>
          <a:p>
            <a:pPr lvl="0"/>
            <a:r>
              <a:rPr lang="en-US" dirty="0"/>
              <a:t>OAM - WG adoption?</a:t>
            </a:r>
          </a:p>
          <a:p>
            <a:pPr lvl="1"/>
            <a:r>
              <a:rPr lang="en-US" dirty="0"/>
              <a:t>now that it has been partitioned into a </a:t>
            </a:r>
            <a:r>
              <a:rPr lang="en-US" dirty="0" err="1"/>
              <a:t>DetNet</a:t>
            </a:r>
            <a:r>
              <a:rPr lang="en-US" dirty="0"/>
              <a:t> draft and a RAW draft</a:t>
            </a:r>
          </a:p>
          <a:p>
            <a:pPr lvl="0"/>
            <a:r>
              <a:rPr lang="en-US" dirty="0"/>
              <a:t>Technologies - Submit to IESG?</a:t>
            </a:r>
          </a:p>
          <a:p>
            <a:pPr marL="0" lvl="0" indent="0">
              <a:buNone/>
            </a:pPr>
            <a:endParaRPr lang="en-US" dirty="0"/>
          </a:p>
          <a:p>
            <a:pPr lvl="0"/>
            <a:r>
              <a:rPr lang="en-US" dirty="0"/>
              <a:t>New Industrial Requirements  </a:t>
            </a:r>
          </a:p>
          <a:p>
            <a:pPr lvl="1"/>
            <a:r>
              <a:rPr lang="en-US" dirty="0"/>
              <a:t>combine with the Use cases I-D or keep separate?</a:t>
            </a:r>
          </a:p>
          <a:p>
            <a:pPr lvl="0"/>
            <a:r>
              <a:rPr lang="en-US" dirty="0"/>
              <a:t>Other topics</a:t>
            </a:r>
          </a:p>
          <a:p>
            <a:pPr lvl="1"/>
            <a:r>
              <a:rPr lang="en-US" dirty="0"/>
              <a:t>MEC drafts  </a:t>
            </a:r>
          </a:p>
          <a:p>
            <a:pPr lvl="1"/>
            <a:r>
              <a:rPr lang="en-US" dirty="0"/>
              <a:t>DLEP for RAW</a:t>
            </a:r>
          </a:p>
          <a:p>
            <a:pPr lvl="1"/>
            <a:r>
              <a:rPr lang="en-US" dirty="0"/>
              <a:t>Segment Routed TSN</a:t>
            </a:r>
          </a:p>
          <a:p>
            <a:pPr lvl="2"/>
            <a:r>
              <a:rPr lang="en-US" dirty="0"/>
              <a:t>Yaakov Stein </a:t>
            </a:r>
            <a:r>
              <a:rPr lang="en-US" dirty="0" err="1"/>
              <a:t>DetNet</a:t>
            </a:r>
            <a:r>
              <a:rPr lang="en-US" dirty="0"/>
              <a:t> presentation (Tues session II)</a:t>
            </a:r>
          </a:p>
          <a:p>
            <a:pPr lvl="2"/>
            <a:r>
              <a:rPr lang="en-US" dirty="0">
                <a:hlinkClick r:id="rId3"/>
              </a:rPr>
              <a:t>https://datatracker.ietf.org/doc/draft-stein-srtsn/</a:t>
            </a:r>
            <a:r>
              <a:rPr lang="en-US" dirty="0"/>
              <a:t> </a:t>
            </a:r>
          </a:p>
          <a:p>
            <a:pPr lvl="2"/>
            <a:endParaRPr lang="en-US" dirty="0"/>
          </a:p>
          <a:p>
            <a:pPr marL="0" indent="0">
              <a:buNone/>
            </a:pPr>
            <a:endParaRPr lang="en-US" dirty="0">
              <a:sym typeface="Wingdings" panose="05000000000000000000" pitchFamily="2" charset="2"/>
            </a:endParaRPr>
          </a:p>
          <a:p>
            <a:endParaRPr lang="en-US" dirty="0"/>
          </a:p>
        </p:txBody>
      </p:sp>
      <p:sp>
        <p:nvSpPr>
          <p:cNvPr id="4" name="Slide Number Placeholder 3">
            <a:extLst>
              <a:ext uri="{FF2B5EF4-FFF2-40B4-BE49-F238E27FC236}">
                <a16:creationId xmlns:a16="http://schemas.microsoft.com/office/drawing/2014/main" xmlns="" id="{701FB8B3-F48C-4063-A760-8A0BFFE6078E}"/>
              </a:ext>
            </a:extLst>
          </p:cNvPr>
          <p:cNvSpPr>
            <a:spLocks noGrp="1"/>
          </p:cNvSpPr>
          <p:nvPr>
            <p:ph type="sldNum" sz="quarter" idx="2"/>
          </p:nvPr>
        </p:nvSpPr>
        <p:spPr/>
        <p:txBody>
          <a:bodyPr/>
          <a:lstStyle/>
          <a:p>
            <a:fld id="{86CB4B4D-7CA3-9044-876B-883B54F8677D}" type="slidenum">
              <a:rPr lang="en-US" smtClean="0"/>
              <a:t>10</a:t>
            </a:fld>
            <a:endParaRPr lang="en-US"/>
          </a:p>
        </p:txBody>
      </p:sp>
      <p:pic>
        <p:nvPicPr>
          <p:cNvPr id="7" name="Picture 6">
            <a:extLst>
              <a:ext uri="{FF2B5EF4-FFF2-40B4-BE49-F238E27FC236}">
                <a16:creationId xmlns:a16="http://schemas.microsoft.com/office/drawing/2014/main" xmlns="" id="{CCD04ECD-5927-4688-81F3-3DDB4BA52EC6}"/>
              </a:ext>
            </a:extLst>
          </p:cNvPr>
          <p:cNvPicPr>
            <a:picLocks noChangeAspect="1"/>
          </p:cNvPicPr>
          <p:nvPr/>
        </p:nvPicPr>
        <p:blipFill>
          <a:blip r:embed="rId4"/>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64263896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Note Well – Intellectual Property"/>
          <p:cNvSpPr>
            <a:spLocks noGrp="1"/>
          </p:cNvSpPr>
          <p:nvPr>
            <p:ph type="title"/>
          </p:nvPr>
        </p:nvSpPr>
        <p:spPr>
          <a:xfrm>
            <a:off x="762000" y="646136"/>
            <a:ext cx="7150128" cy="608577"/>
          </a:xfrm>
          <a:prstGeom prst="rect">
            <a:avLst/>
          </a:prstGeom>
        </p:spPr>
        <p:txBody>
          <a:bodyPr>
            <a:normAutofit/>
          </a:bodyPr>
          <a:lstStyle>
            <a:lvl1pPr algn="l"/>
          </a:lstStyle>
          <a:p>
            <a:pPr algn="ctr"/>
            <a:r>
              <a:rPr sz="3600" dirty="0">
                <a:latin typeface="+mn-lt"/>
              </a:rPr>
              <a:t>Note Well</a:t>
            </a:r>
          </a:p>
        </p:txBody>
      </p:sp>
      <p:sp>
        <p:nvSpPr>
          <p:cNvPr id="127" name="The IRTF follows the IETF Intellectual Property Rights (IPR) disclosure rules…"/>
          <p:cNvSpPr>
            <a:spLocks noGrp="1"/>
          </p:cNvSpPr>
          <p:nvPr>
            <p:ph type="body" idx="1"/>
          </p:nvPr>
        </p:nvSpPr>
        <p:spPr>
          <a:xfrm>
            <a:off x="690794" y="1815500"/>
            <a:ext cx="7886700" cy="4729116"/>
          </a:xfrm>
          <a:prstGeom prst="rect">
            <a:avLst/>
          </a:prstGeom>
        </p:spPr>
        <p:txBody>
          <a:bodyPr>
            <a:normAutofit fontScale="92500" lnSpcReduction="10000"/>
          </a:bodyPr>
          <a:lstStyle/>
          <a:p>
            <a:pPr marL="0" indent="0">
              <a:buNone/>
            </a:pPr>
            <a:r>
              <a:rPr lang="en-US" sz="2000" dirty="0"/>
              <a:t>This is a reminder of IETF policies in effect on various topics such as patents or code of conduct. It is only meant to point you in the right direction. Exceptions may apply. The IETF's patent policy and the definition of an IETF "contribution" and "participation" are set forth in BCP 79; please read it carefully.</a:t>
            </a:r>
          </a:p>
          <a:p>
            <a:pPr marL="0" indent="0">
              <a:buNone/>
            </a:pPr>
            <a:endParaRPr lang="en-US" sz="2000" dirty="0"/>
          </a:p>
          <a:p>
            <a:r>
              <a:rPr sz="2000" b="1" dirty="0"/>
              <a:t>By participating in the </a:t>
            </a:r>
            <a:r>
              <a:rPr lang="en-US" sz="2000" b="1" dirty="0"/>
              <a:t>IETF</a:t>
            </a:r>
            <a:r>
              <a:rPr sz="2000" b="1" dirty="0"/>
              <a:t>, you agree to follow </a:t>
            </a:r>
            <a:r>
              <a:rPr lang="en-US" sz="2000" b="1" dirty="0"/>
              <a:t>IETF</a:t>
            </a:r>
            <a:r>
              <a:rPr sz="2000" b="1" dirty="0"/>
              <a:t> processes and policies</a:t>
            </a:r>
          </a:p>
          <a:p>
            <a:r>
              <a:rPr sz="2000" dirty="0"/>
              <a:t>If you are aware that any </a:t>
            </a:r>
            <a:r>
              <a:rPr lang="en-US" sz="2000" dirty="0"/>
              <a:t>IETF</a:t>
            </a:r>
            <a:r>
              <a:rPr sz="2000" dirty="0"/>
              <a:t> contribution is covered by patents or patent applications that are owned or controlled by you or your sponsor, you must disclose that fact, or not participate in the discussion</a:t>
            </a:r>
          </a:p>
          <a:p>
            <a:r>
              <a:rPr lang="en-US" sz="2000" dirty="0"/>
              <a:t>As a participant in, or attendee to, any IETF activity you acknowledge that written, audio, video, and photographic records of meetings may be made public </a:t>
            </a:r>
          </a:p>
          <a:p>
            <a:r>
              <a:rPr lang="en-US" sz="2000" dirty="0"/>
              <a:t>Personal information that you provide to IETF will be handled in accordance with the Privacy Policy.</a:t>
            </a:r>
            <a:endParaRPr lang="en-US" sz="2000" u="sng" dirty="0">
              <a:hlinkClick r:id="rId2"/>
            </a:endParaRPr>
          </a:p>
          <a:p>
            <a:r>
              <a:rPr lang="en-US" sz="2000" dirty="0"/>
              <a:t>As a participant or attendee, you agree to work respectfully with other participants; please contact the </a:t>
            </a:r>
            <a:r>
              <a:rPr lang="en-US" sz="2000" dirty="0" err="1"/>
              <a:t>ombudsteam</a:t>
            </a:r>
            <a:r>
              <a:rPr lang="en-US" sz="2000" dirty="0"/>
              <a:t> if you have questions or concerns about this (</a:t>
            </a:r>
            <a:r>
              <a:rPr lang="en-US" sz="2000" u="sng" dirty="0">
                <a:hlinkClick r:id="rId3"/>
              </a:rPr>
              <a:t>https://www.ietf.org/contact/ombudsteam/</a:t>
            </a:r>
            <a:r>
              <a:rPr lang="en-US" sz="2000" dirty="0"/>
              <a:t>)</a:t>
            </a:r>
          </a:p>
          <a:p>
            <a:endParaRPr sz="2000" dirty="0"/>
          </a:p>
          <a:p>
            <a:endParaRPr lang="en-US" sz="2000" dirty="0"/>
          </a:p>
        </p:txBody>
      </p:sp>
      <p:sp>
        <p:nvSpPr>
          <p:cNvPr id="128" name="Slide Number"/>
          <p:cNvSpPr>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2</a:t>
            </a:fld>
            <a:endParaRPr/>
          </a:p>
        </p:txBody>
      </p:sp>
      <p:pic>
        <p:nvPicPr>
          <p:cNvPr id="6" name="Picture 5" descr="A picture containing drawing, sign&#10;&#10;Description automatically generated">
            <a:extLst>
              <a:ext uri="{FF2B5EF4-FFF2-40B4-BE49-F238E27FC236}">
                <a16:creationId xmlns:a16="http://schemas.microsoft.com/office/drawing/2014/main" xmlns="" id="{1B631514-A922-4759-8282-197841E73C52}"/>
              </a:ext>
            </a:extLst>
          </p:cNvPr>
          <p:cNvPicPr>
            <a:picLocks noChangeAspect="1"/>
          </p:cNvPicPr>
          <p:nvPr/>
        </p:nvPicPr>
        <p:blipFill>
          <a:blip r:embed="rId4"/>
          <a:stretch>
            <a:fillRect/>
          </a:stretch>
        </p:blipFill>
        <p:spPr>
          <a:xfrm>
            <a:off x="7597458" y="318101"/>
            <a:ext cx="1147910" cy="608576"/>
          </a:xfrm>
          <a:prstGeom prst="rect">
            <a:avLst/>
          </a:prstGeom>
          <a:ln>
            <a:noFill/>
          </a:ln>
        </p:spPr>
      </p:pic>
    </p:spTree>
    <p:extLst>
      <p:ext uri="{BB962C8B-B14F-4D97-AF65-F5344CB8AC3E}">
        <p14:creationId xmlns:p14="http://schemas.microsoft.com/office/powerpoint/2010/main" val="34780532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Note Well – Privacy &amp; Code of Conduct"/>
          <p:cNvSpPr>
            <a:spLocks noGrp="1"/>
          </p:cNvSpPr>
          <p:nvPr>
            <p:ph type="title"/>
          </p:nvPr>
        </p:nvSpPr>
        <p:spPr>
          <a:xfrm>
            <a:off x="879756" y="1144327"/>
            <a:ext cx="7150128" cy="608577"/>
          </a:xfrm>
          <a:prstGeom prst="rect">
            <a:avLst/>
          </a:prstGeom>
        </p:spPr>
        <p:txBody>
          <a:bodyPr>
            <a:normAutofit fontScale="90000"/>
          </a:bodyPr>
          <a:lstStyle>
            <a:lvl1pPr algn="l"/>
          </a:lstStyle>
          <a:p>
            <a:pPr algn="ctr"/>
            <a:r>
              <a:rPr lang="en-US" sz="4000" dirty="0">
                <a:latin typeface="+mn-lt"/>
              </a:rPr>
              <a:t>Note Well - Policies</a:t>
            </a:r>
            <a:r>
              <a:rPr lang="en-US" dirty="0">
                <a:latin typeface="+mn-lt"/>
              </a:rPr>
              <a:t/>
            </a:r>
            <a:br>
              <a:rPr lang="en-US" dirty="0">
                <a:latin typeface="+mn-lt"/>
              </a:rPr>
            </a:br>
            <a:r>
              <a:rPr lang="en-US" sz="2700" dirty="0">
                <a:latin typeface="+mn-lt"/>
                <a:hlinkClick r:id="rId2"/>
              </a:rPr>
              <a:t>https://ietf.org/policies</a:t>
            </a:r>
            <a:r>
              <a:rPr lang="en-US" dirty="0"/>
              <a:t/>
            </a:r>
            <a:br>
              <a:rPr lang="en-US" dirty="0"/>
            </a:br>
            <a:endParaRPr dirty="0">
              <a:latin typeface="+mn-lt"/>
            </a:endParaRPr>
          </a:p>
        </p:txBody>
      </p:sp>
      <p:sp>
        <p:nvSpPr>
          <p:cNvPr id="132" name="As a participant in, or attendee to, any IRTF activity you acknowledge that written, audio, video, and photographic records of meetings may be made public…"/>
          <p:cNvSpPr>
            <a:spLocks noGrp="1"/>
          </p:cNvSpPr>
          <p:nvPr>
            <p:ph type="body" idx="1"/>
          </p:nvPr>
        </p:nvSpPr>
        <p:spPr>
          <a:xfrm>
            <a:off x="1034567" y="2357128"/>
            <a:ext cx="7052988" cy="3657719"/>
          </a:xfrm>
          <a:prstGeom prst="rect">
            <a:avLst/>
          </a:prstGeom>
        </p:spPr>
        <p:txBody>
          <a:bodyPr>
            <a:normAutofit fontScale="92500" lnSpcReduction="10000"/>
          </a:bodyPr>
          <a:lstStyle/>
          <a:p>
            <a:pPr marL="0" indent="0">
              <a:buNone/>
            </a:pPr>
            <a:r>
              <a:rPr lang="en-US" sz="2400" dirty="0"/>
              <a:t>Definitive information is in the documents listed below and other IETF BCPs. For advice, please talk to WG chairs or ADs:</a:t>
            </a:r>
          </a:p>
          <a:p>
            <a:pPr marL="0" indent="0">
              <a:buNone/>
            </a:pPr>
            <a:endParaRPr lang="en-US" sz="2400" dirty="0"/>
          </a:p>
          <a:p>
            <a:pPr fontAlgn="base"/>
            <a:r>
              <a:rPr lang="en-US" sz="2400" dirty="0">
                <a:hlinkClick r:id="rId3"/>
              </a:rPr>
              <a:t>BCP 9</a:t>
            </a:r>
            <a:r>
              <a:rPr lang="en-US" sz="2400" dirty="0"/>
              <a:t> (Internet Standards Process)</a:t>
            </a:r>
          </a:p>
          <a:p>
            <a:pPr fontAlgn="base"/>
            <a:r>
              <a:rPr lang="en-US" sz="2400" dirty="0">
                <a:hlinkClick r:id="rId4"/>
              </a:rPr>
              <a:t>BCP 25</a:t>
            </a:r>
            <a:r>
              <a:rPr lang="en-US" sz="2400" dirty="0"/>
              <a:t> (Working Group processes)</a:t>
            </a:r>
          </a:p>
          <a:p>
            <a:pPr fontAlgn="base"/>
            <a:r>
              <a:rPr lang="en-US" sz="2400" dirty="0">
                <a:hlinkClick r:id="rId4"/>
              </a:rPr>
              <a:t>BCP 25</a:t>
            </a:r>
            <a:r>
              <a:rPr lang="en-US" sz="2400" dirty="0"/>
              <a:t> (Anti-Harassment Procedures) </a:t>
            </a:r>
          </a:p>
          <a:p>
            <a:pPr fontAlgn="base"/>
            <a:r>
              <a:rPr lang="en-US" sz="2400" dirty="0">
                <a:hlinkClick r:id="rId5"/>
              </a:rPr>
              <a:t>BCP 54</a:t>
            </a:r>
            <a:r>
              <a:rPr lang="en-US" sz="2400" dirty="0"/>
              <a:t> (Code of Conduct)</a:t>
            </a:r>
          </a:p>
          <a:p>
            <a:pPr fontAlgn="base"/>
            <a:r>
              <a:rPr lang="en-US" sz="2400" dirty="0">
                <a:hlinkClick r:id="rId6"/>
              </a:rPr>
              <a:t>BCP 78</a:t>
            </a:r>
            <a:r>
              <a:rPr lang="en-US" sz="2400" dirty="0"/>
              <a:t> (Copyright)</a:t>
            </a:r>
          </a:p>
          <a:p>
            <a:pPr fontAlgn="base"/>
            <a:r>
              <a:rPr lang="en-US" sz="2400" dirty="0">
                <a:hlinkClick r:id="rId7"/>
              </a:rPr>
              <a:t>BCP 79</a:t>
            </a:r>
            <a:r>
              <a:rPr lang="en-US" sz="2400" dirty="0"/>
              <a:t> (Patents, Participation)</a:t>
            </a:r>
          </a:p>
          <a:p>
            <a:r>
              <a:rPr lang="en-US" sz="2400" dirty="0">
                <a:hlinkClick r:id="rId8"/>
              </a:rPr>
              <a:t>https://www.ietf.org/privacy-policy/</a:t>
            </a:r>
            <a:r>
              <a:rPr lang="en-US" sz="2400" dirty="0"/>
              <a:t>(Privacy Policy)</a:t>
            </a:r>
          </a:p>
          <a:p>
            <a:pPr marL="0" indent="0">
              <a:spcAft>
                <a:spcPts val="1200"/>
              </a:spcAft>
              <a:buNone/>
            </a:pPr>
            <a:endParaRPr lang="en-US" sz="2200" dirty="0"/>
          </a:p>
        </p:txBody>
      </p:sp>
      <p:sp>
        <p:nvSpPr>
          <p:cNvPr id="133" name="Slide Number"/>
          <p:cNvSpPr>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3</a:t>
            </a:fld>
            <a:endParaRPr/>
          </a:p>
        </p:txBody>
      </p:sp>
      <p:pic>
        <p:nvPicPr>
          <p:cNvPr id="6" name="Picture 5" descr="A picture containing drawing, sign&#10;&#10;Description automatically generated">
            <a:extLst>
              <a:ext uri="{FF2B5EF4-FFF2-40B4-BE49-F238E27FC236}">
                <a16:creationId xmlns:a16="http://schemas.microsoft.com/office/drawing/2014/main" xmlns="" id="{0B293890-A3C3-4DB7-9412-20F59D244A4B}"/>
              </a:ext>
            </a:extLst>
          </p:cNvPr>
          <p:cNvPicPr>
            <a:picLocks noChangeAspect="1"/>
          </p:cNvPicPr>
          <p:nvPr/>
        </p:nvPicPr>
        <p:blipFill>
          <a:blip r:embed="rId9"/>
          <a:stretch>
            <a:fillRect/>
          </a:stretch>
        </p:blipFill>
        <p:spPr>
          <a:xfrm>
            <a:off x="7597458" y="318101"/>
            <a:ext cx="1147910" cy="608576"/>
          </a:xfrm>
          <a:prstGeom prst="rect">
            <a:avLst/>
          </a:prstGeom>
          <a:ln>
            <a:noFill/>
          </a:ln>
        </p:spPr>
      </p:pic>
      <p:sp>
        <p:nvSpPr>
          <p:cNvPr id="3" name="Rectangle 2">
            <a:extLst>
              <a:ext uri="{FF2B5EF4-FFF2-40B4-BE49-F238E27FC236}">
                <a16:creationId xmlns:a16="http://schemas.microsoft.com/office/drawing/2014/main" xmlns="" id="{927CEB6D-7AAE-4352-A155-0686610DCBF2}"/>
              </a:ext>
            </a:extLst>
          </p:cNvPr>
          <p:cNvSpPr/>
          <p:nvPr/>
        </p:nvSpPr>
        <p:spPr>
          <a:xfrm>
            <a:off x="4454820" y="3275112"/>
            <a:ext cx="234360" cy="307777"/>
          </a:xfrm>
          <a:prstGeom prst="rect">
            <a:avLst/>
          </a:prstGeom>
        </p:spPr>
        <p:txBody>
          <a:bodyPr wrap="none">
            <a:spAutoFit/>
          </a:bodyPr>
          <a:lstStyle/>
          <a:p>
            <a:r>
              <a:rPr lang="en-US" dirty="0"/>
              <a:t> </a:t>
            </a:r>
          </a:p>
        </p:txBody>
      </p:sp>
      <p:sp>
        <p:nvSpPr>
          <p:cNvPr id="7" name="Rectangle 6">
            <a:extLst>
              <a:ext uri="{FF2B5EF4-FFF2-40B4-BE49-F238E27FC236}">
                <a16:creationId xmlns:a16="http://schemas.microsoft.com/office/drawing/2014/main" xmlns="" id="{27A879A3-706C-45FF-AEF8-3BC9495806E2}"/>
              </a:ext>
            </a:extLst>
          </p:cNvPr>
          <p:cNvSpPr/>
          <p:nvPr/>
        </p:nvSpPr>
        <p:spPr>
          <a:xfrm>
            <a:off x="2636622" y="6218961"/>
            <a:ext cx="3966150" cy="461665"/>
          </a:xfrm>
          <a:prstGeom prst="rect">
            <a:avLst/>
          </a:prstGeom>
        </p:spPr>
        <p:txBody>
          <a:bodyPr wrap="none">
            <a:spAutoFit/>
          </a:bodyPr>
          <a:lstStyle/>
          <a:p>
            <a:r>
              <a:rPr lang="en-US" sz="2400" b="1" dirty="0">
                <a:solidFill>
                  <a:srgbClr val="FF0000"/>
                </a:solidFill>
                <a:latin typeface="+mn-lt"/>
              </a:rPr>
              <a:t>This session is being recorded</a:t>
            </a:r>
            <a:endParaRPr lang="en-US" sz="2000" dirty="0">
              <a:solidFill>
                <a:srgbClr val="FF0000"/>
              </a:solidFill>
              <a:latin typeface="+mn-lt"/>
            </a:endParaRPr>
          </a:p>
        </p:txBody>
      </p:sp>
    </p:spTree>
    <p:extLst>
      <p:ext uri="{BB962C8B-B14F-4D97-AF65-F5344CB8AC3E}">
        <p14:creationId xmlns:p14="http://schemas.microsoft.com/office/powerpoint/2010/main" val="289876160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E4D6B3-D7BB-43DE-8117-69866BFE662F}"/>
              </a:ext>
            </a:extLst>
          </p:cNvPr>
          <p:cNvSpPr>
            <a:spLocks noGrp="1"/>
          </p:cNvSpPr>
          <p:nvPr>
            <p:ph type="title"/>
          </p:nvPr>
        </p:nvSpPr>
        <p:spPr/>
        <p:txBody>
          <a:bodyPr/>
          <a:lstStyle/>
          <a:p>
            <a:r>
              <a:rPr lang="en-US" dirty="0">
                <a:latin typeface="+mn-lt"/>
              </a:rPr>
              <a:t>Administrivia</a:t>
            </a:r>
          </a:p>
        </p:txBody>
      </p:sp>
      <p:sp>
        <p:nvSpPr>
          <p:cNvPr id="3" name="Text Placeholder 2">
            <a:extLst>
              <a:ext uri="{FF2B5EF4-FFF2-40B4-BE49-F238E27FC236}">
                <a16:creationId xmlns:a16="http://schemas.microsoft.com/office/drawing/2014/main" xmlns="" id="{7362192E-3DA0-40C3-9C15-1F8FA4838BEE}"/>
              </a:ext>
            </a:extLst>
          </p:cNvPr>
          <p:cNvSpPr>
            <a:spLocks noGrp="1"/>
          </p:cNvSpPr>
          <p:nvPr>
            <p:ph type="body" idx="1"/>
          </p:nvPr>
        </p:nvSpPr>
        <p:spPr>
          <a:xfrm>
            <a:off x="628651" y="1690689"/>
            <a:ext cx="7886700" cy="5030787"/>
          </a:xfrm>
        </p:spPr>
        <p:txBody>
          <a:bodyPr>
            <a:normAutofit fontScale="92500" lnSpcReduction="20000"/>
          </a:bodyPr>
          <a:lstStyle/>
          <a:p>
            <a:r>
              <a:rPr lang="en-US" sz="2400" dirty="0" err="1"/>
              <a:t>Meetecho</a:t>
            </a:r>
            <a:r>
              <a:rPr lang="en-US" sz="2400" dirty="0"/>
              <a:t>:</a:t>
            </a:r>
          </a:p>
          <a:p>
            <a:pPr lvl="1"/>
            <a:r>
              <a:rPr lang="en-GB" sz="2400" dirty="0">
                <a:hlinkClick r:id="rId2"/>
              </a:rPr>
              <a:t>https://gce.conf.meetecho.com/conference/?</a:t>
            </a:r>
            <a:r>
              <a:rPr lang="en-GB" sz="2400" dirty="0" smtClean="0">
                <a:hlinkClick r:id="rId2"/>
              </a:rPr>
              <a:t>group=raw</a:t>
            </a:r>
            <a:endParaRPr lang="en-GB" sz="2400" dirty="0" smtClean="0"/>
          </a:p>
          <a:p>
            <a:pPr lvl="1"/>
            <a:r>
              <a:rPr lang="en-US" sz="2200" dirty="0" smtClean="0"/>
              <a:t>Automatic </a:t>
            </a:r>
            <a:r>
              <a:rPr lang="en-US" sz="2200" dirty="0" err="1"/>
              <a:t>Bluesheets</a:t>
            </a:r>
            <a:endParaRPr lang="en-US" sz="2200" dirty="0"/>
          </a:p>
          <a:p>
            <a:pPr marL="342900" lvl="1" indent="0">
              <a:buNone/>
            </a:pPr>
            <a:endParaRPr lang="en-US" dirty="0"/>
          </a:p>
          <a:p>
            <a:r>
              <a:rPr lang="en-US" sz="2400" dirty="0"/>
              <a:t>Live Minutes:</a:t>
            </a:r>
          </a:p>
          <a:p>
            <a:pPr lvl="1"/>
            <a:r>
              <a:rPr lang="en-US" sz="2200" dirty="0" err="1"/>
              <a:t>CodiMD</a:t>
            </a:r>
            <a:r>
              <a:rPr lang="en-US" sz="2200" dirty="0"/>
              <a:t>:  Integrated into </a:t>
            </a:r>
            <a:r>
              <a:rPr lang="en-US" sz="2200" dirty="0" err="1"/>
              <a:t>Meetecho</a:t>
            </a:r>
            <a:r>
              <a:rPr lang="en-US" sz="2200" dirty="0"/>
              <a:t>                </a:t>
            </a:r>
            <a:r>
              <a:rPr lang="en-US" sz="2200" dirty="0">
                <a:solidFill>
                  <a:srgbClr val="FF0000"/>
                </a:solidFill>
              </a:rPr>
              <a:t>(Please collaborate!)</a:t>
            </a:r>
          </a:p>
          <a:p>
            <a:pPr lvl="1"/>
            <a:r>
              <a:rPr lang="en-US" sz="2200" dirty="0">
                <a:hlinkClick r:id="rId3"/>
              </a:rPr>
              <a:t>https://</a:t>
            </a:r>
            <a:r>
              <a:rPr lang="en-US" sz="2200" dirty="0" smtClean="0">
                <a:hlinkClick r:id="rId3"/>
              </a:rPr>
              <a:t>codimd.ietf.org/notes-ietf-110-raw</a:t>
            </a:r>
            <a:r>
              <a:rPr lang="en-US" sz="2200" dirty="0" smtClean="0"/>
              <a:t> </a:t>
            </a:r>
          </a:p>
          <a:p>
            <a:pPr lvl="1"/>
            <a:endParaRPr lang="en-US" dirty="0"/>
          </a:p>
          <a:p>
            <a:r>
              <a:rPr lang="en-US" sz="2400" dirty="0"/>
              <a:t>Remote participation:                                       </a:t>
            </a:r>
            <a:r>
              <a:rPr lang="en-US" sz="2200" dirty="0">
                <a:solidFill>
                  <a:srgbClr val="FF0000"/>
                </a:solidFill>
              </a:rPr>
              <a:t>(Scribe needed!)</a:t>
            </a:r>
          </a:p>
          <a:p>
            <a:pPr lvl="1" fontAlgn="base"/>
            <a:r>
              <a:rPr lang="en-US" sz="2200" dirty="0"/>
              <a:t>Jabber: </a:t>
            </a:r>
            <a:r>
              <a:rPr lang="en-US" sz="2200" dirty="0" err="1" smtClean="0">
                <a:hlinkClick r:id="rId4"/>
              </a:rPr>
              <a:t>xmpp:raw@jabber.ietf.org?join</a:t>
            </a:r>
            <a:endParaRPr lang="en-US" sz="2200" dirty="0" smtClean="0"/>
          </a:p>
          <a:p>
            <a:pPr marL="342900" lvl="1" indent="0">
              <a:buNone/>
            </a:pPr>
            <a:endParaRPr lang="en-US" dirty="0" smtClean="0"/>
          </a:p>
          <a:p>
            <a:r>
              <a:rPr lang="en-US" sz="2400" dirty="0" smtClean="0"/>
              <a:t>Mailing </a:t>
            </a:r>
            <a:r>
              <a:rPr lang="en-US" sz="2400" dirty="0"/>
              <a:t>list:</a:t>
            </a:r>
          </a:p>
          <a:p>
            <a:pPr lvl="1"/>
            <a:r>
              <a:rPr lang="en-US" sz="2200" dirty="0">
                <a:hlinkClick r:id="rId5"/>
              </a:rPr>
              <a:t>raw@ietf.org</a:t>
            </a:r>
            <a:endParaRPr lang="en-US" sz="2200" dirty="0"/>
          </a:p>
          <a:p>
            <a:pPr lvl="1"/>
            <a:r>
              <a:rPr lang="en-US" sz="2200" dirty="0"/>
              <a:t>To subscribe: </a:t>
            </a:r>
            <a:r>
              <a:rPr lang="en-US" sz="2200" dirty="0">
                <a:hlinkClick r:id="rId6"/>
              </a:rPr>
              <a:t>https://www.ietf.org/mailman/listinfo/raw</a:t>
            </a:r>
            <a:endParaRPr lang="en-US" sz="2200" dirty="0"/>
          </a:p>
          <a:p>
            <a:pPr marL="342900" lvl="1" indent="0">
              <a:buNone/>
            </a:pPr>
            <a:endParaRPr lang="en-US" dirty="0"/>
          </a:p>
          <a:p>
            <a:r>
              <a:rPr lang="en-US" sz="2400" dirty="0"/>
              <a:t>Meeting materials:</a:t>
            </a:r>
          </a:p>
          <a:p>
            <a:pPr lvl="1"/>
            <a:r>
              <a:rPr lang="en-US" sz="2200" dirty="0">
                <a:hlinkClick r:id="rId7"/>
              </a:rPr>
              <a:t>https</a:t>
            </a:r>
            <a:r>
              <a:rPr lang="en-US" sz="2200">
                <a:hlinkClick r:id="rId7"/>
              </a:rPr>
              <a:t>://</a:t>
            </a:r>
            <a:r>
              <a:rPr lang="en-US" sz="2200" smtClean="0">
                <a:hlinkClick r:id="rId7"/>
              </a:rPr>
              <a:t>datatracker.ietf.org/meeting/110/session/raw</a:t>
            </a:r>
            <a:endParaRPr lang="en-US" sz="1800" dirty="0"/>
          </a:p>
        </p:txBody>
      </p:sp>
      <p:sp>
        <p:nvSpPr>
          <p:cNvPr id="4" name="Slide Number Placeholder 3">
            <a:extLst>
              <a:ext uri="{FF2B5EF4-FFF2-40B4-BE49-F238E27FC236}">
                <a16:creationId xmlns:a16="http://schemas.microsoft.com/office/drawing/2014/main" xmlns="" id="{C84FF28C-7806-480B-8193-5DA79852EC13}"/>
              </a:ext>
            </a:extLst>
          </p:cNvPr>
          <p:cNvSpPr>
            <a:spLocks noGrp="1"/>
          </p:cNvSpPr>
          <p:nvPr>
            <p:ph type="sldNum" sz="quarter" idx="2"/>
          </p:nvPr>
        </p:nvSpPr>
        <p:spPr/>
        <p:txBody>
          <a:bodyPr/>
          <a:lstStyle/>
          <a:p>
            <a:fld id="{86CB4B4D-7CA3-9044-876B-883B54F8677D}" type="slidenum">
              <a:rPr lang="en-US" smtClean="0"/>
              <a:t>4</a:t>
            </a:fld>
            <a:endParaRPr lang="en-US" dirty="0"/>
          </a:p>
        </p:txBody>
      </p:sp>
      <p:pic>
        <p:nvPicPr>
          <p:cNvPr id="5" name="Picture 4">
            <a:extLst>
              <a:ext uri="{FF2B5EF4-FFF2-40B4-BE49-F238E27FC236}">
                <a16:creationId xmlns:a16="http://schemas.microsoft.com/office/drawing/2014/main" xmlns="" id="{A3E2C752-C2B0-4366-986F-4B2D554B9CF8}"/>
              </a:ext>
            </a:extLst>
          </p:cNvPr>
          <p:cNvPicPr>
            <a:picLocks noChangeAspect="1"/>
          </p:cNvPicPr>
          <p:nvPr/>
        </p:nvPicPr>
        <p:blipFill>
          <a:blip r:embed="rId8"/>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90297778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52126F-B832-4809-A212-08B5686EF86C}"/>
              </a:ext>
            </a:extLst>
          </p:cNvPr>
          <p:cNvSpPr>
            <a:spLocks noGrp="1"/>
          </p:cNvSpPr>
          <p:nvPr>
            <p:ph type="title"/>
          </p:nvPr>
        </p:nvSpPr>
        <p:spPr>
          <a:xfrm>
            <a:off x="628650" y="146543"/>
            <a:ext cx="7886700" cy="1325563"/>
          </a:xfrm>
        </p:spPr>
        <p:txBody>
          <a:bodyPr/>
          <a:lstStyle/>
          <a:p>
            <a:r>
              <a:rPr lang="en-US" dirty="0">
                <a:latin typeface="+mn-lt"/>
              </a:rPr>
              <a:t>Agenda</a:t>
            </a:r>
          </a:p>
        </p:txBody>
      </p:sp>
      <p:sp>
        <p:nvSpPr>
          <p:cNvPr id="3" name="Text Placeholder 2">
            <a:extLst>
              <a:ext uri="{FF2B5EF4-FFF2-40B4-BE49-F238E27FC236}">
                <a16:creationId xmlns:a16="http://schemas.microsoft.com/office/drawing/2014/main" xmlns="" id="{65BDC33B-E0E5-4B70-8C50-463956642F0B}"/>
              </a:ext>
            </a:extLst>
          </p:cNvPr>
          <p:cNvSpPr>
            <a:spLocks noGrp="1"/>
          </p:cNvSpPr>
          <p:nvPr>
            <p:ph type="body" idx="1"/>
          </p:nvPr>
        </p:nvSpPr>
        <p:spPr>
          <a:xfrm>
            <a:off x="628649" y="1435008"/>
            <a:ext cx="8240143" cy="4805994"/>
          </a:xfrm>
        </p:spPr>
        <p:txBody>
          <a:bodyPr>
            <a:normAutofit/>
          </a:bodyPr>
          <a:lstStyle/>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xmlns="" id="{FACA70EF-6E22-4C81-944F-17D7946DB434}"/>
              </a:ext>
            </a:extLst>
          </p:cNvPr>
          <p:cNvSpPr>
            <a:spLocks noGrp="1"/>
          </p:cNvSpPr>
          <p:nvPr>
            <p:ph type="sldNum" sz="quarter" idx="2"/>
          </p:nvPr>
        </p:nvSpPr>
        <p:spPr/>
        <p:txBody>
          <a:bodyPr/>
          <a:lstStyle/>
          <a:p>
            <a:fld id="{86CB4B4D-7CA3-9044-876B-883B54F8677D}" type="slidenum">
              <a:rPr lang="en-US" smtClean="0"/>
              <a:t>5</a:t>
            </a:fld>
            <a:endParaRPr lang="en-US"/>
          </a:p>
        </p:txBody>
      </p:sp>
      <p:pic>
        <p:nvPicPr>
          <p:cNvPr id="6" name="Picture 5">
            <a:extLst>
              <a:ext uri="{FF2B5EF4-FFF2-40B4-BE49-F238E27FC236}">
                <a16:creationId xmlns:a16="http://schemas.microsoft.com/office/drawing/2014/main" xmlns="" id="{CD44AAC2-298C-4BC0-A391-4D72CEE70D70}"/>
              </a:ext>
            </a:extLst>
          </p:cNvPr>
          <p:cNvPicPr>
            <a:picLocks noChangeAspect="1"/>
          </p:cNvPicPr>
          <p:nvPr/>
        </p:nvPicPr>
        <p:blipFill>
          <a:blip r:embed="rId3"/>
          <a:stretch>
            <a:fillRect/>
          </a:stretch>
        </p:blipFill>
        <p:spPr>
          <a:xfrm>
            <a:off x="6812444" y="89024"/>
            <a:ext cx="2331556" cy="1011807"/>
          </a:xfrm>
          <a:prstGeom prst="rect">
            <a:avLst/>
          </a:prstGeom>
          <a:ln>
            <a:noFill/>
          </a:ln>
        </p:spPr>
      </p:pic>
      <p:graphicFrame>
        <p:nvGraphicFramePr>
          <p:cNvPr id="5" name="Table 4"/>
          <p:cNvGraphicFramePr>
            <a:graphicFrameLocks noGrp="1"/>
          </p:cNvGraphicFramePr>
          <p:nvPr>
            <p:extLst>
              <p:ext uri="{D42A27DB-BD31-4B8C-83A1-F6EECF244321}">
                <p14:modId xmlns:p14="http://schemas.microsoft.com/office/powerpoint/2010/main" val="3387185036"/>
              </p:ext>
            </p:extLst>
          </p:nvPr>
        </p:nvGraphicFramePr>
        <p:xfrm>
          <a:off x="693173" y="1245352"/>
          <a:ext cx="7720783" cy="5385705"/>
        </p:xfrm>
        <a:graphic>
          <a:graphicData uri="http://schemas.openxmlformats.org/drawingml/2006/table">
            <a:tbl>
              <a:tblPr firstRow="1" bandRow="1">
                <a:tableStyleId>{2D5ABB26-0587-4C30-8999-92F81FD0307C}</a:tableStyleId>
              </a:tblPr>
              <a:tblGrid>
                <a:gridCol w="1747685">
                  <a:extLst>
                    <a:ext uri="{9D8B030D-6E8A-4147-A177-3AD203B41FA5}">
                      <a16:colId xmlns:a16="http://schemas.microsoft.com/office/drawing/2014/main" xmlns="" val="20000"/>
                    </a:ext>
                  </a:extLst>
                </a:gridCol>
                <a:gridCol w="5973098">
                  <a:extLst>
                    <a:ext uri="{9D8B030D-6E8A-4147-A177-3AD203B41FA5}">
                      <a16:colId xmlns:a16="http://schemas.microsoft.com/office/drawing/2014/main" xmlns="" val="20001"/>
                    </a:ext>
                  </a:extLst>
                </a:gridCol>
              </a:tblGrid>
              <a:tr h="997055">
                <a:tc>
                  <a:txBody>
                    <a:bodyPr/>
                    <a:lstStyle/>
                    <a:p>
                      <a:r>
                        <a:rPr lang="en-GB" b="1" dirty="0"/>
                        <a:t>Intro</a:t>
                      </a:r>
                    </a:p>
                  </a:txBody>
                  <a:tcPr/>
                </a:tc>
                <a:tc>
                  <a:txBody>
                    <a:bodyPr/>
                    <a:lstStyle/>
                    <a:p>
                      <a:r>
                        <a:rPr lang="en-GB" dirty="0"/>
                        <a:t>Chairs							10 mins</a:t>
                      </a:r>
                    </a:p>
                    <a:p>
                      <a:pPr marL="285750" indent="-285750">
                        <a:buFont typeface="Arial" panose="020B0604020202020204" pitchFamily="34" charset="0"/>
                        <a:buChar char="•"/>
                      </a:pPr>
                      <a:r>
                        <a:rPr lang="en-GB" dirty="0"/>
                        <a:t>Reminder of IPR policies + </a:t>
                      </a:r>
                      <a:r>
                        <a:rPr lang="en-GB" dirty="0" err="1"/>
                        <a:t>GenDispatch</a:t>
                      </a:r>
                      <a:endParaRPr lang="en-GB" dirty="0"/>
                    </a:p>
                    <a:p>
                      <a:pPr marL="285750" indent="-285750">
                        <a:buFont typeface="Arial" panose="020B0604020202020204" pitchFamily="34" charset="0"/>
                        <a:buChar char="•"/>
                      </a:pPr>
                      <a:r>
                        <a:rPr lang="en-GB" dirty="0"/>
                        <a:t>IAB-IEEE 802 coordination</a:t>
                      </a:r>
                    </a:p>
                    <a:p>
                      <a:pPr marL="285750" indent="-285750">
                        <a:buFont typeface="Arial" panose="020B0604020202020204" pitchFamily="34" charset="0"/>
                        <a:buChar char="•"/>
                      </a:pPr>
                      <a:r>
                        <a:rPr lang="en-GB" dirty="0"/>
                        <a:t>Drafts, milestones, charter</a:t>
                      </a:r>
                    </a:p>
                  </a:txBody>
                  <a:tcPr/>
                </a:tc>
                <a:extLst>
                  <a:ext uri="{0D108BD9-81ED-4DB2-BD59-A6C34878D82A}">
                    <a16:rowId xmlns:a16="http://schemas.microsoft.com/office/drawing/2014/main" xmlns="" val="10000"/>
                  </a:ext>
                </a:extLst>
              </a:tr>
              <a:tr h="637055">
                <a:tc>
                  <a:txBody>
                    <a:bodyPr/>
                    <a:lstStyle/>
                    <a:p>
                      <a:r>
                        <a:rPr lang="en-GB" b="1" dirty="0"/>
                        <a:t>LDACS</a:t>
                      </a:r>
                    </a:p>
                  </a:txBody>
                  <a:tcPr/>
                </a:tc>
                <a:tc>
                  <a:txBody>
                    <a:bodyPr/>
                    <a:lstStyle/>
                    <a:p>
                      <a:r>
                        <a:rPr lang="en-GB" dirty="0"/>
                        <a:t>Nils </a:t>
                      </a:r>
                      <a:r>
                        <a:rPr lang="en-GB" dirty="0" err="1"/>
                        <a:t>Maeurer</a:t>
                      </a:r>
                      <a:r>
                        <a:rPr lang="en-GB" dirty="0"/>
                        <a:t>						15 mins</a:t>
                      </a:r>
                    </a:p>
                    <a:p>
                      <a:r>
                        <a:rPr lang="en-GB" dirty="0">
                          <a:hlinkClick r:id="rId4"/>
                        </a:rPr>
                        <a:t>https://datatracker.ietf.org/doc/draft-ietf-raw-ldacs/</a:t>
                      </a:r>
                      <a:endParaRPr lang="en-GB" dirty="0"/>
                    </a:p>
                  </a:txBody>
                  <a:tcPr/>
                </a:tc>
                <a:extLst>
                  <a:ext uri="{0D108BD9-81ED-4DB2-BD59-A6C34878D82A}">
                    <a16:rowId xmlns:a16="http://schemas.microsoft.com/office/drawing/2014/main" xmlns="" val="1825737917"/>
                  </a:ext>
                </a:extLst>
              </a:tr>
              <a:tr h="637055">
                <a:tc>
                  <a:txBody>
                    <a:bodyPr/>
                    <a:lstStyle/>
                    <a:p>
                      <a:r>
                        <a:rPr lang="en-GB" b="1" dirty="0"/>
                        <a:t>Technologies</a:t>
                      </a:r>
                    </a:p>
                    <a:p>
                      <a:r>
                        <a:rPr lang="en-GB" b="0" dirty="0"/>
                        <a:t>(Architecture review)</a:t>
                      </a:r>
                    </a:p>
                  </a:txBody>
                  <a:tcPr/>
                </a:tc>
                <a:tc>
                  <a:txBody>
                    <a:bodyPr/>
                    <a:lstStyle/>
                    <a:p>
                      <a:r>
                        <a:rPr lang="en-GB" dirty="0"/>
                        <a:t>Pascal </a:t>
                      </a:r>
                      <a:r>
                        <a:rPr lang="en-GB" dirty="0" err="1"/>
                        <a:t>Thubert</a:t>
                      </a:r>
                      <a:r>
                        <a:rPr lang="en-GB" dirty="0"/>
                        <a:t>                                                                                                    20 mins</a:t>
                      </a:r>
                    </a:p>
                    <a:p>
                      <a:r>
                        <a:rPr lang="en-GB" dirty="0">
                          <a:hlinkClick r:id="rId5"/>
                        </a:rPr>
                        <a:t>https://datatracker.ietf.org/doc/draft-ietf-raw-technologies/</a:t>
                      </a:r>
                      <a:endParaRPr lang="en-GB" dirty="0"/>
                    </a:p>
                    <a:p>
                      <a:r>
                        <a:rPr lang="en-GB" dirty="0">
                          <a:hlinkClick r:id="rId6"/>
                        </a:rPr>
                        <a:t>https://datatracker.ietf.org/doc/draft-pthubert-raw-architecture/</a:t>
                      </a:r>
                      <a:endParaRPr lang="en-GB" dirty="0"/>
                    </a:p>
                    <a:p>
                      <a:endParaRPr lang="en-GB" dirty="0"/>
                    </a:p>
                  </a:txBody>
                  <a:tcPr/>
                </a:tc>
                <a:extLst>
                  <a:ext uri="{0D108BD9-81ED-4DB2-BD59-A6C34878D82A}">
                    <a16:rowId xmlns:a16="http://schemas.microsoft.com/office/drawing/2014/main" xmlns="" val="10001"/>
                  </a:ext>
                </a:extLst>
              </a:tr>
              <a:tr h="637055">
                <a:tc>
                  <a:txBody>
                    <a:bodyPr/>
                    <a:lstStyle/>
                    <a:p>
                      <a:r>
                        <a:rPr lang="en-GB" b="1" dirty="0"/>
                        <a:t>DLEP for RAW</a:t>
                      </a:r>
                    </a:p>
                  </a:txBody>
                  <a:tcPr/>
                </a:tc>
                <a:tc>
                  <a:txBody>
                    <a:bodyPr/>
                    <a:lstStyle/>
                    <a:p>
                      <a:r>
                        <a:rPr lang="en-GB" dirty="0"/>
                        <a:t>Rick Taylor						15 mins</a:t>
                      </a:r>
                    </a:p>
                    <a:p>
                      <a:r>
                        <a:rPr lang="en-GB" dirty="0">
                          <a:hlinkClick r:id="rId7"/>
                        </a:rPr>
                        <a:t>https://datatracker.ietf.org/doc/rfc8175</a:t>
                      </a:r>
                      <a:endParaRPr lang="en-GB" dirty="0"/>
                    </a:p>
                  </a:txBody>
                  <a:tcPr/>
                </a:tc>
                <a:extLst>
                  <a:ext uri="{0D108BD9-81ED-4DB2-BD59-A6C34878D82A}">
                    <a16:rowId xmlns:a16="http://schemas.microsoft.com/office/drawing/2014/main" xmlns="" val="2251909275"/>
                  </a:ext>
                </a:extLst>
              </a:tr>
              <a:tr h="637055">
                <a:tc>
                  <a:txBody>
                    <a:bodyPr/>
                    <a:lstStyle/>
                    <a:p>
                      <a:r>
                        <a:rPr lang="en-GB" b="1" dirty="0"/>
                        <a:t>MEC and Use Cases</a:t>
                      </a:r>
                    </a:p>
                  </a:txBody>
                  <a:tcPr/>
                </a:tc>
                <a:tc>
                  <a:txBody>
                    <a:bodyPr/>
                    <a:lstStyle/>
                    <a:p>
                      <a:r>
                        <a:rPr lang="en-GB" dirty="0"/>
                        <a:t>Carlos </a:t>
                      </a:r>
                      <a:r>
                        <a:rPr lang="en-GB" dirty="0" err="1"/>
                        <a:t>Bernardos</a:t>
                      </a:r>
                      <a:r>
                        <a:rPr lang="en-GB" dirty="0"/>
                        <a:t>						15 mins</a:t>
                      </a:r>
                    </a:p>
                    <a:p>
                      <a:r>
                        <a:rPr lang="en-GB" dirty="0">
                          <a:hlinkClick r:id="rId8"/>
                        </a:rPr>
                        <a:t>https://datatracker.ietf.org/doc/draft-bernardos-raw-mec/</a:t>
                      </a:r>
                      <a:endParaRPr lang="en-GB" dirty="0"/>
                    </a:p>
                    <a:p>
                      <a:r>
                        <a:rPr lang="en-GB" dirty="0">
                          <a:hlinkClick r:id="rId9"/>
                        </a:rPr>
                        <a:t>https://datatracker.ietf.org/doc/draft-bernardos-raw-joint-selection-raw-mec/</a:t>
                      </a:r>
                      <a:endParaRPr lang="en-GB" dirty="0"/>
                    </a:p>
                    <a:p>
                      <a:r>
                        <a:rPr lang="en-GB" dirty="0">
                          <a:hlinkClick r:id="rId10"/>
                        </a:rPr>
                        <a:t>https://datatracker.ietf.org/doc/draft-ietf-raw-use-cases/</a:t>
                      </a:r>
                      <a:endParaRPr lang="en-GB" dirty="0"/>
                    </a:p>
                    <a:p>
                      <a:endParaRPr lang="en-GB" dirty="0"/>
                    </a:p>
                  </a:txBody>
                  <a:tcPr/>
                </a:tc>
                <a:extLst>
                  <a:ext uri="{0D108BD9-81ED-4DB2-BD59-A6C34878D82A}">
                    <a16:rowId xmlns:a16="http://schemas.microsoft.com/office/drawing/2014/main" xmlns="" val="10002"/>
                  </a:ext>
                </a:extLst>
              </a:tr>
              <a:tr h="720000">
                <a:tc>
                  <a:txBody>
                    <a:bodyPr/>
                    <a:lstStyle/>
                    <a:p>
                      <a:r>
                        <a:rPr lang="en-GB" b="1" dirty="0"/>
                        <a:t>Industrial Requirements</a:t>
                      </a:r>
                    </a:p>
                  </a:txBody>
                  <a:tcPr/>
                </a:tc>
                <a:tc>
                  <a:txBody>
                    <a:bodyPr/>
                    <a:lstStyle/>
                    <a:p>
                      <a:r>
                        <a:rPr lang="en-GB" dirty="0"/>
                        <a:t>Rute Sophia						15 mins</a:t>
                      </a:r>
                    </a:p>
                    <a:p>
                      <a:r>
                        <a:rPr lang="en-US" sz="1350" u="none" strike="noStrike" kern="1200">
                          <a:solidFill>
                            <a:schemeClr val="tx1"/>
                          </a:solidFill>
                          <a:effectLst/>
                          <a:latin typeface="+mn-lt"/>
                          <a:ea typeface="+mn-ea"/>
                          <a:cs typeface="+mn-cs"/>
                          <a:hlinkClick r:id="rId11"/>
                        </a:rPr>
                        <a:t>https://datatracker.ietf.org/doc/draft-sofia-raw-industrialreq/</a:t>
                      </a:r>
                      <a:endParaRPr lang="en-US" sz="1350" kern="1200">
                        <a:solidFill>
                          <a:schemeClr val="tx1"/>
                        </a:solidFill>
                        <a:effectLst/>
                        <a:latin typeface="+mn-lt"/>
                        <a:ea typeface="+mn-ea"/>
                        <a:cs typeface="+mn-cs"/>
                      </a:endParaRPr>
                    </a:p>
                    <a:p>
                      <a:endParaRPr lang="en-GB" dirty="0"/>
                    </a:p>
                  </a:txBody>
                  <a:tcPr/>
                </a:tc>
                <a:extLst>
                  <a:ext uri="{0D108BD9-81ED-4DB2-BD59-A6C34878D82A}">
                    <a16:rowId xmlns:a16="http://schemas.microsoft.com/office/drawing/2014/main" xmlns="" val="10005"/>
                  </a:ext>
                </a:extLst>
              </a:tr>
              <a:tr h="360000">
                <a:tc>
                  <a:txBody>
                    <a:bodyPr/>
                    <a:lstStyle/>
                    <a:p>
                      <a:r>
                        <a:rPr lang="en-GB" b="1" dirty="0"/>
                        <a:t>Discussion</a:t>
                      </a:r>
                    </a:p>
                  </a:txBody>
                  <a:tcPr/>
                </a:tc>
                <a:tc>
                  <a:txBody>
                    <a:bodyPr/>
                    <a:lstStyle/>
                    <a:p>
                      <a:r>
                        <a:rPr lang="en-GB" dirty="0"/>
                        <a:t>Open Mic							10 mins</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08667660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DE7380-7D46-49D9-ADF9-FD89D765CDDB}"/>
              </a:ext>
            </a:extLst>
          </p:cNvPr>
          <p:cNvSpPr>
            <a:spLocks noGrp="1"/>
          </p:cNvSpPr>
          <p:nvPr>
            <p:ph type="title"/>
          </p:nvPr>
        </p:nvSpPr>
        <p:spPr/>
        <p:txBody>
          <a:bodyPr/>
          <a:lstStyle/>
          <a:p>
            <a:r>
              <a:rPr lang="en-US" dirty="0">
                <a:latin typeface="+mn-lt"/>
              </a:rPr>
              <a:t>Milestones</a:t>
            </a:r>
          </a:p>
        </p:txBody>
      </p:sp>
      <p:sp>
        <p:nvSpPr>
          <p:cNvPr id="4" name="Slide Number Placeholder 3">
            <a:extLst>
              <a:ext uri="{FF2B5EF4-FFF2-40B4-BE49-F238E27FC236}">
                <a16:creationId xmlns:a16="http://schemas.microsoft.com/office/drawing/2014/main" xmlns="" id="{20FC0C7B-1DF7-40E2-963D-8A1918E9F055}"/>
              </a:ext>
            </a:extLst>
          </p:cNvPr>
          <p:cNvSpPr>
            <a:spLocks noGrp="1"/>
          </p:cNvSpPr>
          <p:nvPr>
            <p:ph type="sldNum" sz="quarter" idx="2"/>
          </p:nvPr>
        </p:nvSpPr>
        <p:spPr/>
        <p:txBody>
          <a:bodyPr/>
          <a:lstStyle/>
          <a:p>
            <a:fld id="{86CB4B4D-7CA3-9044-876B-883B54F8677D}" type="slidenum">
              <a:rPr lang="en-US" smtClean="0"/>
              <a:t>6</a:t>
            </a:fld>
            <a:endParaRPr lang="en-US"/>
          </a:p>
        </p:txBody>
      </p:sp>
      <p:graphicFrame>
        <p:nvGraphicFramePr>
          <p:cNvPr id="5" name="Table 4">
            <a:extLst>
              <a:ext uri="{FF2B5EF4-FFF2-40B4-BE49-F238E27FC236}">
                <a16:creationId xmlns:a16="http://schemas.microsoft.com/office/drawing/2014/main" xmlns="" id="{26A7F9B2-EC3C-40FA-8275-D5E2786E280B}"/>
              </a:ext>
            </a:extLst>
          </p:cNvPr>
          <p:cNvGraphicFramePr>
            <a:graphicFrameLocks noGrp="1"/>
          </p:cNvGraphicFramePr>
          <p:nvPr>
            <p:extLst>
              <p:ext uri="{D42A27DB-BD31-4B8C-83A1-F6EECF244321}">
                <p14:modId xmlns:p14="http://schemas.microsoft.com/office/powerpoint/2010/main" val="967664243"/>
              </p:ext>
            </p:extLst>
          </p:nvPr>
        </p:nvGraphicFramePr>
        <p:xfrm>
          <a:off x="735182" y="1584146"/>
          <a:ext cx="7886700" cy="4620012"/>
        </p:xfrm>
        <a:graphic>
          <a:graphicData uri="http://schemas.openxmlformats.org/drawingml/2006/table">
            <a:tbl>
              <a:tblPr/>
              <a:tblGrid>
                <a:gridCol w="1670667">
                  <a:extLst>
                    <a:ext uri="{9D8B030D-6E8A-4147-A177-3AD203B41FA5}">
                      <a16:colId xmlns:a16="http://schemas.microsoft.com/office/drawing/2014/main" xmlns="" val="3459370127"/>
                    </a:ext>
                  </a:extLst>
                </a:gridCol>
                <a:gridCol w="6216033">
                  <a:extLst>
                    <a:ext uri="{9D8B030D-6E8A-4147-A177-3AD203B41FA5}">
                      <a16:colId xmlns:a16="http://schemas.microsoft.com/office/drawing/2014/main" xmlns="" val="4090641612"/>
                    </a:ext>
                  </a:extLst>
                </a:gridCol>
              </a:tblGrid>
              <a:tr h="178359">
                <a:tc>
                  <a:txBody>
                    <a:bodyPr/>
                    <a:lstStyle/>
                    <a:p>
                      <a:pPr fontAlgn="t"/>
                      <a:r>
                        <a:rPr lang="en-US" sz="2400" b="1" dirty="0">
                          <a:effectLst/>
                        </a:rPr>
                        <a:t>Date</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400" b="1" dirty="0">
                          <a:effectLst/>
                        </a:rPr>
                        <a:t>Milestone</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997456152"/>
                  </a:ext>
                </a:extLst>
              </a:tr>
              <a:tr h="178359">
                <a:tc>
                  <a:txBody>
                    <a:bodyPr/>
                    <a:lstStyle/>
                    <a:p>
                      <a:pPr fontAlgn="t"/>
                      <a:r>
                        <a:rPr lang="en-US" sz="2000" dirty="0">
                          <a:effectLst/>
                        </a:rPr>
                        <a:t>Sep 2020 </a:t>
                      </a:r>
                      <a:r>
                        <a:rPr lang="en-GB" sz="2000" b="0" i="0" kern="1200" dirty="0">
                          <a:solidFill>
                            <a:schemeClr val="accent6"/>
                          </a:solidFill>
                          <a:effectLst/>
                          <a:latin typeface="+mn-lt"/>
                          <a:ea typeface="+mn-ea"/>
                          <a:cs typeface="+mn-cs"/>
                        </a:rPr>
                        <a:t>✓</a:t>
                      </a:r>
                      <a:endParaRPr lang="en-US" sz="2000" dirty="0">
                        <a:effectLst/>
                      </a:endParaRP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2000" dirty="0">
                          <a:effectLst/>
                        </a:rPr>
                        <a:t>Working Group Adoption of </a:t>
                      </a:r>
                      <a:r>
                        <a:rPr lang="en-US" sz="2000" b="1" i="1" dirty="0">
                          <a:effectLst/>
                        </a:rPr>
                        <a:t>Use Cases </a:t>
                      </a:r>
                      <a:r>
                        <a:rPr lang="en-US" sz="2000" dirty="0">
                          <a:effectLst/>
                        </a:rPr>
                        <a:t>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83893242"/>
                  </a:ext>
                </a:extLst>
              </a:tr>
              <a:tr h="178359">
                <a:tc>
                  <a:txBody>
                    <a:bodyPr/>
                    <a:lstStyle/>
                    <a:p>
                      <a:pPr fontAlgn="t"/>
                      <a:r>
                        <a:rPr lang="en-US" sz="2000" dirty="0">
                          <a:effectLst/>
                        </a:rPr>
                        <a:t>Sep 2020 </a:t>
                      </a:r>
                      <a:r>
                        <a:rPr lang="en-GB" sz="2000" b="0" i="0" kern="1200" dirty="0">
                          <a:solidFill>
                            <a:schemeClr val="accent6"/>
                          </a:solidFill>
                          <a:effectLst/>
                          <a:latin typeface="+mn-lt"/>
                          <a:ea typeface="+mn-ea"/>
                          <a:cs typeface="+mn-cs"/>
                        </a:rPr>
                        <a: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2000" dirty="0">
                          <a:effectLst/>
                        </a:rPr>
                        <a:t>Working Group Adoption of </a:t>
                      </a:r>
                      <a:r>
                        <a:rPr lang="en-US" sz="2000" b="1" i="1" strike="sngStrike" dirty="0">
                          <a:effectLst/>
                        </a:rPr>
                        <a:t>Requirements</a:t>
                      </a:r>
                      <a:r>
                        <a:rPr lang="en-US" sz="2000" dirty="0">
                          <a:effectLst/>
                        </a:rPr>
                        <a:t> </a:t>
                      </a:r>
                      <a:r>
                        <a:rPr lang="en-US" sz="2000" b="1" i="1" dirty="0">
                          <a:solidFill>
                            <a:schemeClr val="accent6"/>
                          </a:solidFill>
                          <a:effectLst/>
                        </a:rPr>
                        <a:t>Technologies</a:t>
                      </a:r>
                      <a:r>
                        <a:rPr lang="en-US" sz="2000" dirty="0">
                          <a:effectLst/>
                        </a:rPr>
                        <a:t> 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2069600331"/>
                  </a:ext>
                </a:extLst>
              </a:tr>
              <a:tr h="178359">
                <a:tc>
                  <a:txBody>
                    <a:bodyPr/>
                    <a:lstStyle/>
                    <a:p>
                      <a:pPr fontAlgn="t"/>
                      <a:r>
                        <a:rPr lang="en-US" sz="2000" dirty="0">
                          <a:effectLst/>
                        </a:rPr>
                        <a:t>Nov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dirty="0">
                          <a:effectLst/>
                        </a:rPr>
                        <a:t>Use Cases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077303972"/>
                  </a:ext>
                </a:extLst>
              </a:tr>
              <a:tr h="324289">
                <a:tc>
                  <a:txBody>
                    <a:bodyPr/>
                    <a:lstStyle/>
                    <a:p>
                      <a:pPr marL="0" marR="0" indent="0" algn="l" defTabSz="685800" rtl="0" eaLnBrk="1" fontAlgn="t" latinLnBrk="0" hangingPunct="1">
                        <a:lnSpc>
                          <a:spcPct val="100000"/>
                        </a:lnSpc>
                        <a:spcBef>
                          <a:spcPts val="0"/>
                        </a:spcBef>
                        <a:spcAft>
                          <a:spcPts val="0"/>
                        </a:spcAft>
                        <a:buClrTx/>
                        <a:buSzTx/>
                        <a:buFontTx/>
                        <a:buNone/>
                        <a:tabLst/>
                        <a:defRPr/>
                      </a:pPr>
                      <a:r>
                        <a:rPr lang="en-US" sz="2000" dirty="0">
                          <a:effectLst/>
                        </a:rPr>
                        <a:t>Nov 2020</a:t>
                      </a:r>
                      <a:r>
                        <a:rPr lang="en-US" sz="2000" baseline="0" dirty="0">
                          <a:solidFill>
                            <a:schemeClr val="accent6"/>
                          </a:solidFill>
                          <a:effectLst/>
                        </a:rPr>
                        <a:t>  </a:t>
                      </a:r>
                      <a:r>
                        <a:rPr lang="en-US" sz="2000" dirty="0">
                          <a:solidFill>
                            <a:schemeClr val="accent6"/>
                          </a:solidFill>
                          <a:effectLst/>
                        </a:rPr>
                        <a:t>TBD</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Working Group Adoption of </a:t>
                      </a:r>
                      <a:r>
                        <a:rPr lang="en-US" sz="2000" b="1" i="1" dirty="0">
                          <a:effectLst/>
                        </a:rPr>
                        <a:t>Architecture/Framework </a:t>
                      </a:r>
                      <a:r>
                        <a:rPr lang="en-US" sz="2000" dirty="0">
                          <a:effectLst/>
                        </a:rPr>
                        <a:t>Aspects for a Wireless Network 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3628513981"/>
                  </a:ext>
                </a:extLst>
              </a:tr>
              <a:tr h="178359">
                <a:tc>
                  <a:txBody>
                    <a:bodyPr/>
                    <a:lstStyle/>
                    <a:p>
                      <a:pPr fontAlgn="t"/>
                      <a:r>
                        <a:rPr lang="en-US" sz="2000">
                          <a:effectLst/>
                        </a:rPr>
                        <a:t>Dec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b="0" i="1" strike="sngStrike" dirty="0">
                          <a:effectLst/>
                        </a:rPr>
                        <a:t>Requirements</a:t>
                      </a:r>
                      <a:r>
                        <a:rPr lang="en-US" sz="2000" b="0" i="1" dirty="0">
                          <a:effectLst/>
                        </a:rPr>
                        <a:t> </a:t>
                      </a:r>
                      <a:r>
                        <a:rPr lang="en-US" sz="2000" b="0" i="1" dirty="0">
                          <a:solidFill>
                            <a:schemeClr val="accent6"/>
                          </a:solidFill>
                          <a:effectLst/>
                        </a:rPr>
                        <a:t>Technologies</a:t>
                      </a:r>
                      <a:r>
                        <a:rPr lang="en-US" sz="2000" b="0" i="1" baseline="0" dirty="0">
                          <a:effectLst/>
                        </a:rPr>
                        <a:t> </a:t>
                      </a:r>
                      <a:r>
                        <a:rPr lang="en-US" sz="2000" dirty="0">
                          <a:effectLst/>
                        </a:rPr>
                        <a:t>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3856331094"/>
                  </a:ext>
                </a:extLst>
              </a:tr>
              <a:tr h="324289">
                <a:tc>
                  <a:txBody>
                    <a:bodyPr/>
                    <a:lstStyle/>
                    <a:p>
                      <a:pPr fontAlgn="t"/>
                      <a:r>
                        <a:rPr lang="en-US" sz="2000" dirty="0">
                          <a:effectLst/>
                        </a:rPr>
                        <a:t>Dec 2020</a:t>
                      </a:r>
                    </a:p>
                    <a:p>
                      <a:pPr fontAlgn="t"/>
                      <a:r>
                        <a:rPr lang="en-US" sz="2000" dirty="0">
                          <a:effectLst/>
                        </a:rPr>
                        <a:t>           </a:t>
                      </a:r>
                      <a:r>
                        <a:rPr lang="en-US" sz="2000" dirty="0">
                          <a:solidFill>
                            <a:srgbClr val="FF0000"/>
                          </a:solidFill>
                          <a:effectLst/>
                        </a:rPr>
                        <a:t>Too soon</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Working Group Adoption of </a:t>
                      </a:r>
                      <a:r>
                        <a:rPr lang="en-US" sz="2000" b="1" i="1" dirty="0">
                          <a:effectLst/>
                        </a:rPr>
                        <a:t>Evaluation of Existing IETF Technologies and Gap Analysis</a:t>
                      </a:r>
                      <a:r>
                        <a:rPr lang="en-US" sz="2000" dirty="0">
                          <a:effectLst/>
                        </a:rPr>
                        <a:t> 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3010486775"/>
                  </a:ext>
                </a:extLst>
              </a:tr>
              <a:tr h="324289">
                <a:tc>
                  <a:txBody>
                    <a:bodyPr/>
                    <a:lstStyle/>
                    <a:p>
                      <a:pPr fontAlgn="t"/>
                      <a:r>
                        <a:rPr lang="en-US" sz="2000" dirty="0">
                          <a:effectLst/>
                        </a:rPr>
                        <a:t>Apr 2021</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a:effectLst/>
                        </a:rPr>
                        <a:t>Architecture/Framework Aspects for a Wireless Network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672528640"/>
                  </a:ext>
                </a:extLst>
              </a:tr>
              <a:tr h="324289">
                <a:tc>
                  <a:txBody>
                    <a:bodyPr/>
                    <a:lstStyle/>
                    <a:p>
                      <a:pPr fontAlgn="t"/>
                      <a:r>
                        <a:rPr lang="en-US" sz="2000">
                          <a:effectLst/>
                        </a:rPr>
                        <a:t>Jun 2021</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Evaluation of Existing IETF Technologies and Gap Analysis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622643472"/>
                  </a:ext>
                </a:extLst>
              </a:tr>
            </a:tbl>
          </a:graphicData>
        </a:graphic>
      </p:graphicFrame>
      <p:pic>
        <p:nvPicPr>
          <p:cNvPr id="6" name="Picture 5">
            <a:extLst>
              <a:ext uri="{FF2B5EF4-FFF2-40B4-BE49-F238E27FC236}">
                <a16:creationId xmlns:a16="http://schemas.microsoft.com/office/drawing/2014/main" xmlns="" id="{9BA55949-C983-47B6-980E-0949A43E0045}"/>
              </a:ext>
            </a:extLst>
          </p:cNvPr>
          <p:cNvPicPr>
            <a:picLocks noChangeAspect="1"/>
          </p:cNvPicPr>
          <p:nvPr/>
        </p:nvPicPr>
        <p:blipFill>
          <a:blip r:embed="rId3"/>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66049840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9EDBD82-B897-4898-96E8-FFCDCBE36578}"/>
              </a:ext>
            </a:extLst>
          </p:cNvPr>
          <p:cNvSpPr>
            <a:spLocks noGrp="1"/>
          </p:cNvSpPr>
          <p:nvPr>
            <p:ph type="title"/>
          </p:nvPr>
        </p:nvSpPr>
        <p:spPr/>
        <p:txBody>
          <a:bodyPr/>
          <a:lstStyle/>
          <a:p>
            <a:r>
              <a:rPr lang="en-US" dirty="0">
                <a:latin typeface="+mn-lt"/>
              </a:rPr>
              <a:t>Discussion </a:t>
            </a:r>
            <a:r>
              <a:rPr lang="en-US" i="1" dirty="0">
                <a:latin typeface="+mn-lt"/>
              </a:rPr>
              <a:t>- Preview</a:t>
            </a:r>
          </a:p>
        </p:txBody>
      </p:sp>
      <p:sp>
        <p:nvSpPr>
          <p:cNvPr id="3" name="Text Placeholder 2">
            <a:extLst>
              <a:ext uri="{FF2B5EF4-FFF2-40B4-BE49-F238E27FC236}">
                <a16:creationId xmlns:a16="http://schemas.microsoft.com/office/drawing/2014/main" xmlns="" id="{F07518DA-92D6-463D-9F26-45D79E1D6244}"/>
              </a:ext>
            </a:extLst>
          </p:cNvPr>
          <p:cNvSpPr>
            <a:spLocks noGrp="1"/>
          </p:cNvSpPr>
          <p:nvPr>
            <p:ph type="body" idx="1"/>
          </p:nvPr>
        </p:nvSpPr>
        <p:spPr>
          <a:xfrm>
            <a:off x="628650" y="1667636"/>
            <a:ext cx="7886700" cy="4351338"/>
          </a:xfrm>
        </p:spPr>
        <p:txBody>
          <a:bodyPr>
            <a:normAutofit/>
          </a:bodyPr>
          <a:lstStyle/>
          <a:p>
            <a:pPr lvl="0"/>
            <a:r>
              <a:rPr lang="en-US" dirty="0"/>
              <a:t>Architecture – WG adoption?</a:t>
            </a:r>
          </a:p>
          <a:p>
            <a:pPr lvl="0"/>
            <a:r>
              <a:rPr lang="en-US" dirty="0"/>
              <a:t>OAM - WG adoption?  </a:t>
            </a:r>
          </a:p>
          <a:p>
            <a:pPr lvl="1"/>
            <a:r>
              <a:rPr lang="en-US" dirty="0"/>
              <a:t>now that it has been partitioned into a </a:t>
            </a:r>
            <a:r>
              <a:rPr lang="en-US" dirty="0" err="1"/>
              <a:t>DetNet</a:t>
            </a:r>
            <a:r>
              <a:rPr lang="en-US" dirty="0"/>
              <a:t> draft and a RAW draft</a:t>
            </a:r>
          </a:p>
          <a:p>
            <a:pPr lvl="0"/>
            <a:r>
              <a:rPr lang="en-US" dirty="0"/>
              <a:t>Technologies - Submit to IESG? </a:t>
            </a:r>
          </a:p>
          <a:p>
            <a:pPr marL="0" lvl="0" indent="0">
              <a:buNone/>
            </a:pPr>
            <a:endParaRPr lang="en-US" dirty="0"/>
          </a:p>
          <a:p>
            <a:pPr lvl="0"/>
            <a:r>
              <a:rPr lang="en-US" dirty="0"/>
              <a:t>New Industrial Requirements  </a:t>
            </a:r>
          </a:p>
          <a:p>
            <a:pPr lvl="1"/>
            <a:r>
              <a:rPr lang="en-US" dirty="0"/>
              <a:t>combine with the Use cases I-D or keep separate?</a:t>
            </a:r>
          </a:p>
          <a:p>
            <a:pPr lvl="0"/>
            <a:r>
              <a:rPr lang="en-US" dirty="0"/>
              <a:t>Other topics</a:t>
            </a:r>
          </a:p>
          <a:p>
            <a:pPr lvl="1"/>
            <a:r>
              <a:rPr lang="en-US" dirty="0"/>
              <a:t>MEC drafts  </a:t>
            </a:r>
          </a:p>
          <a:p>
            <a:pPr lvl="1"/>
            <a:r>
              <a:rPr lang="en-US" dirty="0"/>
              <a:t>DLEP for RAW</a:t>
            </a:r>
          </a:p>
          <a:p>
            <a:pPr lvl="1"/>
            <a:r>
              <a:rPr lang="en-US" dirty="0"/>
              <a:t>Segment Routed TSN</a:t>
            </a:r>
          </a:p>
          <a:p>
            <a:pPr lvl="2"/>
            <a:r>
              <a:rPr lang="en-US" dirty="0"/>
              <a:t>Yaakov Stein </a:t>
            </a:r>
            <a:r>
              <a:rPr lang="en-US" dirty="0" err="1"/>
              <a:t>DetNet</a:t>
            </a:r>
            <a:r>
              <a:rPr lang="en-US" dirty="0"/>
              <a:t> presentation (Tues session II)</a:t>
            </a:r>
          </a:p>
          <a:p>
            <a:pPr lvl="2"/>
            <a:r>
              <a:rPr lang="en-US" dirty="0">
                <a:hlinkClick r:id="rId3"/>
              </a:rPr>
              <a:t>https://datatracker.ietf.org/doc/draft-stein-srtsn/</a:t>
            </a:r>
            <a:r>
              <a:rPr lang="en-US" dirty="0"/>
              <a:t> </a:t>
            </a:r>
          </a:p>
          <a:p>
            <a:pPr lvl="2"/>
            <a:endParaRPr lang="en-US" dirty="0"/>
          </a:p>
          <a:p>
            <a:pPr marL="0" indent="0">
              <a:buNone/>
            </a:pPr>
            <a:endParaRPr lang="en-US" dirty="0">
              <a:sym typeface="Wingdings" panose="05000000000000000000" pitchFamily="2" charset="2"/>
            </a:endParaRPr>
          </a:p>
          <a:p>
            <a:endParaRPr lang="en-US" dirty="0"/>
          </a:p>
        </p:txBody>
      </p:sp>
      <p:sp>
        <p:nvSpPr>
          <p:cNvPr id="4" name="Slide Number Placeholder 3">
            <a:extLst>
              <a:ext uri="{FF2B5EF4-FFF2-40B4-BE49-F238E27FC236}">
                <a16:creationId xmlns:a16="http://schemas.microsoft.com/office/drawing/2014/main" xmlns="" id="{701FB8B3-F48C-4063-A760-8A0BFFE6078E}"/>
              </a:ext>
            </a:extLst>
          </p:cNvPr>
          <p:cNvSpPr>
            <a:spLocks noGrp="1"/>
          </p:cNvSpPr>
          <p:nvPr>
            <p:ph type="sldNum" sz="quarter" idx="2"/>
          </p:nvPr>
        </p:nvSpPr>
        <p:spPr/>
        <p:txBody>
          <a:bodyPr/>
          <a:lstStyle/>
          <a:p>
            <a:fld id="{86CB4B4D-7CA3-9044-876B-883B54F8677D}" type="slidenum">
              <a:rPr lang="en-US" smtClean="0"/>
              <a:t>7</a:t>
            </a:fld>
            <a:endParaRPr lang="en-US"/>
          </a:p>
        </p:txBody>
      </p:sp>
      <p:pic>
        <p:nvPicPr>
          <p:cNvPr id="7" name="Picture 6">
            <a:extLst>
              <a:ext uri="{FF2B5EF4-FFF2-40B4-BE49-F238E27FC236}">
                <a16:creationId xmlns:a16="http://schemas.microsoft.com/office/drawing/2014/main" xmlns="" id="{CCD04ECD-5927-4688-81F3-3DDB4BA52EC6}"/>
              </a:ext>
            </a:extLst>
          </p:cNvPr>
          <p:cNvPicPr>
            <a:picLocks noChangeAspect="1"/>
          </p:cNvPicPr>
          <p:nvPr/>
        </p:nvPicPr>
        <p:blipFill>
          <a:blip r:embed="rId4"/>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443466689"/>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C150F9-ABB0-4502-AB8C-CF1DBE25BAE8}"/>
              </a:ext>
            </a:extLst>
          </p:cNvPr>
          <p:cNvSpPr>
            <a:spLocks noGrp="1"/>
          </p:cNvSpPr>
          <p:nvPr>
            <p:ph type="title"/>
          </p:nvPr>
        </p:nvSpPr>
        <p:spPr>
          <a:xfrm>
            <a:off x="1572189" y="2679349"/>
            <a:ext cx="5507426" cy="1325563"/>
          </a:xfrm>
        </p:spPr>
        <p:txBody>
          <a:bodyPr>
            <a:noAutofit/>
          </a:bodyPr>
          <a:lstStyle/>
          <a:p>
            <a:pPr algn="ctr"/>
            <a:r>
              <a:rPr lang="en-US" sz="3600" dirty="0">
                <a:latin typeface="+mn-lt"/>
              </a:rPr>
              <a:t>Presentations on Drafts </a:t>
            </a:r>
          </a:p>
        </p:txBody>
      </p:sp>
      <p:sp>
        <p:nvSpPr>
          <p:cNvPr id="4" name="Slide Number Placeholder 3">
            <a:extLst>
              <a:ext uri="{FF2B5EF4-FFF2-40B4-BE49-F238E27FC236}">
                <a16:creationId xmlns:a16="http://schemas.microsoft.com/office/drawing/2014/main" xmlns="" id="{7C07C8C8-2BDC-484A-A5CA-027D135DE701}"/>
              </a:ext>
            </a:extLst>
          </p:cNvPr>
          <p:cNvSpPr>
            <a:spLocks noGrp="1"/>
          </p:cNvSpPr>
          <p:nvPr>
            <p:ph type="sldNum" sz="quarter" idx="2"/>
          </p:nvPr>
        </p:nvSpPr>
        <p:spPr/>
        <p:txBody>
          <a:bodyPr/>
          <a:lstStyle/>
          <a:p>
            <a:fld id="{86CB4B4D-7CA3-9044-876B-883B54F8677D}" type="slidenum">
              <a:rPr lang="en-US" smtClean="0"/>
              <a:t>8</a:t>
            </a:fld>
            <a:endParaRPr lang="en-US"/>
          </a:p>
        </p:txBody>
      </p:sp>
      <p:pic>
        <p:nvPicPr>
          <p:cNvPr id="5" name="Picture 4">
            <a:extLst>
              <a:ext uri="{FF2B5EF4-FFF2-40B4-BE49-F238E27FC236}">
                <a16:creationId xmlns:a16="http://schemas.microsoft.com/office/drawing/2014/main" xmlns="" id="{57B0A3B8-D9A2-4346-A329-313E83643D69}"/>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249331632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C150F9-ABB0-4502-AB8C-CF1DBE25BAE8}"/>
              </a:ext>
            </a:extLst>
          </p:cNvPr>
          <p:cNvSpPr>
            <a:spLocks noGrp="1"/>
          </p:cNvSpPr>
          <p:nvPr>
            <p:ph type="title"/>
          </p:nvPr>
        </p:nvSpPr>
        <p:spPr>
          <a:xfrm>
            <a:off x="1718944" y="2841156"/>
            <a:ext cx="5507426" cy="1325563"/>
          </a:xfrm>
        </p:spPr>
        <p:txBody>
          <a:bodyPr>
            <a:noAutofit/>
          </a:bodyPr>
          <a:lstStyle/>
          <a:p>
            <a:pPr algn="ctr"/>
            <a:r>
              <a:rPr lang="en-US" sz="3600" dirty="0">
                <a:latin typeface="+mn-lt"/>
              </a:rPr>
              <a:t>Discussion</a:t>
            </a:r>
          </a:p>
        </p:txBody>
      </p:sp>
      <p:sp>
        <p:nvSpPr>
          <p:cNvPr id="4" name="Slide Number Placeholder 3">
            <a:extLst>
              <a:ext uri="{FF2B5EF4-FFF2-40B4-BE49-F238E27FC236}">
                <a16:creationId xmlns:a16="http://schemas.microsoft.com/office/drawing/2014/main" xmlns="" id="{7C07C8C8-2BDC-484A-A5CA-027D135DE701}"/>
              </a:ext>
            </a:extLst>
          </p:cNvPr>
          <p:cNvSpPr>
            <a:spLocks noGrp="1"/>
          </p:cNvSpPr>
          <p:nvPr>
            <p:ph type="sldNum" sz="quarter" idx="2"/>
          </p:nvPr>
        </p:nvSpPr>
        <p:spPr/>
        <p:txBody>
          <a:bodyPr/>
          <a:lstStyle/>
          <a:p>
            <a:fld id="{86CB4B4D-7CA3-9044-876B-883B54F8677D}" type="slidenum">
              <a:rPr lang="en-US" smtClean="0"/>
              <a:t>9</a:t>
            </a:fld>
            <a:endParaRPr lang="en-US"/>
          </a:p>
        </p:txBody>
      </p:sp>
      <p:pic>
        <p:nvPicPr>
          <p:cNvPr id="5" name="Picture 4">
            <a:extLst>
              <a:ext uri="{FF2B5EF4-FFF2-40B4-BE49-F238E27FC236}">
                <a16:creationId xmlns:a16="http://schemas.microsoft.com/office/drawing/2014/main" xmlns="" id="{57B0A3B8-D9A2-4346-A329-313E83643D69}"/>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613226834"/>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3738</TotalTime>
  <Words>719</Words>
  <Application>Microsoft Office PowerPoint</Application>
  <PresentationFormat>On-screen Show (4:3)</PresentationFormat>
  <Paragraphs>145</Paragraphs>
  <Slides>10</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Wingdings</vt:lpstr>
      <vt:lpstr>Times New Roman</vt:lpstr>
      <vt:lpstr>Calibri</vt:lpstr>
      <vt:lpstr>Calibri Light</vt:lpstr>
      <vt:lpstr>Courier New</vt:lpstr>
      <vt:lpstr>Arial Unicode MS</vt:lpstr>
      <vt:lpstr>Office Theme</vt:lpstr>
      <vt:lpstr>Reliable and Available Wireless</vt:lpstr>
      <vt:lpstr>Note Well</vt:lpstr>
      <vt:lpstr>Note Well - Policies https://ietf.org/policies </vt:lpstr>
      <vt:lpstr>Administrivia</vt:lpstr>
      <vt:lpstr>Agenda</vt:lpstr>
      <vt:lpstr>Milestones</vt:lpstr>
      <vt:lpstr>Discussion - Preview</vt:lpstr>
      <vt:lpstr>Presentations on Drafts </vt:lpstr>
      <vt:lpstr>Discussion</vt:lpstr>
      <vt:lpstr>Discussion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Reliable Available Wireless</dc:title>
  <dc:creator>Schooler, Eve M</dc:creator>
  <cp:keywords>CTPClassification=CTP_NT</cp:keywords>
  <cp:lastModifiedBy>Rick Taylor</cp:lastModifiedBy>
  <cp:revision>129</cp:revision>
  <cp:lastPrinted>2020-03-24T04:00:21Z</cp:lastPrinted>
  <dcterms:created xsi:type="dcterms:W3CDTF">2020-03-23T05:52:50Z</dcterms:created>
  <dcterms:modified xsi:type="dcterms:W3CDTF">2021-03-08T11:42:22Z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5d10cc12-2ede-41eb-89e4-f21709bf41e8</vt:lpwstr>
  </property>
  <property fmtid="{D5CDD505-2E9C-101B-9397-08002B2CF9AE}" pid="3" name="CTP_TimeStamp">
    <vt:lpwstr>2020-07-30 05:46:14Z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