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68" r:id="rId3"/>
    <p:sldId id="384" r:id="rId4"/>
    <p:sldId id="396" r:id="rId5"/>
    <p:sldId id="402" r:id="rId6"/>
    <p:sldId id="398" r:id="rId7"/>
    <p:sldId id="399" r:id="rId8"/>
    <p:sldId id="400" r:id="rId9"/>
    <p:sldId id="401" r:id="rId10"/>
    <p:sldId id="364" r:id="rId11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18" autoAdjust="0"/>
    <p:restoredTop sz="90834" autoAdjust="0"/>
  </p:normalViewPr>
  <p:slideViewPr>
    <p:cSldViewPr snapToGrid="0">
      <p:cViewPr varScale="1">
        <p:scale>
          <a:sx n="78" d="100"/>
          <a:sy n="78" d="100"/>
        </p:scale>
        <p:origin x="2006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DF8D222-947F-4DCC-A7B9-3F3988EC6B88}" type="datetimeFigureOut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FF4A433-9253-41EA-97AF-7E6A814BDA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245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AD223B8-EAAD-472C-B471-D561F8476ADA}" type="slidenum">
              <a:rPr lang="zh-CN" altLang="en-US" smtClean="0">
                <a:ea typeface="宋体" charset="-122"/>
              </a:rPr>
              <a:pPr/>
              <a:t>1</a:t>
            </a:fld>
            <a:endParaRPr lang="zh-CN" altLang="en-US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2325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434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080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312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034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775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7897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87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522D5-A573-41AB-96D3-519C19070BE5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98B65-B367-4DEC-B231-294D4C49F3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717EC-ED1D-44B9-8A34-686AEF6E2571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6D15F-BA38-4481-A84D-DB641DBAE6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B0981-0FD0-42B6-906F-60DC09331BFE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5311-BB18-4AC7-9A6C-AAFED779FB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08B5D-72BD-42A8-8D71-9F6653F89A41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1B4BC-9914-4EEA-9BE3-B10C485E6D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5CD46-5447-40BE-89E1-ABB995A8285A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17B8E-DD6B-4C5F-8934-275303A520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A5535-695C-4B2E-9D2F-724C39B9B92D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E0076-920E-4607-A64C-E430EBC938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81E19-45B9-43F9-92CF-DCCC5F058BF0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AD7B4-5067-410F-ADFE-8D83FEECBE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BB679-9CDB-48D6-A92C-6EB20FB2C86F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28AF6-F470-4770-A37A-9F462F5E37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2DA6A-CA78-488C-8BA6-EA1EEF67BF53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00D13-AFA7-451E-9899-5BBB86F9D9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163BF-D4FC-43B0-B980-947E5473B2CC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2C4D-3755-4856-B102-F6E1185936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14733-517A-45F4-B379-723739E77284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4DEDC-B055-4BD4-9B83-D60DDDFECB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48067D7-AB1A-4B1A-9161-6F1E36E28865}" type="datetime1">
              <a:rPr lang="zh-CN" altLang="en-US"/>
              <a:pPr>
                <a:defRPr/>
              </a:pPr>
              <a:t>2021/7/19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45BF784-1A1F-468A-960A-3B22E98975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li-pce-based-bier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tools.ietf.org/html/draft-liu-v6ops-ula-usage-analysis-00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wangaj3@chinatelecom.c" TargetMode="External"/><Relationship Id="rId2" Type="http://schemas.openxmlformats.org/officeDocument/2006/relationships/hyperlink" Target="mailto:lihn6@chinatelecom.c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148862" y="908973"/>
            <a:ext cx="8748713" cy="2303462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PCE based BIER Procedures and Protocol Extensions</a:t>
            </a:r>
            <a:b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draft-li-</a:t>
            </a:r>
            <a:r>
              <a:rPr lang="en-US" altLang="zh-CN" sz="2000" b="1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pce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-based-bier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b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>
          <a:xfrm>
            <a:off x="544150" y="4862607"/>
            <a:ext cx="8353425" cy="1911819"/>
          </a:xfrm>
        </p:spPr>
        <p:txBody>
          <a:bodyPr/>
          <a:lstStyle/>
          <a:p>
            <a:pPr algn="r" eaLnBrk="1" hangingPunct="1"/>
            <a:r>
              <a:rPr lang="en-US" altLang="zh-CN" sz="2000" i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Huanan Li(China Telecom)</a:t>
            </a:r>
          </a:p>
          <a:p>
            <a:pPr algn="r" eaLnBrk="1" hangingPunct="1"/>
            <a:r>
              <a:rPr lang="en-US" altLang="zh-CN" sz="2000" i="1" dirty="0" err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Aijun</a:t>
            </a:r>
            <a:r>
              <a:rPr lang="en-US" altLang="zh-CN" sz="2000" i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Wang (China Telecom)</a:t>
            </a:r>
          </a:p>
          <a:p>
            <a:pPr algn="r" eaLnBrk="1" hangingPunct="1"/>
            <a:r>
              <a:rPr lang="en-US" altLang="zh-CN" sz="2000" i="1" dirty="0" err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Huaimo</a:t>
            </a:r>
            <a:r>
              <a:rPr lang="en-US" altLang="zh-CN" sz="2000" i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Chen(</a:t>
            </a:r>
            <a:r>
              <a:rPr lang="en-US" altLang="zh-CN" sz="2000" i="1" dirty="0" err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Futurewei</a:t>
            </a:r>
            <a:r>
              <a:rPr lang="en-US" altLang="zh-CN" sz="2000" i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r" eaLnBrk="1" hangingPunct="1"/>
            <a:r>
              <a:rPr lang="en-US" altLang="zh-CN" sz="2000" i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 Chen(ZTE Corporation)</a:t>
            </a:r>
          </a:p>
          <a:p>
            <a:pPr algn="r" eaLnBrk="1" hangingPunct="1"/>
            <a:r>
              <a:rPr lang="en-US" altLang="zh-CN" sz="200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IETF 111, July. 2021</a:t>
            </a:r>
            <a:endParaRPr lang="zh-CN" altLang="en-US" sz="2000" dirty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Next Step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199" y="1695736"/>
            <a:ext cx="8410353" cy="2748516"/>
          </a:xfrm>
        </p:spPr>
        <p:txBody>
          <a:bodyPr/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10</a:t>
            </a:fld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6000" y="444425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lihn6@chinatelecom.cn</a:t>
            </a:r>
            <a:endParaRPr lang="en-US" altLang="zh-CN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wangaj3@chinatelecom.cn</a:t>
            </a:r>
          </a:p>
          <a:p>
            <a:pPr algn="ctr"/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Huaimo.chen@futurewei.com</a:t>
            </a:r>
          </a:p>
          <a:p>
            <a:pPr algn="ctr"/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chen.ran@zte.com.cn</a:t>
            </a:r>
          </a:p>
          <a:p>
            <a:pPr algn="ctr">
              <a:buNone/>
            </a:pPr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</a:rPr>
              <a:t>IETF111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D4937454-DAF3-4363-8805-C47E9A3EF104}"/>
              </a:ext>
            </a:extLst>
          </p:cNvPr>
          <p:cNvSpPr txBox="1">
            <a:spLocks/>
          </p:cNvSpPr>
          <p:nvPr/>
        </p:nvSpPr>
        <p:spPr bwMode="auto">
          <a:xfrm>
            <a:off x="443552" y="104064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r>
              <a:rPr lang="en-US" altLang="zh-CN" dirty="0"/>
              <a:t> of PCE based BIER solution</a:t>
            </a:r>
          </a:p>
          <a:p>
            <a:r>
              <a:rPr lang="en-US" altLang="zh-CN" dirty="0"/>
              <a:t>Extensions to PCE</a:t>
            </a:r>
          </a:p>
          <a:p>
            <a:r>
              <a:rPr lang="en-US" altLang="zh-CN" dirty="0"/>
              <a:t>Further Action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3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71528"/>
            <a:ext cx="8229600" cy="817183"/>
          </a:xfrm>
        </p:spPr>
        <p:txBody>
          <a:bodyPr/>
          <a:lstStyle/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Overview of PCE based BIER solution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AB01A255-7F05-4FF4-A406-AF51CD43B2C0}"/>
              </a:ext>
            </a:extLst>
          </p:cNvPr>
          <p:cNvGrpSpPr/>
          <p:nvPr/>
        </p:nvGrpSpPr>
        <p:grpSpPr>
          <a:xfrm>
            <a:off x="858445" y="763990"/>
            <a:ext cx="7427109" cy="3672573"/>
            <a:chOff x="137238" y="1749267"/>
            <a:chExt cx="7427109" cy="3963285"/>
          </a:xfrm>
        </p:grpSpPr>
        <p:sp>
          <p:nvSpPr>
            <p:cNvPr id="87" name="云形 86">
              <a:extLst>
                <a:ext uri="{FF2B5EF4-FFF2-40B4-BE49-F238E27FC236}">
                  <a16:creationId xmlns:a16="http://schemas.microsoft.com/office/drawing/2014/main" id="{0036FAC6-4AAC-4BF1-BB97-92D75C43370A}"/>
                </a:ext>
              </a:extLst>
            </p:cNvPr>
            <p:cNvSpPr/>
            <p:nvPr/>
          </p:nvSpPr>
          <p:spPr bwMode="auto">
            <a:xfrm>
              <a:off x="1522505" y="2506879"/>
              <a:ext cx="4554254" cy="3205673"/>
            </a:xfrm>
            <a:prstGeom prst="cloud">
              <a:avLst/>
            </a:prstGeom>
            <a:ln w="3175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en-US" altLang="zh-CN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88" name="Picture 32">
              <a:extLst>
                <a:ext uri="{FF2B5EF4-FFF2-40B4-BE49-F238E27FC236}">
                  <a16:creationId xmlns:a16="http://schemas.microsoft.com/office/drawing/2014/main" id="{6ECFE5FB-1DBC-417A-9D24-8CD0C25860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695620" y="3703303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9" name="Picture 32">
              <a:extLst>
                <a:ext uri="{FF2B5EF4-FFF2-40B4-BE49-F238E27FC236}">
                  <a16:creationId xmlns:a16="http://schemas.microsoft.com/office/drawing/2014/main" id="{2F40DB8F-0738-4ED8-9174-127ACB601A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2461695" y="3259199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0" name="Picture 32">
              <a:extLst>
                <a:ext uri="{FF2B5EF4-FFF2-40B4-BE49-F238E27FC236}">
                  <a16:creationId xmlns:a16="http://schemas.microsoft.com/office/drawing/2014/main" id="{28758354-A668-47D4-B1D2-7DD000B687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2745730" y="3945001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1" name="Picture 32">
              <a:extLst>
                <a:ext uri="{FF2B5EF4-FFF2-40B4-BE49-F238E27FC236}">
                  <a16:creationId xmlns:a16="http://schemas.microsoft.com/office/drawing/2014/main" id="{CA3A1F6B-1611-4580-9170-59FCD8840C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4484226" y="3008227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" name="Picture 32">
              <a:extLst>
                <a:ext uri="{FF2B5EF4-FFF2-40B4-BE49-F238E27FC236}">
                  <a16:creationId xmlns:a16="http://schemas.microsoft.com/office/drawing/2014/main" id="{EABC2509-F8C9-43BC-BA03-FED2DC34F9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550579" y="3564532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93" name="TextBox 330">
              <a:extLst>
                <a:ext uri="{FF2B5EF4-FFF2-40B4-BE49-F238E27FC236}">
                  <a16:creationId xmlns:a16="http://schemas.microsoft.com/office/drawing/2014/main" id="{C4A5FD92-5D22-427C-B0FE-B255857C6D3C}"/>
                </a:ext>
              </a:extLst>
            </p:cNvPr>
            <p:cNvSpPr txBox="1"/>
            <p:nvPr/>
          </p:nvSpPr>
          <p:spPr>
            <a:xfrm>
              <a:off x="1532515" y="3945077"/>
              <a:ext cx="7162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PE1</a:t>
              </a:r>
            </a:p>
          </p:txBody>
        </p:sp>
        <p:sp>
          <p:nvSpPr>
            <p:cNvPr id="94" name="TextBox 330">
              <a:extLst>
                <a:ext uri="{FF2B5EF4-FFF2-40B4-BE49-F238E27FC236}">
                  <a16:creationId xmlns:a16="http://schemas.microsoft.com/office/drawing/2014/main" id="{E389C858-802B-4439-A6FE-830DC414F78D}"/>
                </a:ext>
              </a:extLst>
            </p:cNvPr>
            <p:cNvSpPr txBox="1"/>
            <p:nvPr/>
          </p:nvSpPr>
          <p:spPr>
            <a:xfrm>
              <a:off x="6704312" y="2808326"/>
              <a:ext cx="860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receivers</a:t>
              </a:r>
              <a:endParaRPr lang="en-US" sz="12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5" name="TextBox 330">
              <a:extLst>
                <a:ext uri="{FF2B5EF4-FFF2-40B4-BE49-F238E27FC236}">
                  <a16:creationId xmlns:a16="http://schemas.microsoft.com/office/drawing/2014/main" id="{FAD3B263-F992-4C3A-AC68-781587EB2C6B}"/>
                </a:ext>
              </a:extLst>
            </p:cNvPr>
            <p:cNvSpPr txBox="1"/>
            <p:nvPr/>
          </p:nvSpPr>
          <p:spPr>
            <a:xfrm>
              <a:off x="5357776" y="3170128"/>
              <a:ext cx="7162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PE2</a:t>
              </a:r>
            </a:p>
          </p:txBody>
        </p:sp>
        <p:cxnSp>
          <p:nvCxnSpPr>
            <p:cNvPr id="96" name="直接连接符 128">
              <a:extLst>
                <a:ext uri="{FF2B5EF4-FFF2-40B4-BE49-F238E27FC236}">
                  <a16:creationId xmlns:a16="http://schemas.microsoft.com/office/drawing/2014/main" id="{85CF9D1C-2796-4A25-B0BA-B3B096AB3771}"/>
                </a:ext>
              </a:extLst>
            </p:cNvPr>
            <p:cNvCxnSpPr>
              <a:cxnSpLocks/>
              <a:stCxn id="88" idx="3"/>
            </p:cNvCxnSpPr>
            <p:nvPr/>
          </p:nvCxnSpPr>
          <p:spPr>
            <a:xfrm flipH="1">
              <a:off x="784287" y="3842074"/>
              <a:ext cx="911333" cy="20936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97" name="Picture 32">
              <a:extLst>
                <a:ext uri="{FF2B5EF4-FFF2-40B4-BE49-F238E27FC236}">
                  <a16:creationId xmlns:a16="http://schemas.microsoft.com/office/drawing/2014/main" id="{B09B62F5-42B8-4D66-94F9-41C30C7994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517364" y="4408881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8" name="Picture 32">
              <a:extLst>
                <a:ext uri="{FF2B5EF4-FFF2-40B4-BE49-F238E27FC236}">
                  <a16:creationId xmlns:a16="http://schemas.microsoft.com/office/drawing/2014/main" id="{5F9DDD3F-A5C0-4932-9713-9E0D33F4F9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4405832" y="4547651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9" name="Picture 32">
              <a:extLst>
                <a:ext uri="{FF2B5EF4-FFF2-40B4-BE49-F238E27FC236}">
                  <a16:creationId xmlns:a16="http://schemas.microsoft.com/office/drawing/2014/main" id="{7090A88B-BA07-4774-B95D-7518EBD970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4571813" y="3871023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0" name="Picture 32">
              <a:extLst>
                <a:ext uri="{FF2B5EF4-FFF2-40B4-BE49-F238E27FC236}">
                  <a16:creationId xmlns:a16="http://schemas.microsoft.com/office/drawing/2014/main" id="{70410350-85EE-486E-9CD8-3E5053C4C5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5430168" y="4451934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1" name="Picture 32">
              <a:extLst>
                <a:ext uri="{FF2B5EF4-FFF2-40B4-BE49-F238E27FC236}">
                  <a16:creationId xmlns:a16="http://schemas.microsoft.com/office/drawing/2014/main" id="{D0E43C2D-DE1C-4D49-84AB-9363CE5527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5546238" y="2932999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02" name="TextBox 330">
              <a:extLst>
                <a:ext uri="{FF2B5EF4-FFF2-40B4-BE49-F238E27FC236}">
                  <a16:creationId xmlns:a16="http://schemas.microsoft.com/office/drawing/2014/main" id="{BA1076A5-8A6B-4BE7-B26B-1188D8E3584D}"/>
                </a:ext>
              </a:extLst>
            </p:cNvPr>
            <p:cNvSpPr txBox="1"/>
            <p:nvPr/>
          </p:nvSpPr>
          <p:spPr>
            <a:xfrm>
              <a:off x="5271210" y="4686692"/>
              <a:ext cx="7162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PE3</a:t>
              </a:r>
            </a:p>
          </p:txBody>
        </p:sp>
        <p:sp>
          <p:nvSpPr>
            <p:cNvPr id="103" name="箭头: 右 102">
              <a:extLst>
                <a:ext uri="{FF2B5EF4-FFF2-40B4-BE49-F238E27FC236}">
                  <a16:creationId xmlns:a16="http://schemas.microsoft.com/office/drawing/2014/main" id="{93D17846-48D8-4788-BC66-185398E4A273}"/>
                </a:ext>
              </a:extLst>
            </p:cNvPr>
            <p:cNvSpPr/>
            <p:nvPr/>
          </p:nvSpPr>
          <p:spPr>
            <a:xfrm rot="609300">
              <a:off x="2092567" y="3882300"/>
              <a:ext cx="613900" cy="151287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箭头: 右 103">
              <a:extLst>
                <a:ext uri="{FF2B5EF4-FFF2-40B4-BE49-F238E27FC236}">
                  <a16:creationId xmlns:a16="http://schemas.microsoft.com/office/drawing/2014/main" id="{71D74016-083F-4864-911F-D504DC85E251}"/>
                </a:ext>
              </a:extLst>
            </p:cNvPr>
            <p:cNvSpPr/>
            <p:nvPr/>
          </p:nvSpPr>
          <p:spPr>
            <a:xfrm rot="1828141">
              <a:off x="3096287" y="4221532"/>
              <a:ext cx="481124" cy="154193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箭头: 右 104">
              <a:extLst>
                <a:ext uri="{FF2B5EF4-FFF2-40B4-BE49-F238E27FC236}">
                  <a16:creationId xmlns:a16="http://schemas.microsoft.com/office/drawing/2014/main" id="{19FE8AC6-9787-4BE4-B8A8-A41A9BF168CD}"/>
                </a:ext>
              </a:extLst>
            </p:cNvPr>
            <p:cNvSpPr/>
            <p:nvPr/>
          </p:nvSpPr>
          <p:spPr>
            <a:xfrm rot="335377">
              <a:off x="3901265" y="4552075"/>
              <a:ext cx="481124" cy="154193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箭头: 右 105">
              <a:extLst>
                <a:ext uri="{FF2B5EF4-FFF2-40B4-BE49-F238E27FC236}">
                  <a16:creationId xmlns:a16="http://schemas.microsoft.com/office/drawing/2014/main" id="{9905BB13-1AB3-49C9-B7A8-CCF634489303}"/>
                </a:ext>
              </a:extLst>
            </p:cNvPr>
            <p:cNvSpPr/>
            <p:nvPr/>
          </p:nvSpPr>
          <p:spPr>
            <a:xfrm rot="21194575">
              <a:off x="4793668" y="4549016"/>
              <a:ext cx="618639" cy="160311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箭头: 右 106">
              <a:extLst>
                <a:ext uri="{FF2B5EF4-FFF2-40B4-BE49-F238E27FC236}">
                  <a16:creationId xmlns:a16="http://schemas.microsoft.com/office/drawing/2014/main" id="{ABDC7A53-1BA0-4857-8CBF-3BEB98D3DC4F}"/>
                </a:ext>
              </a:extLst>
            </p:cNvPr>
            <p:cNvSpPr/>
            <p:nvPr/>
          </p:nvSpPr>
          <p:spPr>
            <a:xfrm rot="19812639">
              <a:off x="3111450" y="3834384"/>
              <a:ext cx="458295" cy="140659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箭头: 右 107">
              <a:extLst>
                <a:ext uri="{FF2B5EF4-FFF2-40B4-BE49-F238E27FC236}">
                  <a16:creationId xmlns:a16="http://schemas.microsoft.com/office/drawing/2014/main" id="{20F325BE-A365-4C34-BCF7-92CA10F4A69E}"/>
                </a:ext>
              </a:extLst>
            </p:cNvPr>
            <p:cNvSpPr/>
            <p:nvPr/>
          </p:nvSpPr>
          <p:spPr>
            <a:xfrm rot="19812639">
              <a:off x="3904688" y="3368457"/>
              <a:ext cx="597700" cy="157340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箭头: 右 108">
              <a:extLst>
                <a:ext uri="{FF2B5EF4-FFF2-40B4-BE49-F238E27FC236}">
                  <a16:creationId xmlns:a16="http://schemas.microsoft.com/office/drawing/2014/main" id="{F531A1A1-4B91-41F3-A2CB-83FE63F27685}"/>
                </a:ext>
              </a:extLst>
            </p:cNvPr>
            <p:cNvSpPr/>
            <p:nvPr/>
          </p:nvSpPr>
          <p:spPr>
            <a:xfrm>
              <a:off x="4884602" y="3010004"/>
              <a:ext cx="597700" cy="157340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0" name="直接箭头连接符 109">
              <a:extLst>
                <a:ext uri="{FF2B5EF4-FFF2-40B4-BE49-F238E27FC236}">
                  <a16:creationId xmlns:a16="http://schemas.microsoft.com/office/drawing/2014/main" id="{E7370EFF-BA29-4E71-9346-2EF3B352ABBE}"/>
                </a:ext>
              </a:extLst>
            </p:cNvPr>
            <p:cNvCxnSpPr>
              <a:cxnSpLocks/>
              <a:stCxn id="100" idx="3"/>
              <a:endCxn id="139" idx="3"/>
            </p:cNvCxnSpPr>
            <p:nvPr/>
          </p:nvCxnSpPr>
          <p:spPr>
            <a:xfrm flipH="1" flipV="1">
              <a:off x="4161178" y="1984448"/>
              <a:ext cx="1268990" cy="260625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直接箭头连接符 110">
              <a:extLst>
                <a:ext uri="{FF2B5EF4-FFF2-40B4-BE49-F238E27FC236}">
                  <a16:creationId xmlns:a16="http://schemas.microsoft.com/office/drawing/2014/main" id="{6FB026A0-D8F0-4689-BCA7-019205B71222}"/>
                </a:ext>
              </a:extLst>
            </p:cNvPr>
            <p:cNvCxnSpPr>
              <a:cxnSpLocks/>
              <a:stCxn id="101" idx="3"/>
              <a:endCxn id="139" idx="3"/>
            </p:cNvCxnSpPr>
            <p:nvPr/>
          </p:nvCxnSpPr>
          <p:spPr>
            <a:xfrm flipH="1" flipV="1">
              <a:off x="4161178" y="1984448"/>
              <a:ext cx="1385060" cy="108732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直接箭头连接符 114">
              <a:extLst>
                <a:ext uri="{FF2B5EF4-FFF2-40B4-BE49-F238E27FC236}">
                  <a16:creationId xmlns:a16="http://schemas.microsoft.com/office/drawing/2014/main" id="{2D09096C-9572-4D5F-A248-7810B3AB9E46}"/>
                </a:ext>
              </a:extLst>
            </p:cNvPr>
            <p:cNvCxnSpPr>
              <a:cxnSpLocks/>
              <a:stCxn id="88" idx="0"/>
              <a:endCxn id="139" idx="1"/>
            </p:cNvCxnSpPr>
            <p:nvPr/>
          </p:nvCxnSpPr>
          <p:spPr>
            <a:xfrm flipV="1">
              <a:off x="1880607" y="1984448"/>
              <a:ext cx="993083" cy="1718855"/>
            </a:xfrm>
            <a:prstGeom prst="straightConnector1">
              <a:avLst/>
            </a:prstGeom>
            <a:ln w="190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直接箭头连接符 117">
              <a:extLst>
                <a:ext uri="{FF2B5EF4-FFF2-40B4-BE49-F238E27FC236}">
                  <a16:creationId xmlns:a16="http://schemas.microsoft.com/office/drawing/2014/main" id="{E478EF24-A322-4AF0-9697-4F6DAB45F5A5}"/>
                </a:ext>
              </a:extLst>
            </p:cNvPr>
            <p:cNvCxnSpPr>
              <a:cxnSpLocks/>
              <a:stCxn id="139" idx="2"/>
              <a:endCxn id="88" idx="1"/>
            </p:cNvCxnSpPr>
            <p:nvPr/>
          </p:nvCxnSpPr>
          <p:spPr>
            <a:xfrm flipH="1">
              <a:off x="2065595" y="2219629"/>
              <a:ext cx="1451839" cy="162244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9" name="箭头: 右 118">
              <a:extLst>
                <a:ext uri="{FF2B5EF4-FFF2-40B4-BE49-F238E27FC236}">
                  <a16:creationId xmlns:a16="http://schemas.microsoft.com/office/drawing/2014/main" id="{1AE07413-2364-431B-B7E8-DD065BF37DD8}"/>
                </a:ext>
              </a:extLst>
            </p:cNvPr>
            <p:cNvSpPr/>
            <p:nvPr/>
          </p:nvSpPr>
          <p:spPr>
            <a:xfrm rot="20799560">
              <a:off x="895332" y="3789722"/>
              <a:ext cx="613900" cy="151287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箭头: 右 119">
              <a:extLst>
                <a:ext uri="{FF2B5EF4-FFF2-40B4-BE49-F238E27FC236}">
                  <a16:creationId xmlns:a16="http://schemas.microsoft.com/office/drawing/2014/main" id="{20A26BAF-01ED-41B0-A124-33F69786E701}"/>
                </a:ext>
              </a:extLst>
            </p:cNvPr>
            <p:cNvSpPr/>
            <p:nvPr/>
          </p:nvSpPr>
          <p:spPr>
            <a:xfrm rot="21210952">
              <a:off x="6027552" y="2866399"/>
              <a:ext cx="613900" cy="151287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箭头: 右 121">
              <a:extLst>
                <a:ext uri="{FF2B5EF4-FFF2-40B4-BE49-F238E27FC236}">
                  <a16:creationId xmlns:a16="http://schemas.microsoft.com/office/drawing/2014/main" id="{1A9A493D-2871-4C8C-B5D6-BDE1B3B29102}"/>
                </a:ext>
              </a:extLst>
            </p:cNvPr>
            <p:cNvSpPr/>
            <p:nvPr/>
          </p:nvSpPr>
          <p:spPr>
            <a:xfrm rot="2148254">
              <a:off x="5942376" y="4707704"/>
              <a:ext cx="613900" cy="151287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3" name="直接箭头连接符 122">
              <a:extLst>
                <a:ext uri="{FF2B5EF4-FFF2-40B4-BE49-F238E27FC236}">
                  <a16:creationId xmlns:a16="http://schemas.microsoft.com/office/drawing/2014/main" id="{018F1252-1155-43C6-BC13-E12FC30544F9}"/>
                </a:ext>
              </a:extLst>
            </p:cNvPr>
            <p:cNvCxnSpPr>
              <a:cxnSpLocks/>
              <a:endCxn id="100" idx="1"/>
            </p:cNvCxnSpPr>
            <p:nvPr/>
          </p:nvCxnSpPr>
          <p:spPr>
            <a:xfrm flipH="1" flipV="1">
              <a:off x="5800143" y="4590705"/>
              <a:ext cx="783636" cy="56612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直接箭头连接符 123">
              <a:extLst>
                <a:ext uri="{FF2B5EF4-FFF2-40B4-BE49-F238E27FC236}">
                  <a16:creationId xmlns:a16="http://schemas.microsoft.com/office/drawing/2014/main" id="{21350A59-CD15-4DA1-ABFD-5D92FBB2A20F}"/>
                </a:ext>
              </a:extLst>
            </p:cNvPr>
            <p:cNvCxnSpPr>
              <a:cxnSpLocks/>
              <a:endCxn id="101" idx="1"/>
            </p:cNvCxnSpPr>
            <p:nvPr/>
          </p:nvCxnSpPr>
          <p:spPr>
            <a:xfrm flipH="1">
              <a:off x="5916213" y="2978868"/>
              <a:ext cx="836027" cy="9290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0" name="TextBox 330">
              <a:extLst>
                <a:ext uri="{FF2B5EF4-FFF2-40B4-BE49-F238E27FC236}">
                  <a16:creationId xmlns:a16="http://schemas.microsoft.com/office/drawing/2014/main" id="{D4797535-53BD-4581-8996-2A95925BC0FE}"/>
                </a:ext>
              </a:extLst>
            </p:cNvPr>
            <p:cNvSpPr txBox="1"/>
            <p:nvPr/>
          </p:nvSpPr>
          <p:spPr>
            <a:xfrm>
              <a:off x="5817607" y="3295042"/>
              <a:ext cx="11648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IGMP/MLD</a:t>
              </a:r>
            </a:p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Join/Leave</a:t>
              </a:r>
            </a:p>
          </p:txBody>
        </p:sp>
        <p:sp>
          <p:nvSpPr>
            <p:cNvPr id="131" name="TextBox 330">
              <a:extLst>
                <a:ext uri="{FF2B5EF4-FFF2-40B4-BE49-F238E27FC236}">
                  <a16:creationId xmlns:a16="http://schemas.microsoft.com/office/drawing/2014/main" id="{4D467352-C198-4202-86A5-2CE11870E65E}"/>
                </a:ext>
              </a:extLst>
            </p:cNvPr>
            <p:cNvSpPr txBox="1"/>
            <p:nvPr/>
          </p:nvSpPr>
          <p:spPr>
            <a:xfrm>
              <a:off x="5293123" y="5107239"/>
              <a:ext cx="12895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IGMP/MLD</a:t>
              </a:r>
            </a:p>
            <a:p>
              <a:pPr algn="ctr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Join/Leave</a:t>
              </a:r>
              <a:endParaRPr lang="en-US" sz="12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2" name="TextBox 330">
              <a:extLst>
                <a:ext uri="{FF2B5EF4-FFF2-40B4-BE49-F238E27FC236}">
                  <a16:creationId xmlns:a16="http://schemas.microsoft.com/office/drawing/2014/main" id="{3C69A0EA-3B42-4B15-B214-DD4D64D1FBC7}"/>
                </a:ext>
              </a:extLst>
            </p:cNvPr>
            <p:cNvSpPr txBox="1"/>
            <p:nvPr/>
          </p:nvSpPr>
          <p:spPr>
            <a:xfrm>
              <a:off x="425854" y="2492916"/>
              <a:ext cx="1482649" cy="298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(S,G) Register</a:t>
              </a:r>
            </a:p>
          </p:txBody>
        </p:sp>
        <p:sp>
          <p:nvSpPr>
            <p:cNvPr id="137" name="TextBox 330">
              <a:extLst>
                <a:ext uri="{FF2B5EF4-FFF2-40B4-BE49-F238E27FC236}">
                  <a16:creationId xmlns:a16="http://schemas.microsoft.com/office/drawing/2014/main" id="{28A8203C-36DC-4B73-AE51-2C00D4161BC4}"/>
                </a:ext>
              </a:extLst>
            </p:cNvPr>
            <p:cNvSpPr txBox="1"/>
            <p:nvPr/>
          </p:nvSpPr>
          <p:spPr>
            <a:xfrm>
              <a:off x="137238" y="3908020"/>
              <a:ext cx="7162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</a:t>
              </a: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ource</a:t>
              </a:r>
              <a:endParaRPr lang="en-US" sz="12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9" name="矩形: 圆角 138">
              <a:extLst>
                <a:ext uri="{FF2B5EF4-FFF2-40B4-BE49-F238E27FC236}">
                  <a16:creationId xmlns:a16="http://schemas.microsoft.com/office/drawing/2014/main" id="{34DB382D-27AD-4FF6-AB38-8DA0A54F15BA}"/>
                </a:ext>
              </a:extLst>
            </p:cNvPr>
            <p:cNvSpPr/>
            <p:nvPr/>
          </p:nvSpPr>
          <p:spPr>
            <a:xfrm>
              <a:off x="2873690" y="1749267"/>
              <a:ext cx="1287488" cy="470362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Controller</a:t>
              </a:r>
            </a:p>
            <a:p>
              <a:pPr algn="ctr"/>
              <a:r>
                <a:rPr lang="en-US" altLang="zh-CN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(PCE)</a:t>
              </a:r>
            </a:p>
          </p:txBody>
        </p:sp>
        <p:sp>
          <p:nvSpPr>
            <p:cNvPr id="141" name="TextBox 330">
              <a:extLst>
                <a:ext uri="{FF2B5EF4-FFF2-40B4-BE49-F238E27FC236}">
                  <a16:creationId xmlns:a16="http://schemas.microsoft.com/office/drawing/2014/main" id="{3048B8AE-3AE1-4677-B05E-C7F1D5FC58FC}"/>
                </a:ext>
              </a:extLst>
            </p:cNvPr>
            <p:cNvSpPr txBox="1"/>
            <p:nvPr/>
          </p:nvSpPr>
          <p:spPr>
            <a:xfrm>
              <a:off x="6522345" y="5021616"/>
              <a:ext cx="860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receivers</a:t>
              </a:r>
              <a:endParaRPr lang="en-US" sz="12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3" name="TextBox 330">
              <a:extLst>
                <a:ext uri="{FF2B5EF4-FFF2-40B4-BE49-F238E27FC236}">
                  <a16:creationId xmlns:a16="http://schemas.microsoft.com/office/drawing/2014/main" id="{EA5F894F-A80B-4948-A567-1070FAE6C0FE}"/>
                </a:ext>
              </a:extLst>
            </p:cNvPr>
            <p:cNvSpPr txBox="1"/>
            <p:nvPr/>
          </p:nvSpPr>
          <p:spPr>
            <a:xfrm>
              <a:off x="4624254" y="1823254"/>
              <a:ext cx="1999844" cy="69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b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PCRpt</a:t>
              </a:r>
            </a:p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Join/Leave</a:t>
              </a:r>
            </a:p>
            <a:p>
              <a:pPr algn="ctr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Status synchronize</a:t>
              </a:r>
            </a:p>
          </p:txBody>
        </p:sp>
        <p:sp>
          <p:nvSpPr>
            <p:cNvPr id="145" name="TextBox 330">
              <a:extLst>
                <a:ext uri="{FF2B5EF4-FFF2-40B4-BE49-F238E27FC236}">
                  <a16:creationId xmlns:a16="http://schemas.microsoft.com/office/drawing/2014/main" id="{A39F8A83-6DC7-4CB7-BF17-EAB03AA1DE18}"/>
                </a:ext>
              </a:extLst>
            </p:cNvPr>
            <p:cNvSpPr txBox="1"/>
            <p:nvPr/>
          </p:nvSpPr>
          <p:spPr>
            <a:xfrm>
              <a:off x="2695294" y="2764600"/>
              <a:ext cx="1740068" cy="69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0">
                <a:defRPr/>
              </a:pPr>
              <a:r>
                <a:rPr lang="en-US" altLang="zh-CN" sz="1200" b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PCUpd</a:t>
              </a:r>
            </a:p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BitString sending</a:t>
              </a:r>
            </a:p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Status synchronize</a:t>
              </a:r>
            </a:p>
          </p:txBody>
        </p:sp>
        <p:sp>
          <p:nvSpPr>
            <p:cNvPr id="47" name="TextBox 330">
              <a:extLst>
                <a:ext uri="{FF2B5EF4-FFF2-40B4-BE49-F238E27FC236}">
                  <a16:creationId xmlns:a16="http://schemas.microsoft.com/office/drawing/2014/main" id="{E6B0C083-24D6-4C17-9736-D9B108C6DE00}"/>
                </a:ext>
              </a:extLst>
            </p:cNvPr>
            <p:cNvSpPr txBox="1"/>
            <p:nvPr/>
          </p:nvSpPr>
          <p:spPr>
            <a:xfrm>
              <a:off x="1212645" y="2862437"/>
              <a:ext cx="1482649" cy="298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0">
                <a:defRPr/>
              </a:pPr>
              <a:r>
                <a:rPr lang="en-US" altLang="zh-CN" sz="1200" b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PCUpd</a:t>
              </a:r>
            </a:p>
          </p:txBody>
        </p:sp>
        <p:sp>
          <p:nvSpPr>
            <p:cNvPr id="48" name="TextBox 330">
              <a:extLst>
                <a:ext uri="{FF2B5EF4-FFF2-40B4-BE49-F238E27FC236}">
                  <a16:creationId xmlns:a16="http://schemas.microsoft.com/office/drawing/2014/main" id="{1B30E39C-528D-4FB0-B38E-4CB3013FD204}"/>
                </a:ext>
              </a:extLst>
            </p:cNvPr>
            <p:cNvSpPr txBox="1"/>
            <p:nvPr/>
          </p:nvSpPr>
          <p:spPr>
            <a:xfrm>
              <a:off x="1193773" y="2510108"/>
              <a:ext cx="1482649" cy="298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0">
                <a:defRPr/>
              </a:pPr>
              <a:r>
                <a:rPr lang="en-US" altLang="zh-CN" sz="1200" b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PCRpt</a:t>
              </a:r>
            </a:p>
          </p:txBody>
        </p:sp>
        <p:sp>
          <p:nvSpPr>
            <p:cNvPr id="51" name="TextBox 330">
              <a:extLst>
                <a:ext uri="{FF2B5EF4-FFF2-40B4-BE49-F238E27FC236}">
                  <a16:creationId xmlns:a16="http://schemas.microsoft.com/office/drawing/2014/main" id="{E3B1632D-85F4-4495-80CA-E197E6E2DFF4}"/>
                </a:ext>
              </a:extLst>
            </p:cNvPr>
            <p:cNvSpPr txBox="1"/>
            <p:nvPr/>
          </p:nvSpPr>
          <p:spPr>
            <a:xfrm>
              <a:off x="421918" y="2846655"/>
              <a:ext cx="1482649" cy="298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(S,G) Register</a:t>
              </a:r>
            </a:p>
          </p:txBody>
        </p:sp>
      </p:grpSp>
      <p:sp>
        <p:nvSpPr>
          <p:cNvPr id="147" name="文本框 146">
            <a:extLst>
              <a:ext uri="{FF2B5EF4-FFF2-40B4-BE49-F238E27FC236}">
                <a16:creationId xmlns:a16="http://schemas.microsoft.com/office/drawing/2014/main" id="{A4DDB80C-999B-4C5B-AAAC-25FA2C91F43C}"/>
              </a:ext>
            </a:extLst>
          </p:cNvPr>
          <p:cNvSpPr txBox="1"/>
          <p:nvPr/>
        </p:nvSpPr>
        <p:spPr>
          <a:xfrm>
            <a:off x="307890" y="4507587"/>
            <a:ext cx="86425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Main flow for PCE based</a:t>
            </a:r>
            <a:r>
              <a:rPr lang="en-US" altLang="zh-CN" sz="1800" b="0" i="0" dirty="0">
                <a:solidFill>
                  <a:srgbClr val="2D2015"/>
                </a:solidFill>
                <a:effectLst/>
                <a:latin typeface="ArialMT"/>
              </a:rPr>
              <a:t> BIER multicast</a:t>
            </a:r>
            <a:r>
              <a:rPr lang="en-US" altLang="zh-CN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/>
              <a:t>PCE receives the registration information from ingress and responds.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/>
              <a:t>PCE gets reports about egresses in PCRpt.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b="0" i="0" dirty="0">
                <a:effectLst/>
                <a:latin typeface="Arial" panose="020B0604020202020204" pitchFamily="34" charset="0"/>
              </a:rPr>
              <a:t>PCE generates BitString and sends it to ingress via PCUpd.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>
                <a:latin typeface="Arial" panose="020B0604020202020204" pitchFamily="34" charset="0"/>
              </a:rPr>
              <a:t>Ingress encapsulate BIER header and forward multicast packets.</a:t>
            </a:r>
            <a:endParaRPr lang="en-US" altLang="zh-CN" b="0" i="0" dirty="0">
              <a:effectLst/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dirty="0"/>
              <a:t>The number of receivers is regularly synchronized between egress and PCE, and between PCE and ingress, using PCRpt and PCUpd respectively.</a:t>
            </a:r>
            <a:endParaRPr lang="zh-CN" altLang="en-US" dirty="0"/>
          </a:p>
        </p:txBody>
      </p:sp>
      <p:sp>
        <p:nvSpPr>
          <p:cNvPr id="49" name="TextBox 330">
            <a:extLst>
              <a:ext uri="{FF2B5EF4-FFF2-40B4-BE49-F238E27FC236}">
                <a16:creationId xmlns:a16="http://schemas.microsoft.com/office/drawing/2014/main" id="{ECC415D2-ED93-4AC4-9CDA-EADFC0DA2D54}"/>
              </a:ext>
            </a:extLst>
          </p:cNvPr>
          <p:cNvSpPr txBox="1"/>
          <p:nvPr/>
        </p:nvSpPr>
        <p:spPr>
          <a:xfrm rot="5569702">
            <a:off x="2193880" y="2026193"/>
            <a:ext cx="716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hangingPunct="0">
              <a:defRPr/>
            </a:pPr>
            <a:r>
              <a:rPr lang="zh-CN" altLang="en-US" sz="1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→</a:t>
            </a:r>
            <a:endParaRPr lang="en-US" sz="1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TextBox 330">
            <a:extLst>
              <a:ext uri="{FF2B5EF4-FFF2-40B4-BE49-F238E27FC236}">
                <a16:creationId xmlns:a16="http://schemas.microsoft.com/office/drawing/2014/main" id="{ADE020C7-5F0B-476A-B0D1-F3B8DF2B1BD4}"/>
              </a:ext>
            </a:extLst>
          </p:cNvPr>
          <p:cNvSpPr txBox="1"/>
          <p:nvPr/>
        </p:nvSpPr>
        <p:spPr>
          <a:xfrm rot="19712190">
            <a:off x="2542686" y="1208628"/>
            <a:ext cx="716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hangingPunct="0">
              <a:defRPr/>
            </a:pPr>
            <a:r>
              <a:rPr lang="zh-CN" altLang="en-US" sz="1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→</a:t>
            </a:r>
            <a:endParaRPr lang="en-US" sz="1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4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523812"/>
            <a:ext cx="8229600" cy="817183"/>
          </a:xfrm>
        </p:spPr>
        <p:txBody>
          <a:bodyPr/>
          <a:lstStyle/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Extensions to PCE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C42C47C4-79AB-4212-841E-C8D8F4A3B090}"/>
              </a:ext>
            </a:extLst>
          </p:cNvPr>
          <p:cNvSpPr txBox="1"/>
          <p:nvPr/>
        </p:nvSpPr>
        <p:spPr>
          <a:xfrm>
            <a:off x="580104" y="1144666"/>
            <a:ext cx="8229600" cy="3088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0" i="0" dirty="0">
                <a:solidFill>
                  <a:srgbClr val="2D2015"/>
                </a:solidFill>
                <a:effectLst/>
                <a:latin typeface="ArialMT"/>
              </a:rPr>
              <a:t>Newly defined Objects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dirty="0"/>
              <a:t>BIER-MULTICAST-CAPABILITY flag in STATEFUL-PCE-CAPABILITY TLV in the OPEN object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dirty="0"/>
              <a:t>Multicast Source Registration Object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dirty="0"/>
              <a:t>Multicast Receiver Information Object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dirty="0"/>
              <a:t>Forwarding Indication Object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CN" dirty="0"/>
              <a:t>Multicast Receiver Status Object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1D6D9516-7F32-4EF5-9B91-E8EDBC306198}"/>
              </a:ext>
            </a:extLst>
          </p:cNvPr>
          <p:cNvSpPr txBox="1"/>
          <p:nvPr/>
        </p:nvSpPr>
        <p:spPr>
          <a:xfrm>
            <a:off x="580104" y="4514820"/>
            <a:ext cx="8229600" cy="2257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0" i="0" dirty="0">
                <a:solidFill>
                  <a:srgbClr val="2D2015"/>
                </a:solidFill>
                <a:effectLst/>
                <a:latin typeface="ArialMT"/>
              </a:rPr>
              <a:t>Extensions to PCEP Message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da-DK" altLang="zh-CN" b="0" i="0" dirty="0">
                <a:solidFill>
                  <a:srgbClr val="2D2015"/>
                </a:solidFill>
                <a:effectLst/>
                <a:latin typeface="ArialMT"/>
              </a:rPr>
              <a:t>Open Message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da-DK" altLang="zh-CN" b="0" i="0" dirty="0">
                <a:solidFill>
                  <a:srgbClr val="2D2015"/>
                </a:solidFill>
                <a:effectLst/>
                <a:latin typeface="ArialMT"/>
              </a:rPr>
              <a:t>PCRpt Message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da-DK" altLang="zh-CN" b="0" i="0" dirty="0">
                <a:solidFill>
                  <a:srgbClr val="2D2015"/>
                </a:solidFill>
                <a:effectLst/>
                <a:latin typeface="ArialMT"/>
              </a:rPr>
              <a:t>PCUpd Message</a:t>
            </a:r>
            <a:r>
              <a:rPr lang="da-DK" altLang="zh-CN" dirty="0"/>
              <a:t> </a:t>
            </a:r>
            <a:br>
              <a:rPr lang="da-DK" altLang="zh-CN" dirty="0"/>
            </a:b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55287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5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18598"/>
            <a:ext cx="8229600" cy="817183"/>
          </a:xfrm>
        </p:spPr>
        <p:txBody>
          <a:bodyPr/>
          <a:lstStyle/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Multicast Source Registration Object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C42C47C4-79AB-4212-841E-C8D8F4A3B090}"/>
              </a:ext>
            </a:extLst>
          </p:cNvPr>
          <p:cNvSpPr txBox="1"/>
          <p:nvPr/>
        </p:nvSpPr>
        <p:spPr>
          <a:xfrm>
            <a:off x="240145" y="4306968"/>
            <a:ext cx="8903855" cy="186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000" b="0" i="0" dirty="0">
                <a:solidFill>
                  <a:srgbClr val="2D2015"/>
                </a:solidFill>
                <a:effectLst/>
                <a:latin typeface="ArialMT"/>
              </a:rPr>
              <a:t>Application scenarios: 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    (S,G) registration/</a:t>
            </a:r>
            <a:r>
              <a:rPr lang="en-US" altLang="zh-CN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revocation in PCRpt and response in PCUpd</a:t>
            </a:r>
            <a:endParaRPr lang="en-US" altLang="zh-CN" sz="2400" b="0" i="0" dirty="0">
              <a:solidFill>
                <a:srgbClr val="2D2015"/>
              </a:solidFill>
              <a:effectLst/>
              <a:latin typeface="ArialMT"/>
            </a:endParaRPr>
          </a:p>
          <a:p>
            <a:pPr marL="742950" lvl="1" indent="-28575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Flag “R” bit indicates whether the action of the message is a </a:t>
            </a:r>
            <a:r>
              <a:rPr lang="en-US" altLang="zh-CN" sz="1600" dirty="0"/>
              <a:t>registration</a:t>
            </a: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 request.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Flag “A” bit indicates whether the request is successful.</a:t>
            </a:r>
            <a:endParaRPr lang="en-US" altLang="zh-CN" sz="20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B6D24CD-4487-47F0-8954-F025ED7CD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080" y="714462"/>
            <a:ext cx="6559839" cy="367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663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6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129324"/>
            <a:ext cx="8229600" cy="817183"/>
          </a:xfrm>
        </p:spPr>
        <p:txBody>
          <a:bodyPr/>
          <a:lstStyle/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Multicast Receiver Information Object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1DF314B-AEE4-4AE6-9DD2-EF4C0EE4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599" y="895820"/>
            <a:ext cx="7162800" cy="368023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605F691-7768-491D-8377-C297FBEF79C4}"/>
              </a:ext>
            </a:extLst>
          </p:cNvPr>
          <p:cNvSpPr txBox="1"/>
          <p:nvPr/>
        </p:nvSpPr>
        <p:spPr>
          <a:xfrm>
            <a:off x="350981" y="4534924"/>
            <a:ext cx="8903855" cy="186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000" b="0" i="0" dirty="0">
                <a:solidFill>
                  <a:srgbClr val="2D2015"/>
                </a:solidFill>
                <a:effectLst/>
                <a:latin typeface="ArialMT"/>
              </a:rPr>
              <a:t>Application scenarios: </a:t>
            </a:r>
            <a:endParaRPr lang="en-US" altLang="zh-CN" sz="2000" dirty="0">
              <a:solidFill>
                <a:srgbClr val="2D2015"/>
              </a:solidFill>
              <a:latin typeface="ArialMT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2D2015"/>
                </a:solidFill>
                <a:latin typeface="ArialMT"/>
              </a:rPr>
              <a:t>     M</a:t>
            </a:r>
            <a:r>
              <a:rPr lang="en-US" altLang="zh-CN" sz="2000" dirty="0"/>
              <a:t>ulticast joining or leaving in PCRpt</a:t>
            </a:r>
            <a:endParaRPr lang="en-US" altLang="zh-CN" sz="2400" b="0" i="0" dirty="0">
              <a:solidFill>
                <a:srgbClr val="2D2015"/>
              </a:solidFill>
              <a:effectLst/>
              <a:latin typeface="ArialMT"/>
            </a:endParaRPr>
          </a:p>
          <a:p>
            <a:pPr marL="742950" lvl="1" indent="-28575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Flag “S” bit indicates whether to join a multicast group.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Forwarding Label is used for egress to distinguish receivers at the forwarding layer.</a:t>
            </a:r>
            <a:endParaRPr lang="en-US" altLang="zh-CN" sz="2000" b="0" i="0" dirty="0">
              <a:solidFill>
                <a:srgbClr val="333333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645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7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30654"/>
            <a:ext cx="8229600" cy="817183"/>
          </a:xfrm>
        </p:spPr>
        <p:txBody>
          <a:bodyPr/>
          <a:lstStyle/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Forwarding Indication Object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237C83A-C77D-408E-8681-8177D02F5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0" y="690365"/>
            <a:ext cx="7048500" cy="47145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9B33A52-6D34-4FAE-A6BC-35F917AF792F}"/>
              </a:ext>
            </a:extLst>
          </p:cNvPr>
          <p:cNvSpPr txBox="1"/>
          <p:nvPr/>
        </p:nvSpPr>
        <p:spPr>
          <a:xfrm>
            <a:off x="240145" y="5228246"/>
            <a:ext cx="8903855" cy="1447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000" b="0" i="0" dirty="0">
                <a:solidFill>
                  <a:srgbClr val="2D2015"/>
                </a:solidFill>
                <a:effectLst/>
                <a:latin typeface="ArialMT"/>
              </a:rPr>
              <a:t>Application scenarios: 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     Informing ingress to forward packets of a specific (S,G) to receivers in PCUpd.</a:t>
            </a:r>
          </a:p>
          <a:p>
            <a:pPr marL="742950" lvl="1" indent="-28575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Flag “F” bit indicates whether to </a:t>
            </a:r>
            <a:r>
              <a:rPr lang="en-US" altLang="zh-CN" sz="1600" dirty="0"/>
              <a:t>start forwarding</a:t>
            </a: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 multicast data.</a:t>
            </a:r>
          </a:p>
        </p:txBody>
      </p:sp>
    </p:spTree>
    <p:extLst>
      <p:ext uri="{BB962C8B-B14F-4D97-AF65-F5344CB8AC3E}">
        <p14:creationId xmlns:p14="http://schemas.microsoft.com/office/powerpoint/2010/main" val="1755225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8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90952"/>
            <a:ext cx="8229600" cy="817183"/>
          </a:xfrm>
        </p:spPr>
        <p:txBody>
          <a:bodyPr/>
          <a:lstStyle/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Multicast Receiver Status Object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5366E51-E583-49AD-B139-CE431183B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086" y="863977"/>
            <a:ext cx="6981825" cy="26289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1DF89391-9A83-4B61-B662-A8D120D15FEB}"/>
              </a:ext>
            </a:extLst>
          </p:cNvPr>
          <p:cNvSpPr txBox="1"/>
          <p:nvPr/>
        </p:nvSpPr>
        <p:spPr>
          <a:xfrm>
            <a:off x="549559" y="3447018"/>
            <a:ext cx="8021783" cy="3339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2000" b="0" i="0" dirty="0">
                <a:solidFill>
                  <a:srgbClr val="2D2015"/>
                </a:solidFill>
                <a:effectLst/>
                <a:latin typeface="ArialMT"/>
              </a:rPr>
              <a:t>Application scenarios: 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     Egress synchronizes receiver information to PCE in PCRpt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     PCE synchronizes receiver information to ingress in PCUpd</a:t>
            </a:r>
          </a:p>
          <a:p>
            <a:pPr marL="742950" lvl="1" indent="-28575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Flag “F” bit indicates whether to </a:t>
            </a:r>
            <a:r>
              <a:rPr lang="en-US" altLang="zh-CN" sz="1600" dirty="0"/>
              <a:t>start forwarding</a:t>
            </a: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 multicast data.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In PCRpt messages, the number of receivers refers to connected to the egress in a specific (S,G) .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In PCUpd messages, the number of receivers refers to all receivers in  a specific (S,G).</a:t>
            </a:r>
          </a:p>
        </p:txBody>
      </p:sp>
    </p:spTree>
    <p:extLst>
      <p:ext uri="{BB962C8B-B14F-4D97-AF65-F5344CB8AC3E}">
        <p14:creationId xmlns:p14="http://schemas.microsoft.com/office/powerpoint/2010/main" val="1282857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FAC593B6-C5B7-4FA9-ACC3-1D9CDAE49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46846"/>
            <a:ext cx="4571999" cy="2055021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9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145231"/>
            <a:ext cx="8229600" cy="817183"/>
          </a:xfrm>
        </p:spPr>
        <p:txBody>
          <a:bodyPr/>
          <a:lstStyle/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Extensions to PCEP Message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2CA496D-A350-4F9C-B78B-9E40F63CFDB5}"/>
              </a:ext>
            </a:extLst>
          </p:cNvPr>
          <p:cNvSpPr txBox="1"/>
          <p:nvPr/>
        </p:nvSpPr>
        <p:spPr>
          <a:xfrm>
            <a:off x="962713" y="852507"/>
            <a:ext cx="7218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Open Message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BIER-MULTICAST-CAPABILITY flag in STATEFUL-PCE-CAPABILITY TLV in the OPEN object is set to support BIER multicast.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FB1654E-1514-49FD-9C2F-7C5F2E2503A6}"/>
              </a:ext>
            </a:extLst>
          </p:cNvPr>
          <p:cNvSpPr txBox="1"/>
          <p:nvPr/>
        </p:nvSpPr>
        <p:spPr>
          <a:xfrm>
            <a:off x="943892" y="4095876"/>
            <a:ext cx="84557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PCRpt Message includes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MSR object for registration or revocation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MRI object for receivers’ joining or leaving(not the last one)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MRS object for periodic synchronization of receivers’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MRI and MRS objects for receiver’s leaving(the last one)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77067AB-9128-4548-A04D-CA8308948374}"/>
              </a:ext>
            </a:extLst>
          </p:cNvPr>
          <p:cNvSpPr txBox="1"/>
          <p:nvPr/>
        </p:nvSpPr>
        <p:spPr>
          <a:xfrm>
            <a:off x="943892" y="5616656"/>
            <a:ext cx="7218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PCUpd Message includes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MSR object for response to registration or revocation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FI object for indicating data forwarding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MRS object for periodic synchronization of receivers’ number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92D3F1C-3A69-4F87-907B-2DCA264D5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2016599"/>
            <a:ext cx="4571999" cy="1959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446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34826</TotalTime>
  <Words>568</Words>
  <Application>Microsoft Office PowerPoint</Application>
  <PresentationFormat>全屏显示(4:3)</PresentationFormat>
  <Paragraphs>108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ArialMT</vt:lpstr>
      <vt:lpstr>微软雅黑</vt:lpstr>
      <vt:lpstr>Arial</vt:lpstr>
      <vt:lpstr>Calibri</vt:lpstr>
      <vt:lpstr>Wingdings</vt:lpstr>
      <vt:lpstr>Office 主题</vt:lpstr>
      <vt:lpstr>PCE based BIER Procedures and Protocol Extensions  [draft-li-pce-based-bier] </vt:lpstr>
      <vt:lpstr>PowerPoint 演示文稿</vt:lpstr>
      <vt:lpstr>Overview of PCE based BIER solution</vt:lpstr>
      <vt:lpstr>Extensions to PCE</vt:lpstr>
      <vt:lpstr>Multicast Source Registration Object</vt:lpstr>
      <vt:lpstr>Multicast Receiver Information Object</vt:lpstr>
      <vt:lpstr>Forwarding Indication Object</vt:lpstr>
      <vt:lpstr>Multicast Receiver Status Object</vt:lpstr>
      <vt:lpstr>Extensions to PCEP Message</vt:lpstr>
      <vt:lpstr>Next Step</vt:lpstr>
    </vt:vector>
  </TitlesOfParts>
  <Company>Huawei Technologies Co.,Ltd.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Site Renumbering  Gap Analysis</dc:title>
  <dc:creator>Leo Liu(bing)</dc:creator>
  <cp:lastModifiedBy>L HN</cp:lastModifiedBy>
  <cp:revision>2142</cp:revision>
  <dcterms:created xsi:type="dcterms:W3CDTF">2011-07-18T02:34:31Z</dcterms:created>
  <dcterms:modified xsi:type="dcterms:W3CDTF">2021-07-19T07:59:58Z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(5)SoUeZPo+WuyDyL/2CAmHEkcbjxnOqt9UO960NNSr5Jv9zIO3YlEK6MZfLhXagrxBja1jbGh1_x000d_
6XeD3d406Ynku1iPfN1v+klI1cY5tbddw0sbKNbdllFGUuAGjMU0T1xGCsgu8x4sKKPJAa7a_x000d_
NsE7yKB7pJyyOJ5+IfYHwEJ6nWjxZw8INrtrdlxkxinEtA/CbMeqg3JdyYKn7ZEZVAtgLI/D_x000d_
gbICyX3/g1P6+RlxFU</vt:lpwstr>
  </property>
  <property fmtid="{D5CDD505-2E9C-101B-9397-08002B2CF9AE}" pid="3" name="_ms_pID_7253431">
    <vt:lpwstr>/uGqF9UOfd9G2hYG/ep5/gsH9hShXzJ4IaN1mcnJs7J7kC/imFP5FV_x000d_
qKtb/YLorc1donrdnrBKf80z9R5sQ4yOBGMFJSmYVWNzaDW37qSPmJcvWvP2LXb3hZXlOOLd_x000d_
tfNC5AqTeqH3M9X5PSQymgnSglc2f75RylOX7Vp2917L3Kc4ZH0GVGMiHhVsvZ6Vi8ewSmdX_x000d_
kcd54ovpOdEFW5TFOkviH8wEmL5feaUmRCP4</vt:lpwstr>
  </property>
  <property fmtid="{D5CDD505-2E9C-101B-9397-08002B2CF9AE}" pid="4" name="_ms_pID_725343_00">
    <vt:lpwstr>_ms_pID_725343</vt:lpwstr>
  </property>
  <property fmtid="{D5CDD505-2E9C-101B-9397-08002B2CF9AE}" pid="5" name="_ms_pID_7253431_00">
    <vt:lpwstr>_ms_pID_7253431</vt:lpwstr>
  </property>
  <property fmtid="{D5CDD505-2E9C-101B-9397-08002B2CF9AE}" pid="6" name="_ms_pID_7253432">
    <vt:lpwstr>Q4qKUdSNFQHC5N7g9SUlttkBNW2h09rzI/z0_x000d_
7a0dcAROxtnJpo0vwHd5icKltisFVth9hzRdqNtbn0+MDz5n8kf62W49mpQZOlMyVhnkMm7x_x000d_
0zEdl0F6NMfMdK8+FuveFAiy9Pj3Z+hrDxHXpbeqXvN2Li6LHf8l7cxR59wvnRVRbHA7huBC_x000d_
eAb+0z9C0lRnO4VNM1LH1YSTHsbtvOEwBydhGAjlBywlSy4y4gCql/</vt:lpwstr>
  </property>
  <property fmtid="{D5CDD505-2E9C-101B-9397-08002B2CF9AE}" pid="7" name="_ms_pID_7253432_00">
    <vt:lpwstr>_ms_pID_7253432</vt:lpwstr>
  </property>
  <property fmtid="{D5CDD505-2E9C-101B-9397-08002B2CF9AE}" pid="8" name="_ms_pID_7253433">
    <vt:lpwstr>NLqWwJT4oXX/SHEFsy_x000d_
Rrj5K52pMAwvjFb7SjvAbgo66HfbVy0hKgRTDoLNAvf/ito5/K7zsSYJUag0auuIu+NHFJs4_x000d_
DycdITG6jcA814teaTSogJtf27vHuH8hc6u5mKe6LMC1nVdt156YYgWtgIivXAZQjcWGx16l_x000d_
bjB53LiO4ojwf/IQQdbGXSSEhtA/C3KtXgYjeMyiIgO8DofUNYqekLf/mhF93DbDItWTLiCO</vt:lpwstr>
  </property>
  <property fmtid="{D5CDD505-2E9C-101B-9397-08002B2CF9AE}" pid="9" name="_ms_pID_7253433_00">
    <vt:lpwstr>_ms_pID_7253433</vt:lpwstr>
  </property>
  <property fmtid="{D5CDD505-2E9C-101B-9397-08002B2CF9AE}" pid="10" name="_new_ms_pID_72543">
    <vt:lpwstr>(3)lagCxoqe/zXiCwx3u2KjkFVpthmle2ooZx0b8aK3pSq3SuaRqAqYnGi7JDtUEG+f6gDuR3gk_x000d_
xGAjxASozMRcXU6I8mvIp661/mHBWj8/WwUDbkkRaFatvdo8rDY9EYkLZXW/5YwnrZFunSUo_x000d_
JyPpV56WmH/YsMmbmAMJqBaISCDRpk5TfCU2Z0ldTZWlUOW0bu3lZbRDEdoR3PM/ceTLVaVA_x000d_
vfB+VOIDmqu0rfN3y5</vt:lpwstr>
  </property>
  <property fmtid="{D5CDD505-2E9C-101B-9397-08002B2CF9AE}" pid="11" name="_new_ms_pID_72543_00">
    <vt:lpwstr>_new_ms_pID_72543</vt:lpwstr>
  </property>
  <property fmtid="{D5CDD505-2E9C-101B-9397-08002B2CF9AE}" pid="12" name="_new_ms_pID_725431">
    <vt:lpwstr>tYcRaDlXELqp7n4yU3RmcSZ8tndeh1JgqrCAs1IgHJf14VBPV7D3M5_x000d_
QYfwyYr5XdqpQOyuNw7X/hL3CBByr8iuYhzNXLNayvzr64uDKFcPuuwg56IV0/fmfALANgsy_x000d_
12QRZC+H9tM68+JKfQVQT1hd46LDreL/CPCEBy7/ikJ2sg+6benvjqkRw9lBnrZ434JdQ4vb_x000d_
fGwLMmmHIqA8MGa+/JBeRNdDX9Pqzl3rDtXr</vt:lpwstr>
  </property>
  <property fmtid="{D5CDD505-2E9C-101B-9397-08002B2CF9AE}" pid="13" name="_new_ms_pID_725431_00">
    <vt:lpwstr>_new_ms_pID_725431</vt:lpwstr>
  </property>
  <property fmtid="{D5CDD505-2E9C-101B-9397-08002B2CF9AE}" pid="14" name="_new_ms_pID_725432">
    <vt:lpwstr>T3iSPBmLkM5spxgnrkMt1PMgKc8kg98JGq7P_x000d_
YVpjjrYp1dK7UutvyksI+iXlhNfZaS6bbGKP8PrlBPsklVx/RiI=</vt:lpwstr>
  </property>
  <property fmtid="{D5CDD505-2E9C-101B-9397-08002B2CF9AE}" pid="15" name="_new_ms_pID_725432_00">
    <vt:lpwstr>_new_ms_pID_725432</vt:lpwstr>
  </property>
  <property fmtid="{D5CDD505-2E9C-101B-9397-08002B2CF9AE}" pid="16" name="_ms_pID_7253434">
    <vt:lpwstr>_x000d_
kMMHLKwGbefLjRdaiMitmS1F2KBVHfVcBgQYdXD/B+5zBWpl5gbD/G06RwwRVJfILl6CksXW_x000d_
Nb/JaExhbqrXg4z2bZq4/jCOs7KEbrWISpabKw==</vt:lpwstr>
  </property>
  <property fmtid="{D5CDD505-2E9C-101B-9397-08002B2CF9AE}" pid="17" name="_ms_pID_7253434_00">
    <vt:lpwstr>_ms_pID_7253434</vt:lpwstr>
  </property>
  <property fmtid="{D5CDD505-2E9C-101B-9397-08002B2CF9AE}" pid="18" name="_new_ms_pID_725433">
    <vt:lpwstr>eH</vt:lpwstr>
  </property>
  <property fmtid="{D5CDD505-2E9C-101B-9397-08002B2CF9AE}" pid="19" name="_new_ms_pID_725433_00">
    <vt:lpwstr>_new_ms_pID_725433</vt:lpwstr>
  </property>
  <property fmtid="{D5CDD505-2E9C-101B-9397-08002B2CF9AE}" pid="20" name="_readonly">
    <vt:lpwstr/>
  </property>
  <property fmtid="{D5CDD505-2E9C-101B-9397-08002B2CF9AE}" pid="21" name="_change">
    <vt:lpwstr/>
  </property>
  <property fmtid="{D5CDD505-2E9C-101B-9397-08002B2CF9AE}" pid="22" name="_full-control">
    <vt:lpwstr/>
  </property>
  <property fmtid="{D5CDD505-2E9C-101B-9397-08002B2CF9AE}" pid="23" name="sflag">
    <vt:lpwstr>1567843375</vt:lpwstr>
  </property>
</Properties>
</file>