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197"/>
  </p:normalViewPr>
  <p:slideViewPr>
    <p:cSldViewPr snapToGrid="0" snapToObjects="1">
      <p:cViewPr varScale="1">
        <p:scale>
          <a:sx n="112" d="100"/>
          <a:sy n="112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908DB-9821-4B40-8A73-97EEC46EC075}" type="datetimeFigureOut">
              <a:rPr lang="en-US" smtClean="0"/>
              <a:t>7/23/21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15C3F-FFC6-6645-BFF1-2FC4C33BB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40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D7CA6-0742-5743-97C9-4376C65D39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090F1E-EDC6-4343-A47E-351C179072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2B2D5-1BE2-3D42-A4A9-9931C1F1C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4466-D6E4-844A-9B8F-364E746384F8}" type="datetime1">
              <a:rPr lang="en-GB" smtClean="0"/>
              <a:t>23/07/2021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A0AA3-3155-C449-BF36-BC6275AF6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98162-95D2-F548-844E-AC9ADF1CB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10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93886-FDDE-C44D-868E-3952D675C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D628E8-C236-F944-9511-9D1191D1F0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BAE27-2AF2-7840-A671-F47BAF7A0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4A49-977A-4740-88F7-3B00D2AA6662}" type="datetime1">
              <a:rPr lang="en-GB" smtClean="0"/>
              <a:t>23/07/2021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809A9-9B27-454F-949D-9BABAC3A6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D7C7C9-4A96-4A49-AEC4-931008D6B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7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CF3E12-2B7A-284B-9791-2D66230E3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81E93A-5D1D-8245-BD67-BA225F4C7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4576B-AB19-6545-8895-5CBE6A6AB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ED1C-3415-194E-9B6A-5BF8AD1265A3}" type="datetime1">
              <a:rPr lang="en-GB" smtClean="0"/>
              <a:t>23/07/2021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03BB1-8275-104F-B3B9-D3EFA1847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1B65D-3C72-BD4F-90AE-6668F122F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42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F1213-87E2-3045-927E-E9D1A93C8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58DD0-CA46-5342-8482-4F8E7F22B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9031F-A849-8C4D-A961-D7023C6C2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9936-1C26-1A4B-9FE9-D99BB3697878}" type="datetime1">
              <a:rPr lang="en-GB" smtClean="0"/>
              <a:t>23/07/2021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68017-414C-394A-ACE6-87AF0FB3A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8C56E-CD80-DD48-918B-191B1D630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91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5275-88C1-FC4D-81CE-358A542AA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F0F13B-C457-7941-8CDC-717C46A6C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1B682-C8FC-A64F-83E2-0FB7286BF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2357D-525E-0548-8771-06A744127397}" type="datetime1">
              <a:rPr lang="en-GB" smtClean="0"/>
              <a:t>23/07/2021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90C31-399F-5D49-A4D7-EA1766291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649534-10AD-9B42-AC6E-ABD14EB2A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78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82CFC-52EE-6F42-AABA-79B47D326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1EDD4-7721-7C40-BD2C-1CFFB10F36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FF35CF-FAC1-DF42-BDCC-028C01F3F5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F36816-D64E-BA4B-B300-550A8C634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CAEAF-CB6D-C54B-A245-91EA5FB874E5}" type="datetime1">
              <a:rPr lang="en-GB" smtClean="0"/>
              <a:t>23/07/2021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5FFBC5-6325-9348-92A7-0879CBCC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290D3B-26CE-7D41-BEB4-3F28094EE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3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2C57C-34E6-284F-A707-5A1FAEB1E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48CB5B-B533-F446-8E81-168343F6C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0AD039-8D73-6343-9675-FC6B264973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495494-D587-FB4C-9451-C5D78E1CF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32D11-7249-594F-B94D-2084810491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3DA122-A4A9-1347-AFEA-1694D6936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1299-15B4-7249-BD64-907C799B912E}" type="datetime1">
              <a:rPr lang="en-GB" smtClean="0"/>
              <a:t>23/07/2021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3F7F44-4639-A747-8EFF-C2AED8746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C4397F-7A44-094A-90DF-54BC78B3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44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86367-4592-E14F-9382-B5BD89F16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8E8B19-4B07-4E42-A105-4A3FC3EEA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A9AA-678D-BB41-B4F9-E8BF7D3DCCC3}" type="datetime1">
              <a:rPr lang="en-GB" smtClean="0"/>
              <a:t>23/07/2021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A571CB-0FCD-8A4A-9FE9-C34C62A89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B83C6-6430-734B-BDA9-802BD5549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9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C70128-A0B1-1F42-B759-858D8019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74AC0-6AF7-B443-893D-3FB3A886C46C}" type="datetime1">
              <a:rPr lang="en-GB" smtClean="0"/>
              <a:t>23/07/2021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10BC9-9F64-764B-9316-69498FE3D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B26FF-5930-2247-9BF0-664B03151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32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173E2-D8B5-1F4F-8927-8934C597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2BDCF-CC76-774E-95B8-937084180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D7359A-F41F-4B47-B3BC-2BBF9C56E9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B7404-A7CD-1544-BF91-A5266C715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43035-43A8-9D4C-AE0C-5E27CA9165DF}" type="datetime1">
              <a:rPr lang="en-GB" smtClean="0"/>
              <a:t>23/07/2021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21AC3C-A904-944D-A525-C65610220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72078-0966-5449-972E-4336B79B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25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ADFD2-E05C-C24F-B4FC-1204FBB36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F8FFD-205E-B54B-A53C-C57E1FDA45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C8141A-E505-EA45-A1FA-802CCCD22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899D06-35DF-D046-B781-1FB2AE441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7F1E-6190-B04C-8C03-DC63AB5AF518}" type="datetime1">
              <a:rPr lang="en-GB" smtClean="0"/>
              <a:t>23/07/2021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3B4EBB-D132-1A4C-81B4-76DC71498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0E82AF-3AB0-4F47-AA58-16B466699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23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CA3633-A48C-BF44-8881-2190F55B1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57199-FD20-DB4D-B0BA-6B307F459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5636C-FAA4-9E45-BE98-ACB91D3845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AD32E-A93F-2246-8AD2-FA7202EE0027}" type="datetime1">
              <a:rPr lang="en-GB" smtClean="0"/>
              <a:t>23/07/2021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7D1A7-A440-E143-A3E6-E3CF8B004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79F2D-4AB4-B445-94D0-8C5E406855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D542A-BB92-E447-B5A4-D625791005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64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html/rfc3986#section-4.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96E4-ADE0-8D4B-9DB2-E0582AAF88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draft-ietf-suit-manifest-v14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DBB09B-CA1B-1D43-8CDF-16143FFF58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Ietf</a:t>
            </a:r>
            <a:r>
              <a:rPr lang="en-US" dirty="0"/>
              <a:t> 111 Online</a:t>
            </a:r>
          </a:p>
          <a:p>
            <a:endParaRPr lang="en-US" dirty="0"/>
          </a:p>
          <a:p>
            <a:r>
              <a:rPr lang="en-US" dirty="0"/>
              <a:t>Brendan Moran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84FE39-ED49-3B4F-A10B-0B5763B75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043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E9122-9222-1341-9992-2F5561CBD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Mandatory-to-Implement Signature Algorithm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E278B-043A-7C49-94B6-F05F95E88D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have mandatory-to-implement digest algorithm</a:t>
            </a:r>
          </a:p>
          <a:p>
            <a:r>
              <a:rPr lang="en-US" dirty="0"/>
              <a:t>Should we define MTI signature algorithm?</a:t>
            </a:r>
          </a:p>
          <a:p>
            <a:r>
              <a:rPr lang="en-US" dirty="0"/>
              <a:t>Which COSE algorithms are MTI?</a:t>
            </a:r>
          </a:p>
          <a:p>
            <a:pPr lvl="1"/>
            <a:r>
              <a:rPr lang="en-US" dirty="0"/>
              <a:t>HSS-LMS (</a:t>
            </a:r>
            <a:r>
              <a:rPr lang="en-GB" dirty="0"/>
              <a:t>-46)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ES256 (-7)?</a:t>
            </a:r>
          </a:p>
          <a:p>
            <a:pPr lvl="1"/>
            <a:r>
              <a:rPr lang="en-GB" dirty="0" err="1"/>
              <a:t>EdDSA</a:t>
            </a:r>
            <a:r>
              <a:rPr lang="en-GB" dirty="0"/>
              <a:t> (-8)?</a:t>
            </a:r>
            <a:endParaRPr lang="en-US" dirty="0"/>
          </a:p>
          <a:p>
            <a:r>
              <a:rPr lang="en-US" dirty="0"/>
              <a:t>Proposal: make HSS-LMS MTI, others optional.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C0DCFE-9EB2-7546-97F5-8542C7BD6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67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E4F72-14E1-EC4C-9A1F-1E64BEEF6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30E62-9853-7E49-B4E9-CD7E6769D4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Reviews from outside of WG suggest that manifest specification appears very complex or too complex to implement.</a:t>
            </a:r>
          </a:p>
          <a:p>
            <a:r>
              <a:rPr lang="en-US" dirty="0"/>
              <a:t>Proposal:</a:t>
            </a:r>
          </a:p>
          <a:p>
            <a:pPr lvl="1"/>
            <a:r>
              <a:rPr lang="en-US" dirty="0"/>
              <a:t>Reduce scope of Manifest Specification, move some topics to extensions</a:t>
            </a:r>
          </a:p>
          <a:p>
            <a:pPr lvl="1"/>
            <a:r>
              <a:rPr lang="en-US" dirty="0"/>
              <a:t>Core uses cases:</a:t>
            </a:r>
          </a:p>
          <a:p>
            <a:pPr lvl="2"/>
            <a:r>
              <a:rPr lang="en-GB" dirty="0"/>
              <a:t>Single image, download and install.</a:t>
            </a:r>
          </a:p>
          <a:p>
            <a:pPr lvl="2"/>
            <a:r>
              <a:rPr lang="en-GB" dirty="0"/>
              <a:t>Single image, download with swap.</a:t>
            </a:r>
          </a:p>
          <a:p>
            <a:pPr lvl="2"/>
            <a:r>
              <a:rPr lang="en-GB" dirty="0"/>
              <a:t>Single image, XIP A/B</a:t>
            </a:r>
          </a:p>
          <a:p>
            <a:pPr lvl="2"/>
            <a:r>
              <a:rPr lang="en-GB" dirty="0"/>
              <a:t>Single image, ram load A/B</a:t>
            </a:r>
          </a:p>
          <a:p>
            <a:pPr lvl="2"/>
            <a:r>
              <a:rPr lang="en-GB" dirty="0"/>
              <a:t>#2-#4 with two images.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D01D60-0CD6-544D-BEBF-65E4AA5BC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59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E4F72-14E1-EC4C-9A1F-1E64BEEF6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Document Structure Proposal:</a:t>
            </a:r>
            <a:br>
              <a:rPr lang="en-US" dirty="0"/>
            </a:br>
            <a:r>
              <a:rPr lang="en-US" dirty="0"/>
              <a:t>Core Commands &amp; Parameters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750C990-02C1-9544-B63F-486B233F78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Commands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8D6C46-A264-7649-B6AA-21841A4B644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condition-vendor-id</a:t>
            </a:r>
          </a:p>
          <a:p>
            <a:r>
              <a:rPr lang="en-US" dirty="0"/>
              <a:t>condition-class-id</a:t>
            </a:r>
          </a:p>
          <a:p>
            <a:r>
              <a:rPr lang="en-US" dirty="0"/>
              <a:t>condition-image-match</a:t>
            </a:r>
          </a:p>
          <a:p>
            <a:r>
              <a:rPr lang="en-US" dirty="0"/>
              <a:t>condition-slot-index</a:t>
            </a:r>
          </a:p>
          <a:p>
            <a:r>
              <a:rPr lang="en-US" dirty="0"/>
              <a:t>directive-set-component-index</a:t>
            </a:r>
          </a:p>
          <a:p>
            <a:r>
              <a:rPr lang="en-US" dirty="0"/>
              <a:t>directive-try-each</a:t>
            </a:r>
          </a:p>
          <a:p>
            <a:r>
              <a:rPr lang="en-US" dirty="0"/>
              <a:t>directive-override-parameters</a:t>
            </a:r>
          </a:p>
          <a:p>
            <a:r>
              <a:rPr lang="en-US" dirty="0"/>
              <a:t>directive-fetch</a:t>
            </a:r>
          </a:p>
          <a:p>
            <a:r>
              <a:rPr lang="en-US" dirty="0"/>
              <a:t>directive-run</a:t>
            </a:r>
          </a:p>
          <a:p>
            <a:r>
              <a:rPr lang="en-US" dirty="0"/>
              <a:t>directive-swap</a:t>
            </a:r>
          </a:p>
          <a:p>
            <a:r>
              <a:rPr lang="en-US" dirty="0"/>
              <a:t>directive-copy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E5E41C-A114-AA45-9B2D-FDF300DD48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Parameters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201387B-8806-0640-A444-72B52E1F0D8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parameter-vendor-id</a:t>
            </a:r>
          </a:p>
          <a:p>
            <a:r>
              <a:rPr lang="en-US" dirty="0"/>
              <a:t>parameter-class-id</a:t>
            </a:r>
          </a:p>
          <a:p>
            <a:r>
              <a:rPr lang="en-US" dirty="0"/>
              <a:t>parameter-image-digest</a:t>
            </a:r>
          </a:p>
          <a:p>
            <a:r>
              <a:rPr lang="en-US" dirty="0"/>
              <a:t>parameter-image-size</a:t>
            </a:r>
          </a:p>
          <a:p>
            <a:r>
              <a:rPr lang="en-US" dirty="0"/>
              <a:t>parameter-slot-index</a:t>
            </a:r>
          </a:p>
          <a:p>
            <a:r>
              <a:rPr lang="en-US" dirty="0"/>
              <a:t>parameter-</a:t>
            </a:r>
            <a:r>
              <a:rPr lang="en-US" dirty="0" err="1"/>
              <a:t>uri</a:t>
            </a:r>
            <a:endParaRPr lang="en-US" dirty="0"/>
          </a:p>
          <a:p>
            <a:r>
              <a:rPr lang="en-US" dirty="0"/>
              <a:t>parameter-source-component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D01D60-0CD6-544D-BEBF-65E4AA5BC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85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FE36EBE-2183-EF4C-97CF-699F1BCD9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 Structure Proposal:</a:t>
            </a:r>
            <a:br>
              <a:rPr lang="en-US" dirty="0"/>
            </a:br>
            <a:r>
              <a:rPr lang="en-US" dirty="0"/>
              <a:t>Extension Drafts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D24DF64-4282-6E4F-BE19-C1B4A85BD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Encryption (already in progress)</a:t>
            </a:r>
          </a:p>
          <a:p>
            <a:r>
              <a:rPr lang="en-US" dirty="0"/>
              <a:t>Compression and differential update</a:t>
            </a:r>
          </a:p>
          <a:p>
            <a:r>
              <a:rPr lang="en-US" dirty="0"/>
              <a:t>Multiple Trust Domains</a:t>
            </a:r>
          </a:p>
          <a:p>
            <a:pPr lvl="1"/>
            <a:r>
              <a:rPr lang="en-US" dirty="0"/>
              <a:t>TEEP support</a:t>
            </a:r>
          </a:p>
          <a:p>
            <a:pPr lvl="1"/>
            <a:r>
              <a:rPr lang="en-US" dirty="0"/>
              <a:t>Delegation chains</a:t>
            </a:r>
          </a:p>
          <a:p>
            <a:pPr lvl="1"/>
            <a:r>
              <a:rPr lang="en-US" dirty="0"/>
              <a:t>Dependencies</a:t>
            </a:r>
          </a:p>
          <a:p>
            <a:r>
              <a:rPr lang="en-US" dirty="0"/>
              <a:t>Update Management</a:t>
            </a:r>
          </a:p>
          <a:p>
            <a:pPr lvl="1"/>
            <a:r>
              <a:rPr lang="en-US" dirty="0"/>
              <a:t>Additional conditions such as </a:t>
            </a:r>
            <a:r>
              <a:rPr lang="en-GB" dirty="0"/>
              <a:t>image not-match, use before, minimum battery, update-authorised, version match, component offset, abort</a:t>
            </a:r>
          </a:p>
          <a:p>
            <a:pPr lvl="1"/>
            <a:r>
              <a:rPr lang="en-GB" dirty="0"/>
              <a:t>Additional directives, such as Wait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156487-3967-C845-B97C-D17F3436B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76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8823A-D6DF-6147-A116-E52C9E468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270C2-3FB0-AE46-8531-53DAA1134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Minor Issues</a:t>
            </a:r>
          </a:p>
          <a:p>
            <a:pPr lvl="1"/>
            <a:r>
              <a:rPr lang="en-US" dirty="0"/>
              <a:t>URI vs URI Reference?</a:t>
            </a:r>
          </a:p>
          <a:p>
            <a:pPr lvl="1"/>
            <a:r>
              <a:rPr lang="en-US" dirty="0"/>
              <a:t>Future Manifests URI(s)?</a:t>
            </a:r>
          </a:p>
          <a:p>
            <a:pPr lvl="1"/>
            <a:r>
              <a:rPr lang="en-US" dirty="0"/>
              <a:t>Integrated Payloads </a:t>
            </a:r>
          </a:p>
          <a:p>
            <a:pPr lvl="2"/>
            <a:r>
              <a:rPr lang="en-US" dirty="0"/>
              <a:t>How to digest in-situ</a:t>
            </a:r>
          </a:p>
          <a:p>
            <a:pPr lvl="2"/>
            <a:r>
              <a:rPr lang="en-US" dirty="0"/>
              <a:t>Reference format</a:t>
            </a:r>
          </a:p>
          <a:p>
            <a:pPr lvl="1"/>
            <a:r>
              <a:rPr lang="en-US" dirty="0"/>
              <a:t>Mandatory-to-implement Signature Algorithm</a:t>
            </a:r>
          </a:p>
          <a:p>
            <a:r>
              <a:rPr lang="en-US" dirty="0"/>
              <a:t>Major Issue</a:t>
            </a:r>
          </a:p>
          <a:p>
            <a:pPr lvl="1"/>
            <a:r>
              <a:rPr lang="en-US" dirty="0"/>
              <a:t>Document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84EFA-370B-0246-846C-9AB72CC89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13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4FCE8-1EEB-E949-9F12-569092F6C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URI vs URI 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B2C2F4-E56F-0342-934F-44EE4F6E0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URI Reference is already used in section 7.9.1, so this is mostly an oversight:</a:t>
            </a:r>
          </a:p>
          <a:p>
            <a:pPr marL="457200" lvl="1" indent="0">
              <a:buNone/>
            </a:pPr>
            <a:r>
              <a:rPr lang="en-GB" i="1" dirty="0"/>
              <a:t>“The URI for a dependency enclosed in this way MUST be expressed as a fragment-only reference, as defined in </a:t>
            </a:r>
            <a:r>
              <a:rPr lang="en-GB" i="1" dirty="0">
                <a:hlinkClick r:id="rId2"/>
              </a:rPr>
              <a:t>[RFC3986], Section 4.4</a:t>
            </a:r>
            <a:r>
              <a:rPr lang="en-GB" i="1" dirty="0"/>
              <a:t>.”</a:t>
            </a:r>
          </a:p>
          <a:p>
            <a:r>
              <a:rPr lang="en-GB" dirty="0"/>
              <a:t>Does general use of URI references create a problem?</a:t>
            </a:r>
          </a:p>
          <a:p>
            <a:pPr lvl="1"/>
            <a:r>
              <a:rPr lang="en-GB" dirty="0"/>
              <a:t>How does a recipient decide what a reference is relative to? Is this implementation-defined?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59E7A-048E-C941-B777-FA35259E0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18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D137-BC32-BB4B-A771-7F722A693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Manifest URI(s)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690B3-A737-944A-8B88-8F49EF863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addition to canonical URI</a:t>
            </a:r>
          </a:p>
          <a:p>
            <a:r>
              <a:rPr lang="en-US" dirty="0"/>
              <a:t>List of URIs where a device can find future manifests.</a:t>
            </a:r>
          </a:p>
          <a:p>
            <a:pPr lvl="1"/>
            <a:r>
              <a:rPr lang="en-US" dirty="0"/>
              <a:t>Is this component-specific?</a:t>
            </a:r>
          </a:p>
          <a:p>
            <a:pPr lvl="1"/>
            <a:r>
              <a:rPr lang="en-US" dirty="0"/>
              <a:t>Should this be overridable?</a:t>
            </a:r>
          </a:p>
          <a:p>
            <a:pPr lvl="1"/>
            <a:r>
              <a:rPr lang="en-US" dirty="0"/>
              <a:t>Is this an artifact of secure invocation or of installation?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443283-EF1B-164B-A6CE-A9B014283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64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7B670-11F3-F54E-AECB-74963072F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Payloads: Digests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F7AF3-1915-0C47-BEA8-BEED3471CF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suit-condition-image-digest only refers to component IDs.</a:t>
            </a:r>
          </a:p>
          <a:p>
            <a:r>
              <a:rPr lang="en-US" dirty="0"/>
              <a:t>Could we enable computing a digest of an integrated payload?</a:t>
            </a:r>
          </a:p>
          <a:p>
            <a:pPr lvl="1"/>
            <a:r>
              <a:rPr lang="en-US" dirty="0"/>
              <a:t>What component id should be used for an integrated payload verification?</a:t>
            </a:r>
          </a:p>
          <a:p>
            <a:pPr lvl="1"/>
            <a:r>
              <a:rPr lang="en-US" dirty="0"/>
              <a:t>Should we introduce a new command for this?</a:t>
            </a:r>
          </a:p>
          <a:p>
            <a:pPr lvl="2"/>
            <a:r>
              <a:rPr lang="en-US" dirty="0"/>
              <a:t>suit-condition-integrated-image-digest?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8BA82-1CE8-7E4A-9FFF-E2AD310AF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6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AEB4EF69-BF84-644F-8687-44AACDB13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Payloads: References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803B178-5F25-AA43-B213-C722EB5A5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Currently, Integrated payload references require a string-&gt;int conversion. From draft-</a:t>
            </a:r>
            <a:r>
              <a:rPr lang="en-US" dirty="0" err="1"/>
              <a:t>ietf</a:t>
            </a:r>
            <a:r>
              <a:rPr lang="en-US" dirty="0"/>
              <a:t>-suit-manifest:</a:t>
            </a:r>
          </a:p>
          <a:p>
            <a:pPr marL="457200" lvl="1" indent="0">
              <a:buNone/>
            </a:pPr>
            <a:r>
              <a:rPr lang="en-GB" i="1" dirty="0"/>
              <a:t>The fragment identifier is the </a:t>
            </a:r>
            <a:r>
              <a:rPr lang="en-GB" i="1" dirty="0" err="1"/>
              <a:t>stringified</a:t>
            </a:r>
            <a:r>
              <a:rPr lang="en-GB" i="1" dirty="0"/>
              <a:t> envelope key of the dependency. For example, an envelope that contains a dependency at key 42 would use a URI "#42", key -73 would use a URI "#-73".</a:t>
            </a:r>
            <a:endParaRPr lang="en-US" i="1" dirty="0"/>
          </a:p>
          <a:p>
            <a:r>
              <a:rPr lang="en-US" dirty="0"/>
              <a:t>This has disadvantages</a:t>
            </a:r>
          </a:p>
          <a:p>
            <a:pPr lvl="1"/>
            <a:r>
              <a:rPr lang="en-US" dirty="0"/>
              <a:t>Possible collisions with future extensions</a:t>
            </a:r>
          </a:p>
          <a:p>
            <a:pPr lvl="1"/>
            <a:r>
              <a:rPr lang="en-US" dirty="0"/>
              <a:t>String =&gt; integer conversions in manifest processor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391B0D-3ABC-2143-8C52-18C4921D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08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3CD91-2BB3-1341-9130-492B1D335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Payload Reference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DFD77-70AC-6D47-8ACD-C0B61B2DD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String keys for integrated payloads and dependencies.</a:t>
            </a:r>
          </a:p>
          <a:p>
            <a:r>
              <a:rPr lang="en-US" dirty="0"/>
              <a:t>URI fragment-only reference is preferred:</a:t>
            </a:r>
          </a:p>
          <a:p>
            <a:pPr lvl="1"/>
            <a:r>
              <a:rPr lang="en-US" dirty="0"/>
              <a:t>Unambiguous</a:t>
            </a:r>
          </a:p>
          <a:p>
            <a:pPr lvl="1"/>
            <a:r>
              <a:rPr lang="en-US" dirty="0"/>
              <a:t>Concise</a:t>
            </a:r>
          </a:p>
          <a:p>
            <a:r>
              <a:rPr lang="en-US" dirty="0"/>
              <a:t>Possible optimization:</a:t>
            </a:r>
          </a:p>
          <a:p>
            <a:pPr lvl="1"/>
            <a:r>
              <a:rPr lang="en-US" dirty="0"/>
              <a:t>Fetch always checks for any URI-Reference in SUIT-Envelope prior to remote fetch</a:t>
            </a:r>
          </a:p>
          <a:p>
            <a:pPr lvl="1"/>
            <a:r>
              <a:rPr lang="en-US" dirty="0"/>
              <a:t>Seamless prefetching by distribution infrastructure is possible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A26E26-83C3-0C4B-959A-941E5185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47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3CD91-2BB3-1341-9130-492B1D335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Payload Reference Comparison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275DA8-1B23-E649-A683-5486BC6E02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v14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1FF60DB-1763-8E4C-B114-C39C0CD2283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Set Parameter-</a:t>
            </a:r>
            <a:r>
              <a:rPr lang="en-US" dirty="0" err="1"/>
              <a:t>uri</a:t>
            </a:r>
            <a:r>
              <a:rPr lang="en-US" dirty="0"/>
              <a:t> = #24:</a:t>
            </a:r>
          </a:p>
          <a:p>
            <a:pPr lvl="1"/>
            <a:r>
              <a:rPr lang="en-US" dirty="0"/>
              <a:t>21:”#24” = 15 63 233234</a:t>
            </a:r>
          </a:p>
          <a:p>
            <a:pPr lvl="1"/>
            <a:r>
              <a:rPr lang="en-US" dirty="0"/>
              <a:t>5 bytes</a:t>
            </a:r>
          </a:p>
          <a:p>
            <a:r>
              <a:rPr lang="en-US" dirty="0"/>
              <a:t>SUIT Envelope key 24:</a:t>
            </a:r>
          </a:p>
          <a:p>
            <a:pPr lvl="1"/>
            <a:r>
              <a:rPr lang="en-US" dirty="0"/>
              <a:t>24 = 18 18</a:t>
            </a:r>
          </a:p>
          <a:p>
            <a:pPr lvl="1"/>
            <a:r>
              <a:rPr lang="en-US" dirty="0"/>
              <a:t>2 bytes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555633A-3EB2-A040-9892-E39F92C48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Proposed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5D852D2-F637-9A45-8D67-5300B54A0DC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Set Parameter-</a:t>
            </a:r>
            <a:r>
              <a:rPr lang="en-US" dirty="0" err="1"/>
              <a:t>uri</a:t>
            </a:r>
            <a:r>
              <a:rPr lang="en-US" dirty="0"/>
              <a:t> = “#a”:</a:t>
            </a:r>
          </a:p>
          <a:p>
            <a:pPr lvl="1"/>
            <a:r>
              <a:rPr lang="en-US" dirty="0"/>
              <a:t>21:”#a” = 15 62 2361</a:t>
            </a:r>
          </a:p>
          <a:p>
            <a:pPr lvl="1"/>
            <a:r>
              <a:rPr lang="en-US" dirty="0"/>
              <a:t>4 bytes</a:t>
            </a:r>
          </a:p>
          <a:p>
            <a:r>
              <a:rPr lang="en-US" dirty="0"/>
              <a:t>SUIT Envelope key “#a”:</a:t>
            </a:r>
          </a:p>
          <a:p>
            <a:pPr lvl="1"/>
            <a:r>
              <a:rPr lang="en-US" dirty="0"/>
              <a:t>“#a” = 62 2361</a:t>
            </a:r>
          </a:p>
          <a:p>
            <a:pPr lvl="1"/>
            <a:r>
              <a:rPr lang="en-US" dirty="0"/>
              <a:t>3 bytes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A26E26-83C3-0C4B-959A-941E5185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59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3CD91-2BB3-1341-9130-492B1D335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Payload Reference CDDL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1FF60DB-1763-8E4C-B114-C39C0CD22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SUIT_Integrated_Payload</a:t>
            </a:r>
            <a:r>
              <a:rPr lang="en-US" dirty="0"/>
              <a:t> = (suit-integrated-payload-key =&gt; </a:t>
            </a:r>
            <a:r>
              <a:rPr lang="en-US" dirty="0" err="1"/>
              <a:t>bstr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SUIT_Integrated_Dependency</a:t>
            </a:r>
            <a:r>
              <a:rPr lang="en-US" dirty="0"/>
              <a:t> = (</a:t>
            </a:r>
          </a:p>
          <a:p>
            <a:pPr marL="0" indent="0">
              <a:buNone/>
            </a:pPr>
            <a:r>
              <a:rPr lang="en-US" dirty="0"/>
              <a:t>    suit-integrated-dependency-key =&gt; </a:t>
            </a:r>
            <a:r>
              <a:rPr lang="en-US" dirty="0" err="1"/>
              <a:t>bstr</a:t>
            </a:r>
            <a:r>
              <a:rPr lang="en-US" dirty="0"/>
              <a:t> .</a:t>
            </a:r>
            <a:r>
              <a:rPr lang="en-US" dirty="0" err="1"/>
              <a:t>cbor</a:t>
            </a:r>
            <a:r>
              <a:rPr lang="en-US" dirty="0"/>
              <a:t> </a:t>
            </a:r>
            <a:r>
              <a:rPr lang="en-US" dirty="0" err="1"/>
              <a:t>SUIT_Envelope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suit-integrated-payload-key = </a:t>
            </a:r>
            <a:r>
              <a:rPr lang="en-US" dirty="0" err="1"/>
              <a:t>tstr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suit-integrated-dependency-key = suit-integrated-payload-key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A26E26-83C3-0C4B-959A-941E5185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D542A-BB92-E447-B5A4-D6257910052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58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629</Words>
  <Application>Microsoft Macintosh PowerPoint</Application>
  <PresentationFormat>Widescreen</PresentationFormat>
  <Paragraphs>129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draft-ietf-suit-manifest-v14</vt:lpstr>
      <vt:lpstr>Agenda</vt:lpstr>
      <vt:lpstr>URI vs URI Reference</vt:lpstr>
      <vt:lpstr>Future Manifest URI(s)</vt:lpstr>
      <vt:lpstr>Integrated Payloads: Digests</vt:lpstr>
      <vt:lpstr>Integrated Payloads: References</vt:lpstr>
      <vt:lpstr>Integrated Payload Reference Proposal</vt:lpstr>
      <vt:lpstr>Integrated Payload Reference Comparison</vt:lpstr>
      <vt:lpstr>Integrated Payload Reference CDDL</vt:lpstr>
      <vt:lpstr>Mandatory-to-Implement Signature Algorithm </vt:lpstr>
      <vt:lpstr>Document Structure</vt:lpstr>
      <vt:lpstr>Document Structure Proposal: Core Commands &amp; Parameters</vt:lpstr>
      <vt:lpstr>Document Structure Proposal: Extension Drafts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draft-ietf-suit-manifest-v14</dc:title>
  <dc:creator>Brendan Moran</dc:creator>
  <cp:lastModifiedBy>Brendan Moran</cp:lastModifiedBy>
  <cp:revision>13</cp:revision>
  <dcterms:created xsi:type="dcterms:W3CDTF">2021-07-23T07:25:12Z</dcterms:created>
  <dcterms:modified xsi:type="dcterms:W3CDTF">2021-07-23T11:40:28Z</dcterms:modified>
</cp:coreProperties>
</file>