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71" r:id="rId1"/>
  </p:sldMasterIdLst>
  <p:notesMasterIdLst>
    <p:notesMasterId r:id="rId5"/>
  </p:notesMasterIdLst>
  <p:handoutMasterIdLst>
    <p:handoutMasterId r:id="rId6"/>
  </p:handoutMasterIdLst>
  <p:sldIdLst>
    <p:sldId id="504" r:id="rId2"/>
    <p:sldId id="257" r:id="rId3"/>
    <p:sldId id="259" r:id="rId4"/>
  </p:sldIdLst>
  <p:sldSz cx="9144000" cy="5143500" type="screen16x9"/>
  <p:notesSz cx="6858000" cy="9144000"/>
  <p:defaultTextStyle>
    <a:defPPr>
      <a:defRPr lang="fr-FR"/>
    </a:defPPr>
    <a:lvl1pPr marL="0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061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121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183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243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303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363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424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485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B1E26"/>
    <a:srgbClr val="C01D23"/>
    <a:srgbClr val="C12022"/>
    <a:srgbClr val="E96870"/>
    <a:srgbClr val="9BBB59"/>
    <a:srgbClr val="EAD4D5"/>
    <a:srgbClr val="FD27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46F890A9-2807-4EBB-B81D-B2AA78EC7F39}" styleName="Style foncé 2 - Accentuation 5/Accentuation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84E427A-3D55-4303-BF80-6455036E1DE7}" styleName="Style à thème 1 - Accentuation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Style à thème 1 - Accentuation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Style léger 2 - Accentuation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Style léger 2 - Accentuation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81761" autoAdjust="0"/>
  </p:normalViewPr>
  <p:slideViewPr>
    <p:cSldViewPr snapToGrid="0" snapToObjects="1">
      <p:cViewPr varScale="1">
        <p:scale>
          <a:sx n="73" d="100"/>
          <a:sy n="73" d="100"/>
        </p:scale>
        <p:origin x="1068" y="5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18AC8D-8152-934A-9CD4-87285105D0F1}" type="datetimeFigureOut">
              <a:rPr lang="fr-FR" smtClean="0"/>
              <a:t>08/11/2021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E68B7E-75EB-E145-A77D-27225DB7AAD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60321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85E145-BB0C-9046-AB45-371B9A6AEC76}" type="datetimeFigureOut">
              <a:rPr lang="fr-FR" smtClean="0"/>
              <a:t>08/11/2021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D6E558-E63E-1D45-BFE4-2383456AADF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25131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061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121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183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243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303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363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424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485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06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8D6E558-E63E-1D45-BFE4-2383456AADF7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0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7608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597825"/>
            <a:ext cx="7772400" cy="110251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2914651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3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modifier le style des sous-titres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E28D-3C84-FA4F-AA95-DF0FC25EB24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7685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E28D-3C84-FA4F-AA95-DF0FC25EB24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915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E28D-3C84-FA4F-AA95-DF0FC25EB24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4713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637043"/>
          </a:xfrm>
          <a:prstGeom prst="rect">
            <a:avLst/>
          </a:prstGeom>
        </p:spPr>
        <p:txBody>
          <a:bodyPr vert="horz" lIns="91411" tIns="45707" rIns="91411" bIns="45707" rtlCol="0" anchor="ctr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200154"/>
            <a:ext cx="8229600" cy="3394472"/>
          </a:xfrm>
          <a:prstGeom prst="rect">
            <a:avLst/>
          </a:prstGeom>
        </p:spPr>
        <p:txBody>
          <a:bodyPr vert="horz" lIns="91411" tIns="45707" rIns="91411" bIns="45707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79981" y="4824409"/>
            <a:ext cx="489445" cy="273844"/>
          </a:xfrm>
          <a:prstGeom prst="rect">
            <a:avLst/>
          </a:prstGeom>
        </p:spPr>
        <p:txBody>
          <a:bodyPr vert="horz" lIns="91411" tIns="45707" rIns="91411" bIns="45707" rtlCol="0" anchor="ctr"/>
          <a:lstStyle>
            <a:lvl1pPr algn="r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fld id="{22D2E28D-3C84-FA4F-AA95-DF0FC25EB245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7" name="Picture 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33338"/>
            <a:ext cx="1519238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8"/>
          <p:cNvSpPr txBox="1">
            <a:spLocks noChangeArrowheads="1"/>
          </p:cNvSpPr>
          <p:nvPr userDrawn="1"/>
        </p:nvSpPr>
        <p:spPr bwMode="auto">
          <a:xfrm>
            <a:off x="95252" y="4790278"/>
            <a:ext cx="167308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1400" dirty="0" smtClean="0">
                <a:cs typeface="Arial" panose="020B0604020202020204" pitchFamily="34" charset="0"/>
              </a:rPr>
              <a:t>LPWAN@IETF112</a:t>
            </a:r>
            <a:endParaRPr lang="en-US" altLang="en-US" sz="14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7724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</p:sldLayoutIdLst>
  <p:hf hdr="0" ftr="0" dt="0"/>
  <p:txStyles>
    <p:titleStyle>
      <a:lvl1pPr algn="ctr" defTabSz="457061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96" indent="-342796" algn="l" defTabSz="45706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24" indent="-285662" algn="l" defTabSz="457061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2" indent="-228531" algn="l" defTabSz="457061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712" indent="-228531" algn="l" defTabSz="457061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773" indent="-228531" algn="l" defTabSz="457061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834" indent="-228531" algn="l" defTabSz="45706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895" indent="-228531" algn="l" defTabSz="45706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955" indent="-228531" algn="l" defTabSz="45706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015" indent="-228531" algn="l" defTabSz="45706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61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21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3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43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03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63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24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85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06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2D2E28D-3C84-FA4F-AA95-DF0FC25EB245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pPr marL="0" marR="0" lvl="0" indent="0" algn="r" defTabSz="4570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0" y="1133922"/>
            <a:ext cx="9144000" cy="900112"/>
          </a:xfrm>
          <a:prstGeom prst="rect">
            <a:avLst/>
          </a:prstGeom>
        </p:spPr>
        <p:txBody>
          <a:bodyPr vert="horz" lIns="91411" tIns="45707" rIns="91411" bIns="45707" rtlCol="0" anchor="ctr">
            <a:normAutofit fontScale="92500"/>
          </a:bodyPr>
          <a:lstStyle>
            <a:lvl1pPr algn="ctr" defTabSz="457061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RFC 8724, 9011 adoption at </a:t>
            </a:r>
            <a:r>
              <a:rPr lang="en-US" dirty="0" err="1" smtClean="0"/>
              <a:t>LoRa</a:t>
            </a:r>
            <a:r>
              <a:rPr lang="en-US" dirty="0" smtClean="0"/>
              <a:t> Alliance</a:t>
            </a:r>
            <a:endParaRPr lang="en-US" b="1" dirty="0">
              <a:cs typeface="Trebuchet MS"/>
            </a:endParaRPr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0" y="2971799"/>
            <a:ext cx="9144000" cy="1586089"/>
          </a:xfrm>
          <a:prstGeom prst="rect">
            <a:avLst/>
          </a:prstGeom>
        </p:spPr>
        <p:txBody>
          <a:bodyPr vert="horz" lIns="91411" tIns="45707" rIns="91411" bIns="45707" rtlCol="0" anchor="ctr">
            <a:normAutofit/>
          </a:bodyPr>
          <a:lstStyle>
            <a:lvl1pPr algn="ctr" defTabSz="457061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>
                <a:cs typeface="Trebuchet MS"/>
              </a:rPr>
              <a:t>Authors:</a:t>
            </a:r>
          </a:p>
          <a:p>
            <a:r>
              <a:rPr lang="en-US" sz="2000" dirty="0" smtClean="0">
                <a:cs typeface="Trebuchet MS"/>
              </a:rPr>
              <a:t>Dominique </a:t>
            </a:r>
            <a:r>
              <a:rPr lang="en-US" sz="2000" dirty="0" err="1" smtClean="0">
                <a:cs typeface="Trebuchet MS"/>
              </a:rPr>
              <a:t>Barthel</a:t>
            </a:r>
            <a:r>
              <a:rPr lang="en-US" sz="2000" dirty="0" smtClean="0">
                <a:cs typeface="Trebuchet MS"/>
              </a:rPr>
              <a:t> &lt;dominique.barthel@orange.com&gt;</a:t>
            </a:r>
            <a:br>
              <a:rPr lang="en-US" sz="2000" dirty="0" smtClean="0">
                <a:cs typeface="Trebuchet MS"/>
              </a:rPr>
            </a:br>
            <a:r>
              <a:rPr lang="en-US" sz="2000" dirty="0" smtClean="0">
                <a:cs typeface="Trebuchet MS"/>
              </a:rPr>
              <a:t>Olivier Gimenez </a:t>
            </a:r>
            <a:r>
              <a:rPr lang="en-US" sz="2000" smtClean="0">
                <a:cs typeface="Trebuchet MS"/>
              </a:rPr>
              <a:t>&lt;ogimenez@semtech.com</a:t>
            </a:r>
            <a:r>
              <a:rPr lang="en-US" sz="2000" dirty="0" smtClean="0">
                <a:cs typeface="Trebuchet MS"/>
              </a:rPr>
              <a:t>&gt;</a:t>
            </a:r>
            <a:endParaRPr lang="en-US" sz="2000" dirty="0">
              <a:cs typeface="Trebuchet MS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0" y="4154768"/>
            <a:ext cx="9144000" cy="900112"/>
          </a:xfrm>
          <a:prstGeom prst="rect">
            <a:avLst/>
          </a:prstGeom>
        </p:spPr>
        <p:txBody>
          <a:bodyPr vert="horz" lIns="91411" tIns="45707" rIns="91411" bIns="45707" rtlCol="0" anchor="ctr">
            <a:normAutofit/>
          </a:bodyPr>
          <a:lstStyle>
            <a:lvl1pPr algn="ctr" defTabSz="457061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061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/>
              <a:ea typeface="+mj-ea"/>
              <a:cs typeface="Trebuchet MS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787444" y="468488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06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8" name="ZoneTexte 1"/>
          <p:cNvSpPr txBox="1"/>
          <p:nvPr/>
        </p:nvSpPr>
        <p:spPr>
          <a:xfrm>
            <a:off x="2802442" y="4738501"/>
            <a:ext cx="3662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06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Trebuchet MS"/>
              </a:rPr>
              <a:t>IETF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Trebuchet MS"/>
              </a:rPr>
              <a:t>112,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Trebuchet MS"/>
              </a:rPr>
              <a:t>Virtual, November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Trebuchet MS"/>
              </a:rPr>
              <a:t>9</a:t>
            </a:r>
            <a:r>
              <a:rPr kumimoji="0" lang="en-US" sz="1800" b="0" i="0" u="none" strike="noStrike" kern="120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Trebuchet MS"/>
              </a:rPr>
              <a:t>th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Trebuchet MS"/>
              </a:rPr>
              <a:t>, 2021</a:t>
            </a:r>
          </a:p>
        </p:txBody>
      </p:sp>
    </p:spTree>
    <p:extLst>
      <p:ext uri="{BB962C8B-B14F-4D97-AF65-F5344CB8AC3E}">
        <p14:creationId xmlns:p14="http://schemas.microsoft.com/office/powerpoint/2010/main" val="1058617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BAC7AB2-E7C2-8647-8876-6AE95AD05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722" y="99872"/>
            <a:ext cx="8626264" cy="993775"/>
          </a:xfrm>
        </p:spPr>
        <p:txBody>
          <a:bodyPr>
            <a:normAutofit/>
          </a:bodyPr>
          <a:lstStyle/>
          <a:p>
            <a:r>
              <a:rPr lang="en-US" dirty="0" smtClean="0"/>
              <a:t>IPv6 support </a:t>
            </a:r>
            <a:r>
              <a:rPr lang="en-US" dirty="0" smtClean="0"/>
              <a:t>at </a:t>
            </a:r>
            <a:r>
              <a:rPr lang="en-US" dirty="0" err="1" smtClean="0"/>
              <a:t>LoRa</a:t>
            </a:r>
            <a:r>
              <a:rPr lang="en-US" dirty="0" smtClean="0"/>
              <a:t> Alliance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BC7D9CB-4204-5642-9492-A3D9CD0EBB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263110"/>
            <a:ext cx="7886700" cy="3263504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First use case is DLMS over </a:t>
            </a:r>
            <a:r>
              <a:rPr lang="en-US" dirty="0" err="1" smtClean="0"/>
              <a:t>LoRaWAN</a:t>
            </a:r>
            <a:endParaRPr lang="en-US" dirty="0" smtClean="0"/>
          </a:p>
          <a:p>
            <a:pPr lvl="1"/>
            <a:r>
              <a:rPr lang="en-US" dirty="0" smtClean="0"/>
              <a:t>DLMS is mainly energy metering application protocol</a:t>
            </a:r>
          </a:p>
          <a:p>
            <a:pPr lvl="1"/>
            <a:r>
              <a:rPr lang="en-US" dirty="0" smtClean="0"/>
              <a:t>Reuse of existing DLMS/UDP/IPv6 stack, with SCHC/</a:t>
            </a:r>
            <a:r>
              <a:rPr lang="en-US" dirty="0" err="1" smtClean="0"/>
              <a:t>LoRAWAN</a:t>
            </a:r>
            <a:r>
              <a:rPr lang="en-US" dirty="0" smtClean="0"/>
              <a:t> underneath</a:t>
            </a:r>
            <a:endParaRPr lang="en-US" dirty="0"/>
          </a:p>
          <a:p>
            <a:r>
              <a:rPr lang="en-US" dirty="0" smtClean="0"/>
              <a:t>IPv6_over_LoRaWAN Technical </a:t>
            </a:r>
            <a:r>
              <a:rPr lang="en-US" dirty="0" smtClean="0"/>
              <a:t>Specification being completed</a:t>
            </a:r>
            <a:endParaRPr lang="en-US" dirty="0" smtClean="0"/>
          </a:p>
          <a:p>
            <a:pPr lvl="1"/>
            <a:r>
              <a:rPr lang="en-US" dirty="0" smtClean="0"/>
              <a:t>Editors: </a:t>
            </a:r>
            <a:r>
              <a:rPr lang="en-US" dirty="0" err="1" smtClean="0"/>
              <a:t>Acklio</a:t>
            </a:r>
            <a:r>
              <a:rPr lang="en-US" dirty="0" smtClean="0"/>
              <a:t>, </a:t>
            </a:r>
            <a:r>
              <a:rPr lang="en-US" dirty="0" err="1" smtClean="0"/>
              <a:t>Semtech</a:t>
            </a:r>
            <a:r>
              <a:rPr lang="en-US" dirty="0" smtClean="0"/>
              <a:t>, IMT </a:t>
            </a:r>
            <a:r>
              <a:rPr lang="en-US" dirty="0" err="1" smtClean="0"/>
              <a:t>Atlantique</a:t>
            </a:r>
            <a:endParaRPr lang="en-US" dirty="0" smtClean="0"/>
          </a:p>
          <a:p>
            <a:pPr lvl="1"/>
            <a:r>
              <a:rPr lang="en-US" dirty="0" smtClean="0"/>
              <a:t>Contributors: 10 companies/institutions </a:t>
            </a:r>
          </a:p>
          <a:p>
            <a:pPr lvl="1"/>
            <a:r>
              <a:rPr lang="en-US" dirty="0" smtClean="0"/>
              <a:t>Mandates compliance with RFC8724, 9011 and</a:t>
            </a:r>
          </a:p>
          <a:p>
            <a:pPr lvl="1"/>
            <a:r>
              <a:rPr lang="en-US" dirty="0" smtClean="0"/>
              <a:t>Recommends to pick compression rule with min. </a:t>
            </a:r>
            <a:r>
              <a:rPr lang="en-US" dirty="0"/>
              <a:t>C</a:t>
            </a:r>
            <a:r>
              <a:rPr lang="en-US" dirty="0" smtClean="0"/>
              <a:t>ompression Residue</a:t>
            </a:r>
            <a:endParaRPr lang="en-US" dirty="0"/>
          </a:p>
          <a:p>
            <a:pPr lvl="1"/>
            <a:r>
              <a:rPr lang="en-US" dirty="0" smtClean="0"/>
              <a:t>Recommends shorter Inactivity and Retransmission Timers than RFC9011 defaults, based on application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78FF71D-4EB3-4C3D-9F31-80F8E9358335}"/>
              </a:ext>
            </a:extLst>
          </p:cNvPr>
          <p:cNvSpPr txBox="1">
            <a:spLocks/>
          </p:cNvSpPr>
          <p:nvPr/>
        </p:nvSpPr>
        <p:spPr>
          <a:xfrm>
            <a:off x="6863586" y="4836957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fr-FR"/>
            </a:defPPr>
            <a:lvl1pPr marL="0" algn="r" defTabSz="6858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3D7CE35-1867-2742-9862-5460C4103144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9AB96343-86EF-4484-A3B4-BD5B5EF412E0}"/>
              </a:ext>
            </a:extLst>
          </p:cNvPr>
          <p:cNvSpPr/>
          <p:nvPr/>
        </p:nvSpPr>
        <p:spPr>
          <a:xfrm>
            <a:off x="3549514" y="4803024"/>
            <a:ext cx="251055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/>
            <a:r>
              <a:rPr lang="en-US" sz="1400" dirty="0" smtClean="0">
                <a:solidFill>
                  <a:srgbClr val="E7E6E6">
                    <a:lumMod val="50000"/>
                  </a:srgbClr>
                </a:solidFill>
                <a:latin typeface="Calibri" panose="020F0502020204030204"/>
              </a:rPr>
              <a:t>RFC 8724, 9011 at </a:t>
            </a:r>
            <a:r>
              <a:rPr lang="en-US" sz="1400" dirty="0" err="1" smtClean="0">
                <a:solidFill>
                  <a:srgbClr val="E7E6E6">
                    <a:lumMod val="50000"/>
                  </a:srgbClr>
                </a:solidFill>
                <a:latin typeface="Calibri" panose="020F0502020204030204"/>
              </a:rPr>
              <a:t>LoRa</a:t>
            </a:r>
            <a:r>
              <a:rPr lang="en-US" sz="1400" dirty="0" smtClean="0">
                <a:solidFill>
                  <a:srgbClr val="E7E6E6">
                    <a:lumMod val="50000"/>
                  </a:srgbClr>
                </a:solidFill>
                <a:latin typeface="Calibri" panose="020F0502020204030204"/>
              </a:rPr>
              <a:t> Alliance</a:t>
            </a:r>
            <a:endParaRPr lang="en-US" sz="1400" dirty="0">
              <a:solidFill>
                <a:srgbClr val="E7E6E6">
                  <a:lumMod val="50000"/>
                </a:srgb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838364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 smtClean="0"/>
              <a:t>Next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fr-FR" sz="2800" dirty="0"/>
          </a:p>
          <a:p>
            <a:r>
              <a:rPr lang="fr-FR" sz="2800" dirty="0" smtClean="0"/>
              <a:t>Vote at the </a:t>
            </a:r>
            <a:r>
              <a:rPr lang="fr-FR" sz="2800" dirty="0" err="1" smtClean="0"/>
              <a:t>Technical</a:t>
            </a:r>
            <a:r>
              <a:rPr lang="fr-FR" sz="2800" dirty="0" smtClean="0"/>
              <a:t> </a:t>
            </a:r>
            <a:r>
              <a:rPr lang="fr-FR" sz="2800" dirty="0" err="1" smtClean="0"/>
              <a:t>Comittee</a:t>
            </a:r>
            <a:r>
              <a:rPr lang="fr-FR" sz="2800" dirty="0" smtClean="0"/>
              <a:t> meeting </a:t>
            </a:r>
            <a:r>
              <a:rPr lang="fr-FR" sz="2800" dirty="0" err="1" smtClean="0"/>
              <a:t>Nov</a:t>
            </a:r>
            <a:r>
              <a:rPr lang="fr-FR" sz="2800" dirty="0"/>
              <a:t> </a:t>
            </a:r>
            <a:r>
              <a:rPr lang="fr-FR" sz="2800" dirty="0" smtClean="0"/>
              <a:t>16</a:t>
            </a:r>
            <a:r>
              <a:rPr lang="fr-FR" sz="2800" baseline="30000" dirty="0" smtClean="0"/>
              <a:t>th</a:t>
            </a:r>
            <a:r>
              <a:rPr lang="fr-FR" sz="2800" dirty="0" smtClean="0"/>
              <a:t>   </a:t>
            </a:r>
            <a:endParaRPr lang="fr-FR" sz="2800" dirty="0"/>
          </a:p>
          <a:p>
            <a:r>
              <a:rPr lang="fr-FR" sz="2800" dirty="0" smtClean="0"/>
              <a:t>Write DLMS/UDP/IPv6/</a:t>
            </a:r>
            <a:r>
              <a:rPr lang="fr-FR" sz="2800" dirty="0" err="1" smtClean="0"/>
              <a:t>LoRaWAN</a:t>
            </a:r>
            <a:r>
              <a:rPr lang="fr-FR" sz="2800" dirty="0" smtClean="0"/>
              <a:t> certification document</a:t>
            </a:r>
            <a:endParaRPr lang="fr-FR" sz="2800" dirty="0"/>
          </a:p>
          <a:p>
            <a:r>
              <a:rPr lang="fr-FR" sz="2800" dirty="0" smtClean="0"/>
              <a:t>Discussions </a:t>
            </a:r>
            <a:r>
              <a:rPr lang="fr-FR" sz="2800" dirty="0" err="1" smtClean="0"/>
              <a:t>with</a:t>
            </a:r>
            <a:r>
              <a:rPr lang="fr-FR" sz="2800" dirty="0" smtClean="0"/>
              <a:t> CSA (</a:t>
            </a:r>
            <a:r>
              <a:rPr lang="fr-FR" sz="2800" dirty="0" err="1" smtClean="0"/>
              <a:t>formerly</a:t>
            </a:r>
            <a:r>
              <a:rPr lang="fr-FR" sz="2800" dirty="0" smtClean="0"/>
              <a:t> </a:t>
            </a:r>
            <a:r>
              <a:rPr lang="fr-FR" sz="2800" dirty="0" err="1" smtClean="0"/>
              <a:t>Zigbee</a:t>
            </a:r>
            <a:r>
              <a:rPr lang="fr-FR" sz="2800" dirty="0" smtClean="0"/>
              <a:t> Alliance) on </a:t>
            </a:r>
            <a:r>
              <a:rPr lang="fr-FR" sz="2800" dirty="0" err="1" smtClean="0"/>
              <a:t>LoRaWAN</a:t>
            </a:r>
            <a:r>
              <a:rPr lang="fr-FR" sz="2800" dirty="0" smtClean="0"/>
              <a:t> in </a:t>
            </a:r>
            <a:r>
              <a:rPr lang="fr-FR" sz="2800" dirty="0" err="1" smtClean="0"/>
              <a:t>Connected</a:t>
            </a:r>
            <a:r>
              <a:rPr lang="fr-FR" sz="2800" dirty="0" smtClean="0"/>
              <a:t> Home over IP (</a:t>
            </a:r>
            <a:r>
              <a:rPr lang="fr-FR" sz="2800" dirty="0" err="1" smtClean="0"/>
              <a:t>Matter</a:t>
            </a:r>
            <a:r>
              <a:rPr lang="fr-FR" sz="2800" smtClean="0"/>
              <a:t>)</a:t>
            </a:r>
            <a:endParaRPr lang="fr-FR" sz="2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4848088-5FAB-44E1-8502-2943B5A17C06}"/>
              </a:ext>
            </a:extLst>
          </p:cNvPr>
          <p:cNvSpPr txBox="1">
            <a:spLocks/>
          </p:cNvSpPr>
          <p:nvPr/>
        </p:nvSpPr>
        <p:spPr>
          <a:xfrm>
            <a:off x="6863586" y="4836957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fr-FR"/>
            </a:defPPr>
            <a:lvl1pPr marL="0" algn="r" defTabSz="6858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3D7CE35-1867-2742-9862-5460C4103144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E1D707BC-778A-46AC-98B6-19CDFEAE113A}"/>
              </a:ext>
            </a:extLst>
          </p:cNvPr>
          <p:cNvSpPr/>
          <p:nvPr/>
        </p:nvSpPr>
        <p:spPr>
          <a:xfrm>
            <a:off x="3549514" y="4803024"/>
            <a:ext cx="251055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/>
            <a:r>
              <a:rPr lang="en-US" sz="1400" dirty="0">
                <a:solidFill>
                  <a:srgbClr val="E7E6E6">
                    <a:lumMod val="50000"/>
                  </a:srgbClr>
                </a:solidFill>
                <a:latin typeface="Calibri" panose="020F0502020204030204"/>
              </a:rPr>
              <a:t>RFC 8724, 9011 at </a:t>
            </a:r>
            <a:r>
              <a:rPr lang="en-US" sz="1400" dirty="0" err="1">
                <a:solidFill>
                  <a:srgbClr val="E7E6E6">
                    <a:lumMod val="50000"/>
                  </a:srgbClr>
                </a:solidFill>
                <a:latin typeface="Calibri" panose="020F0502020204030204"/>
              </a:rPr>
              <a:t>LoRa</a:t>
            </a:r>
            <a:r>
              <a:rPr lang="en-US" sz="1400" dirty="0">
                <a:solidFill>
                  <a:srgbClr val="E7E6E6">
                    <a:lumMod val="50000"/>
                  </a:srgbClr>
                </a:solidFill>
                <a:latin typeface="Calibri" panose="020F0502020204030204"/>
              </a:rPr>
              <a:t> Alliance</a:t>
            </a:r>
            <a:endParaRPr lang="en-US" sz="1400" dirty="0">
              <a:solidFill>
                <a:srgbClr val="E7E6E6">
                  <a:lumMod val="50000"/>
                </a:srgb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990731857"/>
      </p:ext>
    </p:extLst>
  </p:cSld>
  <p:clrMapOvr>
    <a:masterClrMapping/>
  </p:clrMapOvr>
</p:sld>
</file>

<file path=ppt/theme/theme1.xml><?xml version="1.0" encoding="utf-8"?>
<a:theme xmlns:a="http://schemas.openxmlformats.org/drawingml/2006/main" name="2_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148</Words>
  <Application>Microsoft Office PowerPoint</Application>
  <PresentationFormat>On-screen Show (16:9)</PresentationFormat>
  <Paragraphs>25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ＭＳ Ｐゴシック</vt:lpstr>
      <vt:lpstr>Arial</vt:lpstr>
      <vt:lpstr>Calibri</vt:lpstr>
      <vt:lpstr>Gill Sans MT</vt:lpstr>
      <vt:lpstr>Trebuchet MS</vt:lpstr>
      <vt:lpstr>2_Thème Office</vt:lpstr>
      <vt:lpstr>PowerPoint Presentation</vt:lpstr>
      <vt:lpstr>IPv6 support at LoRa Alliance</vt:lpstr>
      <vt:lpstr>Next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2021-11-08T07:36:37Z</dcterms:created>
  <dcterms:modified xsi:type="dcterms:W3CDTF">2021-11-08T08:33:10Z</dcterms:modified>
</cp:coreProperties>
</file>