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8" r:id="rId3"/>
    <p:sldId id="269" r:id="rId4"/>
    <p:sldId id="270" r:id="rId5"/>
    <p:sldId id="271" r:id="rId6"/>
    <p:sldId id="272" r:id="rId7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93"/>
    <p:restoredTop sz="87377"/>
  </p:normalViewPr>
  <p:slideViewPr>
    <p:cSldViewPr snapToGrid="0" snapToObjects="1">
      <p:cViewPr varScale="1">
        <p:scale>
          <a:sx n="95" d="100"/>
          <a:sy n="95" d="100"/>
        </p:scale>
        <p:origin x="176" y="5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1D472-E329-4148-BD69-D03106D4AFC6}" type="datetimeFigureOut">
              <a:rPr lang="en-US" smtClean="0"/>
              <a:t>11/6/21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116AB-CC4D-5C42-A818-D9DAD3C00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140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Hello Everybody</a:t>
            </a:r>
          </a:p>
          <a:p>
            <a:endParaRPr lang="en-US" dirty="0"/>
          </a:p>
          <a:p>
            <a:r>
              <a:rPr lang="en-US" dirty="0"/>
              <a:t>We have finished the work for the </a:t>
            </a:r>
            <a:r>
              <a:rPr lang="en-US" dirty="0" err="1"/>
              <a:t>NBIoT</a:t>
            </a:r>
            <a:r>
              <a:rPr lang="en-US" dirty="0"/>
              <a:t> architecture, and in the next slides you will find the work we have done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6116AB-CC4D-5C42-A818-D9DAD3C007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59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NB IoT architecture is more complex that the one we have introduced in the RFC8376.</a:t>
            </a:r>
          </a:p>
          <a:p>
            <a:endParaRPr lang="en-US" dirty="0"/>
          </a:p>
          <a:p>
            <a:r>
              <a:rPr lang="en-US" dirty="0"/>
              <a:t>We can recognize the Device (UE) and the Application Server (AS)  but in the middle the </a:t>
            </a:r>
            <a:r>
              <a:rPr lang="en-US" dirty="0" err="1"/>
              <a:t>NBIoT</a:t>
            </a:r>
            <a:r>
              <a:rPr lang="en-US" dirty="0"/>
              <a:t> architecture presents different possibilities for the NGW. So we have defined 4 use case, whether the NGW is the </a:t>
            </a:r>
            <a:r>
              <a:rPr lang="en-US" dirty="0" err="1"/>
              <a:t>eNodeB</a:t>
            </a:r>
            <a:r>
              <a:rPr lang="en-US" dirty="0"/>
              <a:t>, or the CSGN Edge Router of the Core Network or the SCEF or the PGW  that both are Edge Routers for the App Server network for control and data.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6116AB-CC4D-5C42-A818-D9DAD3C007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11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90079-C764-454C-9178-EC148F8EE6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CA6CB-8A39-B54D-B887-FB87EAC62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9F83E-58AB-9F4F-823A-CC38C94B0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9037-587D-584D-B1C2-AAB569FEE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FFFAFE-5B0B-344C-B11A-A06F069C1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60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BE50-0E84-A444-973B-6C815071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883DE-931B-9A4A-A3D1-C4888D0DB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A0626-EBD9-F645-AF44-D19CFAFB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21F633-A73E-8845-BAB0-7D1F8C49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B8CFAA-BFEE-9243-97C6-00137E863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69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B3F7A1-9E54-2746-BFAA-7C0BC61D7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0FC364-552F-DA46-B92C-FF98C0C3B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CA108-0772-4441-907C-33BA9FC78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38B48-A16A-9E42-B588-EF3A41556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19F2B-F9EE-8042-954E-D3B8FC9E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5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86345-849C-8249-B7A8-F8B10CAD4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EA4D8-2F61-9743-B1EE-9F82484DC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E9BB3-E83C-C441-95F8-BD5914B1C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48009-AE4A-1045-AB42-15A7D6713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72E10-F2BD-C04E-A77C-7241C115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4625D-C74E-A947-8352-D59A3F933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A42C0E-C94D-F441-87D2-29FE0AFB9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36B85-7D57-BA4E-AEA1-9202CDE9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F6653-AC66-D34B-9C20-B6DE00E7B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BCD4-B660-2F43-85C8-01F3E1122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6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6075A-8AE5-F04A-B7C6-D1388819D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66101-BC9F-984F-B01B-D846956961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3DDB8-B104-F44C-887E-DABB53FB2F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3F8656-1D4B-5546-B970-FE520153A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4D50A-56FC-1B45-BED0-694EDD4E3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62F9F-1F39-AA4F-B873-6D7CF095C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7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77A4C-136B-1B4A-95DE-373CAA2D2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DDAF61-97E1-2A46-B6D0-240BDE74AE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A6190-5FE0-B240-B931-7A00C53EB8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DC32E3-C61D-7044-B52B-9095484DA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088208-AAD9-1C48-85B4-A48284F9ED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9BEA7B-76BE-B34A-8A0C-D750F64AA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3AF93-42C0-8948-BEFC-0113408B6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317EB-730D-7545-B606-EB4C8DF6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52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4DBF1-3B12-054D-ACB8-AAA4D5E83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43883-25F1-7142-80BA-A194AF6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5938D4-98DA-D648-A467-19875BF83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05A5B-27D8-2347-8A0A-1215267B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9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6E29F7-522C-D943-AFED-4A37614EF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18D28-29D1-DC4B-BAAB-BEECD227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5F1692-598E-5445-9CEC-25FE8B22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27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1495-5143-0141-80DD-641B086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52128-2757-384F-BD7B-C2B526305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D8649F-CCD2-D74D-AEA6-246F6874AC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216D5-CA1A-644D-A8D3-636D1D9E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4AB96C-9F16-0C4F-AA00-D130BC452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D70D9-C455-C742-A48B-318BB468A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A64DF-2C32-5C49-96B4-04475088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82AD94-93BD-6042-9E0E-BFAE7FEF4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D4A906-41D2-1E49-A55F-B161C81A68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661FFA-1FA8-F049-BBD0-A30A7D5D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177D5-220C-194A-ACA5-071523E43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BE05E9-1E4B-824B-BD83-F60B898E7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2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97A172-CB5C-0E44-93E5-C2BA605EC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CFC747-4BFD-AA4E-984F-C8A49498EF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792CA0-CEF0-7442-8794-1AC52286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6582E-66AE-624D-A05B-4FB74BCFEBEB}" type="datetimeFigureOut">
              <a:rPr lang="en-US" smtClean="0"/>
              <a:t>11/6/21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2AAEE-6A9D-9846-9B63-7C2ADB6CE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D2E1D-C1FE-E740-A507-44109C66C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7CE35-1867-2742-9862-5460C410314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636" y="25004"/>
            <a:ext cx="1139429" cy="351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0" y="4912668"/>
            <a:ext cx="1454046" cy="40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100" dirty="0">
                <a:cs typeface="Arial" panose="020B0604020202020204" pitchFamily="34" charset="0"/>
              </a:rPr>
              <a:t>LPWAN@IETF112</a:t>
            </a:r>
          </a:p>
          <a:p>
            <a:pPr eaLnBrk="1" hangingPunct="1">
              <a:defRPr/>
            </a:pPr>
            <a:endParaRPr lang="en-US" altLang="en-US" sz="11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4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E55F-568D-7545-BC7D-59B37313A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834" y="813491"/>
            <a:ext cx="7011186" cy="1790700"/>
          </a:xfrm>
        </p:spPr>
        <p:txBody>
          <a:bodyPr>
            <a:normAutofit/>
          </a:bodyPr>
          <a:lstStyle/>
          <a:p>
            <a:r>
              <a:rPr lang="fr-FR" sz="3000" b="1" dirty="0"/>
              <a:t>draft-ietf-lpwan-schc-over-nbiot-06</a:t>
            </a:r>
            <a:endParaRPr lang="fr-FR" sz="3000" b="1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8F938-8B01-EE4E-BCD8-45175678EC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2427" y="2739235"/>
            <a:ext cx="6858000" cy="1241822"/>
          </a:xfrm>
        </p:spPr>
        <p:txBody>
          <a:bodyPr>
            <a:normAutofit/>
          </a:bodyPr>
          <a:lstStyle/>
          <a:p>
            <a:r>
              <a:rPr lang="en-US" dirty="0"/>
              <a:t>Authors:</a:t>
            </a:r>
          </a:p>
          <a:p>
            <a:r>
              <a:rPr lang="en-US" dirty="0"/>
              <a:t>Edgar Ramos</a:t>
            </a:r>
          </a:p>
          <a:p>
            <a:pPr>
              <a:spcBef>
                <a:spcPts val="600"/>
              </a:spcBef>
            </a:pPr>
            <a:r>
              <a:rPr lang="en-US" u="sng" dirty="0"/>
              <a:t>Ana Minaburo</a:t>
            </a:r>
          </a:p>
        </p:txBody>
      </p:sp>
    </p:spTree>
    <p:extLst>
      <p:ext uri="{BB962C8B-B14F-4D97-AF65-F5344CB8AC3E}">
        <p14:creationId xmlns:p14="http://schemas.microsoft.com/office/powerpoint/2010/main" val="2642903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Reviews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30626"/>
            <a:ext cx="7886700" cy="3102097"/>
          </a:xfrm>
        </p:spPr>
        <p:txBody>
          <a:bodyPr>
            <a:normAutofit/>
          </a:bodyPr>
          <a:lstStyle/>
          <a:p>
            <a:r>
              <a:rPr lang="en-US" dirty="0"/>
              <a:t>Reviews from ML</a:t>
            </a:r>
          </a:p>
          <a:p>
            <a:pPr lvl="1"/>
            <a:r>
              <a:rPr lang="en-US" dirty="0"/>
              <a:t>Thanks to </a:t>
            </a:r>
            <a:r>
              <a:rPr lang="en-US" dirty="0" err="1"/>
              <a:t>Ivaylo</a:t>
            </a:r>
            <a:r>
              <a:rPr lang="en-US" dirty="0"/>
              <a:t> Petrov &amp; Laurent Toutain for your inputs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draft-ietf-lpwan-schc-over-nbiot-06</a:t>
            </a:r>
          </a:p>
        </p:txBody>
      </p:sp>
    </p:spTree>
    <p:extLst>
      <p:ext uri="{BB962C8B-B14F-4D97-AF65-F5344CB8AC3E}">
        <p14:creationId xmlns:p14="http://schemas.microsoft.com/office/powerpoint/2010/main" val="407908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Principal </a:t>
            </a:r>
            <a:r>
              <a:rPr lang="en-US" dirty="0" err="1"/>
              <a:t>changements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30626"/>
            <a:ext cx="7886700" cy="3102097"/>
          </a:xfrm>
        </p:spPr>
        <p:txBody>
          <a:bodyPr>
            <a:normAutofit/>
          </a:bodyPr>
          <a:lstStyle/>
          <a:p>
            <a:r>
              <a:rPr lang="en-US" dirty="0"/>
              <a:t>Nits</a:t>
            </a:r>
          </a:p>
          <a:p>
            <a:r>
              <a:rPr lang="en-US" dirty="0"/>
              <a:t>Terminology</a:t>
            </a:r>
          </a:p>
          <a:p>
            <a:pPr lvl="1"/>
            <a:r>
              <a:rPr lang="en-US" dirty="0"/>
              <a:t>Device</a:t>
            </a:r>
          </a:p>
          <a:p>
            <a:pPr lvl="1"/>
            <a:r>
              <a:rPr lang="en-US" dirty="0"/>
              <a:t>RGW-</a:t>
            </a:r>
            <a:r>
              <a:rPr lang="en-US" dirty="0" err="1"/>
              <a:t>eNB</a:t>
            </a:r>
            <a:endParaRPr lang="en-US" dirty="0"/>
          </a:p>
          <a:p>
            <a:pPr lvl="1"/>
            <a:r>
              <a:rPr lang="en-US" dirty="0"/>
              <a:t>NGW-MME</a:t>
            </a:r>
          </a:p>
          <a:p>
            <a:pPr lvl="1"/>
            <a:r>
              <a:rPr lang="en-US" dirty="0"/>
              <a:t>NGW-SGSN</a:t>
            </a:r>
          </a:p>
          <a:p>
            <a:pPr lvl="1"/>
            <a:r>
              <a:rPr lang="en-US" dirty="0"/>
              <a:t>NGW-PGW</a:t>
            </a:r>
          </a:p>
          <a:p>
            <a:pPr lvl="1"/>
            <a:r>
              <a:rPr lang="en-US" dirty="0"/>
              <a:t>NGW-SCEF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draft-ietf-lpwan-schc-over-nbiot-06</a:t>
            </a:r>
          </a:p>
        </p:txBody>
      </p:sp>
    </p:spTree>
    <p:extLst>
      <p:ext uri="{BB962C8B-B14F-4D97-AF65-F5344CB8AC3E}">
        <p14:creationId xmlns:p14="http://schemas.microsoft.com/office/powerpoint/2010/main" val="1913117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Mobile Tower - Transparent Cell Tower , Free Transparent Clipart -  ClipartKey">
            <a:extLst>
              <a:ext uri="{FF2B5EF4-FFF2-40B4-BE49-F238E27FC236}">
                <a16:creationId xmlns:a16="http://schemas.microsoft.com/office/drawing/2014/main" id="{5E897BDC-45D0-2C46-A336-9473BF8DD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59" y="2379501"/>
            <a:ext cx="497575" cy="58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1E8B96B-73BD-C347-B54E-C56328015D26}"/>
              </a:ext>
            </a:extLst>
          </p:cNvPr>
          <p:cNvSpPr/>
          <p:nvPr/>
        </p:nvSpPr>
        <p:spPr>
          <a:xfrm>
            <a:off x="3706416" y="1923701"/>
            <a:ext cx="454649" cy="119856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NB-IoT Architecture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draft-ietf-lpwan-schc-over-nbiot-06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4DEB43-123C-EB41-9688-5D44F423CF88}"/>
              </a:ext>
            </a:extLst>
          </p:cNvPr>
          <p:cNvSpPr/>
          <p:nvPr/>
        </p:nvSpPr>
        <p:spPr>
          <a:xfrm>
            <a:off x="1600200" y="962025"/>
            <a:ext cx="6251204" cy="4984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B4D7302F-C051-0E47-975B-E37823809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8679" y="2831692"/>
            <a:ext cx="574377" cy="378371"/>
          </a:xfrm>
          <a:prstGeom prst="rect">
            <a:avLst/>
          </a:prstGeom>
        </p:spPr>
      </p:pic>
      <p:pic>
        <p:nvPicPr>
          <p:cNvPr id="11" name="Picture 10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CE7B2487-5442-A74A-9666-3C40B0F06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7359" y="1894126"/>
            <a:ext cx="574377" cy="378371"/>
          </a:xfrm>
          <a:prstGeom prst="rect">
            <a:avLst/>
          </a:prstGeom>
        </p:spPr>
      </p:pic>
      <p:pic>
        <p:nvPicPr>
          <p:cNvPr id="13" name="Picture 12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2F4F4E01-CDA6-FE4D-BD82-4F6043153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932" y="2766613"/>
            <a:ext cx="574377" cy="378371"/>
          </a:xfrm>
          <a:prstGeom prst="rect">
            <a:avLst/>
          </a:prstGeom>
        </p:spPr>
      </p:pic>
      <p:pic>
        <p:nvPicPr>
          <p:cNvPr id="14" name="Picture 13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C02E5958-6088-0E43-B19B-5C614D477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9459" y="2833985"/>
            <a:ext cx="574377" cy="3783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D5EE57-9C5D-6641-AB14-410ACFCED008}"/>
              </a:ext>
            </a:extLst>
          </p:cNvPr>
          <p:cNvSpPr txBox="1"/>
          <p:nvPr/>
        </p:nvSpPr>
        <p:spPr>
          <a:xfrm>
            <a:off x="2163916" y="3179353"/>
            <a:ext cx="903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RGW-</a:t>
            </a:r>
            <a:r>
              <a:rPr lang="en-US" dirty="0" err="1"/>
              <a:t>eNB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2DC924-63DA-074D-B421-CE2105B01B4A}"/>
              </a:ext>
            </a:extLst>
          </p:cNvPr>
          <p:cNvSpPr txBox="1"/>
          <p:nvPr/>
        </p:nvSpPr>
        <p:spPr>
          <a:xfrm>
            <a:off x="3496030" y="3152661"/>
            <a:ext cx="1071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NGW-CSGW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F5AF93-AE8A-C843-89AF-9DD955A70F93}"/>
              </a:ext>
            </a:extLst>
          </p:cNvPr>
          <p:cNvSpPr txBox="1"/>
          <p:nvPr/>
        </p:nvSpPr>
        <p:spPr>
          <a:xfrm>
            <a:off x="5672844" y="3098873"/>
            <a:ext cx="98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NGW-PGW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CF0A04-02B4-1549-9132-E78C978B9F91}"/>
              </a:ext>
            </a:extLst>
          </p:cNvPr>
          <p:cNvSpPr txBox="1"/>
          <p:nvPr/>
        </p:nvSpPr>
        <p:spPr>
          <a:xfrm>
            <a:off x="5099126" y="2218192"/>
            <a:ext cx="1016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NGW-SCEF</a:t>
            </a:r>
          </a:p>
        </p:txBody>
      </p:sp>
      <p:pic>
        <p:nvPicPr>
          <p:cNvPr id="21" name="Picture 20" descr="A picture containing plate, clock, cup&#10;&#10;Description automatically generated">
            <a:extLst>
              <a:ext uri="{FF2B5EF4-FFF2-40B4-BE49-F238E27FC236}">
                <a16:creationId xmlns:a16="http://schemas.microsoft.com/office/drawing/2014/main" id="{030ACA7A-CF41-AD42-9014-C72E59BB33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024" y="1852812"/>
            <a:ext cx="574377" cy="3783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AEC115C-DB0C-BF46-8C2F-3D1FEC3B97C2}"/>
              </a:ext>
            </a:extLst>
          </p:cNvPr>
          <p:cNvSpPr txBox="1"/>
          <p:nvPr/>
        </p:nvSpPr>
        <p:spPr>
          <a:xfrm>
            <a:off x="3450743" y="2156397"/>
            <a:ext cx="1016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NGW-MME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6CFA3C-FA18-5C49-BAB8-EFBA180724D4}"/>
              </a:ext>
            </a:extLst>
          </p:cNvPr>
          <p:cNvSpPr txBox="1"/>
          <p:nvPr/>
        </p:nvSpPr>
        <p:spPr>
          <a:xfrm>
            <a:off x="979705" y="2944985"/>
            <a:ext cx="8478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Device</a:t>
            </a:r>
          </a:p>
        </p:txBody>
      </p:sp>
      <p:pic>
        <p:nvPicPr>
          <p:cNvPr id="1028" name="Picture 4" descr="Unique Cell Phone Clipart Png, Png Collections At Sccpre - Cell ">
            <a:extLst>
              <a:ext uri="{FF2B5EF4-FFF2-40B4-BE49-F238E27FC236}">
                <a16:creationId xmlns:a16="http://schemas.microsoft.com/office/drawing/2014/main" id="{A3D5598B-6982-3145-ABCF-2F89C45F6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18862" y="2522986"/>
            <a:ext cx="347467" cy="46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916EFC9A-52D9-6643-BACA-25B3DA72DB8A}"/>
              </a:ext>
            </a:extLst>
          </p:cNvPr>
          <p:cNvCxnSpPr>
            <a:cxnSpLocks/>
            <a:stCxn id="27" idx="0"/>
            <a:endCxn id="15" idx="3"/>
          </p:cNvCxnSpPr>
          <p:nvPr/>
        </p:nvCxnSpPr>
        <p:spPr>
          <a:xfrm rot="5400000" flipH="1" flipV="1">
            <a:off x="4459768" y="-500996"/>
            <a:ext cx="389846" cy="6502117"/>
          </a:xfrm>
          <a:prstGeom prst="bentConnector4">
            <a:avLst>
              <a:gd name="adj1" fmla="val -18028"/>
              <a:gd name="adj2" fmla="val 7332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8BF77D-93DF-A444-A9FC-662F8AE2F569}"/>
              </a:ext>
            </a:extLst>
          </p:cNvPr>
          <p:cNvSpPr txBox="1"/>
          <p:nvPr/>
        </p:nvSpPr>
        <p:spPr>
          <a:xfrm>
            <a:off x="7331373" y="2401250"/>
            <a:ext cx="574377" cy="307777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App</a:t>
            </a:r>
          </a:p>
        </p:txBody>
      </p: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F80FE39E-B05E-2341-9CFA-527F2EEAB02F}"/>
              </a:ext>
            </a:extLst>
          </p:cNvPr>
          <p:cNvCxnSpPr>
            <a:cxnSpLocks/>
          </p:cNvCxnSpPr>
          <p:nvPr/>
        </p:nvCxnSpPr>
        <p:spPr>
          <a:xfrm flipV="1">
            <a:off x="1390802" y="2401249"/>
            <a:ext cx="6152233" cy="354573"/>
          </a:xfrm>
          <a:prstGeom prst="bentConnector4">
            <a:avLst>
              <a:gd name="adj1" fmla="val 5700"/>
              <a:gd name="adj2" fmla="val 21756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614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6E07B-EF2B-6448-99EF-D97FEECF2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147" y="90964"/>
            <a:ext cx="7886700" cy="994172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3670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Delay tolerant transfer objects</a:t>
            </a:r>
          </a:p>
          <a:p>
            <a:pPr lvl="1"/>
            <a:r>
              <a:rPr lang="en-US" dirty="0"/>
              <a:t>Manage some profiles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draft-ietf-lpwan-schc-over-nbiot-06</a:t>
            </a:r>
          </a:p>
        </p:txBody>
      </p:sp>
    </p:spTree>
    <p:extLst>
      <p:ext uri="{BB962C8B-B14F-4D97-AF65-F5344CB8AC3E}">
        <p14:creationId xmlns:p14="http://schemas.microsoft.com/office/powerpoint/2010/main" val="16245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D686A-C28A-6345-A306-E34730039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62526"/>
            <a:ext cx="7886700" cy="36701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1E6A94B-3AC9-BE49-846E-C8849780CAE6}"/>
              </a:ext>
            </a:extLst>
          </p:cNvPr>
          <p:cNvSpPr/>
          <p:nvPr/>
        </p:nvSpPr>
        <p:spPr>
          <a:xfrm>
            <a:off x="3563579" y="4836957"/>
            <a:ext cx="2744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draft-ietf-lpwan-schc-over-nbiot-06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C0308D-6F65-9F41-B0C5-50FC17815D7C}"/>
              </a:ext>
            </a:extLst>
          </p:cNvPr>
          <p:cNvSpPr txBox="1"/>
          <p:nvPr/>
        </p:nvSpPr>
        <p:spPr>
          <a:xfrm>
            <a:off x="3405462" y="1863864"/>
            <a:ext cx="23330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843091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13031</TotalTime>
  <Words>174</Words>
  <Application>Microsoft Macintosh PowerPoint</Application>
  <PresentationFormat>On-screen Show (16:9)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draft-ietf-lpwan-schc-over-nbiot-06</vt:lpstr>
      <vt:lpstr>Reviews</vt:lpstr>
      <vt:lpstr>Principal changements</vt:lpstr>
      <vt:lpstr>NB-IoT Architecture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draft-ietf-lpwan-coap-static-context-hc-06</dc:title>
  <dc:creator>Ana Minaburo</dc:creator>
  <cp:lastModifiedBy>Ana Minaburo</cp:lastModifiedBy>
  <cp:revision>89</cp:revision>
  <dcterms:created xsi:type="dcterms:W3CDTF">2019-03-25T14:37:21Z</dcterms:created>
  <dcterms:modified xsi:type="dcterms:W3CDTF">2021-11-08T10:40:40Z</dcterms:modified>
</cp:coreProperties>
</file>