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1" r:id="rId1"/>
  </p:sldMasterIdLst>
  <p:notesMasterIdLst>
    <p:notesMasterId r:id="rId15"/>
  </p:notesMasterIdLst>
  <p:handoutMasterIdLst>
    <p:handoutMasterId r:id="rId16"/>
  </p:handoutMasterIdLst>
  <p:sldIdLst>
    <p:sldId id="504" r:id="rId2"/>
    <p:sldId id="506" r:id="rId3"/>
    <p:sldId id="689" r:id="rId4"/>
    <p:sldId id="690" r:id="rId5"/>
    <p:sldId id="513" r:id="rId6"/>
    <p:sldId id="669" r:id="rId7"/>
    <p:sldId id="498" r:id="rId8"/>
    <p:sldId id="668" r:id="rId9"/>
    <p:sldId id="527" r:id="rId10"/>
    <p:sldId id="528" r:id="rId11"/>
    <p:sldId id="688" r:id="rId12"/>
    <p:sldId id="687" r:id="rId13"/>
    <p:sldId id="691" r:id="rId14"/>
  </p:sldIdLst>
  <p:sldSz cx="9144000" cy="5143500" type="screen16x9"/>
  <p:notesSz cx="6858000" cy="9144000"/>
  <p:defaultTextStyle>
    <a:defPPr>
      <a:defRPr lang="fr-FR"/>
    </a:defPPr>
    <a:lvl1pPr marL="0" algn="l" defTabSz="45706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061" algn="l" defTabSz="45706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121" algn="l" defTabSz="45706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183" algn="l" defTabSz="45706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243" algn="l" defTabSz="45706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303" algn="l" defTabSz="45706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363" algn="l" defTabSz="45706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424" algn="l" defTabSz="45706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485" algn="l" defTabSz="45706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B1E26"/>
    <a:srgbClr val="C01D23"/>
    <a:srgbClr val="C12022"/>
    <a:srgbClr val="E96870"/>
    <a:srgbClr val="9BBB59"/>
    <a:srgbClr val="EAD4D5"/>
    <a:srgbClr val="FD27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D5ABB26-0587-4C30-8999-92F81FD0307C}" styleName="Aucun style, aucune grill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46F890A9-2807-4EBB-B81D-B2AA78EC7F39}" styleName="Style foncé 2 - Accentuation 5/Accentuation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84E427A-3D55-4303-BF80-6455036E1DE7}" styleName="Style à thème 1 - Accentuation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Style à thème 1 - Accentuation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5758FB7-9AC5-4552-8A53-C91805E547FA}" styleName="Style à thème 1 - Accentuation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7B26C5-4107-4FEC-AEDC-1716B250A1EF}" styleName="Style clair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Style léger 2 - Accentuation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81831" autoAdjust="0"/>
  </p:normalViewPr>
  <p:slideViewPr>
    <p:cSldViewPr snapToGrid="0" snapToObjects="1">
      <p:cViewPr varScale="1">
        <p:scale>
          <a:sx n="128" d="100"/>
          <a:sy n="128" d="100"/>
        </p:scale>
        <p:origin x="1128" y="51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18AC8D-8152-934A-9CD4-87285105D0F1}" type="datetimeFigureOut">
              <a:rPr lang="fr-FR" smtClean="0"/>
              <a:t>08/11/2021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E68B7E-75EB-E145-A77D-27225DB7AAD8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5603218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85E145-BB0C-9046-AB45-371B9A6AEC76}" type="datetimeFigureOut">
              <a:rPr lang="fr-FR" smtClean="0"/>
              <a:t>08/11/2021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D6E558-E63E-1D45-BFE4-2383456AADF7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7251316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06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061" algn="l" defTabSz="45706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121" algn="l" defTabSz="45706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183" algn="l" defTabSz="45706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243" algn="l" defTabSz="45706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303" algn="l" defTabSz="45706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363" algn="l" defTabSz="45706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424" algn="l" defTabSz="45706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485" algn="l" defTabSz="45706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06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8D6E558-E63E-1D45-BFE4-2383456AADF7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06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6085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Telco</a:t>
            </a:r>
            <a:r>
              <a:rPr lang="en-US" baseline="0" dirty="0"/>
              <a:t> applications to industrial private networks with real-time constraints.</a:t>
            </a:r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D6E558-E63E-1D45-BFE4-2383456AADF7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386045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Brokers, </a:t>
            </a:r>
            <a:r>
              <a:rPr lang="en-US" dirty="0" err="1"/>
              <a:t>PubSub</a:t>
            </a:r>
            <a:r>
              <a:rPr lang="en-US" dirty="0"/>
              <a:t>,</a:t>
            </a:r>
            <a:r>
              <a:rPr lang="en-US" baseline="0" dirty="0"/>
              <a:t> MQTT,</a:t>
            </a:r>
          </a:p>
          <a:p>
            <a:r>
              <a:rPr lang="en-US" baseline="0" dirty="0"/>
              <a:t>Independence from L2, application developers, app security mechanisms, app key management, etc.</a:t>
            </a:r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D6E558-E63E-1D45-BFE4-2383456AADF7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763812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Brokers, </a:t>
            </a:r>
            <a:r>
              <a:rPr lang="en-US" dirty="0" err="1"/>
              <a:t>PubSub</a:t>
            </a:r>
            <a:r>
              <a:rPr lang="en-US" dirty="0"/>
              <a:t>,</a:t>
            </a:r>
            <a:r>
              <a:rPr lang="en-US" baseline="0" dirty="0"/>
              <a:t> MQTT,</a:t>
            </a:r>
          </a:p>
          <a:p>
            <a:r>
              <a:rPr lang="en-US" baseline="0" dirty="0"/>
              <a:t>Independence from L2, application developers, app security mechanisms, app key management, etc.</a:t>
            </a:r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D6E558-E63E-1D45-BFE4-2383456AADF7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55819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Brokers, </a:t>
            </a:r>
            <a:r>
              <a:rPr lang="en-US" dirty="0" err="1"/>
              <a:t>PubSub</a:t>
            </a:r>
            <a:r>
              <a:rPr lang="en-US" dirty="0"/>
              <a:t>,</a:t>
            </a:r>
            <a:r>
              <a:rPr lang="en-US" baseline="0" dirty="0"/>
              <a:t> MQTT,</a:t>
            </a:r>
          </a:p>
          <a:p>
            <a:r>
              <a:rPr lang="en-US" baseline="0" dirty="0"/>
              <a:t>Independence from L2, application developers, app security mechanisms, app key management, etc.</a:t>
            </a:r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D6E558-E63E-1D45-BFE4-2383456AADF7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266951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Brokers, </a:t>
            </a:r>
            <a:r>
              <a:rPr lang="en-US" dirty="0" err="1"/>
              <a:t>PubSub</a:t>
            </a:r>
            <a:r>
              <a:rPr lang="en-US" dirty="0"/>
              <a:t>,</a:t>
            </a:r>
            <a:r>
              <a:rPr lang="en-US" baseline="0" dirty="0"/>
              <a:t> MQTT,</a:t>
            </a:r>
          </a:p>
          <a:p>
            <a:r>
              <a:rPr lang="en-US" baseline="0" dirty="0"/>
              <a:t>Independence from L2, application developers, app security mechanisms, app key management, etc.</a:t>
            </a:r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D6E558-E63E-1D45-BFE4-2383456AADF7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584820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Brokers, </a:t>
            </a:r>
            <a:r>
              <a:rPr lang="en-US" dirty="0" err="1"/>
              <a:t>PubSub</a:t>
            </a:r>
            <a:r>
              <a:rPr lang="en-US" dirty="0"/>
              <a:t>,</a:t>
            </a:r>
            <a:r>
              <a:rPr lang="en-US" baseline="0" dirty="0"/>
              <a:t> MQTT,</a:t>
            </a:r>
          </a:p>
          <a:p>
            <a:r>
              <a:rPr lang="en-US" baseline="0" dirty="0"/>
              <a:t>Independence from L2, application developers, app security mechanisms, app key management, etc.</a:t>
            </a:r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D6E558-E63E-1D45-BFE4-2383456AADF7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82092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1597825"/>
            <a:ext cx="7772400" cy="1102519"/>
          </a:xfrm>
        </p:spPr>
        <p:txBody>
          <a:bodyPr/>
          <a:lstStyle/>
          <a:p>
            <a:r>
              <a:rPr lang="fr-FR" dirty="0"/>
              <a:t>Cliquez et modifiez le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2914651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0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2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3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4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4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Cliquez pour modifier le style des sous-titres du masque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2E28D-3C84-FA4F-AA95-DF0FC25EB24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676855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2E28D-3C84-FA4F-AA95-DF0FC25EB24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99152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2E28D-3C84-FA4F-AA95-DF0FC25EB24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47138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637043"/>
          </a:xfrm>
          <a:prstGeom prst="rect">
            <a:avLst/>
          </a:prstGeom>
        </p:spPr>
        <p:txBody>
          <a:bodyPr vert="horz" lIns="91411" tIns="45707" rIns="91411" bIns="45707" rtlCol="0" anchor="ctr">
            <a:normAutofit/>
          </a:bodyPr>
          <a:lstStyle/>
          <a:p>
            <a:r>
              <a:rPr lang="fr-FR" dirty="0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200154"/>
            <a:ext cx="8229600" cy="3394472"/>
          </a:xfrm>
          <a:prstGeom prst="rect">
            <a:avLst/>
          </a:prstGeom>
        </p:spPr>
        <p:txBody>
          <a:bodyPr vert="horz" lIns="91411" tIns="45707" rIns="91411" bIns="45707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279981" y="4824409"/>
            <a:ext cx="489445" cy="273844"/>
          </a:xfrm>
          <a:prstGeom prst="rect">
            <a:avLst/>
          </a:prstGeom>
        </p:spPr>
        <p:txBody>
          <a:bodyPr vert="horz" lIns="91411" tIns="45707" rIns="91411" bIns="45707" rtlCol="0" anchor="ctr"/>
          <a:lstStyle>
            <a:lvl1pPr algn="r"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fld id="{22D2E28D-3C84-FA4F-AA95-DF0FC25EB245}" type="slidenum">
              <a:rPr lang="fr-FR" smtClean="0"/>
              <a:pPr/>
              <a:t>‹#›</a:t>
            </a:fld>
            <a:endParaRPr lang="fr-FR"/>
          </a:p>
        </p:txBody>
      </p:sp>
      <p:pic>
        <p:nvPicPr>
          <p:cNvPr id="7" name="Picture 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33338"/>
            <a:ext cx="1519238" cy="46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8"/>
          <p:cNvSpPr txBox="1">
            <a:spLocks noChangeArrowheads="1"/>
          </p:cNvSpPr>
          <p:nvPr userDrawn="1"/>
        </p:nvSpPr>
        <p:spPr bwMode="auto">
          <a:xfrm>
            <a:off x="95252" y="4790278"/>
            <a:ext cx="167308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en-US" altLang="en-US" sz="1400" dirty="0">
                <a:cs typeface="Arial" panose="020B0604020202020204" pitchFamily="34" charset="0"/>
              </a:rPr>
              <a:t>LPWAN@IETF112</a:t>
            </a:r>
          </a:p>
        </p:txBody>
      </p:sp>
    </p:spTree>
    <p:extLst>
      <p:ext uri="{BB962C8B-B14F-4D97-AF65-F5344CB8AC3E}">
        <p14:creationId xmlns:p14="http://schemas.microsoft.com/office/powerpoint/2010/main" val="22677240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</p:sldLayoutIdLst>
  <p:hf hdr="0" ftr="0" dt="0"/>
  <p:txStyles>
    <p:titleStyle>
      <a:lvl1pPr algn="ctr" defTabSz="457061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796" indent="-342796" algn="l" defTabSz="457061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724" indent="-285662" algn="l" defTabSz="457061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652" indent="-228531" algn="l" defTabSz="457061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712" indent="-228531" algn="l" defTabSz="457061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773" indent="-228531" algn="l" defTabSz="457061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834" indent="-228531" algn="l" defTabSz="457061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895" indent="-228531" algn="l" defTabSz="457061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955" indent="-228531" algn="l" defTabSz="457061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015" indent="-228531" algn="l" defTabSz="457061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0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61" algn="l" defTabSz="4570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21" algn="l" defTabSz="4570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183" algn="l" defTabSz="4570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243" algn="l" defTabSz="4570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03" algn="l" defTabSz="4570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363" algn="l" defTabSz="4570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424" algn="l" defTabSz="4570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485" algn="l" defTabSz="45706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45706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D2E28D-3C84-FA4F-AA95-DF0FC25EB245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+mn-cs"/>
              </a:rPr>
              <a:pPr marL="0" marR="0" lvl="0" indent="0" algn="r" defTabSz="45706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4" name="Titre 1"/>
          <p:cNvSpPr txBox="1">
            <a:spLocks/>
          </p:cNvSpPr>
          <p:nvPr/>
        </p:nvSpPr>
        <p:spPr>
          <a:xfrm>
            <a:off x="0" y="1133922"/>
            <a:ext cx="9144000" cy="900112"/>
          </a:xfrm>
          <a:prstGeom prst="rect">
            <a:avLst/>
          </a:prstGeom>
        </p:spPr>
        <p:txBody>
          <a:bodyPr vert="horz" lIns="91411" tIns="45707" rIns="91411" bIns="45707" rtlCol="0" anchor="ctr">
            <a:normAutofit fontScale="70000" lnSpcReduction="20000"/>
          </a:bodyPr>
          <a:lstStyle>
            <a:lvl1pPr algn="ctr" defTabSz="457061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cs typeface="Trebuchet MS"/>
              </a:rPr>
              <a:t>LPWAN Architecture and general newcomer presentation</a:t>
            </a:r>
          </a:p>
        </p:txBody>
      </p:sp>
      <p:sp>
        <p:nvSpPr>
          <p:cNvPr id="5" name="Titre 1"/>
          <p:cNvSpPr txBox="1">
            <a:spLocks/>
          </p:cNvSpPr>
          <p:nvPr/>
        </p:nvSpPr>
        <p:spPr>
          <a:xfrm>
            <a:off x="0" y="2971799"/>
            <a:ext cx="9144000" cy="1586089"/>
          </a:xfrm>
          <a:prstGeom prst="rect">
            <a:avLst/>
          </a:prstGeom>
        </p:spPr>
        <p:txBody>
          <a:bodyPr vert="horz" lIns="91411" tIns="45707" rIns="91411" bIns="45707" rtlCol="0" anchor="ctr">
            <a:normAutofit/>
          </a:bodyPr>
          <a:lstStyle>
            <a:lvl1pPr algn="ctr" defTabSz="457061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000" u="sng" dirty="0"/>
              <a:t>Alexander Pelov (</a:t>
            </a:r>
            <a:r>
              <a:rPr lang="es-ES" sz="2000" u="sng" dirty="0" err="1"/>
              <a:t>a@ackl.io</a:t>
            </a:r>
            <a:r>
              <a:rPr lang="es-ES" sz="2000" u="sng" dirty="0"/>
              <a:t>)</a:t>
            </a:r>
          </a:p>
          <a:p>
            <a:r>
              <a:rPr lang="es-ES" sz="2000" dirty="0"/>
              <a:t>Pascal </a:t>
            </a:r>
            <a:r>
              <a:rPr lang="es-ES" sz="2000" dirty="0" err="1"/>
              <a:t>Thubert</a:t>
            </a:r>
            <a:r>
              <a:rPr lang="es-ES" sz="2000" dirty="0"/>
              <a:t> (</a:t>
            </a:r>
            <a:r>
              <a:rPr lang="es-ES" sz="2000" dirty="0" err="1"/>
              <a:t>pthubert@cisco.com</a:t>
            </a:r>
            <a:r>
              <a:rPr lang="es-ES" sz="2000" dirty="0"/>
              <a:t>)</a:t>
            </a:r>
          </a:p>
          <a:p>
            <a:r>
              <a:rPr lang="en-US" sz="2000" dirty="0"/>
              <a:t>Ana </a:t>
            </a:r>
            <a:r>
              <a:rPr lang="en-US" sz="2000" dirty="0" err="1"/>
              <a:t>Minaburo</a:t>
            </a:r>
            <a:r>
              <a:rPr lang="en-US" sz="2000" dirty="0"/>
              <a:t> (</a:t>
            </a:r>
            <a:r>
              <a:rPr lang="en-US" sz="2000" dirty="0" err="1"/>
              <a:t>ana@ackl.io</a:t>
            </a:r>
            <a:r>
              <a:rPr lang="en-US" sz="2000" dirty="0"/>
              <a:t>)</a:t>
            </a:r>
          </a:p>
        </p:txBody>
      </p:sp>
      <p:sp>
        <p:nvSpPr>
          <p:cNvPr id="6" name="Titre 1"/>
          <p:cNvSpPr txBox="1">
            <a:spLocks/>
          </p:cNvSpPr>
          <p:nvPr/>
        </p:nvSpPr>
        <p:spPr>
          <a:xfrm>
            <a:off x="0" y="4154768"/>
            <a:ext cx="9144000" cy="900112"/>
          </a:xfrm>
          <a:prstGeom prst="rect">
            <a:avLst/>
          </a:prstGeom>
        </p:spPr>
        <p:txBody>
          <a:bodyPr vert="horz" lIns="91411" tIns="45707" rIns="91411" bIns="45707" rtlCol="0" anchor="ctr">
            <a:normAutofit/>
          </a:bodyPr>
          <a:lstStyle>
            <a:lvl1pPr algn="ctr" defTabSz="457061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457061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/>
              <a:ea typeface="+mj-ea"/>
              <a:cs typeface="Trebuchet MS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6787444" y="4684889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06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/>
              <a:ea typeface="+mn-ea"/>
              <a:cs typeface="+mn-cs"/>
            </a:endParaRPr>
          </a:p>
        </p:txBody>
      </p:sp>
      <p:sp>
        <p:nvSpPr>
          <p:cNvPr id="8" name="ZoneTexte 1"/>
          <p:cNvSpPr txBox="1"/>
          <p:nvPr/>
        </p:nvSpPr>
        <p:spPr>
          <a:xfrm>
            <a:off x="2802442" y="4738501"/>
            <a:ext cx="36628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06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Trebuchet MS"/>
              </a:rPr>
              <a:t>IETF 112, Virtual, November 9</a:t>
            </a:r>
            <a:r>
              <a:rPr kumimoji="0" lang="en-US" sz="1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Trebuchet MS"/>
              </a:rPr>
              <a:t>th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/>
                <a:ea typeface="+mn-ea"/>
                <a:cs typeface="Trebuchet MS"/>
              </a:rPr>
              <a:t>, 2021</a:t>
            </a:r>
          </a:p>
        </p:txBody>
      </p:sp>
    </p:spTree>
    <p:extLst>
      <p:ext uri="{BB962C8B-B14F-4D97-AF65-F5344CB8AC3E}">
        <p14:creationId xmlns:p14="http://schemas.microsoft.com/office/powerpoint/2010/main" val="10586173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er 36"/>
          <p:cNvGrpSpPr/>
          <p:nvPr/>
        </p:nvGrpSpPr>
        <p:grpSpPr>
          <a:xfrm>
            <a:off x="2217060" y="2826028"/>
            <a:ext cx="2045730" cy="2182802"/>
            <a:chOff x="2217060" y="2826028"/>
            <a:chExt cx="2045730" cy="2182802"/>
          </a:xfrm>
        </p:grpSpPr>
        <p:cxnSp>
          <p:nvCxnSpPr>
            <p:cNvPr id="38" name="Connecteur droit 37"/>
            <p:cNvCxnSpPr/>
            <p:nvPr/>
          </p:nvCxnSpPr>
          <p:spPr>
            <a:xfrm>
              <a:off x="4262790" y="2826028"/>
              <a:ext cx="0" cy="966745"/>
            </a:xfrm>
            <a:prstGeom prst="line">
              <a:avLst/>
            </a:prstGeom>
            <a:ln>
              <a:solidFill>
                <a:srgbClr val="7F7F7F"/>
              </a:solidFill>
            </a:ln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>
              <a:schemeClr val="tx1"/>
            </a:fontRef>
          </p:style>
        </p:cxnSp>
        <p:grpSp>
          <p:nvGrpSpPr>
            <p:cNvPr id="39" name="Grouper 38"/>
            <p:cNvGrpSpPr/>
            <p:nvPr/>
          </p:nvGrpSpPr>
          <p:grpSpPr>
            <a:xfrm>
              <a:off x="2217060" y="3792773"/>
              <a:ext cx="2045730" cy="1216057"/>
              <a:chOff x="2217060" y="3792773"/>
              <a:chExt cx="2045730" cy="1216057"/>
            </a:xfrm>
          </p:grpSpPr>
          <p:cxnSp>
            <p:nvCxnSpPr>
              <p:cNvPr id="40" name="Connecteur droit 39"/>
              <p:cNvCxnSpPr/>
              <p:nvPr/>
            </p:nvCxnSpPr>
            <p:spPr>
              <a:xfrm>
                <a:off x="2602226" y="3792773"/>
                <a:ext cx="1660564" cy="0"/>
              </a:xfrm>
              <a:prstGeom prst="line">
                <a:avLst/>
              </a:prstGeom>
              <a:ln>
                <a:solidFill>
                  <a:srgbClr val="7F7F7F"/>
                </a:solidFill>
              </a:ln>
              <a:effectLst/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41" name="Connecteur droit 40"/>
              <p:cNvCxnSpPr/>
              <p:nvPr/>
            </p:nvCxnSpPr>
            <p:spPr>
              <a:xfrm>
                <a:off x="2617566" y="3792773"/>
                <a:ext cx="0" cy="626164"/>
              </a:xfrm>
              <a:prstGeom prst="line">
                <a:avLst/>
              </a:prstGeom>
              <a:ln>
                <a:solidFill>
                  <a:srgbClr val="7F7F7F"/>
                </a:solidFill>
              </a:ln>
              <a:effectLst/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42" name="Connecteur droit 41"/>
              <p:cNvCxnSpPr/>
              <p:nvPr/>
            </p:nvCxnSpPr>
            <p:spPr>
              <a:xfrm>
                <a:off x="3199220" y="3792773"/>
                <a:ext cx="0" cy="626164"/>
              </a:xfrm>
              <a:prstGeom prst="line">
                <a:avLst/>
              </a:prstGeom>
              <a:ln>
                <a:solidFill>
                  <a:srgbClr val="7F7F7F"/>
                </a:solidFill>
              </a:ln>
              <a:effectLst/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43" name="Connecteur droit 42"/>
              <p:cNvCxnSpPr/>
              <p:nvPr/>
            </p:nvCxnSpPr>
            <p:spPr>
              <a:xfrm>
                <a:off x="3834532" y="3792773"/>
                <a:ext cx="0" cy="626164"/>
              </a:xfrm>
              <a:prstGeom prst="line">
                <a:avLst/>
              </a:prstGeom>
              <a:ln>
                <a:solidFill>
                  <a:srgbClr val="7F7F7F"/>
                </a:solidFill>
              </a:ln>
              <a:effectLst/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</p:cxnSp>
          <p:sp>
            <p:nvSpPr>
              <p:cNvPr id="44" name="Cube 43"/>
              <p:cNvSpPr/>
              <p:nvPr/>
            </p:nvSpPr>
            <p:spPr>
              <a:xfrm>
                <a:off x="2384212" y="4007460"/>
                <a:ext cx="423071" cy="655939"/>
              </a:xfrm>
              <a:prstGeom prst="cube">
                <a:avLst/>
              </a:prstGeom>
              <a:solidFill>
                <a:schemeClr val="bg1">
                  <a:lumMod val="65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  <a:effectLst/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Cube 46"/>
              <p:cNvSpPr/>
              <p:nvPr/>
            </p:nvSpPr>
            <p:spPr>
              <a:xfrm>
                <a:off x="2965958" y="4007460"/>
                <a:ext cx="423071" cy="655939"/>
              </a:xfrm>
              <a:prstGeom prst="cube">
                <a:avLst/>
              </a:prstGeom>
              <a:solidFill>
                <a:schemeClr val="bg1">
                  <a:lumMod val="65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  <a:effectLst/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Cube 48"/>
              <p:cNvSpPr/>
              <p:nvPr/>
            </p:nvSpPr>
            <p:spPr>
              <a:xfrm>
                <a:off x="3601524" y="4007460"/>
                <a:ext cx="423071" cy="655939"/>
              </a:xfrm>
              <a:prstGeom prst="cube">
                <a:avLst/>
              </a:prstGeom>
              <a:solidFill>
                <a:schemeClr val="bg1">
                  <a:lumMod val="65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  <a:effectLst/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ZoneTexte 49"/>
              <p:cNvSpPr txBox="1"/>
              <p:nvPr/>
            </p:nvSpPr>
            <p:spPr>
              <a:xfrm>
                <a:off x="2217060" y="4639498"/>
                <a:ext cx="65915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>
                    <a:solidFill>
                      <a:schemeClr val="bg1">
                        <a:lumMod val="65000"/>
                      </a:schemeClr>
                    </a:solidFill>
                  </a:rPr>
                  <a:t>AAA</a:t>
                </a:r>
              </a:p>
            </p:txBody>
          </p:sp>
          <p:sp>
            <p:nvSpPr>
              <p:cNvPr id="51" name="ZoneTexte 50"/>
              <p:cNvSpPr txBox="1"/>
              <p:nvPr/>
            </p:nvSpPr>
            <p:spPr>
              <a:xfrm>
                <a:off x="2869642" y="4639498"/>
                <a:ext cx="55656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err="1">
                    <a:solidFill>
                      <a:schemeClr val="bg1">
                        <a:lumMod val="65000"/>
                      </a:schemeClr>
                    </a:solidFill>
                  </a:rPr>
                  <a:t>Perf</a:t>
                </a:r>
                <a:endParaRPr lang="en-US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52" name="ZoneTexte 51"/>
              <p:cNvSpPr txBox="1"/>
              <p:nvPr/>
            </p:nvSpPr>
            <p:spPr>
              <a:xfrm>
                <a:off x="3441915" y="4639498"/>
                <a:ext cx="72327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err="1">
                    <a:solidFill>
                      <a:schemeClr val="bg1">
                        <a:lumMod val="65000"/>
                      </a:schemeClr>
                    </a:solidFill>
                  </a:rPr>
                  <a:t>Mgmt</a:t>
                </a:r>
                <a:endParaRPr lang="en-US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</p:grpSp>
      </p:grpSp>
      <p:grpSp>
        <p:nvGrpSpPr>
          <p:cNvPr id="32" name="Grouper 31"/>
          <p:cNvGrpSpPr/>
          <p:nvPr/>
        </p:nvGrpSpPr>
        <p:grpSpPr>
          <a:xfrm>
            <a:off x="6472778" y="760342"/>
            <a:ext cx="1414762" cy="1538579"/>
            <a:chOff x="6472778" y="760342"/>
            <a:chExt cx="1414762" cy="1538579"/>
          </a:xfrm>
        </p:grpSpPr>
        <p:cxnSp>
          <p:nvCxnSpPr>
            <p:cNvPr id="33" name="Connecteur droit 32"/>
            <p:cNvCxnSpPr/>
            <p:nvPr/>
          </p:nvCxnSpPr>
          <p:spPr>
            <a:xfrm flipH="1">
              <a:off x="6472778" y="1413344"/>
              <a:ext cx="1075680" cy="885577"/>
            </a:xfrm>
            <a:prstGeom prst="line">
              <a:avLst/>
            </a:prstGeom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>
              <a:schemeClr val="tx1"/>
            </a:fontRef>
          </p:style>
        </p:cxnSp>
        <p:sp>
          <p:nvSpPr>
            <p:cNvPr id="34" name="Cylindre 33"/>
            <p:cNvSpPr/>
            <p:nvPr/>
          </p:nvSpPr>
          <p:spPr>
            <a:xfrm>
              <a:off x="7217871" y="760342"/>
              <a:ext cx="669669" cy="912414"/>
            </a:xfrm>
            <a:prstGeom prst="can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Ellipse 34"/>
            <p:cNvSpPr/>
            <p:nvPr/>
          </p:nvSpPr>
          <p:spPr>
            <a:xfrm>
              <a:off x="7297309" y="1001862"/>
              <a:ext cx="286169" cy="268357"/>
            </a:xfrm>
            <a:prstGeom prst="ellipse">
              <a:avLst/>
            </a:prstGeom>
            <a:solidFill>
              <a:schemeClr val="tx1"/>
            </a:solidFill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Ellipse 35"/>
            <p:cNvSpPr/>
            <p:nvPr/>
          </p:nvSpPr>
          <p:spPr>
            <a:xfrm>
              <a:off x="7539139" y="1279492"/>
              <a:ext cx="286169" cy="268357"/>
            </a:xfrm>
            <a:prstGeom prst="ellipse">
              <a:avLst/>
            </a:prstGeom>
            <a:solidFill>
              <a:schemeClr val="tx1"/>
            </a:solidFill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er 24"/>
          <p:cNvGrpSpPr/>
          <p:nvPr/>
        </p:nvGrpSpPr>
        <p:grpSpPr>
          <a:xfrm>
            <a:off x="4187864" y="1824824"/>
            <a:ext cx="3879803" cy="1502797"/>
            <a:chOff x="4187864" y="1824824"/>
            <a:chExt cx="3879803" cy="1502797"/>
          </a:xfrm>
        </p:grpSpPr>
        <p:cxnSp>
          <p:nvCxnSpPr>
            <p:cNvPr id="26" name="Connecteur droit 25"/>
            <p:cNvCxnSpPr/>
            <p:nvPr/>
          </p:nvCxnSpPr>
          <p:spPr>
            <a:xfrm flipH="1">
              <a:off x="6991987" y="2586492"/>
              <a:ext cx="1075680" cy="0"/>
            </a:xfrm>
            <a:prstGeom prst="line">
              <a:avLst/>
            </a:prstGeom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27" name="Connecteur droit 26"/>
            <p:cNvCxnSpPr/>
            <p:nvPr/>
          </p:nvCxnSpPr>
          <p:spPr>
            <a:xfrm flipH="1">
              <a:off x="4187864" y="2585500"/>
              <a:ext cx="1075680" cy="0"/>
            </a:xfrm>
            <a:prstGeom prst="line">
              <a:avLst/>
            </a:prstGeom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>
              <a:schemeClr val="tx1"/>
            </a:fontRef>
          </p:style>
        </p:cxnSp>
        <p:sp>
          <p:nvSpPr>
            <p:cNvPr id="28" name="Nuage 27"/>
            <p:cNvSpPr/>
            <p:nvPr/>
          </p:nvSpPr>
          <p:spPr>
            <a:xfrm>
              <a:off x="4918529" y="1824824"/>
              <a:ext cx="2450324" cy="1502797"/>
            </a:xfrm>
            <a:prstGeom prst="cloud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2400" dirty="0"/>
                <a:t>IP</a:t>
              </a:r>
            </a:p>
          </p:txBody>
        </p:sp>
      </p:grp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SCHC Architecture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294967295"/>
          </p:nvPr>
        </p:nvSpPr>
        <p:spPr>
          <a:xfrm>
            <a:off x="8279981" y="4824409"/>
            <a:ext cx="489445" cy="273844"/>
          </a:xfrm>
          <a:prstGeom prst="rect">
            <a:avLst/>
          </a:prstGeom>
        </p:spPr>
        <p:txBody>
          <a:bodyPr/>
          <a:lstStyle/>
          <a:p>
            <a:fld id="{22D2E28D-3C84-FA4F-AA95-DF0FC25EB245}" type="slidenum">
              <a:rPr lang="fr-FR" smtClean="0"/>
              <a:t>10</a:t>
            </a:fld>
            <a:endParaRPr lang="fr-FR"/>
          </a:p>
        </p:txBody>
      </p:sp>
      <p:sp>
        <p:nvSpPr>
          <p:cNvPr id="6" name="Ellipse 5"/>
          <p:cNvSpPr/>
          <p:nvPr/>
        </p:nvSpPr>
        <p:spPr>
          <a:xfrm>
            <a:off x="1341416" y="2343650"/>
            <a:ext cx="286169" cy="268357"/>
          </a:xfrm>
          <a:prstGeom prst="ellipse">
            <a:avLst/>
          </a:prstGeom>
          <a:solidFill>
            <a:srgbClr val="BB1E26"/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er 17"/>
          <p:cNvGrpSpPr/>
          <p:nvPr/>
        </p:nvGrpSpPr>
        <p:grpSpPr>
          <a:xfrm>
            <a:off x="866736" y="1601193"/>
            <a:ext cx="3604658" cy="1905663"/>
            <a:chOff x="866736" y="1601193"/>
            <a:chExt cx="3604658" cy="1905663"/>
          </a:xfrm>
        </p:grpSpPr>
        <p:grpSp>
          <p:nvGrpSpPr>
            <p:cNvPr id="17" name="Grouper 16"/>
            <p:cNvGrpSpPr/>
            <p:nvPr/>
          </p:nvGrpSpPr>
          <p:grpSpPr>
            <a:xfrm>
              <a:off x="866736" y="1601193"/>
              <a:ext cx="3321128" cy="1905663"/>
              <a:chOff x="866736" y="1601193"/>
              <a:chExt cx="3321128" cy="1905663"/>
            </a:xfrm>
          </p:grpSpPr>
          <p:cxnSp>
            <p:nvCxnSpPr>
              <p:cNvPr id="12" name="Connecteur droit 11"/>
              <p:cNvCxnSpPr/>
              <p:nvPr/>
            </p:nvCxnSpPr>
            <p:spPr>
              <a:xfrm>
                <a:off x="866736" y="1601193"/>
                <a:ext cx="3321128" cy="0"/>
              </a:xfrm>
              <a:prstGeom prst="line">
                <a:avLst/>
              </a:prstGeom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13" name="Connecteur droit 12"/>
              <p:cNvCxnSpPr/>
              <p:nvPr/>
            </p:nvCxnSpPr>
            <p:spPr>
              <a:xfrm>
                <a:off x="866736" y="3506856"/>
                <a:ext cx="3321128" cy="0"/>
              </a:xfrm>
              <a:prstGeom prst="line">
                <a:avLst/>
              </a:prstGeom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14" name="Connecteur droit 13"/>
              <p:cNvCxnSpPr/>
              <p:nvPr/>
            </p:nvCxnSpPr>
            <p:spPr>
              <a:xfrm>
                <a:off x="2527300" y="2567938"/>
                <a:ext cx="1660564" cy="0"/>
              </a:xfrm>
              <a:prstGeom prst="line">
                <a:avLst/>
              </a:prstGeom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/>
              <p:cNvCxnSpPr/>
              <p:nvPr/>
            </p:nvCxnSpPr>
            <p:spPr>
              <a:xfrm>
                <a:off x="4187864" y="1601193"/>
                <a:ext cx="0" cy="1905663"/>
              </a:xfrm>
              <a:prstGeom prst="line">
                <a:avLst/>
              </a:prstGeom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</p:cxnSp>
        </p:grpSp>
        <p:sp>
          <p:nvSpPr>
            <p:cNvPr id="10" name="Rectangle 9"/>
            <p:cNvSpPr/>
            <p:nvPr/>
          </p:nvSpPr>
          <p:spPr>
            <a:xfrm>
              <a:off x="3827513" y="2298921"/>
              <a:ext cx="643881" cy="590386"/>
            </a:xfrm>
            <a:prstGeom prst="rect">
              <a:avLst/>
            </a:prstGeom>
            <a:effectLst/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1" name="Cylindre 20"/>
          <p:cNvSpPr/>
          <p:nvPr/>
        </p:nvSpPr>
        <p:spPr>
          <a:xfrm>
            <a:off x="7887540" y="2111731"/>
            <a:ext cx="669669" cy="912414"/>
          </a:xfrm>
          <a:prstGeom prst="can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Ellipse 47"/>
          <p:cNvSpPr/>
          <p:nvPr/>
        </p:nvSpPr>
        <p:spPr>
          <a:xfrm>
            <a:off x="8136896" y="2433759"/>
            <a:ext cx="286169" cy="268357"/>
          </a:xfrm>
          <a:prstGeom prst="ellipse">
            <a:avLst/>
          </a:prstGeom>
          <a:solidFill>
            <a:schemeClr val="tx1"/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riangle isocèle 6"/>
          <p:cNvSpPr/>
          <p:nvPr/>
        </p:nvSpPr>
        <p:spPr>
          <a:xfrm>
            <a:off x="457200" y="1216549"/>
            <a:ext cx="590224" cy="769288"/>
          </a:xfrm>
          <a:prstGeom prst="triangle">
            <a:avLst/>
          </a:prstGeom>
          <a:solidFill>
            <a:srgbClr val="000000"/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riangle isocèle 7"/>
          <p:cNvSpPr/>
          <p:nvPr/>
        </p:nvSpPr>
        <p:spPr>
          <a:xfrm>
            <a:off x="609600" y="2934029"/>
            <a:ext cx="590224" cy="769288"/>
          </a:xfrm>
          <a:prstGeom prst="triangle">
            <a:avLst/>
          </a:prstGeom>
          <a:solidFill>
            <a:srgbClr val="000000"/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riangle isocèle 8"/>
          <p:cNvSpPr/>
          <p:nvPr/>
        </p:nvSpPr>
        <p:spPr>
          <a:xfrm>
            <a:off x="2232188" y="1985837"/>
            <a:ext cx="590224" cy="769288"/>
          </a:xfrm>
          <a:prstGeom prst="triangle">
            <a:avLst/>
          </a:prstGeom>
          <a:solidFill>
            <a:srgbClr val="000000"/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ZoneTexte 44"/>
          <p:cNvSpPr txBox="1"/>
          <p:nvPr/>
        </p:nvSpPr>
        <p:spPr>
          <a:xfrm>
            <a:off x="6568775" y="1889309"/>
            <a:ext cx="1502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3"/>
                </a:solidFill>
              </a:rPr>
              <a:t>IP/UDP/</a:t>
            </a:r>
            <a:r>
              <a:rPr lang="en-US" dirty="0" err="1">
                <a:solidFill>
                  <a:schemeClr val="accent3"/>
                </a:solidFill>
              </a:rPr>
              <a:t>CoAP</a:t>
            </a:r>
            <a:endParaRPr lang="en-US" dirty="0">
              <a:solidFill>
                <a:schemeClr val="accent3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2B682EC-AA70-0E4B-BF2E-5ADC13F9F416}"/>
              </a:ext>
            </a:extLst>
          </p:cNvPr>
          <p:cNvSpPr txBox="1"/>
          <p:nvPr/>
        </p:nvSpPr>
        <p:spPr>
          <a:xfrm>
            <a:off x="3399822" y="1132961"/>
            <a:ext cx="10182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C00000"/>
                </a:solidFill>
              </a:rPr>
              <a:t>CORECONF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BB95B2F3-7467-E349-A320-28FBF5B14C6C}"/>
              </a:ext>
            </a:extLst>
          </p:cNvPr>
          <p:cNvSpPr/>
          <p:nvPr/>
        </p:nvSpPr>
        <p:spPr>
          <a:xfrm>
            <a:off x="4622913" y="907998"/>
            <a:ext cx="1440138" cy="2056356"/>
          </a:xfrm>
          <a:prstGeom prst="rect">
            <a:avLst/>
          </a:prstGeom>
          <a:solidFill>
            <a:srgbClr val="BB1E26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5A4CDAF4-8109-B34D-B6D8-BD6D457CD8D6}"/>
              </a:ext>
            </a:extLst>
          </p:cNvPr>
          <p:cNvSpPr/>
          <p:nvPr/>
        </p:nvSpPr>
        <p:spPr>
          <a:xfrm>
            <a:off x="4687765" y="975224"/>
            <a:ext cx="1306062" cy="590386"/>
          </a:xfrm>
          <a:prstGeom prst="rect">
            <a:avLst/>
          </a:prstGeom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Rule Manager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61373764-3C46-4C47-A13F-43FEB9A9AD15}"/>
              </a:ext>
            </a:extLst>
          </p:cNvPr>
          <p:cNvSpPr/>
          <p:nvPr/>
        </p:nvSpPr>
        <p:spPr>
          <a:xfrm>
            <a:off x="4679989" y="1640357"/>
            <a:ext cx="1306062" cy="590386"/>
          </a:xfrm>
          <a:prstGeom prst="rect">
            <a:avLst/>
          </a:prstGeom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Rules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D87ED7A0-7329-A54D-B3AD-E135135F36FB}"/>
              </a:ext>
            </a:extLst>
          </p:cNvPr>
          <p:cNvSpPr/>
          <p:nvPr/>
        </p:nvSpPr>
        <p:spPr>
          <a:xfrm>
            <a:off x="4678330" y="2294943"/>
            <a:ext cx="1306062" cy="590386"/>
          </a:xfrm>
          <a:prstGeom prst="rect">
            <a:avLst/>
          </a:prstGeom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SCHC </a:t>
            </a:r>
          </a:p>
          <a:p>
            <a:pPr algn="ctr"/>
            <a:r>
              <a:rPr lang="en-US" dirty="0"/>
              <a:t>CD-FR</a:t>
            </a:r>
          </a:p>
        </p:txBody>
      </p: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9E3293FC-A5D2-BD48-811F-EB519C82E0CF}"/>
              </a:ext>
            </a:extLst>
          </p:cNvPr>
          <p:cNvCxnSpPr>
            <a:cxnSpLocks/>
            <a:stCxn id="63" idx="3"/>
          </p:cNvCxnSpPr>
          <p:nvPr/>
        </p:nvCxnSpPr>
        <p:spPr>
          <a:xfrm flipV="1">
            <a:off x="5984392" y="1336218"/>
            <a:ext cx="1233479" cy="1253918"/>
          </a:xfrm>
          <a:prstGeom prst="straightConnector1">
            <a:avLst/>
          </a:prstGeom>
          <a:ln w="38100">
            <a:solidFill>
              <a:srgbClr val="00B05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0D0447BB-817B-0746-83C9-D36C523B33C8}"/>
              </a:ext>
            </a:extLst>
          </p:cNvPr>
          <p:cNvCxnSpPr>
            <a:cxnSpLocks/>
            <a:stCxn id="6" idx="6"/>
            <a:endCxn id="54" idx="1"/>
          </p:cNvCxnSpPr>
          <p:nvPr/>
        </p:nvCxnSpPr>
        <p:spPr>
          <a:xfrm flipV="1">
            <a:off x="1627585" y="1270417"/>
            <a:ext cx="3060180" cy="1207412"/>
          </a:xfrm>
          <a:prstGeom prst="straightConnector1">
            <a:avLst/>
          </a:prstGeom>
          <a:ln w="38100">
            <a:solidFill>
              <a:srgbClr val="C0000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F402EBC3-6197-0142-9DAF-0E805CEE52CE}"/>
              </a:ext>
            </a:extLst>
          </p:cNvPr>
          <p:cNvCxnSpPr>
            <a:cxnSpLocks/>
            <a:stCxn id="6" idx="5"/>
            <a:endCxn id="63" idx="1"/>
          </p:cNvCxnSpPr>
          <p:nvPr/>
        </p:nvCxnSpPr>
        <p:spPr>
          <a:xfrm>
            <a:off x="1585677" y="2572707"/>
            <a:ext cx="3092653" cy="17429"/>
          </a:xfrm>
          <a:prstGeom prst="straightConnector1">
            <a:avLst/>
          </a:prstGeom>
          <a:ln w="38100">
            <a:solidFill>
              <a:srgbClr val="00B05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4" name="ZoneTexte 44">
            <a:extLst>
              <a:ext uri="{FF2B5EF4-FFF2-40B4-BE49-F238E27FC236}">
                <a16:creationId xmlns:a16="http://schemas.microsoft.com/office/drawing/2014/main" id="{B362B0B9-6E3F-704F-82D9-9BACF07BD651}"/>
              </a:ext>
            </a:extLst>
          </p:cNvPr>
          <p:cNvSpPr txBox="1"/>
          <p:nvPr/>
        </p:nvSpPr>
        <p:spPr>
          <a:xfrm>
            <a:off x="4405219" y="2931664"/>
            <a:ext cx="18711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SCHC Gateway</a:t>
            </a:r>
          </a:p>
        </p:txBody>
      </p:sp>
      <p:sp>
        <p:nvSpPr>
          <p:cNvPr id="65" name="ZoneTexte 44">
            <a:extLst>
              <a:ext uri="{FF2B5EF4-FFF2-40B4-BE49-F238E27FC236}">
                <a16:creationId xmlns:a16="http://schemas.microsoft.com/office/drawing/2014/main" id="{2177AF46-8DD9-1E47-8E05-E8F4370FD605}"/>
              </a:ext>
            </a:extLst>
          </p:cNvPr>
          <p:cNvSpPr txBox="1"/>
          <p:nvPr/>
        </p:nvSpPr>
        <p:spPr>
          <a:xfrm>
            <a:off x="595107" y="2629891"/>
            <a:ext cx="16621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SCHC Device</a:t>
            </a:r>
          </a:p>
        </p:txBody>
      </p:sp>
    </p:spTree>
    <p:extLst>
      <p:ext uri="{BB962C8B-B14F-4D97-AF65-F5344CB8AC3E}">
        <p14:creationId xmlns:p14="http://schemas.microsoft.com/office/powerpoint/2010/main" val="3185065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er 31"/>
          <p:cNvGrpSpPr/>
          <p:nvPr/>
        </p:nvGrpSpPr>
        <p:grpSpPr>
          <a:xfrm>
            <a:off x="6472778" y="760342"/>
            <a:ext cx="1414762" cy="1538579"/>
            <a:chOff x="6472778" y="760342"/>
            <a:chExt cx="1414762" cy="1538579"/>
          </a:xfrm>
        </p:grpSpPr>
        <p:cxnSp>
          <p:nvCxnSpPr>
            <p:cNvPr id="33" name="Connecteur droit 32"/>
            <p:cNvCxnSpPr/>
            <p:nvPr/>
          </p:nvCxnSpPr>
          <p:spPr>
            <a:xfrm flipH="1">
              <a:off x="6472778" y="1413344"/>
              <a:ext cx="1075680" cy="885577"/>
            </a:xfrm>
            <a:prstGeom prst="line">
              <a:avLst/>
            </a:prstGeom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>
              <a:schemeClr val="tx1"/>
            </a:fontRef>
          </p:style>
        </p:cxnSp>
        <p:sp>
          <p:nvSpPr>
            <p:cNvPr id="34" name="Cylindre 33"/>
            <p:cNvSpPr/>
            <p:nvPr/>
          </p:nvSpPr>
          <p:spPr>
            <a:xfrm>
              <a:off x="7217871" y="760342"/>
              <a:ext cx="669669" cy="912414"/>
            </a:xfrm>
            <a:prstGeom prst="can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Ellipse 34"/>
            <p:cNvSpPr/>
            <p:nvPr/>
          </p:nvSpPr>
          <p:spPr>
            <a:xfrm>
              <a:off x="7297309" y="1001862"/>
              <a:ext cx="286169" cy="268357"/>
            </a:xfrm>
            <a:prstGeom prst="ellipse">
              <a:avLst/>
            </a:prstGeom>
            <a:solidFill>
              <a:schemeClr val="tx1"/>
            </a:solidFill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Ellipse 35"/>
            <p:cNvSpPr/>
            <p:nvPr/>
          </p:nvSpPr>
          <p:spPr>
            <a:xfrm>
              <a:off x="7539139" y="1279492"/>
              <a:ext cx="286169" cy="268357"/>
            </a:xfrm>
            <a:prstGeom prst="ellipse">
              <a:avLst/>
            </a:prstGeom>
            <a:solidFill>
              <a:schemeClr val="tx1"/>
            </a:solidFill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6" name="Connecteur droit 25"/>
          <p:cNvCxnSpPr>
            <a:cxnSpLocks/>
          </p:cNvCxnSpPr>
          <p:nvPr/>
        </p:nvCxnSpPr>
        <p:spPr>
          <a:xfrm flipH="1">
            <a:off x="6991987" y="2586492"/>
            <a:ext cx="1075680" cy="0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28" name="Nuage 27"/>
          <p:cNvSpPr/>
          <p:nvPr/>
        </p:nvSpPr>
        <p:spPr>
          <a:xfrm>
            <a:off x="4918529" y="1824824"/>
            <a:ext cx="2450324" cy="1502797"/>
          </a:xfrm>
          <a:prstGeom prst="cloud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400" dirty="0"/>
              <a:t>IP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SCHC Architecture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294967295"/>
          </p:nvPr>
        </p:nvSpPr>
        <p:spPr>
          <a:xfrm>
            <a:off x="8279981" y="4824409"/>
            <a:ext cx="489445" cy="273844"/>
          </a:xfrm>
          <a:prstGeom prst="rect">
            <a:avLst/>
          </a:prstGeom>
        </p:spPr>
        <p:txBody>
          <a:bodyPr/>
          <a:lstStyle/>
          <a:p>
            <a:fld id="{22D2E28D-3C84-FA4F-AA95-DF0FC25EB245}" type="slidenum">
              <a:rPr lang="fr-FR" smtClean="0"/>
              <a:t>11</a:t>
            </a:fld>
            <a:endParaRPr lang="fr-FR"/>
          </a:p>
        </p:txBody>
      </p:sp>
      <p:sp>
        <p:nvSpPr>
          <p:cNvPr id="21" name="Cylindre 20"/>
          <p:cNvSpPr/>
          <p:nvPr/>
        </p:nvSpPr>
        <p:spPr>
          <a:xfrm>
            <a:off x="7887540" y="2111731"/>
            <a:ext cx="669669" cy="912414"/>
          </a:xfrm>
          <a:prstGeom prst="can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Ellipse 47"/>
          <p:cNvSpPr/>
          <p:nvPr/>
        </p:nvSpPr>
        <p:spPr>
          <a:xfrm>
            <a:off x="8136896" y="2433759"/>
            <a:ext cx="286169" cy="268357"/>
          </a:xfrm>
          <a:prstGeom prst="ellipse">
            <a:avLst/>
          </a:prstGeom>
          <a:solidFill>
            <a:schemeClr val="tx1"/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ZoneTexte 44"/>
          <p:cNvSpPr txBox="1"/>
          <p:nvPr/>
        </p:nvSpPr>
        <p:spPr>
          <a:xfrm>
            <a:off x="6568775" y="1889309"/>
            <a:ext cx="1502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3"/>
                </a:solidFill>
              </a:rPr>
              <a:t>IP/UDP/</a:t>
            </a:r>
            <a:r>
              <a:rPr lang="en-US" dirty="0" err="1">
                <a:solidFill>
                  <a:schemeClr val="accent3"/>
                </a:solidFill>
              </a:rPr>
              <a:t>CoAP</a:t>
            </a:r>
            <a:endParaRPr lang="en-US" dirty="0">
              <a:solidFill>
                <a:schemeClr val="accent3"/>
              </a:solidFill>
            </a:endParaRPr>
          </a:p>
        </p:txBody>
      </p:sp>
      <p:sp>
        <p:nvSpPr>
          <p:cNvPr id="58" name="ZoneTexte 44">
            <a:extLst>
              <a:ext uri="{FF2B5EF4-FFF2-40B4-BE49-F238E27FC236}">
                <a16:creationId xmlns:a16="http://schemas.microsoft.com/office/drawing/2014/main" id="{45655A22-FA51-7F42-A42E-423A9E98FA16}"/>
              </a:ext>
            </a:extLst>
          </p:cNvPr>
          <p:cNvSpPr txBox="1"/>
          <p:nvPr/>
        </p:nvSpPr>
        <p:spPr>
          <a:xfrm>
            <a:off x="4405219" y="2931664"/>
            <a:ext cx="18711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SCHC Gateway</a:t>
            </a:r>
          </a:p>
        </p:txBody>
      </p:sp>
      <p:sp>
        <p:nvSpPr>
          <p:cNvPr id="64" name="ZoneTexte 44">
            <a:extLst>
              <a:ext uri="{FF2B5EF4-FFF2-40B4-BE49-F238E27FC236}">
                <a16:creationId xmlns:a16="http://schemas.microsoft.com/office/drawing/2014/main" id="{74EFA13B-1912-AE4F-B562-B598E182B599}"/>
              </a:ext>
            </a:extLst>
          </p:cNvPr>
          <p:cNvSpPr txBox="1"/>
          <p:nvPr/>
        </p:nvSpPr>
        <p:spPr>
          <a:xfrm>
            <a:off x="81020" y="2996216"/>
            <a:ext cx="16621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SCHC Device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137583BE-3A42-F345-A165-4DB4BA102620}"/>
              </a:ext>
            </a:extLst>
          </p:cNvPr>
          <p:cNvSpPr txBox="1"/>
          <p:nvPr/>
        </p:nvSpPr>
        <p:spPr>
          <a:xfrm>
            <a:off x="2534449" y="1061878"/>
            <a:ext cx="10182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C00000"/>
                </a:solidFill>
              </a:rPr>
              <a:t>CORECONF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66598F3E-5093-2642-8491-EE107D5A8C8B}"/>
              </a:ext>
            </a:extLst>
          </p:cNvPr>
          <p:cNvSpPr/>
          <p:nvPr/>
        </p:nvSpPr>
        <p:spPr>
          <a:xfrm>
            <a:off x="4622913" y="907998"/>
            <a:ext cx="1440138" cy="2056356"/>
          </a:xfrm>
          <a:prstGeom prst="rect">
            <a:avLst/>
          </a:prstGeom>
          <a:solidFill>
            <a:srgbClr val="BB1E26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24AE8D63-53E2-4D41-B4FD-CB908D95933B}"/>
              </a:ext>
            </a:extLst>
          </p:cNvPr>
          <p:cNvSpPr/>
          <p:nvPr/>
        </p:nvSpPr>
        <p:spPr>
          <a:xfrm>
            <a:off x="4687765" y="975224"/>
            <a:ext cx="1306062" cy="590386"/>
          </a:xfrm>
          <a:prstGeom prst="rect">
            <a:avLst/>
          </a:prstGeom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Rule Manager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F4DD6BCE-63D7-884C-A592-FB7967700190}"/>
              </a:ext>
            </a:extLst>
          </p:cNvPr>
          <p:cNvSpPr/>
          <p:nvPr/>
        </p:nvSpPr>
        <p:spPr>
          <a:xfrm>
            <a:off x="4679989" y="1640357"/>
            <a:ext cx="1306062" cy="590386"/>
          </a:xfrm>
          <a:prstGeom prst="rect">
            <a:avLst/>
          </a:prstGeom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Rules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B9D35B29-E3E7-EE43-85BD-0BC63D07DEEB}"/>
              </a:ext>
            </a:extLst>
          </p:cNvPr>
          <p:cNvSpPr/>
          <p:nvPr/>
        </p:nvSpPr>
        <p:spPr>
          <a:xfrm>
            <a:off x="4678330" y="2294943"/>
            <a:ext cx="1306062" cy="590386"/>
          </a:xfrm>
          <a:prstGeom prst="rect">
            <a:avLst/>
          </a:prstGeom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SCHC </a:t>
            </a:r>
          </a:p>
          <a:p>
            <a:pPr algn="ctr"/>
            <a:r>
              <a:rPr lang="en-US" dirty="0"/>
              <a:t>CD-FR</a:t>
            </a:r>
          </a:p>
        </p:txBody>
      </p:sp>
      <p:sp>
        <p:nvSpPr>
          <p:cNvPr id="6" name="Ellipse 5"/>
          <p:cNvSpPr/>
          <p:nvPr/>
        </p:nvSpPr>
        <p:spPr>
          <a:xfrm>
            <a:off x="1336315" y="1710246"/>
            <a:ext cx="286169" cy="268357"/>
          </a:xfrm>
          <a:prstGeom prst="ellipse">
            <a:avLst/>
          </a:prstGeom>
          <a:solidFill>
            <a:srgbClr val="BB1E26"/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917826EE-DB86-194F-BBD1-959A35679B3D}"/>
              </a:ext>
            </a:extLst>
          </p:cNvPr>
          <p:cNvSpPr/>
          <p:nvPr/>
        </p:nvSpPr>
        <p:spPr>
          <a:xfrm>
            <a:off x="203665" y="967789"/>
            <a:ext cx="1440138" cy="2056356"/>
          </a:xfrm>
          <a:prstGeom prst="rect">
            <a:avLst/>
          </a:prstGeom>
          <a:solidFill>
            <a:srgbClr val="BB1E26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01C9DD2F-FB94-BF41-BC93-AAAB46947A42}"/>
              </a:ext>
            </a:extLst>
          </p:cNvPr>
          <p:cNvSpPr/>
          <p:nvPr/>
        </p:nvSpPr>
        <p:spPr>
          <a:xfrm>
            <a:off x="268517" y="1035015"/>
            <a:ext cx="1306062" cy="590386"/>
          </a:xfrm>
          <a:prstGeom prst="rect">
            <a:avLst/>
          </a:prstGeom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Rule Manager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D332C680-D265-6B47-8D3D-EDA605E0C20C}"/>
              </a:ext>
            </a:extLst>
          </p:cNvPr>
          <p:cNvSpPr/>
          <p:nvPr/>
        </p:nvSpPr>
        <p:spPr>
          <a:xfrm>
            <a:off x="260741" y="1700148"/>
            <a:ext cx="1306062" cy="590386"/>
          </a:xfrm>
          <a:prstGeom prst="rect">
            <a:avLst/>
          </a:prstGeom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Rules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B10A4E28-B701-7C42-9B5F-6E04064154F1}"/>
              </a:ext>
            </a:extLst>
          </p:cNvPr>
          <p:cNvSpPr/>
          <p:nvPr/>
        </p:nvSpPr>
        <p:spPr>
          <a:xfrm>
            <a:off x="259082" y="2354734"/>
            <a:ext cx="1306062" cy="590386"/>
          </a:xfrm>
          <a:prstGeom prst="rect">
            <a:avLst/>
          </a:prstGeom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SCHC </a:t>
            </a:r>
          </a:p>
          <a:p>
            <a:pPr algn="ctr"/>
            <a:r>
              <a:rPr lang="en-US" dirty="0"/>
              <a:t>CD-FR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0D0447BB-817B-0746-83C9-D36C523B33C8}"/>
              </a:ext>
            </a:extLst>
          </p:cNvPr>
          <p:cNvCxnSpPr>
            <a:cxnSpLocks/>
            <a:stCxn id="54" idx="3"/>
          </p:cNvCxnSpPr>
          <p:nvPr/>
        </p:nvCxnSpPr>
        <p:spPr>
          <a:xfrm>
            <a:off x="1574579" y="1330208"/>
            <a:ext cx="3121711" cy="0"/>
          </a:xfrm>
          <a:prstGeom prst="straightConnector1">
            <a:avLst/>
          </a:prstGeom>
          <a:ln w="38100">
            <a:solidFill>
              <a:srgbClr val="C0000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F402EBC3-6197-0142-9DAF-0E805CEE52CE}"/>
              </a:ext>
            </a:extLst>
          </p:cNvPr>
          <p:cNvCxnSpPr>
            <a:cxnSpLocks/>
          </p:cNvCxnSpPr>
          <p:nvPr/>
        </p:nvCxnSpPr>
        <p:spPr>
          <a:xfrm>
            <a:off x="1558278" y="2610646"/>
            <a:ext cx="3064635" cy="626"/>
          </a:xfrm>
          <a:prstGeom prst="straightConnector1">
            <a:avLst/>
          </a:prstGeom>
          <a:ln w="38100">
            <a:solidFill>
              <a:srgbClr val="00B05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9E3293FC-A5D2-BD48-811F-EB519C82E0CF}"/>
              </a:ext>
            </a:extLst>
          </p:cNvPr>
          <p:cNvCxnSpPr>
            <a:cxnSpLocks/>
            <a:stCxn id="38" idx="3"/>
          </p:cNvCxnSpPr>
          <p:nvPr/>
        </p:nvCxnSpPr>
        <p:spPr>
          <a:xfrm flipV="1">
            <a:off x="5984392" y="1336218"/>
            <a:ext cx="1233479" cy="1253918"/>
          </a:xfrm>
          <a:prstGeom prst="straightConnector1">
            <a:avLst/>
          </a:prstGeom>
          <a:ln w="38100">
            <a:solidFill>
              <a:srgbClr val="00B05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09008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Connecteur droit 26"/>
          <p:cNvCxnSpPr>
            <a:cxnSpLocks/>
          </p:cNvCxnSpPr>
          <p:nvPr/>
        </p:nvCxnSpPr>
        <p:spPr>
          <a:xfrm flipH="1">
            <a:off x="6765772" y="2379760"/>
            <a:ext cx="68432" cy="0"/>
          </a:xfrm>
          <a:prstGeom prst="line">
            <a:avLst/>
          </a:prstGeom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SCHC Architecture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294967295"/>
          </p:nvPr>
        </p:nvSpPr>
        <p:spPr>
          <a:xfrm>
            <a:off x="8279981" y="4824409"/>
            <a:ext cx="489445" cy="273844"/>
          </a:xfrm>
          <a:prstGeom prst="rect">
            <a:avLst/>
          </a:prstGeom>
        </p:spPr>
        <p:txBody>
          <a:bodyPr/>
          <a:lstStyle/>
          <a:p>
            <a:fld id="{22D2E28D-3C84-FA4F-AA95-DF0FC25EB245}" type="slidenum">
              <a:rPr lang="fr-FR" smtClean="0"/>
              <a:t>12</a:t>
            </a:fld>
            <a:endParaRPr lang="fr-FR"/>
          </a:p>
        </p:txBody>
      </p:sp>
      <p:sp>
        <p:nvSpPr>
          <p:cNvPr id="6" name="Ellipse 5"/>
          <p:cNvSpPr/>
          <p:nvPr/>
        </p:nvSpPr>
        <p:spPr>
          <a:xfrm>
            <a:off x="2858714" y="2286029"/>
            <a:ext cx="286169" cy="268357"/>
          </a:xfrm>
          <a:prstGeom prst="ellipse">
            <a:avLst/>
          </a:prstGeom>
          <a:solidFill>
            <a:srgbClr val="BB1E26"/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ZoneTexte 44"/>
          <p:cNvSpPr txBox="1"/>
          <p:nvPr/>
        </p:nvSpPr>
        <p:spPr>
          <a:xfrm>
            <a:off x="8117320" y="3060082"/>
            <a:ext cx="9964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3"/>
                </a:solidFill>
              </a:rPr>
              <a:t>Protocol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7F5C66B4-EDB0-A64C-B89F-7AED89CE8843}"/>
              </a:ext>
            </a:extLst>
          </p:cNvPr>
          <p:cNvSpPr/>
          <p:nvPr/>
        </p:nvSpPr>
        <p:spPr>
          <a:xfrm>
            <a:off x="6153837" y="1543572"/>
            <a:ext cx="1440138" cy="2056356"/>
          </a:xfrm>
          <a:prstGeom prst="rect">
            <a:avLst/>
          </a:prstGeom>
          <a:solidFill>
            <a:srgbClr val="BB1E26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BBE5E528-9847-9C45-879D-312D03A50D8C}"/>
              </a:ext>
            </a:extLst>
          </p:cNvPr>
          <p:cNvSpPr/>
          <p:nvPr/>
        </p:nvSpPr>
        <p:spPr>
          <a:xfrm>
            <a:off x="6218689" y="1610798"/>
            <a:ext cx="1306062" cy="590386"/>
          </a:xfrm>
          <a:prstGeom prst="rect">
            <a:avLst/>
          </a:prstGeom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Rule Manager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82097FF3-8B7E-A542-B896-D307B726BF79}"/>
              </a:ext>
            </a:extLst>
          </p:cNvPr>
          <p:cNvSpPr/>
          <p:nvPr/>
        </p:nvSpPr>
        <p:spPr>
          <a:xfrm>
            <a:off x="6210913" y="2275931"/>
            <a:ext cx="1306062" cy="590386"/>
          </a:xfrm>
          <a:prstGeom prst="rect">
            <a:avLst/>
          </a:prstGeom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Rules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4FB99798-C259-7F4F-9C2C-CACB9630BF81}"/>
              </a:ext>
            </a:extLst>
          </p:cNvPr>
          <p:cNvSpPr/>
          <p:nvPr/>
        </p:nvSpPr>
        <p:spPr>
          <a:xfrm>
            <a:off x="6209254" y="2930517"/>
            <a:ext cx="1306062" cy="590386"/>
          </a:xfrm>
          <a:prstGeom prst="rect">
            <a:avLst/>
          </a:prstGeom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SCHC </a:t>
            </a:r>
          </a:p>
          <a:p>
            <a:pPr algn="ctr"/>
            <a:r>
              <a:rPr lang="en-US" dirty="0"/>
              <a:t>CD-FR</a:t>
            </a:r>
          </a:p>
        </p:txBody>
      </p: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9E3293FC-A5D2-BD48-811F-EB519C82E0CF}"/>
              </a:ext>
            </a:extLst>
          </p:cNvPr>
          <p:cNvCxnSpPr>
            <a:cxnSpLocks/>
          </p:cNvCxnSpPr>
          <p:nvPr/>
        </p:nvCxnSpPr>
        <p:spPr>
          <a:xfrm flipV="1">
            <a:off x="7499283" y="3244748"/>
            <a:ext cx="634064" cy="1919"/>
          </a:xfrm>
          <a:prstGeom prst="straightConnector1">
            <a:avLst/>
          </a:prstGeom>
          <a:ln w="38100">
            <a:solidFill>
              <a:srgbClr val="00B05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3" name="Rectangle 52">
            <a:extLst>
              <a:ext uri="{FF2B5EF4-FFF2-40B4-BE49-F238E27FC236}">
                <a16:creationId xmlns:a16="http://schemas.microsoft.com/office/drawing/2014/main" id="{917826EE-DB86-194F-BBD1-959A35679B3D}"/>
              </a:ext>
            </a:extLst>
          </p:cNvPr>
          <p:cNvSpPr/>
          <p:nvPr/>
        </p:nvSpPr>
        <p:spPr>
          <a:xfrm>
            <a:off x="1726064" y="1543572"/>
            <a:ext cx="1440138" cy="2056356"/>
          </a:xfrm>
          <a:prstGeom prst="rect">
            <a:avLst/>
          </a:prstGeom>
          <a:solidFill>
            <a:srgbClr val="BB1E26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01C9DD2F-FB94-BF41-BC93-AAAB46947A42}"/>
              </a:ext>
            </a:extLst>
          </p:cNvPr>
          <p:cNvSpPr/>
          <p:nvPr/>
        </p:nvSpPr>
        <p:spPr>
          <a:xfrm>
            <a:off x="1790916" y="1610798"/>
            <a:ext cx="1306062" cy="590386"/>
          </a:xfrm>
          <a:prstGeom prst="rect">
            <a:avLst/>
          </a:prstGeom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Rule Manager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D332C680-D265-6B47-8D3D-EDA605E0C20C}"/>
              </a:ext>
            </a:extLst>
          </p:cNvPr>
          <p:cNvSpPr/>
          <p:nvPr/>
        </p:nvSpPr>
        <p:spPr>
          <a:xfrm>
            <a:off x="1783140" y="2275931"/>
            <a:ext cx="1306062" cy="590386"/>
          </a:xfrm>
          <a:prstGeom prst="rect">
            <a:avLst/>
          </a:prstGeom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Rules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B10A4E28-B701-7C42-9B5F-6E04064154F1}"/>
              </a:ext>
            </a:extLst>
          </p:cNvPr>
          <p:cNvSpPr/>
          <p:nvPr/>
        </p:nvSpPr>
        <p:spPr>
          <a:xfrm>
            <a:off x="1781481" y="2930517"/>
            <a:ext cx="1306062" cy="590386"/>
          </a:xfrm>
          <a:prstGeom prst="rect">
            <a:avLst/>
          </a:prstGeom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SCHC </a:t>
            </a:r>
          </a:p>
          <a:p>
            <a:pPr algn="ctr"/>
            <a:r>
              <a:rPr lang="en-US" dirty="0"/>
              <a:t>CD-FR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0D0447BB-817B-0746-83C9-D36C523B33C8}"/>
              </a:ext>
            </a:extLst>
          </p:cNvPr>
          <p:cNvCxnSpPr>
            <a:cxnSpLocks/>
            <a:stCxn id="54" idx="3"/>
            <a:endCxn id="59" idx="1"/>
          </p:cNvCxnSpPr>
          <p:nvPr/>
        </p:nvCxnSpPr>
        <p:spPr>
          <a:xfrm>
            <a:off x="3096978" y="1905991"/>
            <a:ext cx="3121711" cy="0"/>
          </a:xfrm>
          <a:prstGeom prst="straightConnector1">
            <a:avLst/>
          </a:prstGeom>
          <a:ln w="38100">
            <a:solidFill>
              <a:srgbClr val="C0000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F402EBC3-6197-0142-9DAF-0E805CEE52CE}"/>
              </a:ext>
            </a:extLst>
          </p:cNvPr>
          <p:cNvCxnSpPr>
            <a:cxnSpLocks/>
          </p:cNvCxnSpPr>
          <p:nvPr/>
        </p:nvCxnSpPr>
        <p:spPr>
          <a:xfrm>
            <a:off x="3089202" y="3235630"/>
            <a:ext cx="3064635" cy="626"/>
          </a:xfrm>
          <a:prstGeom prst="straightConnector1">
            <a:avLst/>
          </a:prstGeom>
          <a:ln w="38100">
            <a:solidFill>
              <a:srgbClr val="00B05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5" name="TextBox 64">
            <a:extLst>
              <a:ext uri="{FF2B5EF4-FFF2-40B4-BE49-F238E27FC236}">
                <a16:creationId xmlns:a16="http://schemas.microsoft.com/office/drawing/2014/main" id="{137583BE-3A42-F345-A165-4DB4BA102620}"/>
              </a:ext>
            </a:extLst>
          </p:cNvPr>
          <p:cNvSpPr txBox="1"/>
          <p:nvPr/>
        </p:nvSpPr>
        <p:spPr>
          <a:xfrm>
            <a:off x="4112405" y="1647096"/>
            <a:ext cx="10182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C00000"/>
                </a:solidFill>
              </a:rPr>
              <a:t>CORECONF</a:t>
            </a:r>
          </a:p>
        </p:txBody>
      </p:sp>
      <p:sp>
        <p:nvSpPr>
          <p:cNvPr id="66" name="ZoneTexte 44">
            <a:extLst>
              <a:ext uri="{FF2B5EF4-FFF2-40B4-BE49-F238E27FC236}">
                <a16:creationId xmlns:a16="http://schemas.microsoft.com/office/drawing/2014/main" id="{DDE13C2F-7DCB-4340-A49B-A851E6870059}"/>
              </a:ext>
            </a:extLst>
          </p:cNvPr>
          <p:cNvSpPr txBox="1"/>
          <p:nvPr/>
        </p:nvSpPr>
        <p:spPr>
          <a:xfrm>
            <a:off x="203715" y="3041044"/>
            <a:ext cx="9964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3"/>
                </a:solidFill>
              </a:rPr>
              <a:t>Protocol</a:t>
            </a:r>
          </a:p>
        </p:txBody>
      </p: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F621A7B8-8E78-8243-8B17-058063B0C025}"/>
              </a:ext>
            </a:extLst>
          </p:cNvPr>
          <p:cNvCxnSpPr>
            <a:cxnSpLocks/>
          </p:cNvCxnSpPr>
          <p:nvPr/>
        </p:nvCxnSpPr>
        <p:spPr>
          <a:xfrm flipV="1">
            <a:off x="1156852" y="3233711"/>
            <a:ext cx="634064" cy="1919"/>
          </a:xfrm>
          <a:prstGeom prst="straightConnector1">
            <a:avLst/>
          </a:prstGeom>
          <a:ln w="38100">
            <a:solidFill>
              <a:srgbClr val="00B05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8" name="ZoneTexte 44">
            <a:extLst>
              <a:ext uri="{FF2B5EF4-FFF2-40B4-BE49-F238E27FC236}">
                <a16:creationId xmlns:a16="http://schemas.microsoft.com/office/drawing/2014/main" id="{6C87F49B-264A-E945-961E-604E34C4AB99}"/>
              </a:ext>
            </a:extLst>
          </p:cNvPr>
          <p:cNvSpPr txBox="1"/>
          <p:nvPr/>
        </p:nvSpPr>
        <p:spPr>
          <a:xfrm>
            <a:off x="1726064" y="3623209"/>
            <a:ext cx="14272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SCHC Peer</a:t>
            </a:r>
          </a:p>
        </p:txBody>
      </p:sp>
      <p:sp>
        <p:nvSpPr>
          <p:cNvPr id="69" name="ZoneTexte 44">
            <a:extLst>
              <a:ext uri="{FF2B5EF4-FFF2-40B4-BE49-F238E27FC236}">
                <a16:creationId xmlns:a16="http://schemas.microsoft.com/office/drawing/2014/main" id="{6091B9C9-47B2-0C40-886A-500A34A96893}"/>
              </a:ext>
            </a:extLst>
          </p:cNvPr>
          <p:cNvSpPr txBox="1"/>
          <p:nvPr/>
        </p:nvSpPr>
        <p:spPr>
          <a:xfrm>
            <a:off x="6183897" y="3620993"/>
            <a:ext cx="14272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SCHC Peer</a:t>
            </a:r>
          </a:p>
        </p:txBody>
      </p:sp>
    </p:spTree>
    <p:extLst>
      <p:ext uri="{BB962C8B-B14F-4D97-AF65-F5344CB8AC3E}">
        <p14:creationId xmlns:p14="http://schemas.microsoft.com/office/powerpoint/2010/main" val="1431188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ED1BDC-875A-EF40-9FD3-0F9D9E3974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Next Steps in Architecture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3487E7-4F2B-AB49-B344-6E66855EA8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Steps to Provision and Install a SCHC Device</a:t>
            </a:r>
          </a:p>
          <a:p>
            <a:r>
              <a:rPr lang="en-US" dirty="0"/>
              <a:t>Steps to Generate and Publish Rules</a:t>
            </a:r>
          </a:p>
          <a:p>
            <a:r>
              <a:rPr lang="en-US" dirty="0"/>
              <a:t>Steps to Provision Network for Device Type</a:t>
            </a:r>
          </a:p>
          <a:p>
            <a:r>
              <a:rPr lang="en-US" dirty="0"/>
              <a:t>Steps to Identify Device Type and get Rule Set</a:t>
            </a:r>
          </a:p>
          <a:p>
            <a:r>
              <a:rPr lang="en-US" dirty="0"/>
              <a:t>State maintenance in the Network</a:t>
            </a:r>
          </a:p>
          <a:p>
            <a:r>
              <a:rPr lang="en-US" dirty="0"/>
              <a:t>Steps to Deprecate (forget) a Device Type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EEFECD-550F-E04D-A15E-221DD4842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2E28D-3C84-FA4F-AA95-DF0FC25EB245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515313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1"/>
          <p:cNvSpPr txBox="1">
            <a:spLocks/>
          </p:cNvSpPr>
          <p:nvPr/>
        </p:nvSpPr>
        <p:spPr>
          <a:xfrm>
            <a:off x="0" y="2190226"/>
            <a:ext cx="9144000" cy="900112"/>
          </a:xfrm>
          <a:prstGeom prst="rect">
            <a:avLst/>
          </a:prstGeom>
        </p:spPr>
        <p:txBody>
          <a:bodyPr vert="horz" lIns="91411" tIns="45707" rIns="91411" bIns="45707" rtlCol="0" anchor="ctr">
            <a:normAutofit/>
          </a:bodyPr>
          <a:lstStyle>
            <a:lvl1pPr algn="ctr" defTabSz="457061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latin typeface="Trebuchet MS"/>
                <a:cs typeface="Trebuchet MS"/>
              </a:rPr>
              <a:t>Low-Power Wide-Area Networks</a:t>
            </a:r>
          </a:p>
        </p:txBody>
      </p:sp>
      <p:sp>
        <p:nvSpPr>
          <p:cNvPr id="20" name="Espace réservé du numéro de diapositive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2E28D-3C84-FA4F-AA95-DF0FC25EB245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126693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841400A-4DEB-C646-98BE-D379EDA59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2E28D-3C84-FA4F-AA95-DF0FC25EB245}" type="slidenum">
              <a:rPr lang="fr-FR" smtClean="0"/>
              <a:t>3</a:t>
            </a:fld>
            <a:endParaRPr lang="fr-FR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9855386-BA5F-294D-B47B-65C30B2517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49085"/>
            <a:ext cx="9144000" cy="221858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CC8009C-18D9-4741-BEA2-D4DF54C21FC1}"/>
              </a:ext>
            </a:extLst>
          </p:cNvPr>
          <p:cNvSpPr txBox="1"/>
          <p:nvPr/>
        </p:nvSpPr>
        <p:spPr>
          <a:xfrm>
            <a:off x="2926196" y="4215866"/>
            <a:ext cx="32916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RFC 8376 : LPWAN Architecture</a:t>
            </a:r>
          </a:p>
        </p:txBody>
      </p:sp>
    </p:spTree>
    <p:extLst>
      <p:ext uri="{BB962C8B-B14F-4D97-AF65-F5344CB8AC3E}">
        <p14:creationId xmlns:p14="http://schemas.microsoft.com/office/powerpoint/2010/main" val="32193271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able&#10;&#10;Description automatically generated">
            <a:extLst>
              <a:ext uri="{FF2B5EF4-FFF2-40B4-BE49-F238E27FC236}">
                <a16:creationId xmlns:a16="http://schemas.microsoft.com/office/drawing/2014/main" id="{A59D130C-3F8E-E746-BC6C-4E9456BA0A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5750" y="552450"/>
            <a:ext cx="6592500" cy="4186238"/>
          </a:xfrm>
          <a:prstGeom prst="rect">
            <a:avLst/>
          </a:prstGeom>
          <a:noFill/>
        </p:spPr>
      </p:pic>
      <p:sp>
        <p:nvSpPr>
          <p:cNvPr id="2" name="Slide Number Placeholder 1" hidden="1">
            <a:extLst>
              <a:ext uri="{FF2B5EF4-FFF2-40B4-BE49-F238E27FC236}">
                <a16:creationId xmlns:a16="http://schemas.microsoft.com/office/drawing/2014/main" id="{DA95FEEE-EE5F-A744-B88E-ABC83E846B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fld id="{22D2E28D-3C84-FA4F-AA95-DF0FC25EB245}" type="slidenum">
              <a:rPr lang="fr-FR" smtClean="0"/>
              <a:pPr>
                <a:spcAft>
                  <a:spcPts val="600"/>
                </a:spcAft>
              </a:pPr>
              <a:t>4</a:t>
            </a:fld>
            <a:endParaRPr lang="fr-FR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D71BAC5-4D7C-854B-930E-52BAE25E28B7}"/>
              </a:ext>
            </a:extLst>
          </p:cNvPr>
          <p:cNvSpPr txBox="1"/>
          <p:nvPr/>
        </p:nvSpPr>
        <p:spPr>
          <a:xfrm>
            <a:off x="2942098" y="4738688"/>
            <a:ext cx="3259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RFC 8376 : LPWAN Terminology</a:t>
            </a:r>
          </a:p>
        </p:txBody>
      </p:sp>
    </p:spTree>
    <p:extLst>
      <p:ext uri="{BB962C8B-B14F-4D97-AF65-F5344CB8AC3E}">
        <p14:creationId xmlns:p14="http://schemas.microsoft.com/office/powerpoint/2010/main" val="3149594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1"/>
          <p:cNvSpPr txBox="1">
            <a:spLocks/>
          </p:cNvSpPr>
          <p:nvPr/>
        </p:nvSpPr>
        <p:spPr>
          <a:xfrm>
            <a:off x="0" y="2190226"/>
            <a:ext cx="9144000" cy="900112"/>
          </a:xfrm>
          <a:prstGeom prst="rect">
            <a:avLst/>
          </a:prstGeom>
        </p:spPr>
        <p:txBody>
          <a:bodyPr vert="horz" lIns="91411" tIns="45707" rIns="91411" bIns="45707" rtlCol="0" anchor="ctr">
            <a:normAutofit/>
          </a:bodyPr>
          <a:lstStyle>
            <a:lvl1pPr algn="ctr" defTabSz="457061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latin typeface="Trebuchet MS"/>
                <a:cs typeface="Trebuchet MS"/>
              </a:rPr>
              <a:t>Low-Power</a:t>
            </a:r>
            <a:r>
              <a:rPr lang="en-US" b="1" dirty="0">
                <a:solidFill>
                  <a:srgbClr val="000000"/>
                </a:solidFill>
                <a:latin typeface="Trebuchet MS"/>
                <a:cs typeface="Trebuchet MS"/>
              </a:rPr>
              <a:t> Wide-Area</a:t>
            </a:r>
            <a:r>
              <a:rPr lang="en-US" b="1" dirty="0">
                <a:solidFill>
                  <a:srgbClr val="BB1E26"/>
                </a:solidFill>
                <a:latin typeface="Trebuchet MS"/>
                <a:cs typeface="Trebuchet MS"/>
              </a:rPr>
              <a:t> </a:t>
            </a:r>
            <a:r>
              <a:rPr lang="en-US" b="1" dirty="0">
                <a:latin typeface="Trebuchet MS"/>
                <a:cs typeface="Trebuchet MS"/>
              </a:rPr>
              <a:t>Networks</a:t>
            </a:r>
          </a:p>
        </p:txBody>
      </p:sp>
      <p:grpSp>
        <p:nvGrpSpPr>
          <p:cNvPr id="4" name="Grouper 3"/>
          <p:cNvGrpSpPr/>
          <p:nvPr/>
        </p:nvGrpSpPr>
        <p:grpSpPr>
          <a:xfrm>
            <a:off x="1636545" y="1123141"/>
            <a:ext cx="6004811" cy="461665"/>
            <a:chOff x="1835428" y="1157470"/>
            <a:chExt cx="6004811" cy="461665"/>
          </a:xfrm>
        </p:grpSpPr>
        <p:sp>
          <p:nvSpPr>
            <p:cNvPr id="12" name="ZoneTexte 11"/>
            <p:cNvSpPr txBox="1"/>
            <p:nvPr/>
          </p:nvSpPr>
          <p:spPr>
            <a:xfrm>
              <a:off x="1835428" y="1157470"/>
              <a:ext cx="19638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>
                  <a:latin typeface="Trebuchet MS"/>
                  <a:cs typeface="Trebuchet MS"/>
                </a:rPr>
                <a:t>License free</a:t>
              </a:r>
            </a:p>
          </p:txBody>
        </p:sp>
        <p:sp>
          <p:nvSpPr>
            <p:cNvPr id="13" name="ZoneTexte 12"/>
            <p:cNvSpPr txBox="1"/>
            <p:nvPr/>
          </p:nvSpPr>
          <p:spPr>
            <a:xfrm>
              <a:off x="4669930" y="1157470"/>
              <a:ext cx="317030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>
                  <a:latin typeface="Trebuchet MS"/>
                  <a:cs typeface="Trebuchet MS"/>
                </a:rPr>
                <a:t>In licensed spectrum</a:t>
              </a:r>
            </a:p>
          </p:txBody>
        </p:sp>
      </p:grpSp>
      <p:sp>
        <p:nvSpPr>
          <p:cNvPr id="10" name="ZoneTexte 9"/>
          <p:cNvSpPr txBox="1"/>
          <p:nvPr/>
        </p:nvSpPr>
        <p:spPr>
          <a:xfrm>
            <a:off x="794511" y="669701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cs typeface="Trebuchet MS"/>
              </a:rPr>
              <a:t>Duty cycling</a:t>
            </a:r>
          </a:p>
        </p:txBody>
      </p:sp>
      <p:sp>
        <p:nvSpPr>
          <p:cNvPr id="11" name="ZoneTexte 10"/>
          <p:cNvSpPr txBox="1"/>
          <p:nvPr/>
        </p:nvSpPr>
        <p:spPr>
          <a:xfrm>
            <a:off x="2082382" y="361725"/>
            <a:ext cx="10983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cs typeface="Trebuchet MS"/>
              </a:rPr>
              <a:t>Collisions</a:t>
            </a:r>
          </a:p>
        </p:txBody>
      </p:sp>
      <p:sp>
        <p:nvSpPr>
          <p:cNvPr id="14" name="ZoneTexte 13"/>
          <p:cNvSpPr txBox="1"/>
          <p:nvPr/>
        </p:nvSpPr>
        <p:spPr>
          <a:xfrm>
            <a:off x="2246425" y="790802"/>
            <a:ext cx="20144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cs typeface="Trebuchet MS"/>
              </a:rPr>
              <a:t>Acknowledgements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2E28D-3C84-FA4F-AA95-DF0FC25EB245}" type="slidenum">
              <a:rPr lang="fr-FR" smtClean="0"/>
              <a:t>5</a:t>
            </a:fld>
            <a:endParaRPr lang="fr-FR"/>
          </a:p>
        </p:txBody>
      </p:sp>
      <p:sp>
        <p:nvSpPr>
          <p:cNvPr id="15" name="ZoneTexte 14"/>
          <p:cNvSpPr txBox="1"/>
          <p:nvPr/>
        </p:nvSpPr>
        <p:spPr>
          <a:xfrm>
            <a:off x="5900454" y="805935"/>
            <a:ext cx="13854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cs typeface="Trebuchet MS"/>
              </a:rPr>
              <a:t>Guard-bands</a:t>
            </a:r>
          </a:p>
        </p:txBody>
      </p:sp>
      <p:sp>
        <p:nvSpPr>
          <p:cNvPr id="16" name="ZoneTexte 15"/>
          <p:cNvSpPr txBox="1"/>
          <p:nvPr/>
        </p:nvSpPr>
        <p:spPr>
          <a:xfrm>
            <a:off x="7067746" y="546391"/>
            <a:ext cx="8794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cs typeface="Trebuchet MS"/>
              </a:rPr>
              <a:t>In-band</a:t>
            </a:r>
          </a:p>
        </p:txBody>
      </p:sp>
      <p:sp>
        <p:nvSpPr>
          <p:cNvPr id="17" name="ZoneTexte 16"/>
          <p:cNvSpPr txBox="1"/>
          <p:nvPr/>
        </p:nvSpPr>
        <p:spPr>
          <a:xfrm>
            <a:off x="5333291" y="486503"/>
            <a:ext cx="16259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cs typeface="Trebuchet MS"/>
              </a:rPr>
              <a:t>Data-over-NAS</a:t>
            </a:r>
          </a:p>
        </p:txBody>
      </p:sp>
      <p:sp>
        <p:nvSpPr>
          <p:cNvPr id="18" name="ZoneTexte 17"/>
          <p:cNvSpPr txBox="1"/>
          <p:nvPr/>
        </p:nvSpPr>
        <p:spPr>
          <a:xfrm>
            <a:off x="493187" y="2917704"/>
            <a:ext cx="26725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20 years on simple battery</a:t>
            </a:r>
          </a:p>
        </p:txBody>
      </p:sp>
      <p:sp>
        <p:nvSpPr>
          <p:cNvPr id="19" name="ZoneTexte 18"/>
          <p:cNvSpPr txBox="1"/>
          <p:nvPr/>
        </p:nvSpPr>
        <p:spPr>
          <a:xfrm>
            <a:off x="441208" y="2079845"/>
            <a:ext cx="2805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25 </a:t>
            </a:r>
            <a:r>
              <a:rPr lang="en-US" dirty="0" err="1"/>
              <a:t>mW</a:t>
            </a:r>
            <a:r>
              <a:rPr lang="en-US" dirty="0"/>
              <a:t> transmission power</a:t>
            </a:r>
          </a:p>
        </p:txBody>
      </p:sp>
      <p:sp>
        <p:nvSpPr>
          <p:cNvPr id="21" name="ZoneTexte 20"/>
          <p:cNvSpPr txBox="1"/>
          <p:nvPr/>
        </p:nvSpPr>
        <p:spPr>
          <a:xfrm>
            <a:off x="6904300" y="1453957"/>
            <a:ext cx="15205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No scheduling</a:t>
            </a:r>
          </a:p>
        </p:txBody>
      </p:sp>
      <p:sp>
        <p:nvSpPr>
          <p:cNvPr id="22" name="ZoneTexte 21"/>
          <p:cNvSpPr txBox="1"/>
          <p:nvPr/>
        </p:nvSpPr>
        <p:spPr>
          <a:xfrm>
            <a:off x="7596398" y="2007955"/>
            <a:ext cx="9797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ALOHA</a:t>
            </a:r>
          </a:p>
        </p:txBody>
      </p:sp>
      <p:sp>
        <p:nvSpPr>
          <p:cNvPr id="23" name="ZoneTexte 22"/>
          <p:cNvSpPr txBox="1"/>
          <p:nvPr/>
        </p:nvSpPr>
        <p:spPr>
          <a:xfrm>
            <a:off x="6463742" y="3028683"/>
            <a:ext cx="21211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Device-initiated com</a:t>
            </a:r>
          </a:p>
        </p:txBody>
      </p:sp>
      <p:sp>
        <p:nvSpPr>
          <p:cNvPr id="24" name="ZoneTexte 23"/>
          <p:cNvSpPr txBox="1"/>
          <p:nvPr/>
        </p:nvSpPr>
        <p:spPr>
          <a:xfrm>
            <a:off x="5650370" y="3233284"/>
            <a:ext cx="15515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Huge densities</a:t>
            </a:r>
          </a:p>
        </p:txBody>
      </p:sp>
      <p:sp>
        <p:nvSpPr>
          <p:cNvPr id="25" name="ZoneTexte 24"/>
          <p:cNvSpPr txBox="1"/>
          <p:nvPr/>
        </p:nvSpPr>
        <p:spPr>
          <a:xfrm>
            <a:off x="7391621" y="3370703"/>
            <a:ext cx="16979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Low throughput</a:t>
            </a:r>
          </a:p>
        </p:txBody>
      </p:sp>
      <p:sp>
        <p:nvSpPr>
          <p:cNvPr id="26" name="ZoneTexte 25"/>
          <p:cNvSpPr txBox="1"/>
          <p:nvPr/>
        </p:nvSpPr>
        <p:spPr>
          <a:xfrm>
            <a:off x="3759452" y="2930035"/>
            <a:ext cx="21370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2-3 km urban indoor</a:t>
            </a:r>
          </a:p>
        </p:txBody>
      </p:sp>
      <p:sp>
        <p:nvSpPr>
          <p:cNvPr id="27" name="ZoneTexte 26"/>
          <p:cNvSpPr txBox="1"/>
          <p:nvPr/>
        </p:nvSpPr>
        <p:spPr>
          <a:xfrm>
            <a:off x="3562450" y="2030521"/>
            <a:ext cx="24326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15-50 km rural outdoor</a:t>
            </a:r>
          </a:p>
        </p:txBody>
      </p:sp>
      <p:sp>
        <p:nvSpPr>
          <p:cNvPr id="28" name="ZoneTexte 27"/>
          <p:cNvSpPr txBox="1"/>
          <p:nvPr/>
        </p:nvSpPr>
        <p:spPr>
          <a:xfrm>
            <a:off x="44328" y="3978139"/>
            <a:ext cx="20409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solidFill>
                  <a:srgbClr val="BB1E26"/>
                </a:solidFill>
                <a:latin typeface="Trebuchet MS"/>
                <a:cs typeface="Trebuchet MS"/>
              </a:rPr>
              <a:t>Throughput:</a:t>
            </a:r>
          </a:p>
          <a:p>
            <a:pPr algn="ctr"/>
            <a:r>
              <a:rPr lang="en-US" sz="2400" dirty="0">
                <a:solidFill>
                  <a:srgbClr val="BB1E26"/>
                </a:solidFill>
                <a:latin typeface="Trebuchet MS"/>
                <a:cs typeface="Trebuchet MS"/>
              </a:rPr>
              <a:t>Hundreds bps</a:t>
            </a:r>
          </a:p>
        </p:txBody>
      </p:sp>
      <p:sp>
        <p:nvSpPr>
          <p:cNvPr id="30" name="ZoneTexte 29"/>
          <p:cNvSpPr txBox="1"/>
          <p:nvPr/>
        </p:nvSpPr>
        <p:spPr>
          <a:xfrm>
            <a:off x="2439882" y="3996317"/>
            <a:ext cx="198977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solidFill>
                  <a:srgbClr val="BB1E26"/>
                </a:solidFill>
                <a:latin typeface="Trebuchet MS"/>
                <a:cs typeface="Trebuchet MS"/>
              </a:rPr>
              <a:t>Payload Size:</a:t>
            </a:r>
          </a:p>
          <a:p>
            <a:pPr algn="ctr"/>
            <a:r>
              <a:rPr lang="en-US" sz="2400" dirty="0">
                <a:solidFill>
                  <a:srgbClr val="BB1E26"/>
                </a:solidFill>
                <a:latin typeface="Trebuchet MS"/>
                <a:cs typeface="Trebuchet MS"/>
              </a:rPr>
              <a:t>Tens of Bytes</a:t>
            </a:r>
          </a:p>
        </p:txBody>
      </p:sp>
      <p:sp>
        <p:nvSpPr>
          <p:cNvPr id="32" name="ZoneTexte 31"/>
          <p:cNvSpPr txBox="1"/>
          <p:nvPr/>
        </p:nvSpPr>
        <p:spPr>
          <a:xfrm>
            <a:off x="4821679" y="3993412"/>
            <a:ext cx="208262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solidFill>
                  <a:srgbClr val="BB1E26"/>
                </a:solidFill>
                <a:latin typeface="Trebuchet MS"/>
                <a:cs typeface="Trebuchet MS"/>
              </a:rPr>
              <a:t>Uplink:</a:t>
            </a:r>
          </a:p>
          <a:p>
            <a:pPr algn="ctr"/>
            <a:r>
              <a:rPr lang="en-US" sz="2400" dirty="0">
                <a:solidFill>
                  <a:srgbClr val="BB1E26"/>
                </a:solidFill>
                <a:latin typeface="Trebuchet MS"/>
                <a:cs typeface="Trebuchet MS"/>
              </a:rPr>
              <a:t>Few Messages</a:t>
            </a:r>
          </a:p>
        </p:txBody>
      </p:sp>
      <p:sp>
        <p:nvSpPr>
          <p:cNvPr id="33" name="ZoneTexte 32"/>
          <p:cNvSpPr txBox="1"/>
          <p:nvPr/>
        </p:nvSpPr>
        <p:spPr>
          <a:xfrm>
            <a:off x="7049549" y="3943171"/>
            <a:ext cx="172996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>
                <a:solidFill>
                  <a:srgbClr val="BB1E26"/>
                </a:solidFill>
                <a:latin typeface="Trebuchet MS"/>
                <a:cs typeface="Trebuchet MS"/>
              </a:rPr>
              <a:t>Downlink:</a:t>
            </a:r>
          </a:p>
          <a:p>
            <a:pPr algn="ctr"/>
            <a:r>
              <a:rPr lang="en-US" sz="2400" dirty="0">
                <a:solidFill>
                  <a:srgbClr val="BB1E26"/>
                </a:solidFill>
                <a:latin typeface="Trebuchet MS"/>
                <a:cs typeface="Trebuchet MS"/>
              </a:rPr>
              <a:t>Even fewer</a:t>
            </a:r>
          </a:p>
          <a:p>
            <a:pPr algn="ctr"/>
            <a:r>
              <a:rPr lang="en-US" sz="2400" dirty="0">
                <a:solidFill>
                  <a:srgbClr val="BB1E26"/>
                </a:solidFill>
                <a:latin typeface="Trebuchet MS"/>
                <a:cs typeface="Trebuchet MS"/>
              </a:rPr>
              <a:t>messages</a:t>
            </a:r>
          </a:p>
        </p:txBody>
      </p:sp>
      <p:sp>
        <p:nvSpPr>
          <p:cNvPr id="36" name="ZoneTexte 35"/>
          <p:cNvSpPr txBox="1"/>
          <p:nvPr/>
        </p:nvSpPr>
        <p:spPr>
          <a:xfrm>
            <a:off x="5729125" y="3522490"/>
            <a:ext cx="17951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Asymmetric links</a:t>
            </a:r>
          </a:p>
        </p:txBody>
      </p:sp>
      <p:sp>
        <p:nvSpPr>
          <p:cNvPr id="38" name="ZoneTexte 37"/>
          <p:cNvSpPr txBox="1"/>
          <p:nvPr/>
        </p:nvSpPr>
        <p:spPr>
          <a:xfrm>
            <a:off x="6286182" y="1823289"/>
            <a:ext cx="1454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Star topology</a:t>
            </a:r>
          </a:p>
        </p:txBody>
      </p:sp>
    </p:spTree>
    <p:extLst>
      <p:ext uri="{BB962C8B-B14F-4D97-AF65-F5344CB8AC3E}">
        <p14:creationId xmlns:p14="http://schemas.microsoft.com/office/powerpoint/2010/main" val="10222154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9AB386-4AB1-7640-A809-EC100FE646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SCHC Architecture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8EBBDD-F901-9F41-8E8C-6F6A31CA5E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sz="2800" dirty="0"/>
              <a:t>Provide the reference architecture</a:t>
            </a:r>
          </a:p>
          <a:p>
            <a:pPr lvl="1"/>
            <a:r>
              <a:rPr lang="en-US" dirty="0"/>
              <a:t>Modes:</a:t>
            </a:r>
          </a:p>
          <a:p>
            <a:pPr lvl="2"/>
            <a:r>
              <a:rPr lang="en-US" sz="2800" dirty="0"/>
              <a:t>SCHC Device/SCHC Gateway</a:t>
            </a:r>
          </a:p>
          <a:p>
            <a:pPr lvl="2"/>
            <a:r>
              <a:rPr lang="en-US" sz="2800" dirty="0"/>
              <a:t>SCHC Peers</a:t>
            </a:r>
          </a:p>
          <a:p>
            <a:pPr lvl="2"/>
            <a:endParaRPr lang="en-US" sz="2800" dirty="0"/>
          </a:p>
          <a:p>
            <a:r>
              <a:rPr lang="en-US" sz="2800" dirty="0"/>
              <a:t>RFC 8724 and Rules</a:t>
            </a:r>
          </a:p>
          <a:p>
            <a:pPr lvl="1"/>
            <a:r>
              <a:rPr lang="en-US" dirty="0"/>
              <a:t>Introduces Yang Data Model</a:t>
            </a:r>
          </a:p>
          <a:p>
            <a:pPr lvl="1"/>
            <a:r>
              <a:rPr lang="en-US" dirty="0"/>
              <a:t>Discusses rule creation and update</a:t>
            </a:r>
          </a:p>
          <a:p>
            <a:pPr lvl="1"/>
            <a:r>
              <a:rPr lang="en-US" dirty="0"/>
              <a:t>Discusses rule installation and discovery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9A1425-0427-B94E-BA40-AAE52C3397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D2E28D-3C84-FA4F-AA95-DF0FC25EB245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295874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Cylindre 67"/>
          <p:cNvSpPr/>
          <p:nvPr/>
        </p:nvSpPr>
        <p:spPr>
          <a:xfrm>
            <a:off x="7887540" y="2111731"/>
            <a:ext cx="669669" cy="912414"/>
          </a:xfrm>
          <a:prstGeom prst="can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294967295"/>
          </p:nvPr>
        </p:nvSpPr>
        <p:spPr>
          <a:xfrm>
            <a:off x="8279981" y="4824409"/>
            <a:ext cx="489445" cy="273844"/>
          </a:xfrm>
          <a:prstGeom prst="rect">
            <a:avLst/>
          </a:prstGeom>
        </p:spPr>
        <p:txBody>
          <a:bodyPr/>
          <a:lstStyle/>
          <a:p>
            <a:fld id="{22D2E28D-3C84-FA4F-AA95-DF0FC25EB245}" type="slidenum">
              <a:rPr lang="fr-FR" smtClean="0"/>
              <a:t>7</a:t>
            </a:fld>
            <a:endParaRPr lang="fr-FR"/>
          </a:p>
        </p:txBody>
      </p:sp>
      <p:sp>
        <p:nvSpPr>
          <p:cNvPr id="6" name="Ellipse 5"/>
          <p:cNvSpPr/>
          <p:nvPr/>
        </p:nvSpPr>
        <p:spPr>
          <a:xfrm>
            <a:off x="1341416" y="2343650"/>
            <a:ext cx="286169" cy="268357"/>
          </a:xfrm>
          <a:prstGeom prst="ellipse">
            <a:avLst/>
          </a:prstGeom>
          <a:solidFill>
            <a:schemeClr val="tx1"/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Ellipse 47"/>
          <p:cNvSpPr/>
          <p:nvPr/>
        </p:nvSpPr>
        <p:spPr>
          <a:xfrm>
            <a:off x="8136896" y="2433759"/>
            <a:ext cx="286169" cy="268357"/>
          </a:xfrm>
          <a:prstGeom prst="ellipse">
            <a:avLst/>
          </a:prstGeom>
          <a:solidFill>
            <a:schemeClr val="tx1"/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ZoneTexte 62"/>
          <p:cNvSpPr txBox="1"/>
          <p:nvPr/>
        </p:nvSpPr>
        <p:spPr>
          <a:xfrm>
            <a:off x="870230" y="1384358"/>
            <a:ext cx="12405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Device</a:t>
            </a:r>
          </a:p>
          <a:p>
            <a:pPr algn="ctr"/>
            <a:r>
              <a:rPr lang="en-US" dirty="0"/>
              <a:t>Application</a:t>
            </a:r>
          </a:p>
        </p:txBody>
      </p:sp>
      <p:cxnSp>
        <p:nvCxnSpPr>
          <p:cNvPr id="64" name="Connecteur droit avec flèche 63"/>
          <p:cNvCxnSpPr>
            <a:stCxn id="63" idx="2"/>
          </p:cNvCxnSpPr>
          <p:nvPr/>
        </p:nvCxnSpPr>
        <p:spPr>
          <a:xfrm flipH="1">
            <a:off x="1490268" y="2030689"/>
            <a:ext cx="234" cy="32995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5" name="ZoneTexte 64"/>
          <p:cNvSpPr txBox="1"/>
          <p:nvPr/>
        </p:nvSpPr>
        <p:spPr>
          <a:xfrm>
            <a:off x="7657322" y="1443698"/>
            <a:ext cx="12405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Network</a:t>
            </a:r>
          </a:p>
          <a:p>
            <a:pPr algn="ctr"/>
            <a:r>
              <a:rPr lang="en-US" dirty="0"/>
              <a:t>Application</a:t>
            </a:r>
          </a:p>
        </p:txBody>
      </p:sp>
      <p:cxnSp>
        <p:nvCxnSpPr>
          <p:cNvPr id="66" name="Connecteur droit avec flèche 65"/>
          <p:cNvCxnSpPr/>
          <p:nvPr/>
        </p:nvCxnSpPr>
        <p:spPr>
          <a:xfrm flipH="1">
            <a:off x="8277594" y="2135184"/>
            <a:ext cx="234" cy="292099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ZoneTexte 66"/>
          <p:cNvSpPr txBox="1"/>
          <p:nvPr/>
        </p:nvSpPr>
        <p:spPr>
          <a:xfrm>
            <a:off x="857405" y="3073076"/>
            <a:ext cx="1251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End-Device</a:t>
            </a:r>
          </a:p>
        </p:txBody>
      </p:sp>
      <p:sp>
        <p:nvSpPr>
          <p:cNvPr id="69" name="ZoneTexte 68"/>
          <p:cNvSpPr txBox="1"/>
          <p:nvPr/>
        </p:nvSpPr>
        <p:spPr>
          <a:xfrm>
            <a:off x="7657322" y="3092616"/>
            <a:ext cx="12405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Application</a:t>
            </a:r>
          </a:p>
          <a:p>
            <a:pPr algn="ctr"/>
            <a:r>
              <a:rPr lang="en-US" dirty="0"/>
              <a:t>Server</a:t>
            </a:r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43D57509-9AA7-4647-9EDF-8DFC84DEA3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637043"/>
          </a:xfrm>
        </p:spPr>
        <p:txBody>
          <a:bodyPr>
            <a:normAutofit fontScale="90000"/>
          </a:bodyPr>
          <a:lstStyle/>
          <a:p>
            <a:r>
              <a:rPr lang="en-US" dirty="0"/>
              <a:t>SCHC Architecture</a:t>
            </a:r>
          </a:p>
        </p:txBody>
      </p:sp>
    </p:spTree>
    <p:extLst>
      <p:ext uri="{BB962C8B-B14F-4D97-AF65-F5344CB8AC3E}">
        <p14:creationId xmlns:p14="http://schemas.microsoft.com/office/powerpoint/2010/main" val="2893784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  <p:bldP spid="6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er 36"/>
          <p:cNvGrpSpPr/>
          <p:nvPr/>
        </p:nvGrpSpPr>
        <p:grpSpPr>
          <a:xfrm>
            <a:off x="2217060" y="2826028"/>
            <a:ext cx="2045730" cy="2182802"/>
            <a:chOff x="2217060" y="2826028"/>
            <a:chExt cx="2045730" cy="2182802"/>
          </a:xfrm>
        </p:grpSpPr>
        <p:cxnSp>
          <p:nvCxnSpPr>
            <p:cNvPr id="38" name="Connecteur droit 37"/>
            <p:cNvCxnSpPr/>
            <p:nvPr/>
          </p:nvCxnSpPr>
          <p:spPr>
            <a:xfrm>
              <a:off x="4262790" y="2826028"/>
              <a:ext cx="0" cy="966745"/>
            </a:xfrm>
            <a:prstGeom prst="line">
              <a:avLst/>
            </a:prstGeom>
            <a:ln>
              <a:solidFill>
                <a:srgbClr val="7F7F7F"/>
              </a:solidFill>
            </a:ln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>
              <a:schemeClr val="tx1"/>
            </a:fontRef>
          </p:style>
        </p:cxnSp>
        <p:grpSp>
          <p:nvGrpSpPr>
            <p:cNvPr id="39" name="Grouper 38"/>
            <p:cNvGrpSpPr/>
            <p:nvPr/>
          </p:nvGrpSpPr>
          <p:grpSpPr>
            <a:xfrm>
              <a:off x="2217060" y="3792773"/>
              <a:ext cx="2045730" cy="1216057"/>
              <a:chOff x="2217060" y="3792773"/>
              <a:chExt cx="2045730" cy="1216057"/>
            </a:xfrm>
          </p:grpSpPr>
          <p:cxnSp>
            <p:nvCxnSpPr>
              <p:cNvPr id="40" name="Connecteur droit 39"/>
              <p:cNvCxnSpPr/>
              <p:nvPr/>
            </p:nvCxnSpPr>
            <p:spPr>
              <a:xfrm>
                <a:off x="2602226" y="3792773"/>
                <a:ext cx="1660564" cy="0"/>
              </a:xfrm>
              <a:prstGeom prst="line">
                <a:avLst/>
              </a:prstGeom>
              <a:ln>
                <a:solidFill>
                  <a:srgbClr val="7F7F7F"/>
                </a:solidFill>
              </a:ln>
              <a:effectLst/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41" name="Connecteur droit 40"/>
              <p:cNvCxnSpPr/>
              <p:nvPr/>
            </p:nvCxnSpPr>
            <p:spPr>
              <a:xfrm>
                <a:off x="2617566" y="3792773"/>
                <a:ext cx="0" cy="626164"/>
              </a:xfrm>
              <a:prstGeom prst="line">
                <a:avLst/>
              </a:prstGeom>
              <a:ln>
                <a:solidFill>
                  <a:srgbClr val="7F7F7F"/>
                </a:solidFill>
              </a:ln>
              <a:effectLst/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42" name="Connecteur droit 41"/>
              <p:cNvCxnSpPr/>
              <p:nvPr/>
            </p:nvCxnSpPr>
            <p:spPr>
              <a:xfrm>
                <a:off x="3199220" y="3792773"/>
                <a:ext cx="0" cy="626164"/>
              </a:xfrm>
              <a:prstGeom prst="line">
                <a:avLst/>
              </a:prstGeom>
              <a:ln>
                <a:solidFill>
                  <a:srgbClr val="7F7F7F"/>
                </a:solidFill>
              </a:ln>
              <a:effectLst/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43" name="Connecteur droit 42"/>
              <p:cNvCxnSpPr/>
              <p:nvPr/>
            </p:nvCxnSpPr>
            <p:spPr>
              <a:xfrm>
                <a:off x="3834532" y="3792773"/>
                <a:ext cx="0" cy="626164"/>
              </a:xfrm>
              <a:prstGeom prst="line">
                <a:avLst/>
              </a:prstGeom>
              <a:ln>
                <a:solidFill>
                  <a:srgbClr val="7F7F7F"/>
                </a:solidFill>
              </a:ln>
              <a:effectLst/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</p:cxnSp>
          <p:sp>
            <p:nvSpPr>
              <p:cNvPr id="44" name="Cube 43"/>
              <p:cNvSpPr/>
              <p:nvPr/>
            </p:nvSpPr>
            <p:spPr>
              <a:xfrm>
                <a:off x="2384212" y="4007460"/>
                <a:ext cx="423071" cy="655939"/>
              </a:xfrm>
              <a:prstGeom prst="cube">
                <a:avLst/>
              </a:prstGeom>
              <a:solidFill>
                <a:schemeClr val="bg1">
                  <a:lumMod val="65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  <a:effectLst/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Cube 46"/>
              <p:cNvSpPr/>
              <p:nvPr/>
            </p:nvSpPr>
            <p:spPr>
              <a:xfrm>
                <a:off x="2965958" y="4007460"/>
                <a:ext cx="423071" cy="655939"/>
              </a:xfrm>
              <a:prstGeom prst="cube">
                <a:avLst/>
              </a:prstGeom>
              <a:solidFill>
                <a:schemeClr val="bg1">
                  <a:lumMod val="65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  <a:effectLst/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Cube 48"/>
              <p:cNvSpPr/>
              <p:nvPr/>
            </p:nvSpPr>
            <p:spPr>
              <a:xfrm>
                <a:off x="3601524" y="4007460"/>
                <a:ext cx="423071" cy="655939"/>
              </a:xfrm>
              <a:prstGeom prst="cube">
                <a:avLst/>
              </a:prstGeom>
              <a:solidFill>
                <a:schemeClr val="bg1">
                  <a:lumMod val="65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  <a:effectLst/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ZoneTexte 49"/>
              <p:cNvSpPr txBox="1"/>
              <p:nvPr/>
            </p:nvSpPr>
            <p:spPr>
              <a:xfrm>
                <a:off x="2217060" y="4639498"/>
                <a:ext cx="65915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>
                    <a:solidFill>
                      <a:schemeClr val="bg1">
                        <a:lumMod val="65000"/>
                      </a:schemeClr>
                    </a:solidFill>
                  </a:rPr>
                  <a:t>AAA</a:t>
                </a:r>
              </a:p>
            </p:txBody>
          </p:sp>
          <p:sp>
            <p:nvSpPr>
              <p:cNvPr id="51" name="ZoneTexte 50"/>
              <p:cNvSpPr txBox="1"/>
              <p:nvPr/>
            </p:nvSpPr>
            <p:spPr>
              <a:xfrm>
                <a:off x="2869642" y="4639498"/>
                <a:ext cx="55656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err="1">
                    <a:solidFill>
                      <a:schemeClr val="bg1">
                        <a:lumMod val="65000"/>
                      </a:schemeClr>
                    </a:solidFill>
                  </a:rPr>
                  <a:t>Perf</a:t>
                </a:r>
                <a:endParaRPr lang="en-US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52" name="ZoneTexte 51"/>
              <p:cNvSpPr txBox="1"/>
              <p:nvPr/>
            </p:nvSpPr>
            <p:spPr>
              <a:xfrm>
                <a:off x="3441915" y="4639498"/>
                <a:ext cx="72327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err="1">
                    <a:solidFill>
                      <a:schemeClr val="bg1">
                        <a:lumMod val="65000"/>
                      </a:schemeClr>
                    </a:solidFill>
                  </a:rPr>
                  <a:t>Mgmt</a:t>
                </a:r>
                <a:endParaRPr lang="en-US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</p:grpSp>
      </p:grpSp>
      <p:grpSp>
        <p:nvGrpSpPr>
          <p:cNvPr id="32" name="Grouper 31"/>
          <p:cNvGrpSpPr/>
          <p:nvPr/>
        </p:nvGrpSpPr>
        <p:grpSpPr>
          <a:xfrm>
            <a:off x="6472778" y="760342"/>
            <a:ext cx="1414762" cy="1538579"/>
            <a:chOff x="6472778" y="760342"/>
            <a:chExt cx="1414762" cy="1538579"/>
          </a:xfrm>
        </p:grpSpPr>
        <p:cxnSp>
          <p:nvCxnSpPr>
            <p:cNvPr id="33" name="Connecteur droit 32"/>
            <p:cNvCxnSpPr/>
            <p:nvPr/>
          </p:nvCxnSpPr>
          <p:spPr>
            <a:xfrm flipH="1">
              <a:off x="6472778" y="1413344"/>
              <a:ext cx="1075680" cy="885577"/>
            </a:xfrm>
            <a:prstGeom prst="line">
              <a:avLst/>
            </a:prstGeom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>
              <a:schemeClr val="tx1"/>
            </a:fontRef>
          </p:style>
        </p:cxnSp>
        <p:sp>
          <p:nvSpPr>
            <p:cNvPr id="34" name="Cylindre 33"/>
            <p:cNvSpPr/>
            <p:nvPr/>
          </p:nvSpPr>
          <p:spPr>
            <a:xfrm>
              <a:off x="7217871" y="760342"/>
              <a:ext cx="669669" cy="912414"/>
            </a:xfrm>
            <a:prstGeom prst="can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Ellipse 34"/>
            <p:cNvSpPr/>
            <p:nvPr/>
          </p:nvSpPr>
          <p:spPr>
            <a:xfrm>
              <a:off x="7297309" y="1001862"/>
              <a:ext cx="286169" cy="268357"/>
            </a:xfrm>
            <a:prstGeom prst="ellipse">
              <a:avLst/>
            </a:prstGeom>
            <a:solidFill>
              <a:schemeClr val="tx1"/>
            </a:solidFill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Ellipse 35"/>
            <p:cNvSpPr/>
            <p:nvPr/>
          </p:nvSpPr>
          <p:spPr>
            <a:xfrm>
              <a:off x="7539139" y="1279492"/>
              <a:ext cx="286169" cy="268357"/>
            </a:xfrm>
            <a:prstGeom prst="ellipse">
              <a:avLst/>
            </a:prstGeom>
            <a:solidFill>
              <a:schemeClr val="tx1"/>
            </a:solidFill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er 24"/>
          <p:cNvGrpSpPr/>
          <p:nvPr/>
        </p:nvGrpSpPr>
        <p:grpSpPr>
          <a:xfrm>
            <a:off x="4187864" y="1824824"/>
            <a:ext cx="3879803" cy="1502797"/>
            <a:chOff x="4187864" y="1824824"/>
            <a:chExt cx="3879803" cy="1502797"/>
          </a:xfrm>
        </p:grpSpPr>
        <p:cxnSp>
          <p:nvCxnSpPr>
            <p:cNvPr id="26" name="Connecteur droit 25"/>
            <p:cNvCxnSpPr/>
            <p:nvPr/>
          </p:nvCxnSpPr>
          <p:spPr>
            <a:xfrm flipH="1">
              <a:off x="6991987" y="2586492"/>
              <a:ext cx="1075680" cy="0"/>
            </a:xfrm>
            <a:prstGeom prst="line">
              <a:avLst/>
            </a:prstGeom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27" name="Connecteur droit 26"/>
            <p:cNvCxnSpPr/>
            <p:nvPr/>
          </p:nvCxnSpPr>
          <p:spPr>
            <a:xfrm flipH="1">
              <a:off x="4187864" y="2585500"/>
              <a:ext cx="1075680" cy="0"/>
            </a:xfrm>
            <a:prstGeom prst="line">
              <a:avLst/>
            </a:prstGeom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>
              <a:schemeClr val="tx1"/>
            </a:fontRef>
          </p:style>
        </p:cxnSp>
        <p:sp>
          <p:nvSpPr>
            <p:cNvPr id="28" name="Nuage 27"/>
            <p:cNvSpPr/>
            <p:nvPr/>
          </p:nvSpPr>
          <p:spPr>
            <a:xfrm>
              <a:off x="4918529" y="1824824"/>
              <a:ext cx="2450324" cy="1502797"/>
            </a:xfrm>
            <a:prstGeom prst="cloud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/>
                <a:t>IP</a:t>
              </a:r>
            </a:p>
          </p:txBody>
        </p:sp>
      </p:grpSp>
      <p:sp>
        <p:nvSpPr>
          <p:cNvPr id="5" name="Espace réservé du numéro de diapositive 4"/>
          <p:cNvSpPr>
            <a:spLocks noGrp="1"/>
          </p:cNvSpPr>
          <p:nvPr>
            <p:ph type="sldNum" sz="quarter" idx="4294967295"/>
          </p:nvPr>
        </p:nvSpPr>
        <p:spPr>
          <a:xfrm>
            <a:off x="8279981" y="4824409"/>
            <a:ext cx="489445" cy="273844"/>
          </a:xfrm>
          <a:prstGeom prst="rect">
            <a:avLst/>
          </a:prstGeom>
        </p:spPr>
        <p:txBody>
          <a:bodyPr/>
          <a:lstStyle/>
          <a:p>
            <a:fld id="{22D2E28D-3C84-FA4F-AA95-DF0FC25EB245}" type="slidenum">
              <a:rPr lang="fr-FR" smtClean="0"/>
              <a:t>8</a:t>
            </a:fld>
            <a:endParaRPr lang="fr-FR"/>
          </a:p>
        </p:txBody>
      </p:sp>
      <p:sp>
        <p:nvSpPr>
          <p:cNvPr id="6" name="Ellipse 5"/>
          <p:cNvSpPr/>
          <p:nvPr/>
        </p:nvSpPr>
        <p:spPr>
          <a:xfrm>
            <a:off x="1341416" y="2343650"/>
            <a:ext cx="286169" cy="268357"/>
          </a:xfrm>
          <a:prstGeom prst="ellipse">
            <a:avLst/>
          </a:prstGeom>
          <a:solidFill>
            <a:srgbClr val="BB1E26"/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er 17"/>
          <p:cNvGrpSpPr/>
          <p:nvPr/>
        </p:nvGrpSpPr>
        <p:grpSpPr>
          <a:xfrm>
            <a:off x="866736" y="1601193"/>
            <a:ext cx="4368686" cy="1905663"/>
            <a:chOff x="866736" y="1601193"/>
            <a:chExt cx="4368686" cy="1905663"/>
          </a:xfrm>
        </p:grpSpPr>
        <p:grpSp>
          <p:nvGrpSpPr>
            <p:cNvPr id="17" name="Grouper 16"/>
            <p:cNvGrpSpPr/>
            <p:nvPr/>
          </p:nvGrpSpPr>
          <p:grpSpPr>
            <a:xfrm>
              <a:off x="866736" y="1601193"/>
              <a:ext cx="3321128" cy="1905663"/>
              <a:chOff x="866736" y="1601193"/>
              <a:chExt cx="3321128" cy="1905663"/>
            </a:xfrm>
          </p:grpSpPr>
          <p:cxnSp>
            <p:nvCxnSpPr>
              <p:cNvPr id="12" name="Connecteur droit 11"/>
              <p:cNvCxnSpPr/>
              <p:nvPr/>
            </p:nvCxnSpPr>
            <p:spPr>
              <a:xfrm>
                <a:off x="866736" y="1601193"/>
                <a:ext cx="3321128" cy="0"/>
              </a:xfrm>
              <a:prstGeom prst="line">
                <a:avLst/>
              </a:prstGeom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13" name="Connecteur droit 12"/>
              <p:cNvCxnSpPr/>
              <p:nvPr/>
            </p:nvCxnSpPr>
            <p:spPr>
              <a:xfrm>
                <a:off x="866736" y="3506856"/>
                <a:ext cx="3321128" cy="0"/>
              </a:xfrm>
              <a:prstGeom prst="line">
                <a:avLst/>
              </a:prstGeom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14" name="Connecteur droit 13"/>
              <p:cNvCxnSpPr/>
              <p:nvPr/>
            </p:nvCxnSpPr>
            <p:spPr>
              <a:xfrm>
                <a:off x="2527300" y="2567938"/>
                <a:ext cx="1660564" cy="0"/>
              </a:xfrm>
              <a:prstGeom prst="line">
                <a:avLst/>
              </a:prstGeom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/>
              <p:cNvCxnSpPr/>
              <p:nvPr/>
            </p:nvCxnSpPr>
            <p:spPr>
              <a:xfrm>
                <a:off x="4187864" y="1601193"/>
                <a:ext cx="0" cy="1905663"/>
              </a:xfrm>
              <a:prstGeom prst="line">
                <a:avLst/>
              </a:prstGeom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</p:cxnSp>
        </p:grpSp>
        <p:sp>
          <p:nvSpPr>
            <p:cNvPr id="10" name="Rectangle 9"/>
            <p:cNvSpPr/>
            <p:nvPr/>
          </p:nvSpPr>
          <p:spPr>
            <a:xfrm>
              <a:off x="3827513" y="2298921"/>
              <a:ext cx="643881" cy="590386"/>
            </a:xfrm>
            <a:prstGeom prst="rect">
              <a:avLst/>
            </a:prstGeom>
            <a:effectLst/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Rectangle 61"/>
            <p:cNvSpPr/>
            <p:nvPr/>
          </p:nvSpPr>
          <p:spPr>
            <a:xfrm>
              <a:off x="4583177" y="2298921"/>
              <a:ext cx="652245" cy="590386"/>
            </a:xfrm>
            <a:prstGeom prst="rect">
              <a:avLst/>
            </a:prstGeom>
            <a:solidFill>
              <a:srgbClr val="BB1E26"/>
            </a:solidFill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1" name="Cylindre 20"/>
          <p:cNvSpPr/>
          <p:nvPr/>
        </p:nvSpPr>
        <p:spPr>
          <a:xfrm>
            <a:off x="7887540" y="2111731"/>
            <a:ext cx="669669" cy="912414"/>
          </a:xfrm>
          <a:prstGeom prst="can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Ellipse 47"/>
          <p:cNvSpPr/>
          <p:nvPr/>
        </p:nvSpPr>
        <p:spPr>
          <a:xfrm>
            <a:off x="8136896" y="2433759"/>
            <a:ext cx="286169" cy="268357"/>
          </a:xfrm>
          <a:prstGeom prst="ellipse">
            <a:avLst/>
          </a:prstGeom>
          <a:solidFill>
            <a:schemeClr val="tx1"/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riangle isocèle 6"/>
          <p:cNvSpPr/>
          <p:nvPr/>
        </p:nvSpPr>
        <p:spPr>
          <a:xfrm>
            <a:off x="457200" y="1216549"/>
            <a:ext cx="590224" cy="769288"/>
          </a:xfrm>
          <a:prstGeom prst="triangle">
            <a:avLst/>
          </a:prstGeom>
          <a:solidFill>
            <a:srgbClr val="000000"/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riangle isocèle 7"/>
          <p:cNvSpPr/>
          <p:nvPr/>
        </p:nvSpPr>
        <p:spPr>
          <a:xfrm>
            <a:off x="609600" y="2934029"/>
            <a:ext cx="590224" cy="769288"/>
          </a:xfrm>
          <a:prstGeom prst="triangle">
            <a:avLst/>
          </a:prstGeom>
          <a:solidFill>
            <a:srgbClr val="000000"/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riangle isocèle 8"/>
          <p:cNvSpPr/>
          <p:nvPr/>
        </p:nvSpPr>
        <p:spPr>
          <a:xfrm>
            <a:off x="2232188" y="1985837"/>
            <a:ext cx="590224" cy="769288"/>
          </a:xfrm>
          <a:prstGeom prst="triangle">
            <a:avLst/>
          </a:prstGeom>
          <a:solidFill>
            <a:srgbClr val="000000"/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ZoneTexte 44">
            <a:extLst>
              <a:ext uri="{FF2B5EF4-FFF2-40B4-BE49-F238E27FC236}">
                <a16:creationId xmlns:a16="http://schemas.microsoft.com/office/drawing/2014/main" id="{D693E215-910A-BE4F-A9F5-023DD6E25476}"/>
              </a:ext>
            </a:extLst>
          </p:cNvPr>
          <p:cNvSpPr txBox="1"/>
          <p:nvPr/>
        </p:nvSpPr>
        <p:spPr>
          <a:xfrm>
            <a:off x="4757963" y="3856732"/>
            <a:ext cx="18711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SCHC Gateway</a:t>
            </a:r>
          </a:p>
        </p:txBody>
      </p:sp>
      <p:cxnSp>
        <p:nvCxnSpPr>
          <p:cNvPr id="54" name="Connecteur droit avec flèche 45">
            <a:extLst>
              <a:ext uri="{FF2B5EF4-FFF2-40B4-BE49-F238E27FC236}">
                <a16:creationId xmlns:a16="http://schemas.microsoft.com/office/drawing/2014/main" id="{66128034-5E9B-8C4E-9AF8-BAEC18F9F41F}"/>
              </a:ext>
            </a:extLst>
          </p:cNvPr>
          <p:cNvCxnSpPr>
            <a:cxnSpLocks/>
            <a:stCxn id="53" idx="0"/>
            <a:endCxn id="62" idx="2"/>
          </p:cNvCxnSpPr>
          <p:nvPr/>
        </p:nvCxnSpPr>
        <p:spPr>
          <a:xfrm flipH="1" flipV="1">
            <a:off x="4909300" y="2889307"/>
            <a:ext cx="784240" cy="967425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5" name="ZoneTexte 44">
            <a:extLst>
              <a:ext uri="{FF2B5EF4-FFF2-40B4-BE49-F238E27FC236}">
                <a16:creationId xmlns:a16="http://schemas.microsoft.com/office/drawing/2014/main" id="{51A50337-8B8F-EF43-A7AA-6E1BEB24DDA6}"/>
              </a:ext>
            </a:extLst>
          </p:cNvPr>
          <p:cNvSpPr txBox="1"/>
          <p:nvPr/>
        </p:nvSpPr>
        <p:spPr>
          <a:xfrm>
            <a:off x="4516327" y="1300346"/>
            <a:ext cx="8370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NGW</a:t>
            </a:r>
          </a:p>
        </p:txBody>
      </p:sp>
      <p:cxnSp>
        <p:nvCxnSpPr>
          <p:cNvPr id="56" name="Connecteur droit avec flèche 45">
            <a:extLst>
              <a:ext uri="{FF2B5EF4-FFF2-40B4-BE49-F238E27FC236}">
                <a16:creationId xmlns:a16="http://schemas.microsoft.com/office/drawing/2014/main" id="{DF38EE86-61DA-014F-9152-AD35D222E67D}"/>
              </a:ext>
            </a:extLst>
          </p:cNvPr>
          <p:cNvCxnSpPr/>
          <p:nvPr/>
        </p:nvCxnSpPr>
        <p:spPr>
          <a:xfrm flipH="1">
            <a:off x="4262790" y="1669678"/>
            <a:ext cx="544375" cy="62924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7" name="ZoneTexte 44">
            <a:extLst>
              <a:ext uri="{FF2B5EF4-FFF2-40B4-BE49-F238E27FC236}">
                <a16:creationId xmlns:a16="http://schemas.microsoft.com/office/drawing/2014/main" id="{07725B09-CC26-714D-A5EB-8C5424DBACE9}"/>
              </a:ext>
            </a:extLst>
          </p:cNvPr>
          <p:cNvSpPr txBox="1"/>
          <p:nvPr/>
        </p:nvSpPr>
        <p:spPr>
          <a:xfrm>
            <a:off x="384262" y="817196"/>
            <a:ext cx="7970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RGW</a:t>
            </a:r>
          </a:p>
        </p:txBody>
      </p:sp>
      <p:sp>
        <p:nvSpPr>
          <p:cNvPr id="58" name="Titre 1">
            <a:extLst>
              <a:ext uri="{FF2B5EF4-FFF2-40B4-BE49-F238E27FC236}">
                <a16:creationId xmlns:a16="http://schemas.microsoft.com/office/drawing/2014/main" id="{A82A9F58-00DB-B941-BBC7-FBD5BBEF76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637043"/>
          </a:xfrm>
        </p:spPr>
        <p:txBody>
          <a:bodyPr>
            <a:normAutofit fontScale="90000"/>
          </a:bodyPr>
          <a:lstStyle/>
          <a:p>
            <a:r>
              <a:rPr lang="en-US" dirty="0"/>
              <a:t>SCHC Architecture</a:t>
            </a:r>
          </a:p>
        </p:txBody>
      </p:sp>
      <p:sp>
        <p:nvSpPr>
          <p:cNvPr id="60" name="ZoneTexte 44">
            <a:extLst>
              <a:ext uri="{FF2B5EF4-FFF2-40B4-BE49-F238E27FC236}">
                <a16:creationId xmlns:a16="http://schemas.microsoft.com/office/drawing/2014/main" id="{AF940541-5B9E-6C4F-B95E-7DFA934CD0CA}"/>
              </a:ext>
            </a:extLst>
          </p:cNvPr>
          <p:cNvSpPr txBox="1"/>
          <p:nvPr/>
        </p:nvSpPr>
        <p:spPr>
          <a:xfrm>
            <a:off x="5392524" y="1352587"/>
            <a:ext cx="1502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3"/>
                </a:solidFill>
              </a:rPr>
              <a:t>IP/UDP/</a:t>
            </a:r>
            <a:r>
              <a:rPr lang="en-US" dirty="0" err="1">
                <a:solidFill>
                  <a:schemeClr val="accent3"/>
                </a:solidFill>
              </a:rPr>
              <a:t>CoAP</a:t>
            </a:r>
            <a:endParaRPr lang="en-US" dirty="0">
              <a:solidFill>
                <a:schemeClr val="accent3"/>
              </a:solidFill>
            </a:endParaRPr>
          </a:p>
        </p:txBody>
      </p: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29A12AF4-BC01-1648-9063-844E178B0E23}"/>
              </a:ext>
            </a:extLst>
          </p:cNvPr>
          <p:cNvCxnSpPr>
            <a:cxnSpLocks/>
          </p:cNvCxnSpPr>
          <p:nvPr/>
        </p:nvCxnSpPr>
        <p:spPr>
          <a:xfrm>
            <a:off x="1585677" y="2572707"/>
            <a:ext cx="2993128" cy="12793"/>
          </a:xfrm>
          <a:prstGeom prst="straightConnector1">
            <a:avLst/>
          </a:prstGeom>
          <a:ln w="38100">
            <a:solidFill>
              <a:srgbClr val="00B05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6F53629A-95D3-8940-8126-67B1F2A56209}"/>
              </a:ext>
            </a:extLst>
          </p:cNvPr>
          <p:cNvCxnSpPr>
            <a:cxnSpLocks/>
            <a:stCxn id="62" idx="3"/>
          </p:cNvCxnSpPr>
          <p:nvPr/>
        </p:nvCxnSpPr>
        <p:spPr>
          <a:xfrm flipV="1">
            <a:off x="5235422" y="1336218"/>
            <a:ext cx="1982449" cy="1257896"/>
          </a:xfrm>
          <a:prstGeom prst="straightConnector1">
            <a:avLst/>
          </a:prstGeom>
          <a:ln w="38100">
            <a:solidFill>
              <a:srgbClr val="00B05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9" name="ZoneTexte 44">
            <a:extLst>
              <a:ext uri="{FF2B5EF4-FFF2-40B4-BE49-F238E27FC236}">
                <a16:creationId xmlns:a16="http://schemas.microsoft.com/office/drawing/2014/main" id="{F6802276-9395-1044-903A-0FCB1AC438A3}"/>
              </a:ext>
            </a:extLst>
          </p:cNvPr>
          <p:cNvSpPr txBox="1"/>
          <p:nvPr/>
        </p:nvSpPr>
        <p:spPr>
          <a:xfrm>
            <a:off x="595107" y="2629891"/>
            <a:ext cx="16621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SCHC Device</a:t>
            </a:r>
          </a:p>
        </p:txBody>
      </p:sp>
      <p:sp>
        <p:nvSpPr>
          <p:cNvPr id="64" name="ZoneTexte 68">
            <a:extLst>
              <a:ext uri="{FF2B5EF4-FFF2-40B4-BE49-F238E27FC236}">
                <a16:creationId xmlns:a16="http://schemas.microsoft.com/office/drawing/2014/main" id="{0F9C448C-8DD9-A44E-BAC0-31503FBCEBBE}"/>
              </a:ext>
            </a:extLst>
          </p:cNvPr>
          <p:cNvSpPr txBox="1"/>
          <p:nvPr/>
        </p:nvSpPr>
        <p:spPr>
          <a:xfrm>
            <a:off x="7841782" y="859637"/>
            <a:ext cx="12405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Application</a:t>
            </a:r>
          </a:p>
          <a:p>
            <a:pPr algn="ctr"/>
            <a:r>
              <a:rPr lang="en-US" dirty="0"/>
              <a:t>Server</a:t>
            </a:r>
          </a:p>
        </p:txBody>
      </p:sp>
    </p:spTree>
    <p:extLst>
      <p:ext uri="{BB962C8B-B14F-4D97-AF65-F5344CB8AC3E}">
        <p14:creationId xmlns:p14="http://schemas.microsoft.com/office/powerpoint/2010/main" val="1871422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er 36"/>
          <p:cNvGrpSpPr/>
          <p:nvPr/>
        </p:nvGrpSpPr>
        <p:grpSpPr>
          <a:xfrm>
            <a:off x="2217060" y="2826028"/>
            <a:ext cx="2045730" cy="2182802"/>
            <a:chOff x="2217060" y="2826028"/>
            <a:chExt cx="2045730" cy="2182802"/>
          </a:xfrm>
        </p:grpSpPr>
        <p:cxnSp>
          <p:nvCxnSpPr>
            <p:cNvPr id="38" name="Connecteur droit 37"/>
            <p:cNvCxnSpPr/>
            <p:nvPr/>
          </p:nvCxnSpPr>
          <p:spPr>
            <a:xfrm>
              <a:off x="4262790" y="2826028"/>
              <a:ext cx="0" cy="966745"/>
            </a:xfrm>
            <a:prstGeom prst="line">
              <a:avLst/>
            </a:prstGeom>
            <a:ln>
              <a:solidFill>
                <a:srgbClr val="7F7F7F"/>
              </a:solidFill>
            </a:ln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>
              <a:schemeClr val="tx1"/>
            </a:fontRef>
          </p:style>
        </p:cxnSp>
        <p:grpSp>
          <p:nvGrpSpPr>
            <p:cNvPr id="39" name="Grouper 38"/>
            <p:cNvGrpSpPr/>
            <p:nvPr/>
          </p:nvGrpSpPr>
          <p:grpSpPr>
            <a:xfrm>
              <a:off x="2217060" y="3792773"/>
              <a:ext cx="2045730" cy="1216057"/>
              <a:chOff x="2217060" y="3792773"/>
              <a:chExt cx="2045730" cy="1216057"/>
            </a:xfrm>
          </p:grpSpPr>
          <p:cxnSp>
            <p:nvCxnSpPr>
              <p:cNvPr id="40" name="Connecteur droit 39"/>
              <p:cNvCxnSpPr/>
              <p:nvPr/>
            </p:nvCxnSpPr>
            <p:spPr>
              <a:xfrm>
                <a:off x="2602226" y="3792773"/>
                <a:ext cx="1660564" cy="0"/>
              </a:xfrm>
              <a:prstGeom prst="line">
                <a:avLst/>
              </a:prstGeom>
              <a:ln>
                <a:solidFill>
                  <a:srgbClr val="7F7F7F"/>
                </a:solidFill>
              </a:ln>
              <a:effectLst/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41" name="Connecteur droit 40"/>
              <p:cNvCxnSpPr/>
              <p:nvPr/>
            </p:nvCxnSpPr>
            <p:spPr>
              <a:xfrm>
                <a:off x="2617566" y="3792773"/>
                <a:ext cx="0" cy="626164"/>
              </a:xfrm>
              <a:prstGeom prst="line">
                <a:avLst/>
              </a:prstGeom>
              <a:ln>
                <a:solidFill>
                  <a:srgbClr val="7F7F7F"/>
                </a:solidFill>
              </a:ln>
              <a:effectLst/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42" name="Connecteur droit 41"/>
              <p:cNvCxnSpPr/>
              <p:nvPr/>
            </p:nvCxnSpPr>
            <p:spPr>
              <a:xfrm>
                <a:off x="3199220" y="3792773"/>
                <a:ext cx="0" cy="626164"/>
              </a:xfrm>
              <a:prstGeom prst="line">
                <a:avLst/>
              </a:prstGeom>
              <a:ln>
                <a:solidFill>
                  <a:srgbClr val="7F7F7F"/>
                </a:solidFill>
              </a:ln>
              <a:effectLst/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43" name="Connecteur droit 42"/>
              <p:cNvCxnSpPr/>
              <p:nvPr/>
            </p:nvCxnSpPr>
            <p:spPr>
              <a:xfrm>
                <a:off x="3834532" y="3792773"/>
                <a:ext cx="0" cy="626164"/>
              </a:xfrm>
              <a:prstGeom prst="line">
                <a:avLst/>
              </a:prstGeom>
              <a:ln>
                <a:solidFill>
                  <a:srgbClr val="7F7F7F"/>
                </a:solidFill>
              </a:ln>
              <a:effectLst/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</p:cxnSp>
          <p:sp>
            <p:nvSpPr>
              <p:cNvPr id="44" name="Cube 43"/>
              <p:cNvSpPr/>
              <p:nvPr/>
            </p:nvSpPr>
            <p:spPr>
              <a:xfrm>
                <a:off x="2384212" y="4007460"/>
                <a:ext cx="423071" cy="655939"/>
              </a:xfrm>
              <a:prstGeom prst="cube">
                <a:avLst/>
              </a:prstGeom>
              <a:solidFill>
                <a:schemeClr val="bg1">
                  <a:lumMod val="65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  <a:effectLst/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Cube 46"/>
              <p:cNvSpPr/>
              <p:nvPr/>
            </p:nvSpPr>
            <p:spPr>
              <a:xfrm>
                <a:off x="2965958" y="4007460"/>
                <a:ext cx="423071" cy="655939"/>
              </a:xfrm>
              <a:prstGeom prst="cube">
                <a:avLst/>
              </a:prstGeom>
              <a:solidFill>
                <a:schemeClr val="bg1">
                  <a:lumMod val="65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  <a:effectLst/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Cube 48"/>
              <p:cNvSpPr/>
              <p:nvPr/>
            </p:nvSpPr>
            <p:spPr>
              <a:xfrm>
                <a:off x="3601524" y="4007460"/>
                <a:ext cx="423071" cy="655939"/>
              </a:xfrm>
              <a:prstGeom prst="cube">
                <a:avLst/>
              </a:prstGeom>
              <a:solidFill>
                <a:schemeClr val="bg1">
                  <a:lumMod val="65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  <a:effectLst/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ZoneTexte 49"/>
              <p:cNvSpPr txBox="1"/>
              <p:nvPr/>
            </p:nvSpPr>
            <p:spPr>
              <a:xfrm>
                <a:off x="2217060" y="4639498"/>
                <a:ext cx="65915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>
                    <a:solidFill>
                      <a:schemeClr val="bg1">
                        <a:lumMod val="65000"/>
                      </a:schemeClr>
                    </a:solidFill>
                  </a:rPr>
                  <a:t>AAA</a:t>
                </a:r>
              </a:p>
            </p:txBody>
          </p:sp>
          <p:sp>
            <p:nvSpPr>
              <p:cNvPr id="51" name="ZoneTexte 50"/>
              <p:cNvSpPr txBox="1"/>
              <p:nvPr/>
            </p:nvSpPr>
            <p:spPr>
              <a:xfrm>
                <a:off x="2869642" y="4639498"/>
                <a:ext cx="55656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err="1">
                    <a:solidFill>
                      <a:schemeClr val="bg1">
                        <a:lumMod val="65000"/>
                      </a:schemeClr>
                    </a:solidFill>
                  </a:rPr>
                  <a:t>Perf</a:t>
                </a:r>
                <a:endParaRPr lang="en-US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52" name="ZoneTexte 51"/>
              <p:cNvSpPr txBox="1"/>
              <p:nvPr/>
            </p:nvSpPr>
            <p:spPr>
              <a:xfrm>
                <a:off x="3441915" y="4639498"/>
                <a:ext cx="723275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 err="1">
                    <a:solidFill>
                      <a:schemeClr val="bg1">
                        <a:lumMod val="65000"/>
                      </a:schemeClr>
                    </a:solidFill>
                  </a:rPr>
                  <a:t>Mgmt</a:t>
                </a:r>
                <a:endParaRPr lang="en-US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</p:grpSp>
      </p:grpSp>
      <p:grpSp>
        <p:nvGrpSpPr>
          <p:cNvPr id="32" name="Grouper 31"/>
          <p:cNvGrpSpPr/>
          <p:nvPr/>
        </p:nvGrpSpPr>
        <p:grpSpPr>
          <a:xfrm>
            <a:off x="6472778" y="760342"/>
            <a:ext cx="1414762" cy="1538579"/>
            <a:chOff x="6472778" y="760342"/>
            <a:chExt cx="1414762" cy="1538579"/>
          </a:xfrm>
        </p:grpSpPr>
        <p:cxnSp>
          <p:nvCxnSpPr>
            <p:cNvPr id="33" name="Connecteur droit 32"/>
            <p:cNvCxnSpPr/>
            <p:nvPr/>
          </p:nvCxnSpPr>
          <p:spPr>
            <a:xfrm flipH="1">
              <a:off x="6472778" y="1413344"/>
              <a:ext cx="1075680" cy="885577"/>
            </a:xfrm>
            <a:prstGeom prst="line">
              <a:avLst/>
            </a:prstGeom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>
              <a:schemeClr val="tx1"/>
            </a:fontRef>
          </p:style>
        </p:cxnSp>
        <p:sp>
          <p:nvSpPr>
            <p:cNvPr id="34" name="Cylindre 33"/>
            <p:cNvSpPr/>
            <p:nvPr/>
          </p:nvSpPr>
          <p:spPr>
            <a:xfrm>
              <a:off x="7217871" y="760342"/>
              <a:ext cx="669669" cy="912414"/>
            </a:xfrm>
            <a:prstGeom prst="can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Ellipse 34"/>
            <p:cNvSpPr/>
            <p:nvPr/>
          </p:nvSpPr>
          <p:spPr>
            <a:xfrm>
              <a:off x="7297309" y="1001862"/>
              <a:ext cx="286169" cy="268357"/>
            </a:xfrm>
            <a:prstGeom prst="ellipse">
              <a:avLst/>
            </a:prstGeom>
            <a:solidFill>
              <a:schemeClr val="tx1"/>
            </a:solidFill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Ellipse 35"/>
            <p:cNvSpPr/>
            <p:nvPr/>
          </p:nvSpPr>
          <p:spPr>
            <a:xfrm>
              <a:off x="7539139" y="1279492"/>
              <a:ext cx="286169" cy="268357"/>
            </a:xfrm>
            <a:prstGeom prst="ellipse">
              <a:avLst/>
            </a:prstGeom>
            <a:solidFill>
              <a:schemeClr val="tx1"/>
            </a:solidFill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er 24"/>
          <p:cNvGrpSpPr/>
          <p:nvPr/>
        </p:nvGrpSpPr>
        <p:grpSpPr>
          <a:xfrm>
            <a:off x="4187864" y="1824824"/>
            <a:ext cx="3879803" cy="1502797"/>
            <a:chOff x="4187864" y="1824824"/>
            <a:chExt cx="3879803" cy="1502797"/>
          </a:xfrm>
        </p:grpSpPr>
        <p:cxnSp>
          <p:nvCxnSpPr>
            <p:cNvPr id="26" name="Connecteur droit 25"/>
            <p:cNvCxnSpPr/>
            <p:nvPr/>
          </p:nvCxnSpPr>
          <p:spPr>
            <a:xfrm flipH="1">
              <a:off x="6991987" y="2586492"/>
              <a:ext cx="1075680" cy="0"/>
            </a:xfrm>
            <a:prstGeom prst="line">
              <a:avLst/>
            </a:prstGeom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27" name="Connecteur droit 26"/>
            <p:cNvCxnSpPr/>
            <p:nvPr/>
          </p:nvCxnSpPr>
          <p:spPr>
            <a:xfrm flipH="1">
              <a:off x="4187864" y="2585500"/>
              <a:ext cx="1075680" cy="0"/>
            </a:xfrm>
            <a:prstGeom prst="line">
              <a:avLst/>
            </a:prstGeom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>
              <a:schemeClr val="tx1"/>
            </a:fontRef>
          </p:style>
        </p:cxnSp>
        <p:sp>
          <p:nvSpPr>
            <p:cNvPr id="28" name="Nuage 27"/>
            <p:cNvSpPr/>
            <p:nvPr/>
          </p:nvSpPr>
          <p:spPr>
            <a:xfrm>
              <a:off x="4918529" y="1824824"/>
              <a:ext cx="2450324" cy="1502797"/>
            </a:xfrm>
            <a:prstGeom prst="cloud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2400" dirty="0"/>
                <a:t>IP</a:t>
              </a:r>
            </a:p>
          </p:txBody>
        </p:sp>
      </p:grp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SCHC Architecture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294967295"/>
          </p:nvPr>
        </p:nvSpPr>
        <p:spPr>
          <a:xfrm>
            <a:off x="8279981" y="4824409"/>
            <a:ext cx="489445" cy="273844"/>
          </a:xfrm>
          <a:prstGeom prst="rect">
            <a:avLst/>
          </a:prstGeom>
        </p:spPr>
        <p:txBody>
          <a:bodyPr/>
          <a:lstStyle/>
          <a:p>
            <a:fld id="{22D2E28D-3C84-FA4F-AA95-DF0FC25EB245}" type="slidenum">
              <a:rPr lang="fr-FR" smtClean="0"/>
              <a:t>9</a:t>
            </a:fld>
            <a:endParaRPr lang="fr-FR"/>
          </a:p>
        </p:txBody>
      </p:sp>
      <p:sp>
        <p:nvSpPr>
          <p:cNvPr id="6" name="Ellipse 5"/>
          <p:cNvSpPr/>
          <p:nvPr/>
        </p:nvSpPr>
        <p:spPr>
          <a:xfrm>
            <a:off x="1341416" y="2343650"/>
            <a:ext cx="286169" cy="268357"/>
          </a:xfrm>
          <a:prstGeom prst="ellipse">
            <a:avLst/>
          </a:prstGeom>
          <a:solidFill>
            <a:srgbClr val="BB1E26"/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er 17"/>
          <p:cNvGrpSpPr/>
          <p:nvPr/>
        </p:nvGrpSpPr>
        <p:grpSpPr>
          <a:xfrm>
            <a:off x="866736" y="1601193"/>
            <a:ext cx="3604658" cy="1905663"/>
            <a:chOff x="866736" y="1601193"/>
            <a:chExt cx="3604658" cy="1905663"/>
          </a:xfrm>
        </p:grpSpPr>
        <p:grpSp>
          <p:nvGrpSpPr>
            <p:cNvPr id="17" name="Grouper 16"/>
            <p:cNvGrpSpPr/>
            <p:nvPr/>
          </p:nvGrpSpPr>
          <p:grpSpPr>
            <a:xfrm>
              <a:off x="866736" y="1601193"/>
              <a:ext cx="3321128" cy="1905663"/>
              <a:chOff x="866736" y="1601193"/>
              <a:chExt cx="3321128" cy="1905663"/>
            </a:xfrm>
          </p:grpSpPr>
          <p:cxnSp>
            <p:nvCxnSpPr>
              <p:cNvPr id="12" name="Connecteur droit 11"/>
              <p:cNvCxnSpPr/>
              <p:nvPr/>
            </p:nvCxnSpPr>
            <p:spPr>
              <a:xfrm>
                <a:off x="866736" y="1601193"/>
                <a:ext cx="3321128" cy="0"/>
              </a:xfrm>
              <a:prstGeom prst="line">
                <a:avLst/>
              </a:prstGeom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13" name="Connecteur droit 12"/>
              <p:cNvCxnSpPr/>
              <p:nvPr/>
            </p:nvCxnSpPr>
            <p:spPr>
              <a:xfrm>
                <a:off x="866736" y="3506856"/>
                <a:ext cx="3321128" cy="0"/>
              </a:xfrm>
              <a:prstGeom prst="line">
                <a:avLst/>
              </a:prstGeom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14" name="Connecteur droit 13"/>
              <p:cNvCxnSpPr/>
              <p:nvPr/>
            </p:nvCxnSpPr>
            <p:spPr>
              <a:xfrm>
                <a:off x="2527300" y="2567938"/>
                <a:ext cx="1660564" cy="0"/>
              </a:xfrm>
              <a:prstGeom prst="line">
                <a:avLst/>
              </a:prstGeom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/>
              <p:cNvCxnSpPr/>
              <p:nvPr/>
            </p:nvCxnSpPr>
            <p:spPr>
              <a:xfrm>
                <a:off x="4187864" y="1601193"/>
                <a:ext cx="0" cy="1905663"/>
              </a:xfrm>
              <a:prstGeom prst="line">
                <a:avLst/>
              </a:prstGeom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>
                <a:schemeClr val="tx1"/>
              </a:fontRef>
            </p:style>
          </p:cxnSp>
        </p:grpSp>
        <p:sp>
          <p:nvSpPr>
            <p:cNvPr id="10" name="Rectangle 9"/>
            <p:cNvSpPr/>
            <p:nvPr/>
          </p:nvSpPr>
          <p:spPr>
            <a:xfrm>
              <a:off x="3827513" y="2298921"/>
              <a:ext cx="643881" cy="590386"/>
            </a:xfrm>
            <a:prstGeom prst="rect">
              <a:avLst/>
            </a:prstGeom>
            <a:effectLst/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1" name="Cylindre 20"/>
          <p:cNvSpPr/>
          <p:nvPr/>
        </p:nvSpPr>
        <p:spPr>
          <a:xfrm>
            <a:off x="7887540" y="2111731"/>
            <a:ext cx="669669" cy="912414"/>
          </a:xfrm>
          <a:prstGeom prst="can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Ellipse 47"/>
          <p:cNvSpPr/>
          <p:nvPr/>
        </p:nvSpPr>
        <p:spPr>
          <a:xfrm>
            <a:off x="8136896" y="2433759"/>
            <a:ext cx="286169" cy="268357"/>
          </a:xfrm>
          <a:prstGeom prst="ellipse">
            <a:avLst/>
          </a:prstGeom>
          <a:solidFill>
            <a:schemeClr val="tx1"/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riangle isocèle 6"/>
          <p:cNvSpPr/>
          <p:nvPr/>
        </p:nvSpPr>
        <p:spPr>
          <a:xfrm>
            <a:off x="457200" y="1216549"/>
            <a:ext cx="590224" cy="769288"/>
          </a:xfrm>
          <a:prstGeom prst="triangle">
            <a:avLst/>
          </a:prstGeom>
          <a:solidFill>
            <a:srgbClr val="000000"/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riangle isocèle 7"/>
          <p:cNvSpPr/>
          <p:nvPr/>
        </p:nvSpPr>
        <p:spPr>
          <a:xfrm>
            <a:off x="609600" y="2934029"/>
            <a:ext cx="590224" cy="769288"/>
          </a:xfrm>
          <a:prstGeom prst="triangle">
            <a:avLst/>
          </a:prstGeom>
          <a:solidFill>
            <a:srgbClr val="000000"/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riangle isocèle 8"/>
          <p:cNvSpPr/>
          <p:nvPr/>
        </p:nvSpPr>
        <p:spPr>
          <a:xfrm>
            <a:off x="2232188" y="1985837"/>
            <a:ext cx="590224" cy="769288"/>
          </a:xfrm>
          <a:prstGeom prst="triangle">
            <a:avLst/>
          </a:prstGeom>
          <a:solidFill>
            <a:srgbClr val="000000"/>
          </a:solidFill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7F5C66B4-EDB0-A64C-B89F-7AED89CE8843}"/>
              </a:ext>
            </a:extLst>
          </p:cNvPr>
          <p:cNvSpPr/>
          <p:nvPr/>
        </p:nvSpPr>
        <p:spPr>
          <a:xfrm>
            <a:off x="4622913" y="907998"/>
            <a:ext cx="1440138" cy="2056356"/>
          </a:xfrm>
          <a:prstGeom prst="rect">
            <a:avLst/>
          </a:prstGeom>
          <a:solidFill>
            <a:srgbClr val="BB1E26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BBE5E528-9847-9C45-879D-312D03A50D8C}"/>
              </a:ext>
            </a:extLst>
          </p:cNvPr>
          <p:cNvSpPr/>
          <p:nvPr/>
        </p:nvSpPr>
        <p:spPr>
          <a:xfrm>
            <a:off x="4687765" y="975224"/>
            <a:ext cx="1306062" cy="590386"/>
          </a:xfrm>
          <a:prstGeom prst="rect">
            <a:avLst/>
          </a:prstGeom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Rule Manager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82097FF3-8B7E-A542-B896-D307B726BF79}"/>
              </a:ext>
            </a:extLst>
          </p:cNvPr>
          <p:cNvSpPr/>
          <p:nvPr/>
        </p:nvSpPr>
        <p:spPr>
          <a:xfrm>
            <a:off x="4679989" y="1640357"/>
            <a:ext cx="1306062" cy="590386"/>
          </a:xfrm>
          <a:prstGeom prst="rect">
            <a:avLst/>
          </a:prstGeom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Rules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4FB99798-C259-7F4F-9C2C-CACB9630BF81}"/>
              </a:ext>
            </a:extLst>
          </p:cNvPr>
          <p:cNvSpPr/>
          <p:nvPr/>
        </p:nvSpPr>
        <p:spPr>
          <a:xfrm>
            <a:off x="4678330" y="2294943"/>
            <a:ext cx="1306062" cy="590386"/>
          </a:xfrm>
          <a:prstGeom prst="rect">
            <a:avLst/>
          </a:prstGeom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SCHC </a:t>
            </a:r>
          </a:p>
          <a:p>
            <a:pPr algn="ctr"/>
            <a:r>
              <a:rPr lang="en-US" dirty="0"/>
              <a:t>CD-FR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0D0447BB-817B-0746-83C9-D36C523B33C8}"/>
              </a:ext>
            </a:extLst>
          </p:cNvPr>
          <p:cNvCxnSpPr>
            <a:cxnSpLocks/>
            <a:stCxn id="6" idx="6"/>
            <a:endCxn id="59" idx="1"/>
          </p:cNvCxnSpPr>
          <p:nvPr/>
        </p:nvCxnSpPr>
        <p:spPr>
          <a:xfrm flipV="1">
            <a:off x="1627585" y="1270417"/>
            <a:ext cx="3060180" cy="1207412"/>
          </a:xfrm>
          <a:prstGeom prst="straightConnector1">
            <a:avLst/>
          </a:prstGeom>
          <a:ln w="38100">
            <a:solidFill>
              <a:srgbClr val="C00000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82B682EC-AA70-0E4B-BF2E-5ADC13F9F416}"/>
              </a:ext>
            </a:extLst>
          </p:cNvPr>
          <p:cNvSpPr txBox="1"/>
          <p:nvPr/>
        </p:nvSpPr>
        <p:spPr>
          <a:xfrm>
            <a:off x="2332655" y="1663679"/>
            <a:ext cx="10182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CORECONF</a:t>
            </a:r>
          </a:p>
        </p:txBody>
      </p:sp>
      <p:sp>
        <p:nvSpPr>
          <p:cNvPr id="53" name="ZoneTexte 44">
            <a:extLst>
              <a:ext uri="{FF2B5EF4-FFF2-40B4-BE49-F238E27FC236}">
                <a16:creationId xmlns:a16="http://schemas.microsoft.com/office/drawing/2014/main" id="{A410F37C-2B7C-4D4E-908A-DC6600FAEB5E}"/>
              </a:ext>
            </a:extLst>
          </p:cNvPr>
          <p:cNvSpPr txBox="1"/>
          <p:nvPr/>
        </p:nvSpPr>
        <p:spPr>
          <a:xfrm>
            <a:off x="4405219" y="2931664"/>
            <a:ext cx="18711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SCHC Gateway</a:t>
            </a:r>
          </a:p>
        </p:txBody>
      </p:sp>
      <p:sp>
        <p:nvSpPr>
          <p:cNvPr id="54" name="ZoneTexte 44">
            <a:extLst>
              <a:ext uri="{FF2B5EF4-FFF2-40B4-BE49-F238E27FC236}">
                <a16:creationId xmlns:a16="http://schemas.microsoft.com/office/drawing/2014/main" id="{5C68B2CB-3235-414F-AFC5-577D22DDA4CF}"/>
              </a:ext>
            </a:extLst>
          </p:cNvPr>
          <p:cNvSpPr txBox="1"/>
          <p:nvPr/>
        </p:nvSpPr>
        <p:spPr>
          <a:xfrm>
            <a:off x="595107" y="2629891"/>
            <a:ext cx="16621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SCHC Device</a:t>
            </a:r>
          </a:p>
        </p:txBody>
      </p:sp>
    </p:spTree>
    <p:extLst>
      <p:ext uri="{BB962C8B-B14F-4D97-AF65-F5344CB8AC3E}">
        <p14:creationId xmlns:p14="http://schemas.microsoft.com/office/powerpoint/2010/main" val="500375153"/>
      </p:ext>
    </p:extLst>
  </p:cSld>
  <p:clrMapOvr>
    <a:masterClrMapping/>
  </p:clrMapOvr>
</p:sld>
</file>

<file path=ppt/theme/theme1.xml><?xml version="1.0" encoding="utf-8"?>
<a:theme xmlns:a="http://schemas.openxmlformats.org/drawingml/2006/main" name="2_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452</Words>
  <Application>Microsoft Office PowerPoint</Application>
  <PresentationFormat>On-screen Show (16:9)</PresentationFormat>
  <Paragraphs>158</Paragraphs>
  <Slides>13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Gill Sans MT</vt:lpstr>
      <vt:lpstr>Trebuchet MS</vt:lpstr>
      <vt:lpstr>2_Thème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SCHC Architecture</vt:lpstr>
      <vt:lpstr>SCHC Architecture</vt:lpstr>
      <vt:lpstr>SCHC Architecture</vt:lpstr>
      <vt:lpstr>SCHC Architecture</vt:lpstr>
      <vt:lpstr>SCHC Architecture</vt:lpstr>
      <vt:lpstr>SCHC Architecture</vt:lpstr>
      <vt:lpstr>SCHC Architecture</vt:lpstr>
      <vt:lpstr>Next Steps in Architecture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Alexander Pelov</dc:creator>
  <cp:lastModifiedBy>Pascal Thubert (pthubert)</cp:lastModifiedBy>
  <cp:revision>21</cp:revision>
  <dcterms:created xsi:type="dcterms:W3CDTF">2021-03-05T17:55:15Z</dcterms:created>
  <dcterms:modified xsi:type="dcterms:W3CDTF">2021-11-08T16:20:07Z</dcterms:modified>
</cp:coreProperties>
</file>