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</p:sldMasterIdLst>
  <p:notesMasterIdLst>
    <p:notesMasterId r:id="rId20"/>
  </p:notesMasterIdLst>
  <p:handoutMasterIdLst>
    <p:handoutMasterId r:id="rId21"/>
  </p:handoutMasterIdLst>
  <p:sldIdLst>
    <p:sldId id="504" r:id="rId2"/>
    <p:sldId id="505" r:id="rId3"/>
    <p:sldId id="519" r:id="rId4"/>
    <p:sldId id="506" r:id="rId5"/>
    <p:sldId id="507" r:id="rId6"/>
    <p:sldId id="508" r:id="rId7"/>
    <p:sldId id="509" r:id="rId8"/>
    <p:sldId id="510" r:id="rId9"/>
    <p:sldId id="511" r:id="rId10"/>
    <p:sldId id="512" r:id="rId11"/>
    <p:sldId id="513" r:id="rId12"/>
    <p:sldId id="520" r:id="rId13"/>
    <p:sldId id="514" r:id="rId14"/>
    <p:sldId id="516" r:id="rId15"/>
    <p:sldId id="521" r:id="rId16"/>
    <p:sldId id="522" r:id="rId17"/>
    <p:sldId id="517" r:id="rId18"/>
    <p:sldId id="518" r:id="rId19"/>
  </p:sldIdLst>
  <p:sldSz cx="9144000" cy="5143500" type="screen16x9"/>
  <p:notesSz cx="6858000" cy="9144000"/>
  <p:defaultTextStyle>
    <a:defPPr>
      <a:defRPr lang="fr-FR"/>
    </a:defPPr>
    <a:lvl1pPr marL="0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E26"/>
    <a:srgbClr val="C01D23"/>
    <a:srgbClr val="C12022"/>
    <a:srgbClr val="E96870"/>
    <a:srgbClr val="9BBB59"/>
    <a:srgbClr val="EAD4D5"/>
    <a:srgbClr val="FD2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0675A0-E03F-984B-A014-17B3D8E44605}" v="18" dt="2021-11-04T13:46:41.0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1769" autoAdjust="0"/>
  </p:normalViewPr>
  <p:slideViewPr>
    <p:cSldViewPr snapToGrid="0" snapToObjects="1">
      <p:cViewPr varScale="1">
        <p:scale>
          <a:sx n="138" d="100"/>
          <a:sy n="138" d="100"/>
        </p:scale>
        <p:origin x="1424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8AC8D-8152-934A-9CD4-87285105D0F1}" type="datetimeFigureOut">
              <a:rPr lang="fr-FR" smtClean="0"/>
              <a:t>04/11/2021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68B7E-75EB-E145-A77D-27225DB7AAD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032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5E145-BB0C-9046-AB45-371B9A6AEC76}" type="datetimeFigureOut">
              <a:rPr lang="fr-FR" smtClean="0"/>
              <a:t>04/11/2021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6E558-E63E-1D45-BFE4-2383456AAD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131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6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21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8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4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0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63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24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85" algn="l" defTabSz="4570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D6E558-E63E-1D45-BFE4-2383456AADF7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608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D6E558-E63E-1D45-BFE4-2383456AADF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240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D6E558-E63E-1D45-BFE4-2383456AADF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864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1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768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1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4713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5083" y="4790278"/>
            <a:ext cx="841717" cy="273844"/>
          </a:xfrm>
          <a:prstGeom prst="rect">
            <a:avLst/>
          </a:prstGeom>
        </p:spPr>
        <p:txBody>
          <a:bodyPr vert="horz" lIns="91411" tIns="45707" rIns="91411" bIns="45707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IETF 112</a:t>
            </a:r>
          </a:p>
        </p:txBody>
      </p:sp>
      <p:pic>
        <p:nvPicPr>
          <p:cNvPr id="7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33338"/>
            <a:ext cx="1519238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 userDrawn="1"/>
        </p:nvSpPr>
        <p:spPr bwMode="auto">
          <a:xfrm>
            <a:off x="95252" y="4790278"/>
            <a:ext cx="10658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400" dirty="0">
                <a:cs typeface="Arial" panose="020B0604020202020204" pitchFamily="34" charset="0"/>
              </a:rPr>
              <a:t>11/09/2021</a:t>
            </a:r>
          </a:p>
        </p:txBody>
      </p:sp>
      <p:pic>
        <p:nvPicPr>
          <p:cNvPr id="1026" name="Picture 2" descr="Fireworks on OpenMoji 13.1">
            <a:extLst>
              <a:ext uri="{FF2B5EF4-FFF2-40B4-BE49-F238E27FC236}">
                <a16:creationId xmlns:a16="http://schemas.microsoft.com/office/drawing/2014/main" id="{F3C7E380-1B26-4A40-9B62-BEDAC60F98A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2" y="4510886"/>
            <a:ext cx="440871" cy="44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772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hf hdr="0" ftr="0" dt="0"/>
  <p:txStyles>
    <p:titleStyle>
      <a:lvl1pPr algn="ctr" defTabSz="457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6" indent="-342796" algn="l" defTabSz="457061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4" indent="-285662" algn="l" defTabSz="457061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2" indent="-228531" algn="l" defTabSz="457061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12" indent="-228531" algn="l" defTabSz="45706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73" indent="-228531" algn="l" defTabSz="45706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34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9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5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15" indent="-228531" algn="l" defTabSz="45706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1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4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0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63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24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85" algn="l" defTabSz="457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D2E28D-3C84-FA4F-AA95-DF0FC25EB245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r" defTabSz="45706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1133922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 fontScale="85000" lnSpcReduction="20000"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noProof="0" dirty="0"/>
              <a:t>draft-</a:t>
            </a:r>
            <a:r>
              <a:rPr lang="en-US" sz="4400" noProof="0" dirty="0" err="1"/>
              <a:t>ietf</a:t>
            </a:r>
            <a:r>
              <a:rPr lang="en-US" sz="4400" noProof="0" dirty="0"/>
              <a:t>-</a:t>
            </a:r>
            <a:r>
              <a:rPr lang="en-US" sz="4400" noProof="0" dirty="0" err="1"/>
              <a:t>lpwan</a:t>
            </a:r>
            <a:r>
              <a:rPr lang="en-US" sz="4400" noProof="0" dirty="0"/>
              <a:t>-</a:t>
            </a:r>
            <a:r>
              <a:rPr lang="en-US" sz="4400" noProof="0" dirty="0" err="1"/>
              <a:t>schc</a:t>
            </a:r>
            <a:r>
              <a:rPr lang="en-US" sz="4400" noProof="0" dirty="0"/>
              <a:t>-yang-data-model</a:t>
            </a:r>
          </a:p>
          <a:p>
            <a:r>
              <a:rPr lang="en-US" sz="2900" dirty="0">
                <a:cs typeface="Trebuchet MS"/>
              </a:rPr>
              <a:t>Version 20210817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2971799"/>
            <a:ext cx="9144000" cy="1586089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cs typeface="Trebuchet MS"/>
              </a:rPr>
              <a:t>Authors:</a:t>
            </a:r>
          </a:p>
          <a:p>
            <a:r>
              <a:rPr lang="en-US" sz="1400" noProof="0" dirty="0"/>
              <a:t>Laurent Toutain (laurent.toutain@imt-atlantique.fr)</a:t>
            </a:r>
          </a:p>
          <a:p>
            <a:r>
              <a:rPr lang="en-US" sz="1400" noProof="0" dirty="0"/>
              <a:t>Ana </a:t>
            </a:r>
            <a:r>
              <a:rPr lang="en-US" sz="1400" noProof="0" dirty="0" err="1"/>
              <a:t>Minaburo</a:t>
            </a:r>
            <a:r>
              <a:rPr lang="en-US" sz="1400" noProof="0" dirty="0"/>
              <a:t> (ana@ackl.io)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0" y="4154768"/>
            <a:ext cx="9144000" cy="900112"/>
          </a:xfrm>
          <a:prstGeom prst="rect">
            <a:avLst/>
          </a:prstGeom>
        </p:spPr>
        <p:txBody>
          <a:bodyPr vert="horz" lIns="91411" tIns="45707" rIns="91411" bIns="45707" rtlCol="0" anchor="ctr">
            <a:normAutofit/>
          </a:bodyPr>
          <a:lstStyle>
            <a:lvl1pPr algn="ctr" defTabSz="457061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06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j-ea"/>
              <a:cs typeface="Trebuchet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787444" y="468488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0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F36B3E63-C86B-0E40-A274-6572D2ADE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890" y="2054403"/>
            <a:ext cx="6096219" cy="130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17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558EE-7040-0546-8692-8F6BFFF4E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Is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usefull</a:t>
            </a:r>
            <a:r>
              <a:rPr lang="fr-FR" dirty="0"/>
              <a:t>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1E1E66-EF91-4B4B-9E39-6BF9501263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831846"/>
          </a:xfrm>
        </p:spPr>
        <p:txBody>
          <a:bodyPr/>
          <a:lstStyle/>
          <a:p>
            <a:r>
              <a:rPr lang="en-US" dirty="0"/>
              <a:t>Has disappear from RFC 8724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DE1EDC1-1B22-A142-A2AD-12EC04E3F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10</a:t>
            </a:fld>
            <a:endParaRPr lang="fr-FR"/>
          </a:p>
        </p:txBody>
      </p:sp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28651FE3-FE35-A54A-93FC-8E5BEC1CA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68" y="2032000"/>
            <a:ext cx="68961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95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20A2BF-3BB6-6244-85F7-DF71890B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relations </a:t>
            </a:r>
            <a:r>
              <a:rPr lang="fr-FR" dirty="0" err="1"/>
              <a:t>between</a:t>
            </a:r>
            <a:r>
              <a:rPr lang="fr-FR" dirty="0"/>
              <a:t> values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5CACC-6045-664D-BBAB-D14C1E8B0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637043"/>
          </a:xfrm>
        </p:spPr>
        <p:txBody>
          <a:bodyPr/>
          <a:lstStyle/>
          <a:p>
            <a:r>
              <a:rPr lang="fr-FR" dirty="0" err="1"/>
              <a:t>add</a:t>
            </a:r>
            <a:r>
              <a:rPr lang="fr-FR" dirty="0"/>
              <a:t> MUST </a:t>
            </a:r>
            <a:r>
              <a:rPr lang="fr-FR" dirty="0" err="1"/>
              <a:t>statement</a:t>
            </a:r>
            <a:r>
              <a:rPr lang="fr-FR" dirty="0"/>
              <a:t> in compression </a:t>
            </a:r>
            <a:r>
              <a:rPr lang="fr-FR" dirty="0" err="1"/>
              <a:t>rules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F40140-8693-CA40-92C5-FF695153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11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C40171E-CACB-5F47-B0A6-59C01469AC52}"/>
              </a:ext>
            </a:extLst>
          </p:cNvPr>
          <p:cNvSpPr txBox="1">
            <a:spLocks/>
          </p:cNvSpPr>
          <p:nvPr/>
        </p:nvSpPr>
        <p:spPr>
          <a:xfrm>
            <a:off x="457200" y="4018031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>
            <a:lvl1pPr marL="342796" indent="-342796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24" indent="-285662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2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12" indent="-228531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73" indent="-228531" algn="l" defTabSz="457061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34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9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5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1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derived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from</a:t>
            </a:r>
            <a:r>
              <a:rPr lang="fr-FR" b="1" dirty="0">
                <a:latin typeface="Courier New" panose="02070309020205020404" pitchFamily="49" charset="0"/>
                <a:cs typeface="Courier New" panose="02070309020205020404" pitchFamily="49" charset="0"/>
              </a:rPr>
              <a:t>-or-self</a:t>
            </a:r>
            <a:r>
              <a:rPr lang="fr-FR" dirty="0"/>
              <a:t> to match </a:t>
            </a:r>
            <a:r>
              <a:rPr lang="fr-FR" dirty="0" err="1"/>
              <a:t>identityref</a:t>
            </a:r>
            <a:endParaRPr lang="fr-FR" dirty="0"/>
          </a:p>
        </p:txBody>
      </p:sp>
      <p:pic>
        <p:nvPicPr>
          <p:cNvPr id="8" name="Image 7" descr="Une image contenant texte&#10;&#10;Description générée automatiquement">
            <a:extLst>
              <a:ext uri="{FF2B5EF4-FFF2-40B4-BE49-F238E27FC236}">
                <a16:creationId xmlns:a16="http://schemas.microsoft.com/office/drawing/2014/main" id="{D314216B-403D-6649-9C03-0F12171AD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745" y="1838236"/>
            <a:ext cx="5246255" cy="223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11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20A2BF-3BB6-6244-85F7-DF71890B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relations </a:t>
            </a:r>
            <a:r>
              <a:rPr lang="fr-FR" dirty="0" err="1"/>
              <a:t>between</a:t>
            </a:r>
            <a:r>
              <a:rPr lang="fr-FR" dirty="0"/>
              <a:t> values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5CACC-6045-664D-BBAB-D14C1E8B0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2941782" cy="1062755"/>
          </a:xfrm>
        </p:spPr>
        <p:txBody>
          <a:bodyPr>
            <a:normAutofit fontScale="70000" lnSpcReduction="20000"/>
          </a:bodyPr>
          <a:lstStyle/>
          <a:p>
            <a:r>
              <a:rPr lang="fr-FR" dirty="0" err="1"/>
              <a:t>add</a:t>
            </a:r>
            <a:r>
              <a:rPr lang="fr-FR" dirty="0"/>
              <a:t> WHEN </a:t>
            </a:r>
            <a:r>
              <a:rPr lang="fr-FR" dirty="0" err="1"/>
              <a:t>statement</a:t>
            </a:r>
            <a:r>
              <a:rPr lang="fr-FR" dirty="0"/>
              <a:t> in fragmentation </a:t>
            </a:r>
            <a:r>
              <a:rPr lang="fr-FR" dirty="0" err="1"/>
              <a:t>rules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F40140-8693-CA40-92C5-FF695153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12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C40171E-CACB-5F47-B0A6-59C01469AC52}"/>
              </a:ext>
            </a:extLst>
          </p:cNvPr>
          <p:cNvSpPr txBox="1">
            <a:spLocks/>
          </p:cNvSpPr>
          <p:nvPr/>
        </p:nvSpPr>
        <p:spPr>
          <a:xfrm>
            <a:off x="457200" y="4018031"/>
            <a:ext cx="8229600" cy="637043"/>
          </a:xfrm>
          <a:prstGeom prst="rect">
            <a:avLst/>
          </a:prstGeom>
        </p:spPr>
        <p:txBody>
          <a:bodyPr vert="horz" lIns="91411" tIns="45707" rIns="91411" bIns="45707" rtlCol="0">
            <a:normAutofit/>
          </a:bodyPr>
          <a:lstStyle>
            <a:lvl1pPr marL="342796" indent="-342796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24" indent="-285662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2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12" indent="-228531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73" indent="-228531" algn="l" defTabSz="457061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34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9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5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1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/>
          </a:p>
        </p:txBody>
      </p:sp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B23951FD-5A98-9A4D-8932-FD17BF8B2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9138" y="978227"/>
            <a:ext cx="5554862" cy="375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30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20A2BF-3BB6-6244-85F7-DF71890B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Other</a:t>
            </a:r>
            <a:r>
              <a:rPr lang="fr-FR" dirty="0"/>
              <a:t> relations </a:t>
            </a:r>
            <a:r>
              <a:rPr lang="fr-FR" dirty="0" err="1"/>
              <a:t>between</a:t>
            </a:r>
            <a:r>
              <a:rPr lang="fr-FR" dirty="0"/>
              <a:t> values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85CACC-6045-664D-BBAB-D14C1E8B0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2586755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Test if MSB </a:t>
            </a:r>
            <a:r>
              <a:rPr lang="fr-FR" dirty="0" err="1"/>
              <a:t>arg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shorter</a:t>
            </a:r>
            <a:r>
              <a:rPr lang="fr-FR" dirty="0"/>
              <a:t> </a:t>
            </a:r>
            <a:r>
              <a:rPr lang="fr-FR" dirty="0" err="1"/>
              <a:t>than</a:t>
            </a:r>
            <a:r>
              <a:rPr lang="fr-FR" dirty="0"/>
              <a:t> </a:t>
            </a:r>
            <a:r>
              <a:rPr lang="fr-FR" dirty="0" err="1"/>
              <a:t>field-length</a:t>
            </a:r>
            <a:r>
              <a:rPr lang="fr-FR" dirty="0"/>
              <a:t> ?</a:t>
            </a:r>
          </a:p>
          <a:p>
            <a:pPr lvl="1"/>
            <a:r>
              <a:rPr lang="fr-FR" dirty="0"/>
              <a:t>How to deal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</a:t>
            </a:r>
            <a:r>
              <a:rPr lang="fr-FR" dirty="0" err="1"/>
              <a:t>functions</a:t>
            </a:r>
            <a:r>
              <a:rPr lang="fr-FR" dirty="0"/>
              <a:t> ?</a:t>
            </a:r>
          </a:p>
          <a:p>
            <a:r>
              <a:rPr lang="fr-FR" dirty="0"/>
              <a:t>Test </a:t>
            </a:r>
            <a:r>
              <a:rPr lang="fr-FR" dirty="0" err="1"/>
              <a:t>is</a:t>
            </a:r>
            <a:r>
              <a:rPr lang="fr-FR" dirty="0"/>
              <a:t> LSB/</a:t>
            </a:r>
            <a:r>
              <a:rPr lang="fr-FR" dirty="0" err="1"/>
              <a:t>Map-send</a:t>
            </a:r>
            <a:r>
              <a:rPr lang="fr-FR" dirty="0"/>
              <a:t> CDA </a:t>
            </a:r>
            <a:r>
              <a:rPr lang="fr-FR" dirty="0" err="1"/>
              <a:t>with</a:t>
            </a:r>
            <a:r>
              <a:rPr lang="fr-FR" dirty="0"/>
              <a:t> MSB/M-M MO ?</a:t>
            </a:r>
          </a:p>
          <a:p>
            <a:pPr lvl="1"/>
            <a:r>
              <a:rPr lang="fr-FR" dirty="0"/>
              <a:t>Not in the </a:t>
            </a:r>
            <a:r>
              <a:rPr lang="fr-FR" dirty="0" err="1"/>
              <a:t>spec</a:t>
            </a:r>
            <a:endParaRPr lang="fr-FR" dirty="0"/>
          </a:p>
          <a:p>
            <a:r>
              <a:rPr lang="fr-FR" dirty="0" err="1"/>
              <a:t>Any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???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1F40140-8693-CA40-92C5-FF695153E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897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53458-C51F-384A-ACF2-C7FB35DF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6DEADA-D6BA-4B43-AA1F-CE5054E9F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New version </a:t>
            </a:r>
            <a:r>
              <a:rPr lang="fr-FR" dirty="0" err="1"/>
              <a:t>is</a:t>
            </a:r>
            <a:r>
              <a:rPr lang="fr-FR" dirty="0"/>
              <a:t> on </a:t>
            </a:r>
            <a:r>
              <a:rPr lang="fr-FR" dirty="0" err="1"/>
              <a:t>github</a:t>
            </a:r>
            <a:r>
              <a:rPr lang="fr-FR" dirty="0"/>
              <a:t> </a:t>
            </a:r>
            <a:r>
              <a:rPr lang="fr-FR" dirty="0" err="1"/>
              <a:t>lp-wan</a:t>
            </a:r>
            <a:r>
              <a:rPr lang="fr-FR" dirty="0"/>
              <a:t> </a:t>
            </a:r>
            <a:r>
              <a:rPr lang="fr-FR" dirty="0" err="1"/>
              <a:t>repository</a:t>
            </a:r>
            <a:endParaRPr lang="fr-FR" dirty="0"/>
          </a:p>
          <a:p>
            <a:pPr lvl="1"/>
            <a:r>
              <a:rPr lang="fr-FR" dirty="0"/>
              <a:t>Check </a:t>
            </a:r>
            <a:r>
              <a:rPr lang="fr-FR" dirty="0" err="1"/>
              <a:t>against</a:t>
            </a:r>
            <a:r>
              <a:rPr lang="fr-FR" dirty="0"/>
              <a:t> RFC 8724 for fragmentation</a:t>
            </a:r>
          </a:p>
          <a:p>
            <a:r>
              <a:rPr lang="fr-FR" dirty="0" err="1"/>
              <a:t>Used</a:t>
            </a:r>
            <a:r>
              <a:rPr lang="fr-FR" dirty="0"/>
              <a:t> </a:t>
            </a:r>
            <a:r>
              <a:rPr lang="fr-FR" dirty="0" err="1"/>
              <a:t>yangson</a:t>
            </a:r>
            <a:r>
              <a:rPr lang="fr-FR" dirty="0"/>
              <a:t> to check </a:t>
            </a:r>
            <a:r>
              <a:rPr lang="fr-FR" dirty="0" err="1"/>
              <a:t>rules</a:t>
            </a:r>
            <a:endParaRPr lang="fr-FR" dirty="0"/>
          </a:p>
          <a:p>
            <a:pPr lvl="1"/>
            <a:r>
              <a:rPr lang="fr-FR" dirty="0" err="1"/>
              <a:t>Done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</a:t>
            </a:r>
            <a:r>
              <a:rPr lang="fr-FR" dirty="0" err="1"/>
              <a:t>Hackathon</a:t>
            </a:r>
            <a:endParaRPr lang="fr-FR" dirty="0"/>
          </a:p>
          <a:p>
            <a:pPr lvl="2"/>
            <a:r>
              <a:rPr lang="fr-FR" dirty="0" err="1"/>
              <a:t>Transform</a:t>
            </a:r>
            <a:r>
              <a:rPr lang="fr-FR" dirty="0"/>
              <a:t> a </a:t>
            </a:r>
            <a:r>
              <a:rPr lang="fr-FR" dirty="0" err="1"/>
              <a:t>openSCHC</a:t>
            </a:r>
            <a:r>
              <a:rPr lang="fr-FR" dirty="0"/>
              <a:t> JSON file to a JSON </a:t>
            </a:r>
            <a:r>
              <a:rPr lang="fr-FR" dirty="0" err="1"/>
              <a:t>following</a:t>
            </a:r>
            <a:r>
              <a:rPr lang="fr-FR" dirty="0"/>
              <a:t> YANG DM</a:t>
            </a:r>
          </a:p>
          <a:p>
            <a:pPr lvl="3"/>
            <a:r>
              <a:rPr lang="fr-FR" dirty="0"/>
              <a:t>For Compression, Fragmentation To Be </a:t>
            </a:r>
            <a:r>
              <a:rPr lang="fr-FR" dirty="0" err="1"/>
              <a:t>Done</a:t>
            </a:r>
            <a:endParaRPr lang="fr-FR" dirty="0"/>
          </a:p>
          <a:p>
            <a:pPr lvl="3"/>
            <a:r>
              <a:rPr lang="fr-FR" dirty="0"/>
              <a:t>CORECONF TBD</a:t>
            </a:r>
          </a:p>
          <a:p>
            <a:pPr lvl="1"/>
            <a:r>
              <a:rPr lang="fr-FR" dirty="0" err="1"/>
              <a:t>Openschc</a:t>
            </a:r>
            <a:r>
              <a:rPr lang="fr-FR" dirty="0"/>
              <a:t> version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released</a:t>
            </a:r>
            <a:r>
              <a:rPr lang="fr-FR" dirty="0"/>
              <a:t> </a:t>
            </a:r>
            <a:r>
              <a:rPr lang="fr-FR" dirty="0" err="1"/>
              <a:t>soon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11BAC54-40DC-2745-B669-A28D4FF89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446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84DF83-36BB-CC4A-B47A-3E9A2CF2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</a:t>
            </a:r>
            <a:r>
              <a:rPr lang="en-US" dirty="0" err="1"/>
              <a:t>openSCHC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D56C2A-732C-504B-A1CD-E13A554D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15</a:t>
            </a:fld>
            <a:endParaRPr lang="fr-FR"/>
          </a:p>
        </p:txBody>
      </p:sp>
      <p:pic>
        <p:nvPicPr>
          <p:cNvPr id="8" name="Image 7" descr="Une image contenant table&#10;&#10;Description générée automatiquement">
            <a:extLst>
              <a:ext uri="{FF2B5EF4-FFF2-40B4-BE49-F238E27FC236}">
                <a16:creationId xmlns:a16="http://schemas.microsoft.com/office/drawing/2014/main" id="{01F52FFF-32D8-694C-9FD5-FE488D00C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937050"/>
            <a:ext cx="83439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376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84DF83-36BB-CC4A-B47A-3E9A2CF2D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</a:t>
            </a:r>
            <a:r>
              <a:rPr lang="en-US" dirty="0" err="1"/>
              <a:t>openSCHC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4D56C2A-732C-504B-A1CD-E13A554D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16</a:t>
            </a:fld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71AEA11E-4E8D-EA48-B617-B20EDF1D0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1117600"/>
            <a:ext cx="8775700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009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053458-C51F-384A-ACF2-C7FB35DF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Dependancies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11BAC54-40DC-2745-B669-A28D4FF89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17</a:t>
            </a:fld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C905C5F7-2327-D942-8821-96D43D8C7421}"/>
              </a:ext>
            </a:extLst>
          </p:cNvPr>
          <p:cNvSpPr/>
          <p:nvPr/>
        </p:nvSpPr>
        <p:spPr>
          <a:xfrm>
            <a:off x="711200" y="1320800"/>
            <a:ext cx="2050473" cy="581891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RFC 8724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BBB6DC5-D4D1-604E-9633-F0DEF7971A66}"/>
              </a:ext>
            </a:extLst>
          </p:cNvPr>
          <p:cNvSpPr/>
          <p:nvPr/>
        </p:nvSpPr>
        <p:spPr>
          <a:xfrm>
            <a:off x="5657273" y="2251824"/>
            <a:ext cx="2050473" cy="58189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YANG DM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6515AD8-2A31-5241-9F2E-3B1F6B72861A}"/>
              </a:ext>
            </a:extLst>
          </p:cNvPr>
          <p:cNvCxnSpPr>
            <a:stCxn id="7" idx="6"/>
            <a:endCxn id="8" idx="2"/>
          </p:cNvCxnSpPr>
          <p:nvPr/>
        </p:nvCxnSpPr>
        <p:spPr>
          <a:xfrm>
            <a:off x="2761673" y="1611746"/>
            <a:ext cx="2895600" cy="931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FE917771-BFCC-104C-9B4C-992CF457552B}"/>
              </a:ext>
            </a:extLst>
          </p:cNvPr>
          <p:cNvSpPr txBox="1"/>
          <p:nvPr/>
        </p:nvSpPr>
        <p:spPr>
          <a:xfrm rot="1041371">
            <a:off x="2836949" y="1754092"/>
            <a:ext cx="3013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Rule</a:t>
            </a:r>
            <a:r>
              <a:rPr lang="fr-FR" dirty="0"/>
              <a:t> format &amp; IPv6 UDP </a:t>
            </a:r>
            <a:r>
              <a:rPr lang="fr-FR" dirty="0" err="1"/>
              <a:t>fields</a:t>
            </a:r>
            <a:endParaRPr lang="fr-FR" dirty="0"/>
          </a:p>
          <a:p>
            <a:endParaRPr lang="fr-FR" dirty="0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E1F67AC-818D-F243-AD3F-EB2B149AEB0D}"/>
              </a:ext>
            </a:extLst>
          </p:cNvPr>
          <p:cNvSpPr/>
          <p:nvPr/>
        </p:nvSpPr>
        <p:spPr>
          <a:xfrm>
            <a:off x="711200" y="2106351"/>
            <a:ext cx="2050473" cy="581891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RFC 8824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B0F3381F-492E-C144-9F21-189A4590AA16}"/>
              </a:ext>
            </a:extLst>
          </p:cNvPr>
          <p:cNvCxnSpPr>
            <a:cxnSpLocks/>
            <a:stCxn id="12" idx="6"/>
          </p:cNvCxnSpPr>
          <p:nvPr/>
        </p:nvCxnSpPr>
        <p:spPr>
          <a:xfrm>
            <a:off x="2761673" y="2397297"/>
            <a:ext cx="2848128" cy="174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6D4663D0-4A66-C742-85E4-10C4D481DE4A}"/>
              </a:ext>
            </a:extLst>
          </p:cNvPr>
          <p:cNvSpPr txBox="1"/>
          <p:nvPr/>
        </p:nvSpPr>
        <p:spPr>
          <a:xfrm rot="311580">
            <a:off x="2714201" y="2125143"/>
            <a:ext cx="24112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CoAP</a:t>
            </a:r>
            <a:r>
              <a:rPr lang="fr-FR" dirty="0"/>
              <a:t> OSCORE </a:t>
            </a:r>
            <a:r>
              <a:rPr lang="fr-FR" dirty="0" err="1"/>
              <a:t>field</a:t>
            </a:r>
            <a:r>
              <a:rPr lang="fr-FR" dirty="0"/>
              <a:t>-id</a:t>
            </a:r>
          </a:p>
          <a:p>
            <a:endParaRPr lang="fr-FR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3AAA85B3-97B6-EF4E-9250-3013CC217EB0}"/>
              </a:ext>
            </a:extLst>
          </p:cNvPr>
          <p:cNvSpPr/>
          <p:nvPr/>
        </p:nvSpPr>
        <p:spPr>
          <a:xfrm>
            <a:off x="675123" y="3487188"/>
            <a:ext cx="2050473" cy="581891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OAM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F7B1F743-F590-EC48-B202-3E299B1C75D4}"/>
              </a:ext>
            </a:extLst>
          </p:cNvPr>
          <p:cNvCxnSpPr>
            <a:cxnSpLocks/>
          </p:cNvCxnSpPr>
          <p:nvPr/>
        </p:nvCxnSpPr>
        <p:spPr>
          <a:xfrm flipV="1">
            <a:off x="2689899" y="2571750"/>
            <a:ext cx="2967374" cy="1206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F2AD51D5-2CBC-454D-9665-A520F0BD4839}"/>
              </a:ext>
            </a:extLst>
          </p:cNvPr>
          <p:cNvSpPr txBox="1"/>
          <p:nvPr/>
        </p:nvSpPr>
        <p:spPr>
          <a:xfrm rot="20199626">
            <a:off x="3063853" y="2970985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ICMPv6 </a:t>
            </a:r>
            <a:r>
              <a:rPr lang="fr-FR" dirty="0" err="1"/>
              <a:t>field</a:t>
            </a:r>
            <a:r>
              <a:rPr lang="fr-FR" dirty="0"/>
              <a:t>-id</a:t>
            </a:r>
          </a:p>
          <a:p>
            <a:endParaRPr lang="fr-FR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3789469-7F81-6B45-994E-723888A43000}"/>
              </a:ext>
            </a:extLst>
          </p:cNvPr>
          <p:cNvSpPr/>
          <p:nvPr/>
        </p:nvSpPr>
        <p:spPr>
          <a:xfrm>
            <a:off x="5722796" y="3778133"/>
            <a:ext cx="2050473" cy="581891"/>
          </a:xfrm>
          <a:prstGeom prst="ellips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Compound </a:t>
            </a:r>
            <a:r>
              <a:rPr lang="fr-FR" dirty="0" err="1"/>
              <a:t>Ack</a:t>
            </a:r>
            <a:endParaRPr lang="fr-FR" dirty="0"/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D00F32E7-025E-FE4F-BAF2-3B30A7AFEC1E}"/>
              </a:ext>
            </a:extLst>
          </p:cNvPr>
          <p:cNvCxnSpPr>
            <a:cxnSpLocks/>
            <a:stCxn id="23" idx="0"/>
            <a:endCxn id="8" idx="4"/>
          </p:cNvCxnSpPr>
          <p:nvPr/>
        </p:nvCxnSpPr>
        <p:spPr>
          <a:xfrm flipH="1" flipV="1">
            <a:off x="6682510" y="2833715"/>
            <a:ext cx="65523" cy="9444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C7DC3D78-57AE-B040-BE4A-38088423D90C}"/>
              </a:ext>
            </a:extLst>
          </p:cNvPr>
          <p:cNvSpPr txBox="1"/>
          <p:nvPr/>
        </p:nvSpPr>
        <p:spPr>
          <a:xfrm>
            <a:off x="6715271" y="2982758"/>
            <a:ext cx="1751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Frag</a:t>
            </a:r>
            <a:r>
              <a:rPr lang="fr-FR" dirty="0"/>
              <a:t> </a:t>
            </a:r>
            <a:r>
              <a:rPr lang="fr-FR" dirty="0" err="1"/>
              <a:t>Rule</a:t>
            </a:r>
            <a:r>
              <a:rPr lang="fr-FR" dirty="0"/>
              <a:t> format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363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96E80-5F37-804F-91CA-6601A829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1122218" cy="637043"/>
          </a:xfrm>
        </p:spPr>
        <p:txBody>
          <a:bodyPr>
            <a:normAutofit fontScale="90000"/>
          </a:bodyPr>
          <a:lstStyle/>
          <a:p>
            <a:r>
              <a:rPr lang="fr-FR" dirty="0" err="1"/>
              <a:t>Tree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189D956-43C2-C546-9EDF-580576728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18</a:t>
            </a:fld>
            <a:endParaRPr lang="fr-FR"/>
          </a:p>
        </p:txBody>
      </p:sp>
      <p:pic>
        <p:nvPicPr>
          <p:cNvPr id="8" name="Image 7" descr="Une image contenant table&#10;&#10;Description générée automatiquement">
            <a:extLst>
              <a:ext uri="{FF2B5EF4-FFF2-40B4-BE49-F238E27FC236}">
                <a16:creationId xmlns:a16="http://schemas.microsoft.com/office/drawing/2014/main" id="{0E1C0407-4029-6A4E-8175-17F1F5C12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197" y="0"/>
            <a:ext cx="5079606" cy="51435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218DE0-7E5B-C14E-80D0-1C29AF1D826B}"/>
              </a:ext>
            </a:extLst>
          </p:cNvPr>
          <p:cNvSpPr/>
          <p:nvPr/>
        </p:nvSpPr>
        <p:spPr>
          <a:xfrm>
            <a:off x="2595418" y="5006109"/>
            <a:ext cx="1219200" cy="137391"/>
          </a:xfrm>
          <a:prstGeom prst="rect">
            <a:avLst/>
          </a:prstGeom>
          <a:solidFill>
            <a:schemeClr val="accent3">
              <a:lumMod val="60000"/>
              <a:lumOff val="40000"/>
              <a:alpha val="49703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75F47D-BCBC-2643-B762-204CD5B7F22E}"/>
              </a:ext>
            </a:extLst>
          </p:cNvPr>
          <p:cNvSpPr/>
          <p:nvPr/>
        </p:nvSpPr>
        <p:spPr>
          <a:xfrm>
            <a:off x="3121891" y="3015673"/>
            <a:ext cx="1219200" cy="137391"/>
          </a:xfrm>
          <a:prstGeom prst="rect">
            <a:avLst/>
          </a:prstGeom>
          <a:solidFill>
            <a:schemeClr val="accent3">
              <a:lumMod val="60000"/>
              <a:lumOff val="40000"/>
              <a:alpha val="49703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164B3-255F-8B40-BAC4-B993B92DECAB}"/>
              </a:ext>
            </a:extLst>
          </p:cNvPr>
          <p:cNvSpPr/>
          <p:nvPr/>
        </p:nvSpPr>
        <p:spPr>
          <a:xfrm>
            <a:off x="2830946" y="869372"/>
            <a:ext cx="1219200" cy="137391"/>
          </a:xfrm>
          <a:prstGeom prst="rect">
            <a:avLst/>
          </a:prstGeom>
          <a:solidFill>
            <a:schemeClr val="accent3">
              <a:lumMod val="60000"/>
              <a:lumOff val="40000"/>
              <a:alpha val="49703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022F6B-8034-0042-BD9B-4AC84DA41913}"/>
              </a:ext>
            </a:extLst>
          </p:cNvPr>
          <p:cNvSpPr/>
          <p:nvPr/>
        </p:nvSpPr>
        <p:spPr>
          <a:xfrm>
            <a:off x="3001819" y="1566718"/>
            <a:ext cx="1339272" cy="137391"/>
          </a:xfrm>
          <a:prstGeom prst="rect">
            <a:avLst/>
          </a:prstGeom>
          <a:solidFill>
            <a:schemeClr val="accent6">
              <a:alpha val="49703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00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C6D97-1963-FA4A-8839-EA2BB9C4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Cosmetic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C309EC-8C3B-A448-BCB2-C018C90C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2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21F4604-1197-6949-8C3B-F2313B65EC15}"/>
              </a:ext>
            </a:extLst>
          </p:cNvPr>
          <p:cNvSpPr txBox="1"/>
          <p:nvPr/>
        </p:nvSpPr>
        <p:spPr>
          <a:xfrm>
            <a:off x="184727" y="944150"/>
            <a:ext cx="1227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Add</a:t>
            </a:r>
            <a:r>
              <a:rPr lang="fr-FR" dirty="0"/>
              <a:t> a « - »</a:t>
            </a:r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FA5DA534-2421-2B47-8DBC-AABA48EBA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82" y="1414609"/>
            <a:ext cx="7559933" cy="2912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781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FC6D97-1963-FA4A-8839-EA2BB9C4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Cosmetic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C309EC-8C3B-A448-BCB2-C018C90C5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3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21F4604-1197-6949-8C3B-F2313B65EC15}"/>
              </a:ext>
            </a:extLst>
          </p:cNvPr>
          <p:cNvSpPr txBox="1"/>
          <p:nvPr/>
        </p:nvSpPr>
        <p:spPr>
          <a:xfrm>
            <a:off x="184727" y="944150"/>
            <a:ext cx="5841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Rename</a:t>
            </a:r>
            <a:r>
              <a:rPr lang="fr-FR" dirty="0"/>
              <a:t> types </a:t>
            </a:r>
            <a:r>
              <a:rPr lang="fr-FR" dirty="0" err="1"/>
              <a:t>be</a:t>
            </a:r>
            <a:r>
              <a:rPr lang="fr-FR" dirty="0"/>
              <a:t> use RFC8724 </a:t>
            </a:r>
            <a:r>
              <a:rPr lang="fr-FR" dirty="0" err="1"/>
              <a:t>terminology</a:t>
            </a:r>
            <a:r>
              <a:rPr lang="fr-FR" dirty="0"/>
              <a:t> and </a:t>
            </a:r>
            <a:r>
              <a:rPr lang="fr-FR" dirty="0" err="1"/>
              <a:t>shorter</a:t>
            </a:r>
            <a:r>
              <a:rPr lang="fr-FR" dirty="0"/>
              <a:t> </a:t>
            </a:r>
            <a:r>
              <a:rPr lang="fr-FR" dirty="0" err="1"/>
              <a:t>IDs</a:t>
            </a:r>
            <a:endParaRPr lang="fr-FR" dirty="0"/>
          </a:p>
        </p:txBody>
      </p:sp>
      <p:pic>
        <p:nvPicPr>
          <p:cNvPr id="6" name="Image 5" descr="Une image contenant texte, capture d’écran, tas, empilé&#10;&#10;Description générée automatiquement">
            <a:extLst>
              <a:ext uri="{FF2B5EF4-FFF2-40B4-BE49-F238E27FC236}">
                <a16:creationId xmlns:a16="http://schemas.microsoft.com/office/drawing/2014/main" id="{8C64F3DE-3917-C84F-9F4E-5DDFD89BB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3482"/>
            <a:ext cx="9144000" cy="387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96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3B829-713B-B44A-B46D-4B7613C5B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Compression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C5C3E7-C1B3-0246-A5D2-F9E4E153A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517810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/>
              <a:t>Simplify</a:t>
            </a:r>
            <a:r>
              <a:rPr lang="fr-FR" dirty="0"/>
              <a:t> TV (</a:t>
            </a:r>
            <a:r>
              <a:rPr lang="fr-FR" dirty="0" err="1"/>
              <a:t>remove</a:t>
            </a:r>
            <a:r>
              <a:rPr lang="fr-FR" dirty="0"/>
              <a:t> union)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39E2D9-11AB-7F40-91DE-873516768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E8E8FABA-0E24-7F4B-8201-2A0F94C1C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09" y="1847273"/>
            <a:ext cx="7271622" cy="329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214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3B829-713B-B44A-B46D-4B7613C5B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Compression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C5C3E7-C1B3-0246-A5D2-F9E4E153A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517810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/>
              <a:t>Rename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-value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39E2D9-11AB-7F40-91DE-873516768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5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65CA08B1-0865-724B-AFDE-23BF2CE35DA8}"/>
              </a:ext>
            </a:extLst>
          </p:cNvPr>
          <p:cNvSpPr txBox="1">
            <a:spLocks/>
          </p:cNvSpPr>
          <p:nvPr/>
        </p:nvSpPr>
        <p:spPr>
          <a:xfrm>
            <a:off x="457200" y="3615463"/>
            <a:ext cx="8229600" cy="517810"/>
          </a:xfrm>
          <a:prstGeom prst="rect">
            <a:avLst/>
          </a:prstGeom>
        </p:spPr>
        <p:txBody>
          <a:bodyPr vert="horz" lIns="91411" tIns="45707" rIns="91411" bIns="45707" rtlCol="0">
            <a:normAutofit lnSpcReduction="10000"/>
          </a:bodyPr>
          <a:lstStyle>
            <a:lvl1pPr marL="342796" indent="-342796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24" indent="-285662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52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12" indent="-228531" algn="l" defTabSz="457061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73" indent="-228531" algn="l" defTabSz="457061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34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9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5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15" indent="-228531" algn="l" defTabSz="457061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« rule » and « entry » are singular </a:t>
            </a:r>
          </a:p>
        </p:txBody>
      </p:sp>
      <p:pic>
        <p:nvPicPr>
          <p:cNvPr id="6" name="Image 5" descr="Une image contenant texte&#10;&#10;Description générée automatiquement">
            <a:extLst>
              <a:ext uri="{FF2B5EF4-FFF2-40B4-BE49-F238E27FC236}">
                <a16:creationId xmlns:a16="http://schemas.microsoft.com/office/drawing/2014/main" id="{CEE73C97-90E6-0140-AEB4-7F6254286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7183"/>
            <a:ext cx="9144000" cy="205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65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33B829-713B-B44A-B46D-4B7613C5B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No-Compression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C5C3E7-C1B3-0246-A5D2-F9E4E153A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00153"/>
            <a:ext cx="2860589" cy="2531338"/>
          </a:xfrm>
        </p:spPr>
        <p:txBody>
          <a:bodyPr>
            <a:normAutofit fontScale="77500" lnSpcReduction="20000"/>
          </a:bodyPr>
          <a:lstStyle/>
          <a:p>
            <a:r>
              <a:rPr lang="fr-FR" dirty="0" err="1"/>
              <a:t>Add</a:t>
            </a:r>
            <a:r>
              <a:rPr lang="fr-FR" dirty="0"/>
              <a:t> a new type of </a:t>
            </a:r>
            <a:r>
              <a:rPr lang="fr-FR" dirty="0" err="1"/>
              <a:t>rule</a:t>
            </a:r>
            <a:r>
              <a:rPr lang="fr-FR" dirty="0"/>
              <a:t> for </a:t>
            </a:r>
            <a:br>
              <a:rPr lang="fr-FR" dirty="0"/>
            </a:br>
            <a:r>
              <a:rPr lang="fr-FR" dirty="0"/>
              <a:t>no-compression</a:t>
            </a:r>
          </a:p>
          <a:p>
            <a:endParaRPr lang="fr-FR" dirty="0"/>
          </a:p>
          <a:p>
            <a:r>
              <a:rPr lang="fr-FR" dirty="0" err="1"/>
              <a:t>Remove</a:t>
            </a:r>
            <a:r>
              <a:rPr lang="fr-FR" dirty="0"/>
              <a:t> version </a:t>
            </a:r>
            <a:r>
              <a:rPr lang="fr-FR" dirty="0" err="1"/>
              <a:t>field</a:t>
            </a:r>
            <a:r>
              <a:rPr lang="fr-FR" dirty="0"/>
              <a:t> (not in RFC8724)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39E2D9-11AB-7F40-91DE-873516768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6</a:t>
            </a:fld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2E19FD6F-12DA-1348-B7A1-8BF85EC52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788" y="972841"/>
            <a:ext cx="5826212" cy="336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6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52A725-2149-1741-A6E6-77CC4E547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Fragmentation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6C8551-DC11-A249-8D44-491A8AFDF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00154"/>
            <a:ext cx="8229600" cy="637043"/>
          </a:xfrm>
        </p:spPr>
        <p:txBody>
          <a:bodyPr/>
          <a:lstStyle/>
          <a:p>
            <a:r>
              <a:rPr lang="fr-FR" dirty="0" err="1"/>
              <a:t>Add</a:t>
            </a:r>
            <a:r>
              <a:rPr lang="fr-FR" dirty="0"/>
              <a:t> l2-word-size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4725EF-CE4D-9B4F-82AB-470543F6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34C2F87E-58FD-CE49-BCDF-E6F8D4A9F9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5903"/>
            <a:ext cx="9144000" cy="296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486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7C4207-17D2-7A42-829A-C51FD3DB8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Added</a:t>
            </a:r>
            <a:r>
              <a:rPr lang="fr-FR" dirty="0"/>
              <a:t> Compound </a:t>
            </a:r>
            <a:r>
              <a:rPr lang="fr-FR" dirty="0" err="1"/>
              <a:t>Ack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BB8851-BCEE-6F46-B24F-09A91CFD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8</a:t>
            </a:fld>
            <a:endParaRPr lang="fr-FR"/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89FE4FD3-8B09-7047-8C26-35B037E22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308" y="1770960"/>
            <a:ext cx="3147149" cy="274562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draft</a:t>
            </a:r>
            <a:endParaRPr lang="fr-FR" dirty="0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8859C43-070C-9042-AF17-5729CB85B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" y="1013476"/>
            <a:ext cx="5483495" cy="413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626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7C4207-17D2-7A42-829A-C51FD3DB8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Added</a:t>
            </a:r>
            <a:r>
              <a:rPr lang="fr-FR" dirty="0"/>
              <a:t> Compound </a:t>
            </a:r>
            <a:r>
              <a:rPr lang="fr-FR" dirty="0" err="1"/>
              <a:t>Ack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2BB8851-BCEE-6F46-B24F-09A91CFD6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2E28D-3C84-FA4F-AA95-DF0FC25EB245}" type="slidenum">
              <a:rPr lang="fr-FR" smtClean="0"/>
              <a:t>9</a:t>
            </a:fld>
            <a:endParaRPr lang="fr-FR"/>
          </a:p>
        </p:txBody>
      </p:sp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3271A547-971B-394E-AFA9-2BFD8436C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471"/>
            <a:ext cx="9144000" cy="164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517982"/>
      </p:ext>
    </p:extLst>
  </p:cSld>
  <p:clrMapOvr>
    <a:masterClrMapping/>
  </p:clrMapOvr>
</p:sld>
</file>

<file path=ppt/theme/theme1.xml><?xml version="1.0" encoding="utf-8"?>
<a:theme xmlns:a="http://schemas.openxmlformats.org/drawingml/2006/main" name="2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25307</TotalTime>
  <Words>259</Words>
  <Application>Microsoft Macintosh PowerPoint</Application>
  <PresentationFormat>Affichage à l'écran (16:9)</PresentationFormat>
  <Paragraphs>79</Paragraphs>
  <Slides>18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Courier New</vt:lpstr>
      <vt:lpstr>Gill Sans MT</vt:lpstr>
      <vt:lpstr>Trebuchet MS</vt:lpstr>
      <vt:lpstr>2_Thème Office</vt:lpstr>
      <vt:lpstr>Présentation PowerPoint</vt:lpstr>
      <vt:lpstr>Cosmetic</vt:lpstr>
      <vt:lpstr>Cosmetic</vt:lpstr>
      <vt:lpstr>Compression</vt:lpstr>
      <vt:lpstr>Compression</vt:lpstr>
      <vt:lpstr>No-Compression</vt:lpstr>
      <vt:lpstr>Fragmentation</vt:lpstr>
      <vt:lpstr>Added Compound Ack</vt:lpstr>
      <vt:lpstr>Added Compound Ack</vt:lpstr>
      <vt:lpstr>Is it usefull ?</vt:lpstr>
      <vt:lpstr>relations between values</vt:lpstr>
      <vt:lpstr>relations between values</vt:lpstr>
      <vt:lpstr>Other relations between values ?</vt:lpstr>
      <vt:lpstr>Conclusion</vt:lpstr>
      <vt:lpstr>Example openSCHC</vt:lpstr>
      <vt:lpstr>Example openSCHC</vt:lpstr>
      <vt:lpstr>Dependancies</vt:lpstr>
      <vt:lpstr>Tree</vt:lpstr>
    </vt:vector>
  </TitlesOfParts>
  <Company>TELECOM Bretagne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Alexander Pelov</dc:creator>
  <cp:lastModifiedBy>laurent toutain</cp:lastModifiedBy>
  <cp:revision>2442</cp:revision>
  <dcterms:created xsi:type="dcterms:W3CDTF">2015-06-28T21:58:26Z</dcterms:created>
  <dcterms:modified xsi:type="dcterms:W3CDTF">2021-11-04T13:48:55Z</dcterms:modified>
</cp:coreProperties>
</file>