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0" r:id="rId4"/>
    <p:sldMasterId id="2147483671" r:id="rId5"/>
  </p:sldMasterIdLst>
  <p:notesMasterIdLst>
    <p:notesMasterId r:id="rId13"/>
  </p:notesMasterIdLst>
  <p:sldIdLst>
    <p:sldId id="256" r:id="rId6"/>
    <p:sldId id="291" r:id="rId7"/>
    <p:sldId id="257" r:id="rId8"/>
    <p:sldId id="286" r:id="rId9"/>
    <p:sldId id="287" r:id="rId10"/>
    <p:sldId id="292" r:id="rId11"/>
    <p:sldId id="289" r:id="rId12"/>
  </p:sldIdLst>
  <p:sldSz cx="9144000" cy="5143500" type="screen16x9"/>
  <p:notesSz cx="7010400" cy="92964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AB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400" autoAdjust="0"/>
  </p:normalViewPr>
  <p:slideViewPr>
    <p:cSldViewPr snapToGrid="0">
      <p:cViewPr varScale="1">
        <p:scale>
          <a:sx n="128" d="100"/>
          <a:sy n="128" d="100"/>
        </p:scale>
        <p:origin x="63" y="5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9188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wrap="square" lIns="93162" tIns="93162" rIns="93162" bIns="93162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wrap="square" lIns="93162" tIns="93162" rIns="93162" bIns="93162" anchor="t" anchorCtr="0">
            <a:noAutofit/>
          </a:bodyPr>
          <a:lstStyle/>
          <a:p>
            <a:pPr indent="-71177">
              <a:buClr>
                <a:schemeClr val="dk1"/>
              </a:buClr>
              <a:buNone/>
            </a:pPr>
            <a:endParaRPr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wrap="square" lIns="93162" tIns="93162" rIns="93162" bIns="93162" anchor="t" anchorCtr="0">
            <a:noAutofit/>
          </a:bodyPr>
          <a:lstStyle/>
          <a:p>
            <a:pPr marL="155296">
              <a:buClr>
                <a:schemeClr val="dk1"/>
              </a:buClr>
              <a:buNone/>
            </a:pPr>
            <a:endParaRPr lang="en-US" dirty="0">
              <a:solidFill>
                <a:schemeClr val="dk1"/>
              </a:solidFill>
              <a:latin typeface="+mn-lt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113757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wrap="square" lIns="93162" tIns="93162" rIns="93162" bIns="93162" anchor="t" anchorCtr="0">
            <a:noAutofit/>
          </a:bodyPr>
          <a:lstStyle/>
          <a:p>
            <a:pPr marL="155296">
              <a:buClr>
                <a:schemeClr val="dk1"/>
              </a:buClr>
              <a:buNone/>
            </a:pPr>
            <a:endParaRPr lang="en-US" dirty="0">
              <a:solidFill>
                <a:schemeClr val="dk1"/>
              </a:solidFill>
              <a:latin typeface="+mn-lt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wrap="square" lIns="93162" tIns="93162" rIns="93162" bIns="93162" anchor="t" anchorCtr="0">
            <a:noAutofit/>
          </a:bodyPr>
          <a:lstStyle/>
          <a:p>
            <a:pPr marL="155296">
              <a:buClr>
                <a:schemeClr val="dk1"/>
              </a:buClr>
              <a:buNone/>
            </a:pPr>
            <a:endParaRPr lang="en-US" dirty="0">
              <a:solidFill>
                <a:schemeClr val="dk1"/>
              </a:solidFill>
              <a:latin typeface="+mn-lt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236690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wrap="square" lIns="93162" tIns="93162" rIns="93162" bIns="93162" anchor="t" anchorCtr="0">
            <a:noAutofit/>
          </a:bodyPr>
          <a:lstStyle/>
          <a:p>
            <a:pPr marL="155296">
              <a:buClr>
                <a:schemeClr val="dk1"/>
              </a:buClr>
              <a:buNone/>
            </a:pPr>
            <a:endParaRPr lang="en-US" dirty="0">
              <a:solidFill>
                <a:schemeClr val="dk1"/>
              </a:solidFill>
              <a:latin typeface="+mn-lt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122967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wrap="square" lIns="93162" tIns="93162" rIns="93162" bIns="93162" anchor="t" anchorCtr="0">
            <a:noAutofit/>
          </a:bodyPr>
          <a:lstStyle/>
          <a:p>
            <a:pPr marL="155296">
              <a:buClr>
                <a:schemeClr val="dk1"/>
              </a:buClr>
              <a:buNone/>
            </a:pPr>
            <a:endParaRPr lang="en-US" dirty="0">
              <a:solidFill>
                <a:schemeClr val="dk1"/>
              </a:solidFill>
              <a:latin typeface="+mn-lt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036108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wrap="square" lIns="93162" tIns="93162" rIns="93162" bIns="93162" anchor="t" anchorCtr="0">
            <a:noAutofit/>
          </a:bodyPr>
          <a:lstStyle/>
          <a:p>
            <a:pPr marL="155296">
              <a:buClr>
                <a:schemeClr val="dk1"/>
              </a:buClr>
              <a:buNone/>
            </a:pPr>
            <a:endParaRPr lang="en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736252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5200">
                <a:solidFill>
                  <a:schemeClr val="dk1"/>
                </a:solidFill>
              </a:defRPr>
            </a:lvl2pPr>
            <a:lvl3pPr lvl="2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5200">
                <a:solidFill>
                  <a:schemeClr val="dk1"/>
                </a:solidFill>
              </a:defRPr>
            </a:lvl3pPr>
            <a:lvl4pPr lvl="3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5200">
                <a:solidFill>
                  <a:schemeClr val="dk1"/>
                </a:solidFill>
              </a:defRPr>
            </a:lvl4pPr>
            <a:lvl5pPr lvl="4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5200">
                <a:solidFill>
                  <a:schemeClr val="dk1"/>
                </a:solidFill>
              </a:defRPr>
            </a:lvl5pPr>
            <a:lvl6pPr lvl="5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5200">
                <a:solidFill>
                  <a:schemeClr val="dk1"/>
                </a:solidFill>
              </a:defRPr>
            </a:lvl6pPr>
            <a:lvl7pPr lvl="6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5200">
                <a:solidFill>
                  <a:schemeClr val="dk1"/>
                </a:solidFill>
              </a:defRPr>
            </a:lvl7pPr>
            <a:lvl8pPr lvl="7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5200">
                <a:solidFill>
                  <a:schemeClr val="dk1"/>
                </a:solidFill>
              </a:defRPr>
            </a:lvl8pPr>
            <a:lvl9pPr lvl="8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5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1143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>
                <a:solidFill>
                  <a:schemeClr val="dk1"/>
                </a:solidFill>
              </a:defRPr>
            </a:lvl2pPr>
            <a:lvl3pPr lvl="2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>
                <a:solidFill>
                  <a:schemeClr val="dk1"/>
                </a:solidFill>
              </a:defRPr>
            </a:lvl3pPr>
            <a:lvl4pPr lvl="3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>
                <a:solidFill>
                  <a:schemeClr val="dk1"/>
                </a:solidFill>
              </a:defRPr>
            </a:lvl4pPr>
            <a:lvl5pPr lvl="4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>
                <a:solidFill>
                  <a:schemeClr val="dk1"/>
                </a:solidFill>
              </a:defRPr>
            </a:lvl5pPr>
            <a:lvl6pPr lvl="5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>
                <a:solidFill>
                  <a:schemeClr val="dk1"/>
                </a:solidFill>
              </a:defRPr>
            </a:lvl6pPr>
            <a:lvl7pPr lvl="6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>
                <a:solidFill>
                  <a:schemeClr val="dk1"/>
                </a:solidFill>
              </a:defRPr>
            </a:lvl7pPr>
            <a:lvl8pPr lvl="7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>
                <a:solidFill>
                  <a:schemeClr val="dk1"/>
                </a:solidFill>
              </a:defRPr>
            </a:lvl8pPr>
            <a:lvl9pPr lvl="8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4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4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4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4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4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4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4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200">
                <a:solidFill>
                  <a:schemeClr val="dk1"/>
                </a:solidFill>
              </a:defRPr>
            </a:lvl2pPr>
            <a:lvl3pPr lvl="2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200">
                <a:solidFill>
                  <a:schemeClr val="dk1"/>
                </a:solidFill>
              </a:defRPr>
            </a:lvl3pPr>
            <a:lvl4pPr lvl="3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200">
                <a:solidFill>
                  <a:schemeClr val="dk1"/>
                </a:solidFill>
              </a:defRPr>
            </a:lvl4pPr>
            <a:lvl5pPr lvl="4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200">
                <a:solidFill>
                  <a:schemeClr val="dk1"/>
                </a:solidFill>
              </a:defRPr>
            </a:lvl5pPr>
            <a:lvl6pPr lvl="5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200">
                <a:solidFill>
                  <a:schemeClr val="dk1"/>
                </a:solidFill>
              </a:defRPr>
            </a:lvl6pPr>
            <a:lvl7pPr lvl="6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200">
                <a:solidFill>
                  <a:schemeClr val="dk1"/>
                </a:solidFill>
              </a:defRPr>
            </a:lvl7pPr>
            <a:lvl8pPr lvl="7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200">
                <a:solidFill>
                  <a:schemeClr val="dk1"/>
                </a:solidFill>
              </a:defRPr>
            </a:lvl8pPr>
            <a:lvl9pPr lvl="8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1143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12000">
                <a:solidFill>
                  <a:schemeClr val="dk1"/>
                </a:solidFill>
              </a:defRPr>
            </a:lvl2pPr>
            <a:lvl3pPr lvl="2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12000">
                <a:solidFill>
                  <a:schemeClr val="dk1"/>
                </a:solidFill>
              </a:defRPr>
            </a:lvl3pPr>
            <a:lvl4pPr lvl="3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12000">
                <a:solidFill>
                  <a:schemeClr val="dk1"/>
                </a:solidFill>
              </a:defRPr>
            </a:lvl4pPr>
            <a:lvl5pPr lvl="4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12000">
                <a:solidFill>
                  <a:schemeClr val="dk1"/>
                </a:solidFill>
              </a:defRPr>
            </a:lvl5pPr>
            <a:lvl6pPr lvl="5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12000">
                <a:solidFill>
                  <a:schemeClr val="dk1"/>
                </a:solidFill>
              </a:defRPr>
            </a:lvl6pPr>
            <a:lvl7pPr lvl="6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12000">
                <a:solidFill>
                  <a:schemeClr val="dk1"/>
                </a:solidFill>
              </a:defRPr>
            </a:lvl7pPr>
            <a:lvl8pPr lvl="7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12000">
                <a:solidFill>
                  <a:schemeClr val="dk1"/>
                </a:solidFill>
              </a:defRPr>
            </a:lvl8pPr>
            <a:lvl9pPr lvl="8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12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11430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8890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8890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8890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8890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8890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8890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8890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8890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Char char="●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●"/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●"/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1143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-63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</a:pPr>
            <a:fld id="{00000000-1234-1234-1234-123412341234}" type="slidenum">
              <a:rPr lang="en"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0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ietf-wg-mops/draft-ietf-mops-ar-use-case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>
            <a:noAutofit/>
          </a:bodyPr>
          <a:lstStyle/>
          <a:p>
            <a:pPr lvl="0" indent="-165100">
              <a:lnSpc>
                <a:spcPct val="115000"/>
              </a:lnSpc>
            </a:pPr>
            <a:r>
              <a:rPr lang="en-US" sz="2600" dirty="0"/>
              <a:t>Media Operations Use Case for an Augmented Reality Application on Edge Computing Infrastructure</a:t>
            </a:r>
            <a:endParaRPr lang="en" sz="26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Shape 100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spcAft>
                <a:spcPts val="300"/>
              </a:spcAft>
              <a:buClr>
                <a:schemeClr val="dk1"/>
              </a:buClr>
            </a:pPr>
            <a:r>
              <a:rPr lang="en-US" sz="1100" b="1" dirty="0"/>
              <a:t>draft-ietf-mops-ar-use-case-03</a:t>
            </a:r>
          </a:p>
          <a:p>
            <a:pPr lvl="0">
              <a:lnSpc>
                <a:spcPct val="115000"/>
              </a:lnSpc>
              <a:spcAft>
                <a:spcPts val="300"/>
              </a:spcAft>
              <a:buClr>
                <a:schemeClr val="dk1"/>
              </a:buClr>
            </a:pPr>
            <a:r>
              <a:rPr lang="en-US" sz="1100" u="sng" dirty="0"/>
              <a:t>Renan Krishna</a:t>
            </a:r>
            <a:r>
              <a:rPr lang="en-US" sz="1100" dirty="0"/>
              <a:t>, Akbar Rahman 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300"/>
              </a:spcAft>
              <a:buClr>
                <a:schemeClr val="dk1"/>
              </a:buClr>
              <a:buSzPct val="68750"/>
              <a:buFont typeface="Arial"/>
              <a:buNone/>
            </a:pPr>
            <a:r>
              <a:rPr lang="en-US" sz="1600" dirty="0"/>
              <a:t>Virtual MOPS WG IETF-112 Meeting, November 2021</a:t>
            </a:r>
            <a:endParaRPr lang="en" sz="1600" dirty="0"/>
          </a:p>
          <a:p>
            <a:pPr marL="0" marR="0" lvl="0" indent="-69849" algn="l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99999"/>
              <a:buFont typeface="Arial"/>
              <a:buNone/>
            </a:pPr>
            <a:endParaRPr sz="1100" dirty="0"/>
          </a:p>
        </p:txBody>
      </p:sp>
      <p:pic>
        <p:nvPicPr>
          <p:cNvPr id="5" name="Picture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350" y="166725"/>
            <a:ext cx="176530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lc="http://schemas.openxmlformats.org/drawingml/2006/lockedCanvas"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F3C8FC0-580C-47D8-8B0A-604848EDC6B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fld id="{00000000-1234-1234-1234-123412341234}" type="slidenum">
              <a:rPr lang="en" sz="1400" b="0" i="0" u="none" strike="noStrike" cap="none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353775" y="9588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>
              <a:lnSpc>
                <a:spcPct val="115000"/>
              </a:lnSpc>
              <a:buSzPct val="42306"/>
            </a:pPr>
            <a:r>
              <a:rPr lang="en-US" sz="2600" b="1" dirty="0"/>
              <a:t>Draft’s Table of Contents</a:t>
            </a:r>
            <a:endParaRPr lang="en" sz="2600" b="1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9D61ED5-E0A2-4075-8B74-F5F72C2336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fld id="{00000000-1234-1234-1234-123412341234}" type="slidenum">
              <a:rPr lang="en" sz="1400" b="0" i="0" u="none" strike="noStrike" cap="none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3918C6-8176-43F6-BA4B-AEC64A87C9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8962" y="1394011"/>
            <a:ext cx="7576457" cy="2561679"/>
          </a:xfrm>
          <a:prstGeom prst="rect">
            <a:avLst/>
          </a:prstGeom>
        </p:spPr>
      </p:pic>
      <p:sp>
        <p:nvSpPr>
          <p:cNvPr id="8" name="Right Brace 7">
            <a:extLst>
              <a:ext uri="{FF2B5EF4-FFF2-40B4-BE49-F238E27FC236}">
                <a16:creationId xmlns:a16="http://schemas.microsoft.com/office/drawing/2014/main" id="{1A2DB516-4107-45F5-A75A-3F64F2563A5F}"/>
              </a:ext>
            </a:extLst>
          </p:cNvPr>
          <p:cNvSpPr/>
          <p:nvPr/>
        </p:nvSpPr>
        <p:spPr>
          <a:xfrm rot="10800000">
            <a:off x="1448111" y="3247051"/>
            <a:ext cx="171684" cy="161900"/>
          </a:xfrm>
          <a:prstGeom prst="rightBrace">
            <a:avLst>
              <a:gd name="adj1" fmla="val 8333"/>
              <a:gd name="adj2" fmla="val 51897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BFC370-8EA1-48E8-A1C2-F5353C1948AF}"/>
              </a:ext>
            </a:extLst>
          </p:cNvPr>
          <p:cNvSpPr txBox="1"/>
          <p:nvPr/>
        </p:nvSpPr>
        <p:spPr>
          <a:xfrm>
            <a:off x="574227" y="3147341"/>
            <a:ext cx="12998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en-US" b="1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New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Update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FECB0A2-E50C-49E3-867D-0A38157A4A59}"/>
              </a:ext>
            </a:extLst>
          </p:cNvPr>
          <p:cNvSpPr txBox="1"/>
          <p:nvPr/>
        </p:nvSpPr>
        <p:spPr>
          <a:xfrm>
            <a:off x="734179" y="2494190"/>
            <a:ext cx="12998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en-US" b="1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New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Update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C964978C-36D3-47FE-8B3C-3D451C9C7371}"/>
              </a:ext>
            </a:extLst>
          </p:cNvPr>
          <p:cNvSpPr/>
          <p:nvPr/>
        </p:nvSpPr>
        <p:spPr>
          <a:xfrm rot="10800000">
            <a:off x="1619795" y="2593900"/>
            <a:ext cx="171684" cy="161900"/>
          </a:xfrm>
          <a:prstGeom prst="rightBrace">
            <a:avLst>
              <a:gd name="adj1" fmla="val 8333"/>
              <a:gd name="adj2" fmla="val 51897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737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353775" y="9588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>
              <a:lnSpc>
                <a:spcPct val="115000"/>
              </a:lnSpc>
              <a:buSzPct val="42306"/>
            </a:pPr>
            <a:r>
              <a:rPr lang="en-US" sz="2600" b="1" dirty="0"/>
              <a:t>Updates</a:t>
            </a:r>
            <a:endParaRPr lang="en" sz="2600" b="1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9D61ED5-E0A2-4075-8B74-F5F72C2336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fld id="{00000000-1234-1234-1234-123412341234}" type="slidenum">
              <a:rPr lang="en" sz="1400" b="0" i="0" u="none" strike="noStrike" cap="none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B221391-75E3-46A5-B333-77526D7619C2}"/>
              </a:ext>
            </a:extLst>
          </p:cNvPr>
          <p:cNvSpPr txBox="1">
            <a:spLocks/>
          </p:cNvSpPr>
          <p:nvPr/>
        </p:nvSpPr>
        <p:spPr>
          <a:xfrm>
            <a:off x="541613" y="1894845"/>
            <a:ext cx="8415103" cy="572700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rgbClr val="000000"/>
                </a:solidFill>
                <a:latin typeface="Calibri" panose="020F0502020204030204"/>
              </a:rPr>
              <a:t>In sub-section 3.1, we have added the notion of AR data processing pipeline and the sub-section has been reorganized accordingly.</a:t>
            </a:r>
          </a:p>
          <a:p>
            <a:r>
              <a:rPr lang="en-US" sz="1800" dirty="0">
                <a:solidFill>
                  <a:srgbClr val="000000"/>
                </a:solidFill>
                <a:latin typeface="Calibri" panose="020F0502020204030204"/>
              </a:rPr>
              <a:t>We have added section 5 where we summarize the network characteristics of AR application traffic  as well as TCP’s interaction with 4G LTE network carrying AR traffic.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353775" y="9588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>
              <a:lnSpc>
                <a:spcPct val="115000"/>
              </a:lnSpc>
              <a:buSzPct val="42306"/>
            </a:pPr>
            <a:r>
              <a:rPr lang="en-US" sz="2600" b="1" dirty="0"/>
              <a:t>The AR Data Processing Pipeline: a brief sketch</a:t>
            </a:r>
            <a:endParaRPr lang="en" sz="2600" b="1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9D61ED5-E0A2-4075-8B74-F5F72C2336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fld id="{00000000-1234-1234-1234-123412341234}" type="slidenum">
              <a:rPr lang="en" sz="1400" b="0" i="0" u="none" strike="noStrike" cap="none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BA44356-523E-47D1-B9CB-5EC45567F778}"/>
              </a:ext>
            </a:extLst>
          </p:cNvPr>
          <p:cNvSpPr>
            <a:spLocks noGrp="1"/>
          </p:cNvSpPr>
          <p:nvPr/>
        </p:nvSpPr>
        <p:spPr>
          <a:xfrm>
            <a:off x="715409" y="1620027"/>
            <a:ext cx="7713181" cy="190344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 restructure section 3 around the  pipeline of three consecutive subtasks namely tracking, followed by an acquisition of a model of the real world, and finally registration.</a:t>
            </a:r>
          </a:p>
          <a:p>
            <a:pPr lvl="1">
              <a:lnSpc>
                <a:spcPct val="120000"/>
              </a:lnSpc>
            </a:pPr>
            <a:r>
              <a:rPr lang="en-US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Tracking: This includes tracking of the three-dimensional coordinates and six-dimensional pose (coordinates and orientation) of objects in the real world [AUGMENTED].</a:t>
            </a:r>
          </a:p>
          <a:p>
            <a:pPr lvl="1">
              <a:lnSpc>
                <a:spcPct val="120000"/>
              </a:lnSpc>
            </a:pPr>
            <a:r>
              <a:rPr lang="en-US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tracked natural features are used to develop an annotated point-cloud based model.</a:t>
            </a:r>
          </a:p>
          <a:p>
            <a:pPr lvl="1">
              <a:lnSpc>
                <a:spcPct val="120000"/>
              </a:lnSpc>
            </a:pPr>
            <a:r>
              <a:rPr lang="en-US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Finally, the coordinate systems, brightness, and color of  virtual and real objects need to be aligned in a process called registration [REG].</a:t>
            </a:r>
          </a:p>
          <a:p>
            <a:pPr lvl="1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20000"/>
              </a:lnSpc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spcBef>
                <a:spcPts val="600"/>
              </a:spcBef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813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353775" y="9588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>
              <a:lnSpc>
                <a:spcPct val="115000"/>
              </a:lnSpc>
              <a:buSzPct val="42306"/>
            </a:pPr>
            <a:r>
              <a:rPr lang="en-US" sz="2600" b="1" dirty="0"/>
              <a:t>AR Network Traffic and Interaction with TCP</a:t>
            </a:r>
            <a:endParaRPr lang="en" sz="2600" b="1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9D61ED5-E0A2-4075-8B74-F5F72C2336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fld id="{00000000-1234-1234-1234-123412341234}" type="slidenum">
              <a:rPr lang="en" sz="1400" b="0" i="0" u="none" strike="noStrike" cap="none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BA44356-523E-47D1-B9CB-5EC45567F778}"/>
              </a:ext>
            </a:extLst>
          </p:cNvPr>
          <p:cNvSpPr>
            <a:spLocks noGrp="1"/>
          </p:cNvSpPr>
          <p:nvPr/>
        </p:nvSpPr>
        <p:spPr>
          <a:xfrm>
            <a:off x="667223" y="1201782"/>
            <a:ext cx="7887021" cy="2851435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uploading of data from an AR device to a remote server for processing dominates the end-to-end latency.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lack of visual features in the grid environment can cause increased latencies as the AR device uploads additional visual data for processing to the remote server.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AR applications tend to have large bursts that are separated by significant time gaps.  As a result, the TCP congestion window enters slow start before the large bursts of data arrive increasing the perceived user latency.  The study [AR_TRAFFIC] shows that segmentation latency at 4G LTE (Long Term Evolution)’s  RAN (Radio Access Network)'s RLC (Radio Link Control) layer impacts TCP's performance during slow-start.</a:t>
            </a:r>
          </a:p>
          <a:p>
            <a:pPr>
              <a:lnSpc>
                <a:spcPct val="120000"/>
              </a:lnSpc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lvl="1" indent="0">
              <a:lnSpc>
                <a:spcPct val="120000"/>
              </a:lnSpc>
              <a:buNone/>
            </a:pPr>
            <a:endParaRPr lang="en-US" sz="2400" dirty="0"/>
          </a:p>
          <a:p>
            <a:pPr marL="457200" lvl="1" indent="0">
              <a:lnSpc>
                <a:spcPct val="120000"/>
              </a:lnSpc>
              <a:buNone/>
            </a:pPr>
            <a:endParaRPr lang="en-US" sz="2400" dirty="0"/>
          </a:p>
          <a:p>
            <a:pPr lvl="1">
              <a:lnSpc>
                <a:spcPct val="120000"/>
              </a:lnSpc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20000"/>
              </a:lnSpc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spcBef>
                <a:spcPts val="600"/>
              </a:spcBef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568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353775" y="9588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algn="ctr">
              <a:lnSpc>
                <a:spcPct val="115000"/>
              </a:lnSpc>
              <a:buSzPct val="42306"/>
            </a:pPr>
            <a:r>
              <a:rPr lang="en-US" sz="2600" b="1" dirty="0"/>
              <a:t>Next Steps</a:t>
            </a:r>
            <a:endParaRPr lang="en" sz="2600" b="1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9D61ED5-E0A2-4075-8B74-F5F72C2336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fld id="{00000000-1234-1234-1234-123412341234}" type="slidenum">
              <a:rPr lang="en" sz="1400" b="0" i="0" u="none" strike="noStrike" cap="none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B221391-75E3-46A5-B333-77526D7619C2}"/>
              </a:ext>
            </a:extLst>
          </p:cNvPr>
          <p:cNvSpPr txBox="1">
            <a:spLocks/>
          </p:cNvSpPr>
          <p:nvPr/>
        </p:nvSpPr>
        <p:spPr>
          <a:xfrm>
            <a:off x="331705" y="413143"/>
            <a:ext cx="8415103" cy="3720601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800" dirty="0">
              <a:solidFill>
                <a:srgbClr val="000000"/>
              </a:solidFill>
              <a:latin typeface="Calibri" panose="020F0502020204030204"/>
            </a:endParaRPr>
          </a:p>
          <a:p>
            <a:r>
              <a:rPr lang="en-US" sz="1800" dirty="0">
                <a:solidFill>
                  <a:srgbClr val="000000"/>
                </a:solidFill>
                <a:latin typeface="Calibri" panose="020F0502020204030204"/>
              </a:rPr>
              <a:t>Many Thanks to Spencer Dawkins and Rohit Abhishek for providing feedback on the mailing list.</a:t>
            </a:r>
          </a:p>
          <a:p>
            <a:r>
              <a:rPr lang="en-US" sz="1800" dirty="0">
                <a:solidFill>
                  <a:srgbClr val="000000"/>
                </a:solidFill>
                <a:latin typeface="Calibri" panose="020F0502020204030204"/>
              </a:rPr>
              <a:t>Reviewers and contributors  are invited to improve the draft. The </a:t>
            </a:r>
            <a:r>
              <a:rPr lang="en-US" sz="1800" dirty="0" err="1">
                <a:solidFill>
                  <a:srgbClr val="000000"/>
                </a:solidFill>
                <a:latin typeface="Calibri" panose="020F0502020204030204"/>
              </a:rPr>
              <a:t>Github</a:t>
            </a:r>
            <a:r>
              <a:rPr lang="en-US" sz="1800" dirty="0">
                <a:solidFill>
                  <a:srgbClr val="000000"/>
                </a:solidFill>
                <a:latin typeface="Calibri" panose="020F0502020204030204"/>
              </a:rPr>
              <a:t> repo is here (Many Thanks to Kyle Rose) :</a:t>
            </a:r>
          </a:p>
          <a:p>
            <a:pPr marL="0" indent="0">
              <a:buNone/>
            </a:pPr>
            <a:r>
              <a:rPr lang="en-US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3"/>
              </a:rPr>
              <a:t>  https://github.com/ietf-wg-mops/draft-ietf-mops-ar-use-case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US" sz="1800" dirty="0">
              <a:solidFill>
                <a:srgbClr val="000000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7316403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353775" y="1873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42306"/>
              <a:buFont typeface="Arial"/>
              <a:buNone/>
            </a:pPr>
            <a:r>
              <a:rPr lang="en-US" sz="2600" b="1" dirty="0"/>
              <a:t>Informative references</a:t>
            </a:r>
            <a:endParaRPr lang="en" sz="2600" b="1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7177EF7-8974-4130-9179-F37D13B5DD1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fld id="{00000000-1234-1234-1234-123412341234}" type="slidenum">
              <a:rPr lang="en" sz="1400" b="0" i="0" u="none" strike="noStrike" cap="none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56144B4-77B8-4ACC-86F3-C82032E57A78}"/>
              </a:ext>
            </a:extLst>
          </p:cNvPr>
          <p:cNvSpPr/>
          <p:nvPr/>
        </p:nvSpPr>
        <p:spPr>
          <a:xfrm>
            <a:off x="321212" y="874311"/>
            <a:ext cx="8501576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[AR_TRAFFIC] </a:t>
            </a:r>
            <a:r>
              <a:rPr lang="en-US" sz="1100" dirty="0" err="1"/>
              <a:t>Apicharttrisorn</a:t>
            </a:r>
            <a:r>
              <a:rPr lang="en-US" sz="1100" dirty="0"/>
              <a:t>, K., Balasubramanian, B., Chen, J.,  </a:t>
            </a:r>
            <a:r>
              <a:rPr lang="en-US" sz="1100" dirty="0" err="1"/>
              <a:t>Sivaraj</a:t>
            </a:r>
            <a:r>
              <a:rPr lang="en-US" sz="1100" dirty="0"/>
              <a:t>, R., Tsai, Y., Jana, R., Krishnamurthy, S., Tran, T., and Y. Zhou, "Characterization of Multi-User Augmented Reality over Cellular Networks", In  17th Annual IEEE International Conference on Sensing, Communication, and Networking (SECON), pp. 1-9. IEEE, 2020.</a:t>
            </a:r>
          </a:p>
          <a:p>
            <a:endParaRPr lang="en-US" sz="1100" dirty="0"/>
          </a:p>
          <a:p>
            <a:r>
              <a:rPr lang="en-US" sz="1100" dirty="0"/>
              <a:t>[AUGMENTED] </a:t>
            </a:r>
            <a:r>
              <a:rPr lang="en-US" sz="1100" dirty="0" err="1"/>
              <a:t>Schmalstieg</a:t>
            </a:r>
            <a:r>
              <a:rPr lang="en-US" sz="1100" dirty="0"/>
              <a:t>, D. and T. </a:t>
            </a:r>
            <a:r>
              <a:rPr lang="en-US" sz="1100" dirty="0" err="1"/>
              <a:t>Hollerer</a:t>
            </a:r>
            <a:r>
              <a:rPr lang="en-US" sz="1100" dirty="0"/>
              <a:t>, "Augmented Reality",  Addison Wesley, 2016.</a:t>
            </a:r>
          </a:p>
          <a:p>
            <a:endParaRPr lang="en-US" sz="1100" dirty="0"/>
          </a:p>
          <a:p>
            <a:r>
              <a:rPr lang="en-US" sz="1100" dirty="0"/>
              <a:t>[REG]  Holloway, R., "Registration error analysis for augmented reality.", In  </a:t>
            </a:r>
            <a:r>
              <a:rPr lang="en-US" sz="1100" dirty="0" err="1"/>
              <a:t>Presence:Teleoperators</a:t>
            </a:r>
            <a:r>
              <a:rPr lang="en-US" sz="1100" dirty="0"/>
              <a:t> and Virtual Environments 6.4, pp. 413-432., 1997.</a:t>
            </a:r>
          </a:p>
          <a:p>
            <a:endParaRPr lang="en-US" sz="1100" dirty="0"/>
          </a:p>
          <a:p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094294895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4547E4D5E120A4482E43E5DAB030B88" ma:contentTypeVersion="0" ma:contentTypeDescription="Create a new document." ma:contentTypeScope="" ma:versionID="1673ca59e24126c52459501c94b2d2b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AFC0764-F32E-4E98-BDA5-02D615EF5E79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DF4212B-C7B0-4F4F-9E2B-63DFB415B5D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4335D31-0E9C-4FC3-9659-B74511A2EAE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23526</TotalTime>
  <Words>515</Words>
  <Application>Microsoft Office PowerPoint</Application>
  <PresentationFormat>On-screen Show (16:9)</PresentationFormat>
  <Paragraphs>45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Simple Light</vt:lpstr>
      <vt:lpstr>Simple Light</vt:lpstr>
      <vt:lpstr>Media Operations Use Case for an Augmented Reality Application on Edge Computing Infrastructure</vt:lpstr>
      <vt:lpstr>Draft’s Table of Contents</vt:lpstr>
      <vt:lpstr>Updates</vt:lpstr>
      <vt:lpstr>The AR Data Processing Pipeline: a brief sketch</vt:lpstr>
      <vt:lpstr>AR Network Traffic and Interaction with TCP</vt:lpstr>
      <vt:lpstr>Next Steps</vt:lpstr>
      <vt:lpstr>Informative 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IoT Edge Computing Challenges and Functions</dc:title>
  <dc:creator>De Foy, Xavier</dc:creator>
  <cp:lastModifiedBy>Renan Krishna</cp:lastModifiedBy>
  <cp:revision>750</cp:revision>
  <cp:lastPrinted>2018-07-09T21:20:07Z</cp:lastPrinted>
  <dcterms:modified xsi:type="dcterms:W3CDTF">2021-11-10T10:08:20Z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0x010100B4547E4D5E120A4482E43E5DAB030B88</vt:lpwstr>
  </property>
</Properties>
</file>