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4035" r:id="rId1"/>
  </p:sldMasterIdLst>
  <p:notesMasterIdLst>
    <p:notesMasterId r:id="rId8"/>
  </p:notesMasterIdLst>
  <p:sldIdLst>
    <p:sldId id="1542" r:id="rId2"/>
    <p:sldId id="1549" r:id="rId3"/>
    <p:sldId id="1547" r:id="rId4"/>
    <p:sldId id="1544" r:id="rId5"/>
    <p:sldId id="1548" r:id="rId6"/>
    <p:sldId id="1546" r:id="rId7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0A0"/>
    <a:srgbClr val="33CCCC"/>
    <a:srgbClr val="333333"/>
    <a:srgbClr val="8ABFC2"/>
    <a:srgbClr val="4B4B4B"/>
    <a:srgbClr val="7F7F7F"/>
    <a:srgbClr val="17FF54"/>
    <a:srgbClr val="8BB8DD"/>
    <a:srgbClr val="17BF73"/>
    <a:srgbClr val="DB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029" autoAdjust="0"/>
    <p:restoredTop sz="92572" autoAdjust="0"/>
  </p:normalViewPr>
  <p:slideViewPr>
    <p:cSldViewPr snapToGrid="0" snapToObjects="1">
      <p:cViewPr varScale="1">
        <p:scale>
          <a:sx n="171" d="100"/>
          <a:sy n="171" d="100"/>
        </p:scale>
        <p:origin x="132" y="474"/>
      </p:cViewPr>
      <p:guideLst>
        <p:guide orient="horz" pos="429"/>
        <p:guide pos="278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62" d="100"/>
          <a:sy n="62" d="100"/>
        </p:scale>
        <p:origin x="-2506" y="-77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52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32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3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04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241518-0DAE-4D83-8FDF-A3233A4521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6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181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825625"/>
            <a:ext cx="1051286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18BF9C3C-0004-4145-8BE2-5FBA8C817AC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820D1D1-C35B-4089-95BB-CAC3615AF5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draft-pthubert-detnet-ipv6-hbh</a:t>
            </a:r>
          </a:p>
        </p:txBody>
      </p:sp>
    </p:spTree>
    <p:extLst>
      <p:ext uri="{BB962C8B-B14F-4D97-AF65-F5344CB8AC3E}">
        <p14:creationId xmlns:p14="http://schemas.microsoft.com/office/powerpoint/2010/main" val="422970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89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6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D92A-BCF8-48C5-BCB8-96BA19FD1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0B98773-022A-47C5-AF60-0540F37A6D59}"/>
              </a:ext>
            </a:extLst>
          </p:cNvPr>
          <p:cNvSpPr txBox="1">
            <a:spLocks/>
          </p:cNvSpPr>
          <p:nvPr userDrawn="1"/>
        </p:nvSpPr>
        <p:spPr>
          <a:xfrm>
            <a:off x="4037549" y="6332934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5766C06-EAC6-401B-9FC2-0F9FEF17F4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28767"/>
            <a:ext cx="411372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draft-pthubert-detnet-ipv6-hbh</a:t>
            </a:r>
          </a:p>
        </p:txBody>
      </p:sp>
    </p:spTree>
    <p:extLst>
      <p:ext uri="{BB962C8B-B14F-4D97-AF65-F5344CB8AC3E}">
        <p14:creationId xmlns:p14="http://schemas.microsoft.com/office/powerpoint/2010/main" val="15284711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Box 3"/>
          <p:cNvSpPr txBox="1">
            <a:spLocks noChangeArrowheads="1"/>
          </p:cNvSpPr>
          <p:nvPr userDrawn="1"/>
        </p:nvSpPr>
        <p:spPr bwMode="auto">
          <a:xfrm>
            <a:off x="202871" y="6356350"/>
            <a:ext cx="304306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9977" tIns="46788" rIns="89977" bIns="46788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RAW+v6Ops - IETF 112 – Virtual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36733" y="6320460"/>
            <a:ext cx="2742486" cy="365125"/>
          </a:xfrm>
          <a:prstGeom prst="rect">
            <a:avLst/>
          </a:prstGeom>
        </p:spPr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67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45" r:id="rId3"/>
  </p:sldLayoutIdLst>
  <p:hf hdr="0" dt="0"/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tf.org/id/draft-pthubert-detnet-ipv6-hbh-04.html#I-D.hinden-6man-hbh-process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ietf.org/id/draft-pthubert-detnet-ipv6-hbh-04.html#name-detnet-loose-path-option" TargetMode="External"/><Relationship Id="rId5" Type="http://schemas.openxmlformats.org/officeDocument/2006/relationships/hyperlink" Target="https://www.ietf.org/id/draft-pthubert-detnet-ipv6-hbh-04.html#name-detnet-strict-path-option" TargetMode="External"/><Relationship Id="rId4" Type="http://schemas.openxmlformats.org/officeDocument/2006/relationships/hyperlink" Target="https://www.ietf.org/id/draft-pthubert-detnet-ipv6-hbh-04.html#name-detnet-redundancy-informat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DBEB85-27D2-4732-9912-FF699003C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983" y="2775831"/>
            <a:ext cx="10512862" cy="1147344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/>
              <a:t>IPv6 Hop-by-Hop Options for DetNet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B3430C-E35F-43A3-ACE4-5A109C332AAC}"/>
              </a:ext>
            </a:extLst>
          </p:cNvPr>
          <p:cNvSpPr txBox="1"/>
          <p:nvPr/>
        </p:nvSpPr>
        <p:spPr>
          <a:xfrm>
            <a:off x="4926272" y="4506634"/>
            <a:ext cx="564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Author</a:t>
            </a:r>
            <a:r>
              <a:rPr lang="fr-FR" dirty="0"/>
              <a:t>(s): Pascal Thubert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3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17965-21C2-44BE-8A68-2EB50FF8F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DetNet Dataplane Operations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8DA8E-599E-49B7-B832-6E8983470B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/>
              <a:t>DetNet defines its domain where DetNet information is significant</a:t>
            </a:r>
          </a:p>
          <a:p>
            <a:r>
              <a:rPr lang="en-US" sz="2800" dirty="0"/>
              <a:t>At each hop: Forwarding sublayer operation</a:t>
            </a:r>
          </a:p>
          <a:p>
            <a:pPr lvl="1"/>
            <a:r>
              <a:rPr lang="en-US" dirty="0"/>
              <a:t>Associates a path to the flow</a:t>
            </a:r>
          </a:p>
          <a:p>
            <a:pPr lvl="1"/>
            <a:r>
              <a:rPr lang="en-US" dirty="0"/>
              <a:t>Selects one next hop along that path</a:t>
            </a:r>
          </a:p>
          <a:p>
            <a:pPr lvl="1"/>
            <a:r>
              <a:rPr lang="en-US" dirty="0"/>
              <a:t>Signals lower layer processing</a:t>
            </a:r>
          </a:p>
          <a:p>
            <a:pPr lvl="1"/>
            <a:r>
              <a:rPr lang="en-US" dirty="0"/>
              <a:t>Perfect fit for the </a:t>
            </a:r>
            <a:r>
              <a:rPr lang="en-US" dirty="0" err="1"/>
              <a:t>HbH</a:t>
            </a:r>
            <a:r>
              <a:rPr lang="en-US" dirty="0"/>
              <a:t> Extension Header</a:t>
            </a:r>
          </a:p>
          <a:p>
            <a:r>
              <a:rPr lang="en-US" sz="2800" dirty="0"/>
              <a:t>At some hops: Service sublayer operation</a:t>
            </a:r>
          </a:p>
          <a:p>
            <a:pPr lvl="1"/>
            <a:r>
              <a:rPr lang="en-US" dirty="0"/>
              <a:t>PREOF </a:t>
            </a:r>
          </a:p>
          <a:p>
            <a:pPr lvl="1"/>
            <a:r>
              <a:rPr lang="en-US" dirty="0" err="1"/>
              <a:t>HbH</a:t>
            </a:r>
            <a:r>
              <a:rPr lang="en-US" dirty="0"/>
              <a:t> is suitable since </a:t>
            </a:r>
            <a:r>
              <a:rPr lang="en-US" dirty="0" err="1"/>
              <a:t>HbH</a:t>
            </a:r>
            <a:r>
              <a:rPr lang="en-US" dirty="0"/>
              <a:t> can be ignored</a:t>
            </a:r>
          </a:p>
          <a:p>
            <a:pPr lvl="1"/>
            <a:r>
              <a:rPr lang="en-US" dirty="0"/>
              <a:t>DO + SRH also suitable if SRH signals Service-sublayer relays</a:t>
            </a:r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84CF4C-108D-413E-AFAA-4A166614E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B35F5-1608-46EF-8082-3AB4403E44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07681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954" y="325231"/>
            <a:ext cx="11438251" cy="838200"/>
          </a:xfrm>
        </p:spPr>
        <p:txBody>
          <a:bodyPr>
            <a:normAutofit/>
          </a:bodyPr>
          <a:lstStyle/>
          <a:p>
            <a:r>
              <a:rPr lang="fr-FR" altLang="en-US" sz="4400" dirty="0"/>
              <a:t>Can DetNet use the IPv6 </a:t>
            </a:r>
            <a:r>
              <a:rPr lang="fr-FR" altLang="en-US" sz="4400" dirty="0" err="1"/>
              <a:t>HbH</a:t>
            </a:r>
            <a:r>
              <a:rPr lang="fr-FR" altLang="en-US" sz="4400" dirty="0"/>
              <a:t> Extension Header?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7535" y="1131160"/>
            <a:ext cx="11501290" cy="4790177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3600" dirty="0"/>
              <a:t>Using EH’s has gained traction recently	</a:t>
            </a:r>
            <a:endParaRPr lang="en-US" altLang="en-US" sz="2800" dirty="0"/>
          </a:p>
          <a:p>
            <a:pPr lvl="1">
              <a:buFont typeface="Symbol"/>
              <a:buChar char="Þ"/>
            </a:pPr>
            <a:r>
              <a:rPr lang="en-US" altLang="en-US" dirty="0"/>
              <a:t> See success of SRH with SRv6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RFC 8200 allows routers to ignore </a:t>
            </a:r>
            <a:r>
              <a:rPr lang="en-US" altLang="en-US" dirty="0" err="1"/>
              <a:t>HbH</a:t>
            </a:r>
            <a:r>
              <a:rPr lang="en-US" altLang="en-US" dirty="0"/>
              <a:t> options (removed a MUST)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</a:t>
            </a:r>
            <a:r>
              <a:rPr lang="en-US" dirty="0">
                <a:hlinkClick r:id="rId3"/>
              </a:rPr>
              <a:t>"IPv6 Hop-by-Hop Options Processing Procedures"</a:t>
            </a:r>
            <a:r>
              <a:rPr lang="en-US" dirty="0"/>
              <a:t> to make it even simpler</a:t>
            </a:r>
          </a:p>
          <a:p>
            <a:pPr marL="0" indent="0">
              <a:buNone/>
            </a:pPr>
            <a:r>
              <a:rPr lang="en-US" altLang="en-US" sz="3600" dirty="0"/>
              <a:t>Less Complexity in Dataplane	</a:t>
            </a:r>
            <a:endParaRPr lang="en-US" altLang="en-US" sz="2800" dirty="0"/>
          </a:p>
          <a:p>
            <a:pPr lvl="1">
              <a:buFont typeface="Symbol"/>
              <a:buChar char="Þ"/>
            </a:pPr>
            <a:r>
              <a:rPr lang="en-US" altLang="en-US" dirty="0"/>
              <a:t> 6-tuple is a complex key to read and use, and may be lost in tunneling / crypto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EH comes naturally with tunneling at PE if end-systems not service-aware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The </a:t>
            </a:r>
            <a:r>
              <a:rPr lang="en-US" altLang="en-US" dirty="0" err="1"/>
              <a:t>HbH</a:t>
            </a:r>
            <a:r>
              <a:rPr lang="en-US" altLang="en-US" dirty="0"/>
              <a:t> EH is always first after the IPv6 Header: simpler P4 / ASIC processing</a:t>
            </a:r>
          </a:p>
          <a:p>
            <a:pPr marL="457063" lvl="1" indent="0">
              <a:buNone/>
            </a:pPr>
            <a:endParaRPr lang="en-US" altLang="en-US" dirty="0"/>
          </a:p>
          <a:p>
            <a:pPr marL="457063" lvl="1" indent="0">
              <a:buNone/>
            </a:pPr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98033-28BC-4BB8-9F31-42D6B6306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61E0B-B677-43E0-AEA8-A117984A4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C4652A-970F-4634-8337-8D40CC43C235}"/>
              </a:ext>
            </a:extLst>
          </p:cNvPr>
          <p:cNvSpPr/>
          <p:nvPr/>
        </p:nvSpPr>
        <p:spPr>
          <a:xfrm>
            <a:off x="281837" y="5440794"/>
            <a:ext cx="2192055" cy="73538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IPv6 Header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EF730D-477D-4EF9-AC45-D72F4C582E5A}"/>
              </a:ext>
            </a:extLst>
          </p:cNvPr>
          <p:cNvSpPr/>
          <p:nvPr/>
        </p:nvSpPr>
        <p:spPr>
          <a:xfrm>
            <a:off x="3174751" y="5440794"/>
            <a:ext cx="706488" cy="735383"/>
          </a:xfrm>
          <a:prstGeom prst="rect">
            <a:avLst/>
          </a:prstGeom>
          <a:solidFill>
            <a:srgbClr val="422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DOH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C80197-5B78-412B-A208-C63ABBB8954C}"/>
              </a:ext>
            </a:extLst>
          </p:cNvPr>
          <p:cNvSpPr/>
          <p:nvPr/>
        </p:nvSpPr>
        <p:spPr>
          <a:xfrm>
            <a:off x="6209935" y="5439030"/>
            <a:ext cx="1170388" cy="73538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Transport</a:t>
            </a:r>
          </a:p>
          <a:p>
            <a:pPr algn="ctr"/>
            <a:r>
              <a:rPr lang="en-US" dirty="0"/>
              <a:t>header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1FE77E-6F78-4C01-87E5-1A42810D8297}"/>
              </a:ext>
            </a:extLst>
          </p:cNvPr>
          <p:cNvSpPr/>
          <p:nvPr/>
        </p:nvSpPr>
        <p:spPr>
          <a:xfrm>
            <a:off x="3881239" y="5440794"/>
            <a:ext cx="1426695" cy="7353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SRH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EE1739-99BF-4B59-9F60-ACBAAE3E958D}"/>
              </a:ext>
            </a:extLst>
          </p:cNvPr>
          <p:cNvSpPr/>
          <p:nvPr/>
        </p:nvSpPr>
        <p:spPr>
          <a:xfrm>
            <a:off x="5389952" y="5190339"/>
            <a:ext cx="6623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…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A0970A-375F-4EA1-B78D-2255AA2290A0}"/>
              </a:ext>
            </a:extLst>
          </p:cNvPr>
          <p:cNvSpPr/>
          <p:nvPr/>
        </p:nvSpPr>
        <p:spPr>
          <a:xfrm>
            <a:off x="7382106" y="5439029"/>
            <a:ext cx="4630355" cy="73538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payload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7A8B3B-184A-45C2-BDA0-7534401961C3}"/>
              </a:ext>
            </a:extLst>
          </p:cNvPr>
          <p:cNvSpPr/>
          <p:nvPr/>
        </p:nvSpPr>
        <p:spPr>
          <a:xfrm>
            <a:off x="2473892" y="5440794"/>
            <a:ext cx="700859" cy="735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HbH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06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83" y="566012"/>
            <a:ext cx="11438251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4400" dirty="0"/>
              <a:t>DetNet dataplane requirements for IPv6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1878" y="1410279"/>
            <a:ext cx="11557377" cy="4722500"/>
          </a:xfrm>
        </p:spPr>
        <p:txBody>
          <a:bodyPr lIns="68587" tIns="34294" rIns="68587" bIns="34294"/>
          <a:lstStyle/>
          <a:p>
            <a:pPr marL="0" indent="0">
              <a:buNone/>
            </a:pPr>
            <a:endParaRPr lang="en-US" altLang="en-US" sz="200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en-US" sz="2800" dirty="0"/>
              <a:t>Redundancy Information for service sublayer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Think sequence information but that’s too limitative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No POF: Anything unique within the </a:t>
            </a:r>
            <a:r>
              <a:rPr lang="en-US" dirty="0"/>
              <a:t>upper bound on out-of-order packet delivery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If    POF: Anything strictly ordered for the duration of the path, e.g., time stamp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Network Coding: multiple fragments that can be delivered in any order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Path Information for both forwarding and service sublayer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Path Information provides a scope for redundancy information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DetNet places flows on paths (water and pipe analogy), and forwards along paths </a:t>
            </a:r>
          </a:p>
          <a:p>
            <a:pPr lvl="1">
              <a:buFont typeface="Symbol"/>
              <a:buChar char="Þ"/>
            </a:pPr>
            <a:r>
              <a:rPr lang="en-US" altLang="en-US" dirty="0"/>
              <a:t> Same path </a:t>
            </a:r>
            <a:r>
              <a:rPr lang="en-US" altLang="en-US" dirty="0">
                <a:sym typeface="Wingdings" panose="05000000000000000000" pitchFamily="2" charset="2"/>
              </a:rPr>
              <a:t> same DetNet treatment and fate share for all flows and OAM</a:t>
            </a:r>
          </a:p>
          <a:p>
            <a:pPr lvl="1">
              <a:buFont typeface="Symbol"/>
              <a:buChar char="Þ"/>
            </a:pPr>
            <a:r>
              <a:rPr lang="en-US" altLang="en-US" dirty="0">
                <a:sym typeface="Wingdings" panose="05000000000000000000" pitchFamily="2" charset="2"/>
              </a:rPr>
              <a:t> A PREOF path is not a linear sequence of nodes (terminology issues in sight)</a:t>
            </a:r>
            <a:endParaRPr lang="en-US" altLang="en-US" dirty="0"/>
          </a:p>
          <a:p>
            <a:pPr lvl="1">
              <a:buFont typeface="Symbol"/>
              <a:buChar char="Þ"/>
            </a:pPr>
            <a:endParaRPr lang="en-US" altLang="en-US" dirty="0"/>
          </a:p>
          <a:p>
            <a:pPr marL="0" indent="0">
              <a:buNone/>
            </a:pP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	</a:t>
            </a:r>
          </a:p>
          <a:p>
            <a:pPr marL="0" indent="0">
              <a:buNone/>
            </a:pPr>
            <a:endParaRPr lang="en-US" altLang="en-US" sz="2800" dirty="0"/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B1A14A-0753-4329-B2C0-96EC7C58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22675-7DF8-4800-AF94-0BC31A1B0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31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281" y="566012"/>
            <a:ext cx="11438251" cy="838200"/>
          </a:xfrm>
        </p:spPr>
        <p:txBody>
          <a:bodyPr>
            <a:normAutofit/>
          </a:bodyPr>
          <a:lstStyle/>
          <a:p>
            <a:r>
              <a:rPr lang="en-US" sz="4400" dirty="0"/>
              <a:t>A native IPv6 signaling for DetNet dataplane</a:t>
            </a:r>
            <a:endParaRPr lang="en-US" alt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8099" y="1803189"/>
            <a:ext cx="11844997" cy="4722500"/>
          </a:xfrm>
        </p:spPr>
        <p:txBody>
          <a:bodyPr lIns="68587" tIns="34294" rIns="68587" bIns="34294"/>
          <a:lstStyle/>
          <a:p>
            <a:pPr marL="0" indent="0">
              <a:buNone/>
            </a:pPr>
            <a:r>
              <a:rPr lang="en-US" altLang="en-US" sz="2800" dirty="0">
                <a:solidFill>
                  <a:srgbClr val="42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draft allows placing DetNet info in IPv6 Hop-By-Hop Extension Header</a:t>
            </a:r>
          </a:p>
          <a:p>
            <a:pPr marL="0" indent="0">
              <a:buNone/>
            </a:pPr>
            <a:r>
              <a:rPr lang="en-US" altLang="en-US" sz="2800" dirty="0"/>
              <a:t>DetNet information available early in the packet and easy to grab</a:t>
            </a:r>
          </a:p>
          <a:p>
            <a:pPr lvl="1">
              <a:buFont typeface="Symbol"/>
              <a:buChar char="Þ"/>
            </a:pPr>
            <a:r>
              <a:rPr lang="en-US" altLang="en-US" sz="2400" dirty="0"/>
              <a:t> No need to dig down to transport header to find port info</a:t>
            </a:r>
          </a:p>
          <a:p>
            <a:pPr marL="0" indent="0">
              <a:buNone/>
            </a:pPr>
            <a:r>
              <a:rPr lang="en-US" altLang="en-US" sz="2800" dirty="0"/>
              <a:t>Signals the path and PHB independently of the transported flows </a:t>
            </a:r>
          </a:p>
          <a:p>
            <a:pPr lvl="1">
              <a:buFont typeface="Symbol"/>
              <a:buChar char="Þ"/>
            </a:pPr>
            <a:r>
              <a:rPr lang="en-US" altLang="en-US" sz="2400" dirty="0"/>
              <a:t> Enables tunneling, OAM, and flow aggregation with common treatment</a:t>
            </a:r>
          </a:p>
          <a:p>
            <a:pPr marL="0" indent="0">
              <a:buNone/>
            </a:pPr>
            <a:r>
              <a:rPr lang="en-US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Fits </a:t>
            </a:r>
            <a:r>
              <a:rPr lang="en-US" altLang="en-US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IPv6 architecture </a:t>
            </a:r>
            <a:r>
              <a:rPr lang="en-US" altLang="en-US" sz="2800" dirty="0"/>
              <a:t>to coexist with</a:t>
            </a:r>
            <a:r>
              <a:rPr lang="en-US" sz="2800" dirty="0"/>
              <a:t> other IPv6 extensions e.g., SRv6</a:t>
            </a:r>
          </a:p>
          <a:p>
            <a:pPr marL="0" indent="0">
              <a:buNone/>
            </a:pPr>
            <a:r>
              <a:rPr lang="en-US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Fits </a:t>
            </a:r>
            <a:r>
              <a:rPr lang="en-US" altLang="en-US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DetNet architecture </a:t>
            </a:r>
            <a:r>
              <a:rPr lang="en-US" altLang="en-US" sz="2800" dirty="0"/>
              <a:t>whereby edge nodes assign DetNet flows </a:t>
            </a:r>
            <a:r>
              <a:rPr lang="en-US" sz="2800" dirty="0"/>
              <a:t>"to specific paths through a network“ [RFC 8655]</a:t>
            </a:r>
            <a:endParaRPr lang="en-US" altLang="en-US" sz="2800" dirty="0"/>
          </a:p>
          <a:p>
            <a:pPr lvl="1">
              <a:buFont typeface="Symbol"/>
              <a:buChar char="Þ"/>
            </a:pPr>
            <a:endParaRPr lang="en-US" alt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B1A14A-0753-4329-B2C0-96EC7C58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draft-pthubert-detnet-ipv6-hbh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422675-7DF8-4800-AF94-0BC31A1B0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4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5FAE9E-644C-4645-A107-525A9FAA17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320" t="14157" r="3360" b="6291"/>
          <a:stretch/>
        </p:blipFill>
        <p:spPr>
          <a:xfrm>
            <a:off x="8426088" y="921446"/>
            <a:ext cx="3451841" cy="54542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8DF5A8-9D4E-473D-B512-58C6E59A6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3600" dirty="0"/>
              <a:t>Current version is 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BB2E43-6C11-4B0C-918B-92BF194B86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6189" y="1294982"/>
            <a:ext cx="11424906" cy="478917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3200" dirty="0"/>
              <a:t>First personal submissions in quick sequence </a:t>
            </a:r>
          </a:p>
          <a:p>
            <a:pPr marL="457063" lvl="1" indent="0">
              <a:buNone/>
            </a:pPr>
            <a:r>
              <a:rPr lang="en-US" altLang="en-US" sz="2400" dirty="0"/>
              <a:t>Early comments on applicability and option </a:t>
            </a:r>
            <a:r>
              <a:rPr lang="en-US" altLang="en-US" sz="2800" dirty="0"/>
              <a:t>details</a:t>
            </a:r>
          </a:p>
          <a:p>
            <a:r>
              <a:rPr lang="en-US" sz="2601" dirty="0">
                <a:hlinkClick r:id="rId4"/>
              </a:rPr>
              <a:t>DetNet Redundancy Information Option</a:t>
            </a:r>
            <a:r>
              <a:rPr lang="en-US" sz="2601" dirty="0"/>
              <a:t> 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Sequence but </a:t>
            </a:r>
            <a:r>
              <a:rPr lang="en-US" sz="2400" dirty="0" err="1"/>
              <a:t>but</a:t>
            </a:r>
            <a:r>
              <a:rPr lang="en-US" sz="2400" dirty="0"/>
              <a:t> not only (e.g., time, include Net coding)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Could be placed in DO if/when SRH signals service sublayer</a:t>
            </a:r>
          </a:p>
          <a:p>
            <a:r>
              <a:rPr lang="en-US" sz="2601" dirty="0">
                <a:hlinkClick r:id="rId5"/>
              </a:rPr>
              <a:t>DetNet Strict Path Option</a:t>
            </a:r>
            <a:r>
              <a:rPr lang="en-US" sz="2601" dirty="0"/>
              <a:t> 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DetNet forwarding layer is strict</a:t>
            </a:r>
          </a:p>
          <a:p>
            <a:r>
              <a:rPr lang="en-US" sz="2601" dirty="0">
                <a:hlinkClick r:id="rId6"/>
              </a:rPr>
              <a:t>DetNet Loose Path Option</a:t>
            </a:r>
            <a:r>
              <a:rPr lang="en-US" sz="2601" dirty="0"/>
              <a:t> </a:t>
            </a:r>
          </a:p>
          <a:p>
            <a:pPr lvl="1">
              <a:buFont typeface="Symbol"/>
              <a:buChar char="Þ"/>
            </a:pPr>
            <a:r>
              <a:rPr lang="en-US" sz="2800" dirty="0"/>
              <a:t> </a:t>
            </a:r>
            <a:r>
              <a:rPr lang="en-US" sz="2400" dirty="0"/>
              <a:t>Relaxed to traverse non-service-aware</a:t>
            </a:r>
          </a:p>
          <a:p>
            <a:pPr lvl="1">
              <a:buFont typeface="Symbol"/>
              <a:buChar char="Þ"/>
            </a:pPr>
            <a:r>
              <a:rPr lang="en-US" sz="2400" dirty="0"/>
              <a:t>  Could/Should be fully replaced by SRH</a:t>
            </a:r>
          </a:p>
          <a:p>
            <a:pPr lvl="1">
              <a:buFont typeface="Symbol"/>
              <a:buChar char="Þ"/>
            </a:pPr>
            <a:endParaRPr lang="en-US" altLang="en-US" sz="3200" dirty="0"/>
          </a:p>
          <a:p>
            <a:pPr marL="0" indent="0">
              <a:buNone/>
            </a:pPr>
            <a:endParaRPr lang="en-US" altLang="en-US" sz="3200" dirty="0"/>
          </a:p>
          <a:p>
            <a:pPr marL="457063" lvl="1" indent="0">
              <a:buNone/>
            </a:pPr>
            <a:endParaRPr lang="en-US" sz="1100" dirty="0"/>
          </a:p>
          <a:p>
            <a:pPr marL="457063" lvl="1" indent="0">
              <a:buNone/>
            </a:pPr>
            <a:endParaRPr lang="en-US" sz="3200" dirty="0"/>
          </a:p>
          <a:p>
            <a:pPr marL="457063" lvl="1" indent="0">
              <a:buNone/>
            </a:pP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CC8E1A-2E65-4332-A28B-D00F01571F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draft-pthubert-detnet-ipv6-hbh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D26C81-9270-4055-B5B9-75744739A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18BF9C3C-0004-4145-8BE2-5FBA8C817ACA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99927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14726</TotalTime>
  <Words>516</Words>
  <Application>Microsoft Office PowerPoint</Application>
  <PresentationFormat>Custom</PresentationFormat>
  <Paragraphs>83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IPv6 Hop-by-Hop Options for DetNet</vt:lpstr>
      <vt:lpstr>DetNet Dataplane Operations</vt:lpstr>
      <vt:lpstr>Can DetNet use the IPv6 HbH Extension Header?</vt:lpstr>
      <vt:lpstr>DetNet dataplane requirements for IPv6</vt:lpstr>
      <vt:lpstr>A native IPv6 signaling for DetNet dataplane</vt:lpstr>
      <vt:lpstr>Current version is 06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1318</cp:revision>
  <dcterms:created xsi:type="dcterms:W3CDTF">2012-09-20T00:45:54Z</dcterms:created>
  <dcterms:modified xsi:type="dcterms:W3CDTF">2021-11-03T13:46:40Z</dcterms:modified>
</cp:coreProperties>
</file>