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ECAC1-9D57-45EC-89DA-EFF2205A02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0DDE9B1-20E8-4FF9-A51A-FA275BFCF5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101B76E-0002-495E-B185-39FBFC3346A7}"/>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5" name="Footer Placeholder 4">
            <a:extLst>
              <a:ext uri="{FF2B5EF4-FFF2-40B4-BE49-F238E27FC236}">
                <a16:creationId xmlns:a16="http://schemas.microsoft.com/office/drawing/2014/main" id="{3834E225-43B7-4890-895F-4DD9C93EB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D58141-A542-4127-AFC9-FD374B5880F2}"/>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1942527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C492D-1552-4325-A155-85A68B73A3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0A6FEEE-476C-489F-B660-386822122FB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EF3711-7694-4AEB-9770-B34A42CF9AD5}"/>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5" name="Footer Placeholder 4">
            <a:extLst>
              <a:ext uri="{FF2B5EF4-FFF2-40B4-BE49-F238E27FC236}">
                <a16:creationId xmlns:a16="http://schemas.microsoft.com/office/drawing/2014/main" id="{38AD8C48-061D-4E1D-A1FB-F7BE550C38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7BCC11-8FF1-4535-8132-E08B77A4E57E}"/>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35942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7745AE2-2583-4D87-9D66-60033DC138E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9BC23C8-3609-4563-ACD9-7AAFF64F905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8A2330-EBC2-404A-870D-EA632EC25A77}"/>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5" name="Footer Placeholder 4">
            <a:extLst>
              <a:ext uri="{FF2B5EF4-FFF2-40B4-BE49-F238E27FC236}">
                <a16:creationId xmlns:a16="http://schemas.microsoft.com/office/drawing/2014/main" id="{D8989995-8688-4EE4-BCB6-0552BB1707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6E459A-5426-495C-B5B8-1C94549533C8}"/>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1989141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B47381-803E-4202-8A14-38D4871BBB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21DFA8-F92B-40C1-B884-57FB703FF1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1543AD-90C1-4742-866A-D3332F665524}"/>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5" name="Footer Placeholder 4">
            <a:extLst>
              <a:ext uri="{FF2B5EF4-FFF2-40B4-BE49-F238E27FC236}">
                <a16:creationId xmlns:a16="http://schemas.microsoft.com/office/drawing/2014/main" id="{D855BC58-594C-443B-B1A2-E4F37C5059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E51ABB-6D9A-48E8-8B2B-3F5BDD7F3500}"/>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4148312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20BA8-BD64-435C-B3A0-72AAD8790B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51AED25-01FE-4E0F-9BD3-DB1C71C398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FF427BA-3A6A-4948-89B4-56FBCF6E9AE7}"/>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5" name="Footer Placeholder 4">
            <a:extLst>
              <a:ext uri="{FF2B5EF4-FFF2-40B4-BE49-F238E27FC236}">
                <a16:creationId xmlns:a16="http://schemas.microsoft.com/office/drawing/2014/main" id="{B485A61F-8294-4BD3-BA1B-B5ADD3C61A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35A3F4-C915-417A-8536-9B572725251A}"/>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3362736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C1ED-D98D-4CA4-A462-06EAFDE54E3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250C26-0AC5-4A30-95E0-CC15141DB0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B4C6A7B-5B8F-440E-96AE-4C35B068129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9B541AF-CFAA-4DEF-9AB9-791273186CE0}"/>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6" name="Footer Placeholder 5">
            <a:extLst>
              <a:ext uri="{FF2B5EF4-FFF2-40B4-BE49-F238E27FC236}">
                <a16:creationId xmlns:a16="http://schemas.microsoft.com/office/drawing/2014/main" id="{0AA590A7-8088-418F-8817-0FF1D68B81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1A30A9-5B4C-451F-9078-5FA184285DFD}"/>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3849621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BAB9A-3C12-4337-BBF7-12EDA6C85E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6643B52-8120-4332-81B3-F218B396B0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92589E0-8C90-418E-90FC-289EEA3D5C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F5D315-FDA4-4B7A-893C-F572C0E84D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4F31C1-4BFF-4A3B-A4A4-C512D9EC1E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77521D8-F0AE-4B95-9C89-40A9074446A1}"/>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8" name="Footer Placeholder 7">
            <a:extLst>
              <a:ext uri="{FF2B5EF4-FFF2-40B4-BE49-F238E27FC236}">
                <a16:creationId xmlns:a16="http://schemas.microsoft.com/office/drawing/2014/main" id="{55C22773-085E-45E0-AFD9-4DB3F4310C2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3C1D6D-5119-4DE8-BB69-1A575FC518AE}"/>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2459048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D9F79-19B2-412F-89EC-3D7E33A0394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C14345-9204-45C1-BF60-A392EE8E6E24}"/>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4" name="Footer Placeholder 3">
            <a:extLst>
              <a:ext uri="{FF2B5EF4-FFF2-40B4-BE49-F238E27FC236}">
                <a16:creationId xmlns:a16="http://schemas.microsoft.com/office/drawing/2014/main" id="{42D60630-3F99-4CB3-8C3D-C9469E8DDCA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C0B4F65-FC7E-4BB0-A1FB-EE842C3E882E}"/>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161053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E869C3-5116-4EDC-A614-402F561B3FCB}"/>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3" name="Footer Placeholder 2">
            <a:extLst>
              <a:ext uri="{FF2B5EF4-FFF2-40B4-BE49-F238E27FC236}">
                <a16:creationId xmlns:a16="http://schemas.microsoft.com/office/drawing/2014/main" id="{3E24A7A9-523B-4E09-8408-E5D760D0EF5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99A9D87-829E-4D76-9237-536F3723AC0E}"/>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1656539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6F2B1-1F54-4C71-ADFA-9407CDF287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F28D25-1EC6-4DCB-BC2D-D630FCD9A2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ADAD5BD-B76A-44C2-B53D-9F0AB6AE130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AB4FD-3EDC-47D8-9838-E62EADCB3BF5}"/>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6" name="Footer Placeholder 5">
            <a:extLst>
              <a:ext uri="{FF2B5EF4-FFF2-40B4-BE49-F238E27FC236}">
                <a16:creationId xmlns:a16="http://schemas.microsoft.com/office/drawing/2014/main" id="{7C786418-015D-4673-8FEA-84D72B548C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3104A7-CD5F-43C1-9462-941F6C0126E6}"/>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1134624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F4F6C-C9B0-4041-B225-48F66E586D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09F6DC3-3205-47AF-BF90-E06E97F896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78672CC-E093-469C-8620-EA7C7C3FB4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68680E2-A3CE-4E5A-96D9-4FCBAFFFEA93}"/>
              </a:ext>
            </a:extLst>
          </p:cNvPr>
          <p:cNvSpPr>
            <a:spLocks noGrp="1"/>
          </p:cNvSpPr>
          <p:nvPr>
            <p:ph type="dt" sz="half" idx="10"/>
          </p:nvPr>
        </p:nvSpPr>
        <p:spPr/>
        <p:txBody>
          <a:bodyPr/>
          <a:lstStyle/>
          <a:p>
            <a:fld id="{63CBA00D-72DF-4A0A-97B4-0A49770475BC}" type="datetimeFigureOut">
              <a:rPr lang="en-US" smtClean="0"/>
              <a:t>11/5/21</a:t>
            </a:fld>
            <a:endParaRPr lang="en-US"/>
          </a:p>
        </p:txBody>
      </p:sp>
      <p:sp>
        <p:nvSpPr>
          <p:cNvPr id="6" name="Footer Placeholder 5">
            <a:extLst>
              <a:ext uri="{FF2B5EF4-FFF2-40B4-BE49-F238E27FC236}">
                <a16:creationId xmlns:a16="http://schemas.microsoft.com/office/drawing/2014/main" id="{FA89D79F-4325-4D2F-B85F-3B0FF0D897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13CF6-10D4-43E4-9D3E-BD7716D7B556}"/>
              </a:ext>
            </a:extLst>
          </p:cNvPr>
          <p:cNvSpPr>
            <a:spLocks noGrp="1"/>
          </p:cNvSpPr>
          <p:nvPr>
            <p:ph type="sldNum" sz="quarter" idx="12"/>
          </p:nvPr>
        </p:nvSpPr>
        <p:spPr/>
        <p:txBody>
          <a:bodyPr/>
          <a:lstStyle/>
          <a:p>
            <a:fld id="{CDDDE34C-819C-4B73-ABE5-032E6107FEAC}" type="slidenum">
              <a:rPr lang="en-US" smtClean="0"/>
              <a:t>‹#›</a:t>
            </a:fld>
            <a:endParaRPr lang="en-US"/>
          </a:p>
        </p:txBody>
      </p:sp>
    </p:spTree>
    <p:extLst>
      <p:ext uri="{BB962C8B-B14F-4D97-AF65-F5344CB8AC3E}">
        <p14:creationId xmlns:p14="http://schemas.microsoft.com/office/powerpoint/2010/main" val="414588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46FBEA-5E98-4319-9F95-D55439723E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CC3B393-DE82-421C-9C8B-241CF9577A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3988BB-93C0-4118-825D-4ACDD6698E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CBA00D-72DF-4A0A-97B4-0A49770475BC}" type="datetimeFigureOut">
              <a:rPr lang="en-US" smtClean="0"/>
              <a:t>11/5/21</a:t>
            </a:fld>
            <a:endParaRPr lang="en-US"/>
          </a:p>
        </p:txBody>
      </p:sp>
      <p:sp>
        <p:nvSpPr>
          <p:cNvPr id="5" name="Footer Placeholder 4">
            <a:extLst>
              <a:ext uri="{FF2B5EF4-FFF2-40B4-BE49-F238E27FC236}">
                <a16:creationId xmlns:a16="http://schemas.microsoft.com/office/drawing/2014/main" id="{B8B34187-C231-457E-9634-42DD80035E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76E0025-47E1-4759-89A0-685AB4C5F3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DDE34C-819C-4B73-ABE5-032E6107FEAC}" type="slidenum">
              <a:rPr lang="en-US" smtClean="0"/>
              <a:t>‹#›</a:t>
            </a:fld>
            <a:endParaRPr lang="en-US"/>
          </a:p>
        </p:txBody>
      </p:sp>
    </p:spTree>
    <p:extLst>
      <p:ext uri="{BB962C8B-B14F-4D97-AF65-F5344CB8AC3E}">
        <p14:creationId xmlns:p14="http://schemas.microsoft.com/office/powerpoint/2010/main" val="42300360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atatracker.ietf.org/doc/draft-zollner-scim-domain-extension/" TargetMode="External"/><Relationship Id="rId2" Type="http://schemas.openxmlformats.org/officeDocument/2006/relationships/hyperlink" Target="mailto:user@domain.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user@domain.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datatracker.ietf.org/doc/draft-zollner-scim-roles-entitlements-extension/"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36064-EBC8-40AF-917D-0FD7ECD3E287}"/>
              </a:ext>
            </a:extLst>
          </p:cNvPr>
          <p:cNvSpPr>
            <a:spLocks noGrp="1"/>
          </p:cNvSpPr>
          <p:nvPr>
            <p:ph type="ctrTitle"/>
          </p:nvPr>
        </p:nvSpPr>
        <p:spPr/>
        <p:txBody>
          <a:bodyPr>
            <a:normAutofit fontScale="90000"/>
          </a:bodyPr>
          <a:lstStyle/>
          <a:p>
            <a:r>
              <a:rPr lang="en-US" dirty="0"/>
              <a:t>SCIM Extension Drafts:</a:t>
            </a:r>
            <a:br>
              <a:rPr lang="en-US" dirty="0"/>
            </a:br>
            <a:r>
              <a:rPr lang="en-US" dirty="0"/>
              <a:t>Domains, Roles + Entitlements</a:t>
            </a:r>
          </a:p>
        </p:txBody>
      </p:sp>
      <p:sp>
        <p:nvSpPr>
          <p:cNvPr id="3" name="Subtitle 2">
            <a:extLst>
              <a:ext uri="{FF2B5EF4-FFF2-40B4-BE49-F238E27FC236}">
                <a16:creationId xmlns:a16="http://schemas.microsoft.com/office/drawing/2014/main" id="{26D5EE16-C0C9-4CC0-BEAF-09C8CF4E8E70}"/>
              </a:ext>
            </a:extLst>
          </p:cNvPr>
          <p:cNvSpPr>
            <a:spLocks noGrp="1"/>
          </p:cNvSpPr>
          <p:nvPr>
            <p:ph type="subTitle" idx="1"/>
          </p:nvPr>
        </p:nvSpPr>
        <p:spPr/>
        <p:txBody>
          <a:bodyPr/>
          <a:lstStyle/>
          <a:p>
            <a:r>
              <a:rPr lang="en-US" dirty="0"/>
              <a:t>Danny </a:t>
            </a:r>
            <a:r>
              <a:rPr lang="en-US" dirty="0" err="1"/>
              <a:t>Zollner</a:t>
            </a:r>
            <a:endParaRPr lang="en-US" dirty="0"/>
          </a:p>
          <a:p>
            <a:r>
              <a:rPr lang="en-US" dirty="0"/>
              <a:t>IETF 112</a:t>
            </a:r>
          </a:p>
          <a:p>
            <a:r>
              <a:rPr lang="en-US" dirty="0"/>
              <a:t>November 11, 2021</a:t>
            </a:r>
          </a:p>
        </p:txBody>
      </p:sp>
    </p:spTree>
    <p:extLst>
      <p:ext uri="{BB962C8B-B14F-4D97-AF65-F5344CB8AC3E}">
        <p14:creationId xmlns:p14="http://schemas.microsoft.com/office/powerpoint/2010/main" val="195829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9A7809-9A0C-4C91-972F-44C8341D06CE}"/>
              </a:ext>
            </a:extLst>
          </p:cNvPr>
          <p:cNvSpPr>
            <a:spLocks noGrp="1"/>
          </p:cNvSpPr>
          <p:nvPr>
            <p:ph type="title"/>
          </p:nvPr>
        </p:nvSpPr>
        <p:spPr/>
        <p:txBody>
          <a:bodyPr/>
          <a:lstStyle/>
          <a:p>
            <a:r>
              <a:rPr lang="en-US" dirty="0"/>
              <a:t>Roles + Entitlements - </a:t>
            </a:r>
            <a:r>
              <a:rPr lang="en-US" dirty="0" err="1"/>
              <a:t>ServiceProviderConfig</a:t>
            </a:r>
            <a:endParaRPr lang="en-US" dirty="0"/>
          </a:p>
        </p:txBody>
      </p:sp>
      <p:sp>
        <p:nvSpPr>
          <p:cNvPr id="3" name="Content Placeholder 2">
            <a:extLst>
              <a:ext uri="{FF2B5EF4-FFF2-40B4-BE49-F238E27FC236}">
                <a16:creationId xmlns:a16="http://schemas.microsoft.com/office/drawing/2014/main" id="{E7546997-35C1-4E33-8898-878AA32CBBA7}"/>
              </a:ext>
            </a:extLst>
          </p:cNvPr>
          <p:cNvSpPr>
            <a:spLocks noGrp="1"/>
          </p:cNvSpPr>
          <p:nvPr>
            <p:ph sz="half" idx="1"/>
          </p:nvPr>
        </p:nvSpPr>
        <p:spPr/>
        <p:txBody>
          <a:bodyPr>
            <a:normAutofit fontScale="55000" lnSpcReduction="20000"/>
          </a:bodyPr>
          <a:lstStyle/>
          <a:p>
            <a:pPr marL="0" indent="0">
              <a:buNone/>
            </a:pPr>
            <a:r>
              <a:rPr lang="en-US" dirty="0"/>
              <a:t> roles </a:t>
            </a:r>
            <a:r>
              <a:rPr lang="en-US" i="1" dirty="0"/>
              <a:t>(duplicated for entitlements)</a:t>
            </a:r>
          </a:p>
          <a:p>
            <a:pPr marL="0" indent="0">
              <a:buNone/>
            </a:pPr>
            <a:r>
              <a:rPr lang="en-US" dirty="0"/>
              <a:t>           A complex type that specifies configuration options</a:t>
            </a:r>
          </a:p>
          <a:p>
            <a:pPr marL="0" indent="0">
              <a:buNone/>
            </a:pPr>
            <a:r>
              <a:rPr lang="en-US" dirty="0"/>
              <a:t>           related to the Roles resource type. REQUIRED.</a:t>
            </a:r>
          </a:p>
          <a:p>
            <a:pPr marL="0" indent="0">
              <a:buNone/>
            </a:pPr>
            <a:endParaRPr lang="en-US" dirty="0"/>
          </a:p>
          <a:p>
            <a:pPr marL="0" indent="0">
              <a:buNone/>
            </a:pPr>
            <a:r>
              <a:rPr lang="en-US" dirty="0"/>
              <a:t>           enabled</a:t>
            </a:r>
          </a:p>
          <a:p>
            <a:pPr marL="0" indent="0">
              <a:buNone/>
            </a:pPr>
            <a:r>
              <a:rPr lang="en-US" dirty="0"/>
              <a:t>               A </a:t>
            </a:r>
            <a:r>
              <a:rPr lang="en-US" dirty="0" err="1"/>
              <a:t>boolean</a:t>
            </a:r>
            <a:r>
              <a:rPr lang="en-US" dirty="0"/>
              <a:t> type that indicates if the SCIM service</a:t>
            </a:r>
          </a:p>
          <a:p>
            <a:pPr marL="0" indent="0">
              <a:buNone/>
            </a:pPr>
            <a:r>
              <a:rPr lang="en-US" dirty="0"/>
              <a:t>               provider supports the /Roles endpoint defined</a:t>
            </a:r>
          </a:p>
          <a:p>
            <a:pPr marL="0" indent="0">
              <a:buNone/>
            </a:pPr>
            <a:r>
              <a:rPr lang="en-US" dirty="0"/>
              <a:t>               in this extension. REQUIRED.</a:t>
            </a:r>
          </a:p>
          <a:p>
            <a:pPr marL="0" indent="0">
              <a:buNone/>
            </a:pPr>
            <a:endParaRPr lang="en-US" dirty="0"/>
          </a:p>
          <a:p>
            <a:pPr marL="0" indent="0">
              <a:buNone/>
            </a:pPr>
            <a:r>
              <a:rPr lang="en-US" dirty="0"/>
              <a:t>           </a:t>
            </a:r>
            <a:r>
              <a:rPr lang="en-US" dirty="0" err="1"/>
              <a:t>multipleRolesSupported</a:t>
            </a:r>
            <a:endParaRPr lang="en-US" dirty="0"/>
          </a:p>
          <a:p>
            <a:pPr marL="0" indent="0">
              <a:buNone/>
            </a:pPr>
            <a:r>
              <a:rPr lang="en-US" dirty="0"/>
              <a:t>               A </a:t>
            </a:r>
            <a:r>
              <a:rPr lang="en-US" dirty="0" err="1"/>
              <a:t>boolean</a:t>
            </a:r>
            <a:r>
              <a:rPr lang="en-US" dirty="0"/>
              <a:t> type that indicates if the SCIM service</a:t>
            </a:r>
          </a:p>
          <a:p>
            <a:pPr marL="0" indent="0">
              <a:buNone/>
            </a:pPr>
            <a:r>
              <a:rPr lang="en-US" dirty="0"/>
              <a:t>               provider supports multiple values for the "roles"</a:t>
            </a:r>
          </a:p>
          <a:p>
            <a:pPr marL="0" indent="0">
              <a:buNone/>
            </a:pPr>
            <a:r>
              <a:rPr lang="en-US" dirty="0"/>
              <a:t>               attribute on the User resource. REQUIRED.</a:t>
            </a:r>
          </a:p>
        </p:txBody>
      </p:sp>
      <p:sp>
        <p:nvSpPr>
          <p:cNvPr id="9" name="Content Placeholder 8">
            <a:extLst>
              <a:ext uri="{FF2B5EF4-FFF2-40B4-BE49-F238E27FC236}">
                <a16:creationId xmlns:a16="http://schemas.microsoft.com/office/drawing/2014/main" id="{511BBB3F-8E92-435C-B4EC-BD60C169500B}"/>
              </a:ext>
            </a:extLst>
          </p:cNvPr>
          <p:cNvSpPr>
            <a:spLocks noGrp="1"/>
          </p:cNvSpPr>
          <p:nvPr>
            <p:ph sz="half" idx="2"/>
          </p:nvPr>
        </p:nvSpPr>
        <p:spPr/>
        <p:txBody>
          <a:bodyPr>
            <a:normAutofit fontScale="55000" lnSpcReduction="20000"/>
          </a:bodyPr>
          <a:lstStyle/>
          <a:p>
            <a:pPr marL="0" indent="0">
              <a:buNone/>
            </a:pPr>
            <a:r>
              <a:rPr lang="en-US" dirty="0"/>
              <a:t> </a:t>
            </a:r>
          </a:p>
          <a:p>
            <a:pPr marL="0" indent="0">
              <a:buNone/>
            </a:pPr>
            <a:endParaRPr lang="en-US" dirty="0"/>
          </a:p>
          <a:p>
            <a:pPr marL="0" indent="0">
              <a:buNone/>
            </a:pPr>
            <a:endParaRPr lang="en-US" dirty="0"/>
          </a:p>
          <a:p>
            <a:pPr marL="0" indent="0">
              <a:buNone/>
            </a:pPr>
            <a:endParaRPr lang="en-US" dirty="0"/>
          </a:p>
          <a:p>
            <a:pPr marL="0" indent="0">
              <a:buNone/>
            </a:pPr>
            <a:r>
              <a:rPr lang="en-US" dirty="0" err="1"/>
              <a:t>primarySupported</a:t>
            </a:r>
            <a:endParaRPr lang="en-US" dirty="0"/>
          </a:p>
          <a:p>
            <a:pPr marL="0" indent="0">
              <a:buNone/>
            </a:pPr>
            <a:r>
              <a:rPr lang="en-US" dirty="0"/>
              <a:t>               A </a:t>
            </a:r>
            <a:r>
              <a:rPr lang="en-US" dirty="0" err="1"/>
              <a:t>boolean</a:t>
            </a:r>
            <a:r>
              <a:rPr lang="en-US" dirty="0"/>
              <a:t> type that indicates if the SCIM service</a:t>
            </a:r>
          </a:p>
          <a:p>
            <a:pPr marL="0" indent="0">
              <a:buNone/>
            </a:pPr>
            <a:r>
              <a:rPr lang="en-US" dirty="0"/>
              <a:t>               provider supports the "primary" sub-attribute for</a:t>
            </a:r>
          </a:p>
          <a:p>
            <a:pPr marL="0" indent="0">
              <a:buNone/>
            </a:pPr>
            <a:r>
              <a:rPr lang="en-US" dirty="0"/>
              <a:t>               the "roles" attribute on the User resource. REQUIRED.</a:t>
            </a:r>
          </a:p>
          <a:p>
            <a:pPr marL="0" indent="0">
              <a:buNone/>
            </a:pPr>
            <a:endParaRPr lang="en-US" dirty="0"/>
          </a:p>
          <a:p>
            <a:pPr marL="0" indent="0">
              <a:buNone/>
            </a:pPr>
            <a:r>
              <a:rPr lang="en-US" dirty="0" err="1"/>
              <a:t>typeSupported</a:t>
            </a:r>
            <a:endParaRPr lang="en-US" dirty="0"/>
          </a:p>
          <a:p>
            <a:pPr marL="0" indent="0">
              <a:buNone/>
            </a:pPr>
            <a:r>
              <a:rPr lang="en-US" dirty="0"/>
              <a:t>               A </a:t>
            </a:r>
            <a:r>
              <a:rPr lang="en-US" dirty="0" err="1"/>
              <a:t>boolean</a:t>
            </a:r>
            <a:r>
              <a:rPr lang="en-US" dirty="0"/>
              <a:t> type that indicates if the SCIM service</a:t>
            </a:r>
          </a:p>
          <a:p>
            <a:pPr marL="0" indent="0">
              <a:buNone/>
            </a:pPr>
            <a:r>
              <a:rPr lang="en-US" dirty="0"/>
              <a:t>               provider supports the "type" sub-attribute for</a:t>
            </a:r>
          </a:p>
          <a:p>
            <a:pPr marL="0" indent="0">
              <a:buNone/>
            </a:pPr>
            <a:r>
              <a:rPr lang="en-US" dirty="0"/>
              <a:t>               the "roles" attribute on the User resource. REQUIRED.</a:t>
            </a:r>
          </a:p>
        </p:txBody>
      </p:sp>
    </p:spTree>
    <p:extLst>
      <p:ext uri="{BB962C8B-B14F-4D97-AF65-F5344CB8AC3E}">
        <p14:creationId xmlns:p14="http://schemas.microsoft.com/office/powerpoint/2010/main" val="1713477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B919566-4ABF-4D0C-89EE-39E39A76DD8B}"/>
              </a:ext>
            </a:extLst>
          </p:cNvPr>
          <p:cNvSpPr>
            <a:spLocks noGrp="1"/>
          </p:cNvSpPr>
          <p:nvPr>
            <p:ph type="title"/>
          </p:nvPr>
        </p:nvSpPr>
        <p:spPr/>
        <p:txBody>
          <a:bodyPr/>
          <a:lstStyle/>
          <a:p>
            <a:r>
              <a:rPr lang="en-US" dirty="0"/>
              <a:t>Roles + Entitlements - Open Questions</a:t>
            </a:r>
          </a:p>
        </p:txBody>
      </p:sp>
      <p:sp>
        <p:nvSpPr>
          <p:cNvPr id="6" name="Content Placeholder 5">
            <a:extLst>
              <a:ext uri="{FF2B5EF4-FFF2-40B4-BE49-F238E27FC236}">
                <a16:creationId xmlns:a16="http://schemas.microsoft.com/office/drawing/2014/main" id="{19B7B933-7C47-4FC0-8B63-A434E20D5887}"/>
              </a:ext>
            </a:extLst>
          </p:cNvPr>
          <p:cNvSpPr>
            <a:spLocks noGrp="1"/>
          </p:cNvSpPr>
          <p:nvPr>
            <p:ph idx="1"/>
          </p:nvPr>
        </p:nvSpPr>
        <p:spPr/>
        <p:txBody>
          <a:bodyPr/>
          <a:lstStyle/>
          <a:p>
            <a:r>
              <a:rPr lang="en-US" dirty="0"/>
              <a:t>How widely adopted is the type sub-attribute for roles and entitlements?</a:t>
            </a:r>
          </a:p>
          <a:p>
            <a:pPr lvl="1"/>
            <a:r>
              <a:rPr lang="en-US" dirty="0"/>
              <a:t>Should this be included as a role/entitlement-specific attribute?</a:t>
            </a:r>
          </a:p>
          <a:p>
            <a:pPr lvl="2"/>
            <a:r>
              <a:rPr lang="en-US" dirty="0"/>
              <a:t>Is type a universal concept rather than role/entitlement-specific? Should valid values for type be communicated somewhere else – e.g.: </a:t>
            </a:r>
            <a:r>
              <a:rPr lang="en-US" dirty="0" err="1"/>
              <a:t>ServiceProviderConfig</a:t>
            </a:r>
            <a:r>
              <a:rPr lang="en-US" dirty="0"/>
              <a:t>?</a:t>
            </a:r>
          </a:p>
          <a:p>
            <a:pPr lvl="1"/>
            <a:r>
              <a:rPr lang="en-US" dirty="0"/>
              <a:t>Should it remain as a sub-attribute in the core schema doc?</a:t>
            </a:r>
          </a:p>
          <a:p>
            <a:pPr lvl="1"/>
            <a:r>
              <a:rPr lang="en-US" dirty="0"/>
              <a:t>Should type sub-attribute be removed from user resource’s roles attribute?</a:t>
            </a:r>
          </a:p>
          <a:p>
            <a:r>
              <a:rPr lang="en-US" dirty="0"/>
              <a:t>Should this be a standalone extension or merged into the core schema docs?</a:t>
            </a:r>
          </a:p>
          <a:p>
            <a:endParaRPr lang="en-US" dirty="0"/>
          </a:p>
        </p:txBody>
      </p:sp>
    </p:spTree>
    <p:extLst>
      <p:ext uri="{BB962C8B-B14F-4D97-AF65-F5344CB8AC3E}">
        <p14:creationId xmlns:p14="http://schemas.microsoft.com/office/powerpoint/2010/main" val="1980394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7C9D6-9DEA-4001-84D6-D58EB3B6F21A}"/>
              </a:ext>
            </a:extLst>
          </p:cNvPr>
          <p:cNvSpPr>
            <a:spLocks noGrp="1"/>
          </p:cNvSpPr>
          <p:nvPr>
            <p:ph type="title"/>
          </p:nvPr>
        </p:nvSpPr>
        <p:spPr/>
        <p:txBody>
          <a:bodyPr/>
          <a:lstStyle/>
          <a:p>
            <a:r>
              <a:rPr lang="en-US" dirty="0"/>
              <a:t>Verified Domains</a:t>
            </a:r>
          </a:p>
        </p:txBody>
      </p:sp>
      <p:sp>
        <p:nvSpPr>
          <p:cNvPr id="3" name="Content Placeholder 2">
            <a:extLst>
              <a:ext uri="{FF2B5EF4-FFF2-40B4-BE49-F238E27FC236}">
                <a16:creationId xmlns:a16="http://schemas.microsoft.com/office/drawing/2014/main" id="{C753ED05-B6A0-4342-8100-C336C015EE22}"/>
              </a:ext>
            </a:extLst>
          </p:cNvPr>
          <p:cNvSpPr>
            <a:spLocks noGrp="1"/>
          </p:cNvSpPr>
          <p:nvPr>
            <p:ph idx="1"/>
          </p:nvPr>
        </p:nvSpPr>
        <p:spPr/>
        <p:txBody>
          <a:bodyPr>
            <a:normAutofit/>
          </a:bodyPr>
          <a:lstStyle/>
          <a:p>
            <a:r>
              <a:rPr lang="en-US" sz="2000" dirty="0"/>
              <a:t>Draft written to address SaaS problem requiring domains to be ownership verified prior to usage</a:t>
            </a:r>
          </a:p>
          <a:p>
            <a:pPr lvl="1"/>
            <a:r>
              <a:rPr lang="en-US" sz="1600" dirty="0"/>
              <a:t>Mail providers, collaboration platforms, etc. frequently require proof of domain ownership</a:t>
            </a:r>
          </a:p>
          <a:p>
            <a:r>
              <a:rPr lang="en-US" sz="2000" dirty="0"/>
              <a:t>Username* and </a:t>
            </a:r>
            <a:r>
              <a:rPr lang="en-US" sz="2000" dirty="0" err="1"/>
              <a:t>emails.value</a:t>
            </a:r>
            <a:r>
              <a:rPr lang="en-US" sz="2000" dirty="0"/>
              <a:t> frequently require domain suffix to have ownership verified in SaaS system</a:t>
            </a:r>
          </a:p>
          <a:p>
            <a:pPr lvl="1"/>
            <a:r>
              <a:rPr lang="en-US" sz="1800" dirty="0"/>
              <a:t>* If </a:t>
            </a:r>
            <a:r>
              <a:rPr lang="en-US" sz="1800" dirty="0" err="1"/>
              <a:t>userName</a:t>
            </a:r>
            <a:r>
              <a:rPr lang="en-US" sz="1800" dirty="0"/>
              <a:t> is required to be in </a:t>
            </a:r>
            <a:r>
              <a:rPr lang="en-US" sz="1800" dirty="0">
                <a:hlinkClick r:id="rId2"/>
              </a:rPr>
              <a:t>user@domain.com</a:t>
            </a:r>
            <a:r>
              <a:rPr lang="en-US" sz="1800" dirty="0"/>
              <a:t> format</a:t>
            </a:r>
          </a:p>
          <a:p>
            <a:r>
              <a:rPr lang="en-US" sz="2000" dirty="0"/>
              <a:t>Requests fail if domain suffix on </a:t>
            </a:r>
            <a:r>
              <a:rPr lang="en-US" sz="2000" dirty="0" err="1"/>
              <a:t>userName</a:t>
            </a:r>
            <a:r>
              <a:rPr lang="en-US" sz="2000" dirty="0"/>
              <a:t> or </a:t>
            </a:r>
            <a:r>
              <a:rPr lang="en-US" sz="2000" dirty="0" err="1"/>
              <a:t>emails.value</a:t>
            </a:r>
            <a:r>
              <a:rPr lang="en-US" sz="2000" dirty="0"/>
              <a:t> is not verified in SaaS system</a:t>
            </a:r>
          </a:p>
          <a:p>
            <a:r>
              <a:rPr lang="en-US" sz="2000" dirty="0"/>
              <a:t>Implements new resource endpoint for SCIM client to list available domains and consider that in logic while deciding if it should send a request</a:t>
            </a:r>
          </a:p>
          <a:p>
            <a:r>
              <a:rPr lang="en-US" sz="2000" dirty="0"/>
              <a:t>Draft located: </a:t>
            </a:r>
            <a:r>
              <a:rPr lang="en-US" sz="2000" dirty="0">
                <a:hlinkClick r:id="rId3"/>
              </a:rPr>
              <a:t>https://datatracker.ietf.org/doc/draft-zollner-scim-domain-extension/</a:t>
            </a:r>
            <a:endParaRPr lang="en-US" sz="2000" dirty="0"/>
          </a:p>
          <a:p>
            <a:endParaRPr lang="en-US" sz="2000" dirty="0"/>
          </a:p>
        </p:txBody>
      </p:sp>
    </p:spTree>
    <p:extLst>
      <p:ext uri="{BB962C8B-B14F-4D97-AF65-F5344CB8AC3E}">
        <p14:creationId xmlns:p14="http://schemas.microsoft.com/office/powerpoint/2010/main" val="157761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526BB-9200-4ECA-AEFC-642A03AC818D}"/>
              </a:ext>
            </a:extLst>
          </p:cNvPr>
          <p:cNvSpPr>
            <a:spLocks noGrp="1"/>
          </p:cNvSpPr>
          <p:nvPr>
            <p:ph type="title"/>
          </p:nvPr>
        </p:nvSpPr>
        <p:spPr/>
        <p:txBody>
          <a:bodyPr/>
          <a:lstStyle/>
          <a:p>
            <a:r>
              <a:rPr lang="en-US" dirty="0"/>
              <a:t>Verified Domains – Key Components</a:t>
            </a:r>
          </a:p>
        </p:txBody>
      </p:sp>
      <p:sp>
        <p:nvSpPr>
          <p:cNvPr id="3" name="Content Placeholder 2">
            <a:extLst>
              <a:ext uri="{FF2B5EF4-FFF2-40B4-BE49-F238E27FC236}">
                <a16:creationId xmlns:a16="http://schemas.microsoft.com/office/drawing/2014/main" id="{7CCA96CC-BC29-4D07-9873-F4B6E43771C2}"/>
              </a:ext>
            </a:extLst>
          </p:cNvPr>
          <p:cNvSpPr>
            <a:spLocks noGrp="1"/>
          </p:cNvSpPr>
          <p:nvPr>
            <p:ph idx="1"/>
          </p:nvPr>
        </p:nvSpPr>
        <p:spPr/>
        <p:txBody>
          <a:bodyPr/>
          <a:lstStyle/>
          <a:p>
            <a:r>
              <a:rPr lang="en-US" dirty="0"/>
              <a:t>Adds /</a:t>
            </a:r>
            <a:r>
              <a:rPr lang="en-US" dirty="0" err="1"/>
              <a:t>VerifiedDomains</a:t>
            </a:r>
            <a:r>
              <a:rPr lang="en-US" dirty="0"/>
              <a:t> resource</a:t>
            </a:r>
          </a:p>
          <a:p>
            <a:pPr lvl="1"/>
            <a:r>
              <a:rPr lang="en-US" dirty="0"/>
              <a:t>Read only – only HTTP GET supported</a:t>
            </a:r>
          </a:p>
          <a:p>
            <a:pPr lvl="1"/>
            <a:r>
              <a:rPr lang="en-US" dirty="0"/>
              <a:t>Some SCIM service providers have interest in trusting domain verification from connected IdPs, but security concerns on how to establish trust and avoid bad actors impersonating an IdP led to decision to simplify to only GET</a:t>
            </a:r>
          </a:p>
          <a:p>
            <a:r>
              <a:rPr lang="en-US" dirty="0"/>
              <a:t>Adds </a:t>
            </a:r>
            <a:r>
              <a:rPr lang="en-US" dirty="0" err="1"/>
              <a:t>verifiedDomains</a:t>
            </a:r>
            <a:r>
              <a:rPr lang="en-US" dirty="0"/>
              <a:t> </a:t>
            </a:r>
            <a:r>
              <a:rPr lang="en-US" dirty="0" err="1"/>
              <a:t>ServiceProviderConfig</a:t>
            </a:r>
            <a:r>
              <a:rPr lang="en-US" dirty="0"/>
              <a:t> extension</a:t>
            </a:r>
          </a:p>
        </p:txBody>
      </p:sp>
    </p:spTree>
    <p:extLst>
      <p:ext uri="{BB962C8B-B14F-4D97-AF65-F5344CB8AC3E}">
        <p14:creationId xmlns:p14="http://schemas.microsoft.com/office/powerpoint/2010/main" val="63430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36DDC-E878-4A16-BE28-F19407FFB321}"/>
              </a:ext>
            </a:extLst>
          </p:cNvPr>
          <p:cNvSpPr>
            <a:spLocks noGrp="1"/>
          </p:cNvSpPr>
          <p:nvPr>
            <p:ph type="title"/>
          </p:nvPr>
        </p:nvSpPr>
        <p:spPr/>
        <p:txBody>
          <a:bodyPr/>
          <a:lstStyle/>
          <a:p>
            <a:r>
              <a:rPr lang="en-US" dirty="0"/>
              <a:t>Verified Domains - Schema</a:t>
            </a:r>
          </a:p>
        </p:txBody>
      </p:sp>
      <p:sp>
        <p:nvSpPr>
          <p:cNvPr id="3" name="Content Placeholder 2">
            <a:extLst>
              <a:ext uri="{FF2B5EF4-FFF2-40B4-BE49-F238E27FC236}">
                <a16:creationId xmlns:a16="http://schemas.microsoft.com/office/drawing/2014/main" id="{B14AECDE-4B4B-48B2-8262-03E31B6D3FC5}"/>
              </a:ext>
            </a:extLst>
          </p:cNvPr>
          <p:cNvSpPr>
            <a:spLocks noGrp="1"/>
          </p:cNvSpPr>
          <p:nvPr>
            <p:ph idx="1"/>
          </p:nvPr>
        </p:nvSpPr>
        <p:spPr/>
        <p:txBody>
          <a:bodyPr>
            <a:normAutofit fontScale="55000" lnSpcReduction="20000"/>
          </a:bodyPr>
          <a:lstStyle/>
          <a:p>
            <a:pPr marL="0" indent="0">
              <a:buNone/>
            </a:pPr>
            <a:r>
              <a:rPr lang="en-US" dirty="0"/>
              <a:t> domainName</a:t>
            </a:r>
          </a:p>
          <a:p>
            <a:pPr marL="0" indent="0">
              <a:buNone/>
            </a:pPr>
            <a:r>
              <a:rPr lang="en-US" dirty="0"/>
              <a:t>       A string attribute containing at least the Second Level Domain</a:t>
            </a:r>
          </a:p>
          <a:p>
            <a:pPr marL="0" indent="0">
              <a:buNone/>
            </a:pPr>
            <a:r>
              <a:rPr lang="en-US" dirty="0"/>
              <a:t>       (SLD) and Top Level Domain (TLD) of a domain verified in the</a:t>
            </a:r>
          </a:p>
          <a:p>
            <a:pPr marL="0" indent="0">
              <a:buNone/>
            </a:pPr>
            <a:r>
              <a:rPr lang="en-US" dirty="0"/>
              <a:t>       SCIM service provider's system. Subdomains (Third Level</a:t>
            </a:r>
          </a:p>
          <a:p>
            <a:pPr marL="0" indent="0">
              <a:buNone/>
            </a:pPr>
            <a:r>
              <a:rPr lang="en-US" dirty="0"/>
              <a:t>       Domains and below) are supported as well. REQUIRED.</a:t>
            </a:r>
          </a:p>
          <a:p>
            <a:pPr marL="0" indent="0">
              <a:buNone/>
            </a:pPr>
            <a:endParaRPr lang="en-US" dirty="0"/>
          </a:p>
          <a:p>
            <a:pPr marL="0" indent="0">
              <a:buNone/>
            </a:pPr>
            <a:r>
              <a:rPr lang="en-US" dirty="0"/>
              <a:t>   </a:t>
            </a:r>
            <a:r>
              <a:rPr lang="en-US" dirty="0" err="1"/>
              <a:t>allowSubdomains</a:t>
            </a:r>
            <a:endParaRPr lang="en-US" dirty="0"/>
          </a:p>
          <a:p>
            <a:pPr marL="0" indent="0">
              <a:buNone/>
            </a:pPr>
            <a:r>
              <a:rPr lang="en-US" dirty="0"/>
              <a:t>       A </a:t>
            </a:r>
            <a:r>
              <a:rPr lang="en-US" dirty="0" err="1"/>
              <a:t>boolean</a:t>
            </a:r>
            <a:r>
              <a:rPr lang="en-US" dirty="0"/>
              <a:t> attribute set to true for any verified domain</a:t>
            </a:r>
          </a:p>
          <a:p>
            <a:pPr marL="0" indent="0">
              <a:buNone/>
            </a:pPr>
            <a:r>
              <a:rPr lang="en-US" dirty="0"/>
              <a:t>       resource that should be interpreted by the client to</a:t>
            </a:r>
          </a:p>
          <a:p>
            <a:pPr marL="0" indent="0">
              <a:buNone/>
            </a:pPr>
            <a:r>
              <a:rPr lang="en-US" dirty="0"/>
              <a:t>       include all subdomains. REQUIRED.</a:t>
            </a:r>
          </a:p>
          <a:p>
            <a:pPr marL="0" indent="0">
              <a:buNone/>
            </a:pPr>
            <a:endParaRPr lang="en-US" dirty="0"/>
          </a:p>
          <a:p>
            <a:pPr marL="0" indent="0">
              <a:buNone/>
            </a:pPr>
            <a:r>
              <a:rPr lang="en-US" dirty="0"/>
              <a:t>   </a:t>
            </a:r>
            <a:r>
              <a:rPr lang="en-US" dirty="0" err="1"/>
              <a:t>verifiedDate</a:t>
            </a:r>
            <a:endParaRPr lang="en-US" dirty="0"/>
          </a:p>
          <a:p>
            <a:pPr marL="0" indent="0">
              <a:buNone/>
            </a:pPr>
            <a:r>
              <a:rPr lang="en-US" dirty="0"/>
              <a:t>       A </a:t>
            </a:r>
            <a:r>
              <a:rPr lang="en-US" dirty="0" err="1"/>
              <a:t>dateTime</a:t>
            </a:r>
            <a:r>
              <a:rPr lang="en-US" dirty="0"/>
              <a:t> attribute indicating the date and time at which the</a:t>
            </a:r>
          </a:p>
          <a:p>
            <a:pPr marL="0" indent="0">
              <a:buNone/>
            </a:pPr>
            <a:r>
              <a:rPr lang="en-US" dirty="0"/>
              <a:t>       domain resource was verified in the SCIM service provider's</a:t>
            </a:r>
          </a:p>
          <a:p>
            <a:pPr marL="0" indent="0">
              <a:buNone/>
            </a:pPr>
            <a:r>
              <a:rPr lang="en-US" dirty="0"/>
              <a:t>       system. OPTIONAL.</a:t>
            </a:r>
          </a:p>
        </p:txBody>
      </p:sp>
    </p:spTree>
    <p:extLst>
      <p:ext uri="{BB962C8B-B14F-4D97-AF65-F5344CB8AC3E}">
        <p14:creationId xmlns:p14="http://schemas.microsoft.com/office/powerpoint/2010/main" val="1919896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4C272-1DD7-4DCC-8B44-D806A133278B}"/>
              </a:ext>
            </a:extLst>
          </p:cNvPr>
          <p:cNvSpPr>
            <a:spLocks noGrp="1"/>
          </p:cNvSpPr>
          <p:nvPr>
            <p:ph type="title"/>
          </p:nvPr>
        </p:nvSpPr>
        <p:spPr/>
        <p:txBody>
          <a:bodyPr/>
          <a:lstStyle/>
          <a:p>
            <a:r>
              <a:rPr lang="en-US" dirty="0"/>
              <a:t>Verified Domains - </a:t>
            </a:r>
            <a:r>
              <a:rPr lang="en-US" dirty="0" err="1"/>
              <a:t>ServiceProviderConfig</a:t>
            </a:r>
            <a:endParaRPr lang="en-US" dirty="0"/>
          </a:p>
        </p:txBody>
      </p:sp>
      <p:sp>
        <p:nvSpPr>
          <p:cNvPr id="3" name="Content Placeholder 2">
            <a:extLst>
              <a:ext uri="{FF2B5EF4-FFF2-40B4-BE49-F238E27FC236}">
                <a16:creationId xmlns:a16="http://schemas.microsoft.com/office/drawing/2014/main" id="{9205B4A6-DA48-43B0-A04D-76400A5F1DCA}"/>
              </a:ext>
            </a:extLst>
          </p:cNvPr>
          <p:cNvSpPr>
            <a:spLocks noGrp="1"/>
          </p:cNvSpPr>
          <p:nvPr>
            <p:ph idx="1"/>
          </p:nvPr>
        </p:nvSpPr>
        <p:spPr/>
        <p:txBody>
          <a:bodyPr>
            <a:normAutofit fontScale="70000" lnSpcReduction="20000"/>
          </a:bodyPr>
          <a:lstStyle/>
          <a:p>
            <a:pPr marL="0" indent="0">
              <a:buNone/>
            </a:pPr>
            <a:r>
              <a:rPr lang="en-US" dirty="0" err="1"/>
              <a:t>verifiedDomains</a:t>
            </a:r>
            <a:endParaRPr lang="en-US" dirty="0"/>
          </a:p>
          <a:p>
            <a:pPr marL="0" indent="0">
              <a:buNone/>
            </a:pPr>
            <a:r>
              <a:rPr lang="en-US" dirty="0"/>
              <a:t>       A complex type that specifies Verified Domains configuration options. REQUIRED.</a:t>
            </a:r>
          </a:p>
          <a:p>
            <a:pPr marL="0" indent="0">
              <a:buNone/>
            </a:pPr>
            <a:endParaRPr lang="en-US" dirty="0"/>
          </a:p>
          <a:p>
            <a:pPr marL="0" indent="0">
              <a:buNone/>
            </a:pPr>
            <a:r>
              <a:rPr lang="en-US" dirty="0"/>
              <a:t>       supported</a:t>
            </a:r>
          </a:p>
          <a:p>
            <a:pPr marL="0" indent="0">
              <a:buNone/>
            </a:pPr>
            <a:r>
              <a:rPr lang="en-US" dirty="0"/>
              <a:t>           A </a:t>
            </a:r>
            <a:r>
              <a:rPr lang="en-US" dirty="0" err="1"/>
              <a:t>boolean</a:t>
            </a:r>
            <a:r>
              <a:rPr lang="en-US" dirty="0"/>
              <a:t> type that specifies if the Verified Domains extension is supported.</a:t>
            </a:r>
          </a:p>
          <a:p>
            <a:pPr marL="0" indent="0">
              <a:buNone/>
            </a:pPr>
            <a:endParaRPr lang="en-US" dirty="0"/>
          </a:p>
          <a:p>
            <a:pPr marL="0" indent="0">
              <a:buNone/>
            </a:pPr>
            <a:r>
              <a:rPr lang="en-US" dirty="0"/>
              <a:t>       </a:t>
            </a:r>
            <a:r>
              <a:rPr lang="en-US" dirty="0" err="1"/>
              <a:t>userNameProperties</a:t>
            </a:r>
            <a:endParaRPr lang="en-US" dirty="0"/>
          </a:p>
          <a:p>
            <a:pPr marL="0" indent="0">
              <a:buNone/>
            </a:pPr>
            <a:r>
              <a:rPr lang="en-US" dirty="0"/>
              <a:t>           A complex type that specifies if:</a:t>
            </a:r>
          </a:p>
          <a:p>
            <a:pPr lvl="1"/>
            <a:r>
              <a:rPr lang="en-US" dirty="0"/>
              <a:t>the expected value for </a:t>
            </a:r>
            <a:r>
              <a:rPr lang="en-US" dirty="0" err="1"/>
              <a:t>userName</a:t>
            </a:r>
            <a:r>
              <a:rPr lang="en-US" dirty="0"/>
              <a:t> follows the RFC5321 format</a:t>
            </a:r>
          </a:p>
          <a:p>
            <a:pPr lvl="1"/>
            <a:r>
              <a:rPr lang="en-US" dirty="0"/>
              <a:t>if accepted values following RFC5321 require a verified domain suffix.</a:t>
            </a:r>
          </a:p>
          <a:p>
            <a:pPr marL="0" indent="0">
              <a:buNone/>
            </a:pPr>
            <a:endParaRPr lang="en-US" dirty="0"/>
          </a:p>
          <a:p>
            <a:pPr marL="0" indent="0">
              <a:buNone/>
            </a:pPr>
            <a:r>
              <a:rPr lang="en-US" dirty="0"/>
              <a:t>       </a:t>
            </a:r>
            <a:r>
              <a:rPr lang="en-US" dirty="0" err="1"/>
              <a:t>emailsVerifiedDomainRequired</a:t>
            </a:r>
            <a:endParaRPr lang="en-US" dirty="0"/>
          </a:p>
          <a:p>
            <a:pPr marL="0" indent="0">
              <a:buNone/>
            </a:pPr>
            <a:r>
              <a:rPr lang="en-US" dirty="0"/>
              <a:t>           A </a:t>
            </a:r>
            <a:r>
              <a:rPr lang="en-US" dirty="0" err="1"/>
              <a:t>boolean</a:t>
            </a:r>
            <a:r>
              <a:rPr lang="en-US" dirty="0"/>
              <a:t> type that specifies if accepted values for emails require a verified domain suffix.</a:t>
            </a:r>
          </a:p>
        </p:txBody>
      </p:sp>
    </p:spTree>
    <p:extLst>
      <p:ext uri="{BB962C8B-B14F-4D97-AF65-F5344CB8AC3E}">
        <p14:creationId xmlns:p14="http://schemas.microsoft.com/office/powerpoint/2010/main" val="90845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0BC5-018B-4686-9552-178B51245A6D}"/>
              </a:ext>
            </a:extLst>
          </p:cNvPr>
          <p:cNvSpPr>
            <a:spLocks noGrp="1"/>
          </p:cNvSpPr>
          <p:nvPr>
            <p:ph type="title"/>
          </p:nvPr>
        </p:nvSpPr>
        <p:spPr/>
        <p:txBody>
          <a:bodyPr/>
          <a:lstStyle/>
          <a:p>
            <a:r>
              <a:rPr lang="en-US" dirty="0"/>
              <a:t>Verified Domains – Open Questions</a:t>
            </a:r>
          </a:p>
        </p:txBody>
      </p:sp>
      <p:sp>
        <p:nvSpPr>
          <p:cNvPr id="3" name="Content Placeholder 2">
            <a:extLst>
              <a:ext uri="{FF2B5EF4-FFF2-40B4-BE49-F238E27FC236}">
                <a16:creationId xmlns:a16="http://schemas.microsoft.com/office/drawing/2014/main" id="{4C419CAF-41F6-4EA6-A842-25750FD1BE85}"/>
              </a:ext>
            </a:extLst>
          </p:cNvPr>
          <p:cNvSpPr>
            <a:spLocks noGrp="1"/>
          </p:cNvSpPr>
          <p:nvPr>
            <p:ph idx="1"/>
          </p:nvPr>
        </p:nvSpPr>
        <p:spPr/>
        <p:txBody>
          <a:bodyPr>
            <a:normAutofit fontScale="92500" lnSpcReduction="20000"/>
          </a:bodyPr>
          <a:lstStyle/>
          <a:p>
            <a:r>
              <a:rPr lang="en-US" dirty="0"/>
              <a:t>Is RFC5321 the correct RFC to point to for </a:t>
            </a:r>
            <a:r>
              <a:rPr lang="en-US" dirty="0">
                <a:hlinkClick r:id="rId2"/>
              </a:rPr>
              <a:t>user@domain.com</a:t>
            </a:r>
            <a:r>
              <a:rPr lang="en-US" dirty="0"/>
              <a:t> format?</a:t>
            </a:r>
          </a:p>
          <a:p>
            <a:pPr lvl="1"/>
            <a:r>
              <a:rPr lang="en-US" dirty="0"/>
              <a:t>It is called out as the standard for </a:t>
            </a:r>
            <a:r>
              <a:rPr lang="en-US" dirty="0" err="1"/>
              <a:t>email.value</a:t>
            </a:r>
            <a:r>
              <a:rPr lang="en-US" dirty="0"/>
              <a:t> in SCIM RFC 7643</a:t>
            </a:r>
            <a:br>
              <a:rPr lang="en-US" dirty="0"/>
            </a:br>
            <a:endParaRPr lang="en-US" dirty="0"/>
          </a:p>
          <a:p>
            <a:r>
              <a:rPr lang="en-US" dirty="0" err="1"/>
              <a:t>AllowSubdomains</a:t>
            </a:r>
            <a:r>
              <a:rPr lang="en-US" dirty="0"/>
              <a:t> – added for instances where different tenants/environments in SCIM service provider may have different subdomains. i.e. eu.example.com exists in a separate SCIM-connected directory than example.com, meaning ownership of example.com should not extend to all subdomains</a:t>
            </a:r>
          </a:p>
          <a:p>
            <a:pPr lvl="1"/>
            <a:r>
              <a:rPr lang="en-US" dirty="0"/>
              <a:t>Is the purpose of this clear?</a:t>
            </a:r>
          </a:p>
          <a:p>
            <a:pPr lvl="1"/>
            <a:r>
              <a:rPr lang="en-US" dirty="0"/>
              <a:t>Should this be moved to optional and guidance added specifying that if the value is not provided it is assumed to be true?</a:t>
            </a:r>
            <a:br>
              <a:rPr lang="en-US" dirty="0"/>
            </a:br>
            <a:endParaRPr lang="en-US" dirty="0"/>
          </a:p>
          <a:p>
            <a:r>
              <a:rPr lang="en-US" dirty="0"/>
              <a:t>General feedback needed on descriptive sections of draft defining domains, verified domains concept, etc.</a:t>
            </a:r>
          </a:p>
          <a:p>
            <a:endParaRPr lang="en-US" dirty="0"/>
          </a:p>
        </p:txBody>
      </p:sp>
    </p:spTree>
    <p:extLst>
      <p:ext uri="{BB962C8B-B14F-4D97-AF65-F5344CB8AC3E}">
        <p14:creationId xmlns:p14="http://schemas.microsoft.com/office/powerpoint/2010/main" val="4222739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119AD-A226-433B-88D5-0B5F44CF1EA3}"/>
              </a:ext>
            </a:extLst>
          </p:cNvPr>
          <p:cNvSpPr>
            <a:spLocks noGrp="1"/>
          </p:cNvSpPr>
          <p:nvPr>
            <p:ph type="title"/>
          </p:nvPr>
        </p:nvSpPr>
        <p:spPr/>
        <p:txBody>
          <a:bodyPr/>
          <a:lstStyle/>
          <a:p>
            <a:r>
              <a:rPr lang="en-US" dirty="0"/>
              <a:t>Roles + Entitlements</a:t>
            </a:r>
          </a:p>
        </p:txBody>
      </p:sp>
      <p:sp>
        <p:nvSpPr>
          <p:cNvPr id="3" name="Content Placeholder 2">
            <a:extLst>
              <a:ext uri="{FF2B5EF4-FFF2-40B4-BE49-F238E27FC236}">
                <a16:creationId xmlns:a16="http://schemas.microsoft.com/office/drawing/2014/main" id="{9D0B973C-01D7-4C00-943C-469C48E2F392}"/>
              </a:ext>
            </a:extLst>
          </p:cNvPr>
          <p:cNvSpPr>
            <a:spLocks noGrp="1"/>
          </p:cNvSpPr>
          <p:nvPr>
            <p:ph idx="1"/>
          </p:nvPr>
        </p:nvSpPr>
        <p:spPr/>
        <p:txBody>
          <a:bodyPr/>
          <a:lstStyle/>
          <a:p>
            <a:r>
              <a:rPr lang="en-US" dirty="0"/>
              <a:t>Draft written to solve challenges faced by SCIM clients when dealing with roles and entitlements</a:t>
            </a:r>
          </a:p>
          <a:p>
            <a:pPr lvl="1"/>
            <a:r>
              <a:rPr lang="en-US" dirty="0"/>
              <a:t>Discovery of acceptable values for user resource’s roles and entitlements attributes in order to prevent invalid/rejected requests</a:t>
            </a:r>
          </a:p>
          <a:p>
            <a:pPr lvl="1"/>
            <a:r>
              <a:rPr lang="en-US" dirty="0"/>
              <a:t>Discovery of available roles and entitlements values for user resource for the purpose of mapping/assignment in SCIM client</a:t>
            </a:r>
          </a:p>
          <a:p>
            <a:r>
              <a:rPr lang="en-US" dirty="0"/>
              <a:t>Draft located: </a:t>
            </a:r>
            <a:r>
              <a:rPr lang="en-US" dirty="0">
                <a:hlinkClick r:id="rId2"/>
              </a:rPr>
              <a:t>https://datatracker.ietf.org/doc/draft-zollner-scim-roles-entitlements-extension/</a:t>
            </a:r>
            <a:r>
              <a:rPr lang="en-US" dirty="0"/>
              <a:t> </a:t>
            </a:r>
          </a:p>
        </p:txBody>
      </p:sp>
    </p:spTree>
    <p:extLst>
      <p:ext uri="{BB962C8B-B14F-4D97-AF65-F5344CB8AC3E}">
        <p14:creationId xmlns:p14="http://schemas.microsoft.com/office/powerpoint/2010/main" val="2222356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5977-A36F-4B92-BE61-1D67D97D302A}"/>
              </a:ext>
            </a:extLst>
          </p:cNvPr>
          <p:cNvSpPr>
            <a:spLocks noGrp="1"/>
          </p:cNvSpPr>
          <p:nvPr>
            <p:ph type="title"/>
          </p:nvPr>
        </p:nvSpPr>
        <p:spPr/>
        <p:txBody>
          <a:bodyPr/>
          <a:lstStyle/>
          <a:p>
            <a:r>
              <a:rPr lang="en-US" dirty="0"/>
              <a:t>Roles + Entitlements – Key Components</a:t>
            </a:r>
          </a:p>
        </p:txBody>
      </p:sp>
      <p:sp>
        <p:nvSpPr>
          <p:cNvPr id="3" name="Content Placeholder 2">
            <a:extLst>
              <a:ext uri="{FF2B5EF4-FFF2-40B4-BE49-F238E27FC236}">
                <a16:creationId xmlns:a16="http://schemas.microsoft.com/office/drawing/2014/main" id="{B6F393EA-2D35-4F5D-B2CA-E552E0BB603A}"/>
              </a:ext>
            </a:extLst>
          </p:cNvPr>
          <p:cNvSpPr>
            <a:spLocks noGrp="1"/>
          </p:cNvSpPr>
          <p:nvPr>
            <p:ph idx="1"/>
          </p:nvPr>
        </p:nvSpPr>
        <p:spPr/>
        <p:txBody>
          <a:bodyPr/>
          <a:lstStyle/>
          <a:p>
            <a:r>
              <a:rPr lang="en-US" dirty="0"/>
              <a:t>Adds /Roles resource</a:t>
            </a:r>
          </a:p>
          <a:p>
            <a:r>
              <a:rPr lang="en-US" dirty="0"/>
              <a:t>Adds /Entitlements resource</a:t>
            </a:r>
          </a:p>
          <a:p>
            <a:r>
              <a:rPr lang="en-US" dirty="0"/>
              <a:t>Adds </a:t>
            </a:r>
            <a:r>
              <a:rPr lang="en-US" dirty="0" err="1"/>
              <a:t>ServiceProviderConfig</a:t>
            </a:r>
            <a:r>
              <a:rPr lang="en-US" dirty="0"/>
              <a:t> extension</a:t>
            </a:r>
          </a:p>
        </p:txBody>
      </p:sp>
    </p:spTree>
    <p:extLst>
      <p:ext uri="{BB962C8B-B14F-4D97-AF65-F5344CB8AC3E}">
        <p14:creationId xmlns:p14="http://schemas.microsoft.com/office/powerpoint/2010/main" val="2293740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BD399-FFCB-4D0A-98A5-4987260F6ADF}"/>
              </a:ext>
            </a:extLst>
          </p:cNvPr>
          <p:cNvSpPr>
            <a:spLocks noGrp="1"/>
          </p:cNvSpPr>
          <p:nvPr>
            <p:ph type="title"/>
          </p:nvPr>
        </p:nvSpPr>
        <p:spPr/>
        <p:txBody>
          <a:bodyPr/>
          <a:lstStyle/>
          <a:p>
            <a:r>
              <a:rPr lang="en-US" dirty="0"/>
              <a:t>Roles + Entitlements - Schema</a:t>
            </a:r>
          </a:p>
        </p:txBody>
      </p:sp>
      <p:sp>
        <p:nvSpPr>
          <p:cNvPr id="3" name="Content Placeholder 2">
            <a:extLst>
              <a:ext uri="{FF2B5EF4-FFF2-40B4-BE49-F238E27FC236}">
                <a16:creationId xmlns:a16="http://schemas.microsoft.com/office/drawing/2014/main" id="{AA2D6661-D689-42A2-857E-C805BD4DB6B4}"/>
              </a:ext>
            </a:extLst>
          </p:cNvPr>
          <p:cNvSpPr>
            <a:spLocks noGrp="1"/>
          </p:cNvSpPr>
          <p:nvPr>
            <p:ph idx="1"/>
          </p:nvPr>
        </p:nvSpPr>
        <p:spPr/>
        <p:txBody>
          <a:bodyPr/>
          <a:lstStyle/>
          <a:p>
            <a:r>
              <a:rPr lang="en-US" dirty="0"/>
              <a:t>Mostly mimics sub-attributes of user resource attributes</a:t>
            </a:r>
          </a:p>
          <a:p>
            <a:pPr lvl="1"/>
            <a:r>
              <a:rPr lang="en-US" dirty="0"/>
              <a:t>value</a:t>
            </a:r>
          </a:p>
          <a:p>
            <a:pPr lvl="1"/>
            <a:r>
              <a:rPr lang="en-US" dirty="0"/>
              <a:t>display</a:t>
            </a:r>
          </a:p>
          <a:p>
            <a:pPr lvl="1"/>
            <a:r>
              <a:rPr lang="en-US" dirty="0"/>
              <a:t>type</a:t>
            </a:r>
          </a:p>
          <a:p>
            <a:r>
              <a:rPr lang="en-US" dirty="0"/>
              <a:t>Adds one new attribute</a:t>
            </a:r>
          </a:p>
          <a:p>
            <a:pPr lvl="1"/>
            <a:r>
              <a:rPr lang="en-US" dirty="0"/>
              <a:t>enabled</a:t>
            </a:r>
          </a:p>
        </p:txBody>
      </p:sp>
    </p:spTree>
    <p:extLst>
      <p:ext uri="{BB962C8B-B14F-4D97-AF65-F5344CB8AC3E}">
        <p14:creationId xmlns:p14="http://schemas.microsoft.com/office/powerpoint/2010/main" val="3904696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3298</TotalTime>
  <Words>885</Words>
  <Application>Microsoft Macintosh PowerPoint</Application>
  <PresentationFormat>Widescreen</PresentationFormat>
  <Paragraphs>104</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SCIM Extension Drafts: Domains, Roles + Entitlements</vt:lpstr>
      <vt:lpstr>Verified Domains</vt:lpstr>
      <vt:lpstr>Verified Domains – Key Components</vt:lpstr>
      <vt:lpstr>Verified Domains - Schema</vt:lpstr>
      <vt:lpstr>Verified Domains - ServiceProviderConfig</vt:lpstr>
      <vt:lpstr>Verified Domains – Open Questions</vt:lpstr>
      <vt:lpstr>Roles + Entitlements</vt:lpstr>
      <vt:lpstr>Roles + Entitlements – Key Components</vt:lpstr>
      <vt:lpstr>Roles + Entitlements - Schema</vt:lpstr>
      <vt:lpstr>Roles + Entitlements - ServiceProviderConfig</vt:lpstr>
      <vt:lpstr>Roles + Entitlements - Open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SCIM Extension Drafts: Domains, Roles + Entitlements</dc:title>
  <dc:creator>Danny Zollner</dc:creator>
  <cp:lastModifiedBy>Nancy Cam-Winget (ncamwing)</cp:lastModifiedBy>
  <cp:revision>2</cp:revision>
  <dcterms:created xsi:type="dcterms:W3CDTF">2021-11-03T16:17:24Z</dcterms:created>
  <dcterms:modified xsi:type="dcterms:W3CDTF">2021-11-06T00:29:46Z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etDate">
    <vt:lpwstr>2021-11-03T16:17:24Z</vt:lpwstr>
  </property>
  <property fmtid="{D5CDD505-2E9C-101B-9397-08002B2CF9AE}" pid="4" name="MSIP_Label_f42aa342-8706-4288-bd11-ebb85995028c_Method">
    <vt:lpwstr>Standard</vt:lpwstr>
  </property>
  <property fmtid="{D5CDD505-2E9C-101B-9397-08002B2CF9AE}" pid="5" name="MSIP_Label_f42aa342-8706-4288-bd11-ebb85995028c_Name">
    <vt:lpwstr>Internal</vt:lpwstr>
  </property>
  <property fmtid="{D5CDD505-2E9C-101B-9397-08002B2CF9AE}" pid="6" name="MSIP_Label_f42aa342-8706-4288-bd11-ebb85995028c_SiteId">
    <vt:lpwstr>72f988bf-86f1-41af-91ab-2d7cd011db47</vt:lpwstr>
  </property>
  <property fmtid="{D5CDD505-2E9C-101B-9397-08002B2CF9AE}" pid="7" name="MSIP_Label_f42aa342-8706-4288-bd11-ebb85995028c_ActionId">
    <vt:lpwstr>9a0e6968-599c-4082-91c4-d38cbe2a48f9</vt:lpwstr>
  </property>
  <property fmtid="{D5CDD505-2E9C-101B-9397-08002B2CF9AE}" pid="8" name="MSIP_Label_f42aa342-8706-4288-bd11-ebb85995028c_ContentBits">
    <vt:lpwstr>0</vt:lpwstr>
  </property>
</Properties>
</file>