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6" r:id="rId4"/>
    <p:sldId id="268" r:id="rId5"/>
    <p:sldId id="259" r:id="rId6"/>
    <p:sldId id="260" r:id="rId7"/>
    <p:sldId id="265" r:id="rId8"/>
    <p:sldId id="258" r:id="rId9"/>
    <p:sldId id="269" r:id="rId10"/>
    <p:sldId id="261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elle Allen (janelall)" initials="JA(" lastIdx="1" clrIdx="0">
    <p:extLst>
      <p:ext uri="{19B8F6BF-5375-455C-9EA6-DF929625EA0E}">
        <p15:presenceInfo xmlns:p15="http://schemas.microsoft.com/office/powerpoint/2012/main" userId="S::janelall@cisco.com::ad42fbe8-bdc0-429e-a0d6-88b64fa08572" providerId="AD"/>
      </p:ext>
    </p:extLst>
  </p:cmAuthor>
  <p:cmAuthor id="2" name="Danny Zollner" initials="DZ" lastIdx="3" clrIdx="1">
    <p:extLst>
      <p:ext uri="{19B8F6BF-5375-455C-9EA6-DF929625EA0E}">
        <p15:presenceInfo xmlns:p15="http://schemas.microsoft.com/office/powerpoint/2012/main" userId="Danny Zolln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564B6C-76C2-43AF-8230-60374E269A03}" v="1569" dt="2021-11-08T23:50:36.567"/>
    <p1510:client id="{BFFC5D9D-EECA-4BE7-8C85-60610F4CD245}" v="463" dt="2021-11-08T23:38:12.9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38"/>
  </p:normalViewPr>
  <p:slideViewPr>
    <p:cSldViewPr snapToGrid="0">
      <p:cViewPr varScale="1">
        <p:scale>
          <a:sx n="118" d="100"/>
          <a:sy n="118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1-11-05T14:18:16.461" idx="1">
    <p:pos x="6023" y="2688"/>
    <p:text>Define resource types/define how this works a bit more</p:text>
    <p:extLst>
      <p:ext uri="{C676402C-5697-4E1C-873F-D02D1690AC5C}">
        <p15:threadingInfo xmlns:p15="http://schemas.microsoft.com/office/powerpoint/2012/main" timeZoneBias="300"/>
      </p:ext>
    </p:extLst>
  </p:cm>
  <p:cm authorId="2" dt="2021-11-05T14:18:30.988" idx="2">
    <p:pos x="5705" y="2355"/>
    <p:text>Explain what are schemas/what is relevance and purpose of this endpoint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1-03T15:40:51.663" idx="1">
    <p:pos x="5316" y="2545"/>
    <p:text>Are there any registered with IANA.  Not obvious right now</p:text>
    <p:extLst>
      <p:ext uri="{C676402C-5697-4E1C-873F-D02D1690AC5C}">
        <p15:threadingInfo xmlns:p15="http://schemas.microsoft.com/office/powerpoint/2012/main" timeZoneBias="3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AC8B5-F617-2A40-957F-5C0F46DD102B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FD7BE-752B-0B45-B6D7-21AE296BB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8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FD7BE-752B-0B45-B6D7-21AE296BBE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87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FD7BE-752B-0B45-B6D7-21AE296BBE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60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FD7BE-752B-0B45-B6D7-21AE296BBE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46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FD7BE-752B-0B45-B6D7-21AE296BBE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83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360C4-282C-D147-8BDD-0EC1584F67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7EEF52-F478-8740-B21B-A5F8C2C2D5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B4106-91AF-6647-8A48-F98B90CAB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46E02-92CF-EA4D-A59C-121493377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B8A69-A0F9-E148-9084-942C1D477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29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0C774-273A-C44A-9D6C-5D7EB0D65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5D5B2C-15D7-F14E-B8AF-6E14D90577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30223-BCEA-B349-A180-7DD39407E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78B0-D614-4A4B-ABE0-D1154B107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2F214-05CA-B248-B11D-2B2D3D53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5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5EF88E-289B-3846-9019-8B50B3C57D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95E500-4246-1845-9643-A50C8D3DE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3F7985-7ED0-AD44-A48B-8913125DA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B6C0E-B480-004D-AAEA-6B443042E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E2141-26C2-574C-A750-1E3BE2296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08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3096C-07E6-4A4A-BBE5-EDF28D8F8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92087-FB41-BF41-9434-E2F57B1E3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A1CAD-33BC-4945-958D-AFDEA1C3C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A9DAC-F7F0-2740-8F00-9E2B95B3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BE71F-1BCA-4443-9A16-0F4046423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6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92F4A-6612-2544-A42E-B6AB8B431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23CBF-EAEB-B242-8008-780BDC755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9C42A-AC37-D249-96AB-11359C80C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4913A-6F13-334D-BAE1-F78FAB5B6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DEC8F2-4573-FE49-B3FF-D49C692BB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FAA78-0E09-5642-ADC6-6B6CC369F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35946-2622-6742-9555-06F63D604F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C86E66-7C70-AB47-BE6D-6458F87848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A579B-C775-B844-AD58-0772BF422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C6A5DC-E609-4840-9F4E-7B2395765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D59631-D79E-2948-A396-23A1549A6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4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4DD06-B901-064E-AC2B-92A9520F1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038305-2E6B-E646-BB4F-47499E389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1CA746-9201-8340-9442-09241BCD55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15D05B-6358-794A-BB56-6698F7EB6E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50CCB5-564D-E048-89EC-9C3B82A24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131C63-1000-7A46-854B-64A5293AE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E956E0-1B75-3945-BE74-594C329BE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BB8D2F-880C-334E-B297-306750C46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9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3E4C8-ABAA-E941-869D-24E0D9E5F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EE3706-CA34-E948-82F7-4C8EE7FF6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203A85-49BA-1145-91C4-914E83271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7D7405-E407-8949-B6DB-013660CF8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588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F415AA-B6AA-FE42-9C74-B035BC0ED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77010-8B7F-154E-81CE-6D0865DEF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B277DE-4F67-8043-B2CB-A68B15E58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7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1A63D-DA55-BB46-86AA-5BDA6FDC1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AE5F9-7F8F-D744-811A-2D210326A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30698D-47C5-5940-BE25-14530A2EC2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5C1B6-5BE5-1440-A488-EF5003488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465101-347D-144C-9C39-DD675D633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108B4C-EE04-4B4E-94EA-B18ADDDF6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37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89944-3C6C-4F42-AB16-2394434BA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85A9A9-8CDE-0A46-B956-1914F00B48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FDD341-2FA9-0842-890A-E7B48B3BA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BB0B3C-5BFC-CB48-9329-FD6F440CE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06D667-019A-3148-8572-E9A62BBD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DCB7BA-7FAA-AB43-BD78-22A9D0BB7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54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DDD60D-1CF8-2B48-8BA9-4A4E44E53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2853E6-3C75-4345-8343-34105E7AC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68184-3EDB-8348-8C9A-6F8C5C5DB4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3BE04-A176-B146-BC65-AD5EDBAEC546}" type="datetimeFigureOut">
              <a:rPr lang="en-US" smtClean="0"/>
              <a:t>11/10/21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5C234-34D1-DA49-B45E-E95CEFA9C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1B8CC-35D0-0D45-9119-1348D88A60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028D1-8AFF-7546-AC99-85EB133C78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6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hackmd.io/@SCIM-Interest-Group/HkjNNGYVO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charter-ietf-sci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html/rfc764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datatracker.ietf.org/doc/html/rfc764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html/rfc261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ana.org/assignments/scim/scim.x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jsmith@example.org" TargetMode="External"/><Relationship Id="rId2" Type="http://schemas.openxmlformats.org/officeDocument/2006/relationships/hyperlink" Target="https://datatracker.ietf.org/doc/html/rfc7643#section-8.7.1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923D3-730A-1046-A363-2626195447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SCIM Intro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B69DF8-01EF-7A4B-AD6A-2FF519106B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Janelle Allen and Danny Zollner</a:t>
            </a:r>
          </a:p>
          <a:p>
            <a:r>
              <a:rPr lang="en-US"/>
              <a:t>November 11</a:t>
            </a:r>
            <a:r>
              <a:rPr lang="en-US" baseline="30000"/>
              <a:t>th</a:t>
            </a:r>
            <a:r>
              <a:rPr lang="en-US"/>
              <a:t>, 2021 – IETF 112 / Virtual</a:t>
            </a:r>
          </a:p>
        </p:txBody>
      </p:sp>
    </p:spTree>
    <p:extLst>
      <p:ext uri="{BB962C8B-B14F-4D97-AF65-F5344CB8AC3E}">
        <p14:creationId xmlns:p14="http://schemas.microsoft.com/office/powerpoint/2010/main" val="64792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C28CF-983D-114D-B612-3285E5F0C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Attribute 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8A80D-9B4F-2345-A864-74B6FD012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String</a:t>
            </a:r>
          </a:p>
          <a:p>
            <a:r>
              <a:rPr lang="en-US"/>
              <a:t>Boolean</a:t>
            </a:r>
          </a:p>
          <a:p>
            <a:r>
              <a:rPr lang="en-US"/>
              <a:t>Decimal</a:t>
            </a:r>
          </a:p>
          <a:p>
            <a:r>
              <a:rPr lang="en-US"/>
              <a:t>Integer</a:t>
            </a:r>
          </a:p>
          <a:p>
            <a:r>
              <a:rPr lang="en-US" err="1"/>
              <a:t>DateTime</a:t>
            </a:r>
            <a:r>
              <a:rPr lang="en-US"/>
              <a:t> </a:t>
            </a:r>
          </a:p>
          <a:p>
            <a:r>
              <a:rPr lang="en-US"/>
              <a:t>Binary</a:t>
            </a:r>
          </a:p>
          <a:p>
            <a:r>
              <a:rPr lang="en-US"/>
              <a:t>Reference (a URI to a resource)</a:t>
            </a:r>
          </a:p>
          <a:p>
            <a:r>
              <a:rPr lang="en-US"/>
              <a:t>Complex (a composition of simple attributes)</a:t>
            </a:r>
          </a:p>
        </p:txBody>
      </p:sp>
    </p:spTree>
    <p:extLst>
      <p:ext uri="{BB962C8B-B14F-4D97-AF65-F5344CB8AC3E}">
        <p14:creationId xmlns:p14="http://schemas.microsoft.com/office/powerpoint/2010/main" val="792780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6D3DC-95E6-A843-8E31-C26D34EF4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And we all lived happily ever after, until...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4581A-0EF5-BE4E-8D40-1D567548CC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8367"/>
            <a:ext cx="10515600" cy="4658596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r>
              <a:rPr lang="en-US">
                <a:cs typeface="Calibri"/>
              </a:rPr>
              <a:t>Usability</a:t>
            </a:r>
          </a:p>
          <a:p>
            <a:pPr lvl="1"/>
            <a:r>
              <a:rPr lang="en-US">
                <a:ea typeface="+mn-lt"/>
                <a:cs typeface="+mn-lt"/>
              </a:rPr>
              <a:t>Spec ambiguity led to multiple ways to implement causing interoperability challenges and data corruption</a:t>
            </a:r>
          </a:p>
          <a:p>
            <a:pPr lvl="1"/>
            <a:r>
              <a:rPr lang="en-US">
                <a:ea typeface="+mn-lt"/>
                <a:cs typeface="+mn-lt"/>
              </a:rPr>
              <a:t>Limited guidance on groups, roles, entitlements</a:t>
            </a:r>
          </a:p>
          <a:p>
            <a:pPr lvl="1"/>
            <a:r>
              <a:rPr lang="en-US">
                <a:ea typeface="+mn-lt"/>
                <a:cs typeface="+mn-lt"/>
              </a:rPr>
              <a:t>Common attributes not fully defined in 7643</a:t>
            </a:r>
          </a:p>
          <a:p>
            <a:pPr lvl="1"/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Improvements</a:t>
            </a:r>
          </a:p>
          <a:p>
            <a:pPr lvl="1"/>
            <a:r>
              <a:rPr lang="en-US">
                <a:ea typeface="+mn-lt"/>
                <a:cs typeface="+mn-lt"/>
              </a:rPr>
              <a:t>Bulk operations are not asynchronous</a:t>
            </a:r>
          </a:p>
          <a:p>
            <a:pPr lvl="1"/>
            <a:r>
              <a:rPr lang="en-US">
                <a:ea typeface="+mn-lt"/>
                <a:cs typeface="+mn-lt"/>
              </a:rPr>
              <a:t>Pagination limitations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</a:rPr>
              <a:t>Core Schema Extensibility</a:t>
            </a:r>
          </a:p>
          <a:p>
            <a:pPr lvl="1"/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New and Emerging </a:t>
            </a:r>
          </a:p>
          <a:p>
            <a:pPr lvl="1"/>
            <a:r>
              <a:rPr lang="en-US">
                <a:ea typeface="+mn-lt"/>
                <a:cs typeface="+mn-lt"/>
              </a:rPr>
              <a:t>Limited privileged access management (in draft)</a:t>
            </a:r>
          </a:p>
          <a:p>
            <a:pPr lvl="1"/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pPr marL="0" indent="0">
              <a:buNone/>
            </a:pPr>
            <a:r>
              <a:rPr lang="en-US">
                <a:cs typeface="Calibri"/>
              </a:rPr>
              <a:t>Other... </a:t>
            </a:r>
            <a:r>
              <a:rPr lang="en-US">
                <a:cs typeface="Calibri"/>
                <a:hlinkClick r:id="rId2"/>
              </a:rPr>
              <a:t>Papercuts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5772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6DB80-83A3-4FAD-8924-DCCF1C65F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Goals of SCIM NextGen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EF266-544E-4F0F-A2BA-7AD449F9A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>
                <a:cs typeface="Calibri" panose="020F0502020204030204"/>
              </a:rPr>
              <a:t>Improve the overall best practices and guidance</a:t>
            </a:r>
          </a:p>
          <a:p>
            <a:pPr lvl="1"/>
            <a:r>
              <a:rPr lang="en-US" sz="2000">
                <a:cs typeface="Calibri" panose="020F0502020204030204"/>
              </a:rPr>
              <a:t>Profiling SCIM relationship with other Identity Protocols</a:t>
            </a:r>
          </a:p>
          <a:p>
            <a:r>
              <a:rPr lang="en-US" sz="2400">
                <a:cs typeface="Calibri" panose="020F0502020204030204"/>
              </a:rPr>
              <a:t>Account State and Soft Deletion</a:t>
            </a:r>
          </a:p>
          <a:p>
            <a:r>
              <a:rPr lang="en-US" sz="2400">
                <a:cs typeface="Calibri" panose="020F0502020204030204"/>
              </a:rPr>
              <a:t>Reduce areas of ambiguity and provide more prescriptive examples</a:t>
            </a:r>
          </a:p>
          <a:p>
            <a:r>
              <a:rPr lang="en-US" sz="2400">
                <a:cs typeface="Calibri" panose="020F0502020204030204"/>
              </a:rPr>
              <a:t>Schema enhancements for HR, Enterprise Group, privileged access management</a:t>
            </a:r>
          </a:p>
          <a:p>
            <a:r>
              <a:rPr lang="en-US" sz="2400">
                <a:cs typeface="Calibri" panose="020F0502020204030204"/>
              </a:rPr>
              <a:t>Advanced automation scenarios</a:t>
            </a:r>
          </a:p>
          <a:p>
            <a:r>
              <a:rPr lang="en-US" sz="2400">
                <a:cs typeface="Calibri" panose="020F0502020204030204"/>
              </a:rPr>
              <a:t>Enhanced data handling for larger data sets </a:t>
            </a:r>
          </a:p>
          <a:p>
            <a:pPr marL="0" indent="0">
              <a:buNone/>
            </a:pPr>
            <a:endParaRPr lang="en-US" sz="2400">
              <a:cs typeface="Calibri" panose="020F0502020204030204"/>
              <a:hlinkClick r:id="rId2"/>
            </a:endParaRPr>
          </a:p>
          <a:p>
            <a:pPr marL="0" indent="0">
              <a:buNone/>
            </a:pPr>
            <a:r>
              <a:rPr lang="en-US" sz="2400">
                <a:cs typeface="Calibri" panose="020F0502020204030204"/>
                <a:hlinkClick r:id="rId2"/>
              </a:rPr>
              <a:t>https://datatracker.ietf.org/doc/charter-ietf-scim/</a:t>
            </a:r>
            <a:r>
              <a:rPr lang="en-US" sz="2400">
                <a:cs typeface="Calibri" panose="020F0502020204030204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8855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F39E4-6269-A34C-AEA9-20D73D84B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SCIM?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9F896D-C13D-B242-AA52-7C46C93149B0}"/>
              </a:ext>
            </a:extLst>
          </p:cNvPr>
          <p:cNvSpPr txBox="1"/>
          <p:nvPr/>
        </p:nvSpPr>
        <p:spPr>
          <a:xfrm>
            <a:off x="838200" y="1690688"/>
            <a:ext cx="105156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800" i="1"/>
          </a:p>
          <a:p>
            <a:r>
              <a:rPr lang="en-US" sz="2800" i="1"/>
              <a:t>“System for Cross-domain Identity Management”</a:t>
            </a:r>
            <a:endParaRPr lang="en-US" i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Protocol designed for sharing data across identity contexts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Consists of the communication protocol and the core schema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Allows for extensibility</a:t>
            </a:r>
          </a:p>
          <a:p>
            <a:endParaRPr lang="en-US"/>
          </a:p>
          <a:p>
            <a:endParaRPr lang="en-US"/>
          </a:p>
          <a:p>
            <a:pPr algn="ctr"/>
            <a:r>
              <a:rPr lang="en-US"/>
              <a:t>“</a:t>
            </a:r>
            <a:r>
              <a:rPr lang="en-CA"/>
              <a:t>builds upon experience with existing schemas and deployments, placing specific emphasis on simplicity of development and integration” </a:t>
            </a:r>
            <a:r>
              <a:rPr lang="en-CA">
                <a:hlinkClick r:id="rId3"/>
              </a:rPr>
              <a:t>rfc7643</a:t>
            </a:r>
            <a:endParaRPr lang="en-CA"/>
          </a:p>
          <a:p>
            <a:pPr algn="ctr"/>
            <a:endParaRPr lang="en-CA"/>
          </a:p>
          <a:p>
            <a:pPr algn="ctr"/>
            <a:r>
              <a:rPr lang="en-US"/>
              <a:t>“In essence, make it fast, cheap, and easy to move users in to, out of, and around the cloud.” </a:t>
            </a:r>
            <a:r>
              <a:rPr lang="en-US">
                <a:hlinkClick r:id="rId4"/>
              </a:rPr>
              <a:t>rfc7642</a:t>
            </a: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12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9CA81-9B91-47D4-8402-48A8F10DA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SCIM?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53649-5AB9-4B8D-934E-3B376BCF30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Abstracts away underlying data structure</a:t>
            </a:r>
          </a:p>
          <a:p>
            <a:r>
              <a:rPr lang="en-US"/>
              <a:t>Treats every site/domain/whatever the same, enables scale</a:t>
            </a: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0046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8318A988-AECA-4113-91B9-9D07BFBBE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40" y="234097"/>
            <a:ext cx="12089988" cy="6445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516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7D7E8-69ED-FE47-B602-5D0532391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SCIM Protocol RFC 7644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BB1F8-F955-AE45-901B-785FFB1DD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/>
              <a:t>Simple RESTful APIs designed for developer ease of use</a:t>
            </a:r>
          </a:p>
          <a:p>
            <a:pPr lvl="1"/>
            <a:r>
              <a:rPr lang="en-US"/>
              <a:t>uses HTTP methods (</a:t>
            </a:r>
            <a:r>
              <a:rPr lang="en-US" i="1"/>
              <a:t>verbs</a:t>
            </a:r>
            <a:r>
              <a:rPr lang="en-US"/>
              <a:t>) GET, POST, PUT, PATCH, DELETE for creating and modifying the data via SCIM standard JSON payloads to the resource endpoints (</a:t>
            </a:r>
            <a:r>
              <a:rPr lang="en-US" i="1"/>
              <a:t>nouns</a:t>
            </a:r>
            <a:r>
              <a:rPr lang="en-US"/>
              <a:t>)</a:t>
            </a:r>
            <a:endParaRPr lang="en-US">
              <a:cs typeface="Calibri"/>
            </a:endParaRPr>
          </a:p>
          <a:p>
            <a:r>
              <a:rPr lang="en-US"/>
              <a:t>Standardizes methods for clients to communicate with servers (</a:t>
            </a:r>
            <a:r>
              <a:rPr lang="en-US" i="1"/>
              <a:t>Service Providers</a:t>
            </a:r>
            <a:r>
              <a:rPr lang="en-US"/>
              <a:t>)</a:t>
            </a:r>
            <a:endParaRPr lang="en-US">
              <a:cs typeface="Calibri"/>
            </a:endParaRPr>
          </a:p>
          <a:p>
            <a:r>
              <a:rPr lang="en-US"/>
              <a:t>Provides a client the ability to discover resources and server config via three discovery endpoints</a:t>
            </a:r>
            <a:endParaRPr lang="en-US">
              <a:cs typeface="Calibri"/>
            </a:endParaRPr>
          </a:p>
          <a:p>
            <a:endParaRPr lang="en-US"/>
          </a:p>
          <a:p>
            <a:pPr marL="0" indent="0">
              <a:buNone/>
            </a:pPr>
            <a:endParaRPr lang="en-US">
              <a:cs typeface="Calibri" panose="020F0502020204030204"/>
            </a:endParaRPr>
          </a:p>
          <a:p>
            <a:pPr marL="0" indent="0">
              <a:buNone/>
            </a:pPr>
            <a:r>
              <a:rPr lang="en-US" i="1">
                <a:cs typeface="Calibri" panose="020F0502020204030204"/>
              </a:rPr>
              <a:t> Service Provider: An HTTP server ( </a:t>
            </a:r>
            <a:r>
              <a:rPr lang="en-US" i="1">
                <a:cs typeface="Calibri" panose="020F0502020204030204"/>
                <a:hlinkClick r:id="rId3"/>
              </a:rPr>
              <a:t>rfc2616</a:t>
            </a:r>
            <a:r>
              <a:rPr lang="en-US" i="1">
                <a:cs typeface="Calibri" panose="020F0502020204030204"/>
              </a:rPr>
              <a:t> ) which exposes the standard SCIM APIs for Create, Read, Update &amp; Delete operations for a SCIM Client </a:t>
            </a:r>
          </a:p>
        </p:txBody>
      </p:sp>
    </p:spTree>
    <p:extLst>
      <p:ext uri="{BB962C8B-B14F-4D97-AF65-F5344CB8AC3E}">
        <p14:creationId xmlns:p14="http://schemas.microsoft.com/office/powerpoint/2010/main" val="422086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A4A61-D4CC-7444-8538-AD0D1B91E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Available Standard SCIM Endpoints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930315F-511F-F14B-87DE-BFC93E808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476992"/>
              </p:ext>
            </p:extLst>
          </p:nvPr>
        </p:nvGraphicFramePr>
        <p:xfrm>
          <a:off x="81280" y="1417984"/>
          <a:ext cx="12029440" cy="5475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050">
                  <a:extLst>
                    <a:ext uri="{9D8B030D-6E8A-4147-A177-3AD203B41FA5}">
                      <a16:colId xmlns:a16="http://schemas.microsoft.com/office/drawing/2014/main" val="603253402"/>
                    </a:ext>
                  </a:extLst>
                </a:gridCol>
                <a:gridCol w="2570922">
                  <a:extLst>
                    <a:ext uri="{9D8B030D-6E8A-4147-A177-3AD203B41FA5}">
                      <a16:colId xmlns:a16="http://schemas.microsoft.com/office/drawing/2014/main" val="3915798745"/>
                    </a:ext>
                  </a:extLst>
                </a:gridCol>
                <a:gridCol w="6042991">
                  <a:extLst>
                    <a:ext uri="{9D8B030D-6E8A-4147-A177-3AD203B41FA5}">
                      <a16:colId xmlns:a16="http://schemas.microsoft.com/office/drawing/2014/main" val="1860457848"/>
                    </a:ext>
                  </a:extLst>
                </a:gridCol>
                <a:gridCol w="2244477">
                  <a:extLst>
                    <a:ext uri="{9D8B030D-6E8A-4147-A177-3AD203B41FA5}">
                      <a16:colId xmlns:a16="http://schemas.microsoft.com/office/drawing/2014/main" val="4148819840"/>
                    </a:ext>
                  </a:extLst>
                </a:gridCol>
              </a:tblGrid>
              <a:tr h="6003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Discovery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Endpoint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Supported REST Verbs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168604"/>
                  </a:ext>
                </a:extLst>
              </a:tr>
              <a:tr h="6003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/Users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Create, Read, Update, Delete on user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GET, POST, PUT, PATCH, DELETE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8972373"/>
                  </a:ext>
                </a:extLst>
              </a:tr>
              <a:tr h="6003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/Groups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noProof="0">
                          <a:latin typeface="Calibri"/>
                        </a:rPr>
                        <a:t>Create, Read, Update, Delete</a:t>
                      </a:r>
                      <a:r>
                        <a:rPr lang="en-US" sz="1800"/>
                        <a:t> on group data (</a:t>
                      </a:r>
                      <a:r>
                        <a:rPr lang="en-US" sz="1800" i="1"/>
                        <a:t>including membership)</a:t>
                      </a:r>
                    </a:p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GET, POST, PUT, PATCH, DELETE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838464"/>
                  </a:ext>
                </a:extLst>
              </a:tr>
              <a:tr h="600322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/Me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>
                          <a:latin typeface="Calibri"/>
                        </a:rPr>
                        <a:t>Create, Read, Update, Delete </a:t>
                      </a:r>
                      <a:r>
                        <a:rPr lang="en-US" sz="1800"/>
                        <a:t>on users own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GET, POST, PUT, PATCH, DELETE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031819"/>
                  </a:ext>
                </a:extLst>
              </a:tr>
              <a:tr h="421712">
                <a:tc>
                  <a:txBody>
                    <a:bodyPr/>
                    <a:lstStyle/>
                    <a:p>
                      <a:pPr algn="ctr"/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/Schemas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Retrieve available schemas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389698"/>
                  </a:ext>
                </a:extLst>
              </a:tr>
              <a:tr h="6003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/</a:t>
                      </a:r>
                      <a:r>
                        <a:rPr lang="en-US" sz="1800" err="1"/>
                        <a:t>ResourceTypes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Retrieve available resource types</a:t>
                      </a:r>
                    </a:p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2759353"/>
                  </a:ext>
                </a:extLst>
              </a:tr>
              <a:tr h="7356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/</a:t>
                      </a:r>
                      <a:r>
                        <a:rPr lang="en-US" sz="1800" err="1"/>
                        <a:t>ServiceProviderConfig</a:t>
                      </a:r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800"/>
                        <a:t>Retrieve available config on the server (ServiceProvider)</a:t>
                      </a:r>
                    </a:p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170820"/>
                  </a:ext>
                </a:extLst>
              </a:tr>
              <a:tr h="421712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[prefix]/.search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Read and returns queried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POST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4120125"/>
                  </a:ext>
                </a:extLst>
              </a:tr>
              <a:tr h="421712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/Bulk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Contains series of operations to the server in bulk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POST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210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2515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40663-9E8C-4559-A96E-3C7490A9A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 REST operations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A6FA7A7-0D02-4A1F-AE3F-F57377AFDB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3900516"/>
              </p:ext>
            </p:extLst>
          </p:nvPr>
        </p:nvGraphicFramePr>
        <p:xfrm>
          <a:off x="169333" y="1825625"/>
          <a:ext cx="1188042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214">
                  <a:extLst>
                    <a:ext uri="{9D8B030D-6E8A-4147-A177-3AD203B41FA5}">
                      <a16:colId xmlns:a16="http://schemas.microsoft.com/office/drawing/2014/main" val="2133125491"/>
                    </a:ext>
                  </a:extLst>
                </a:gridCol>
                <a:gridCol w="4922213">
                  <a:extLst>
                    <a:ext uri="{9D8B030D-6E8A-4147-A177-3AD203B41FA5}">
                      <a16:colId xmlns:a16="http://schemas.microsoft.com/office/drawing/2014/main" val="3983354195"/>
                    </a:ext>
                  </a:extLst>
                </a:gridCol>
                <a:gridCol w="5079999">
                  <a:extLst>
                    <a:ext uri="{9D8B030D-6E8A-4147-A177-3AD203B41FA5}">
                      <a16:colId xmlns:a16="http://schemas.microsoft.com/office/drawing/2014/main" val="1107776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REST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0940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/Users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Creates new resource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758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/Users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Returns all resources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778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/</a:t>
                      </a:r>
                      <a:r>
                        <a:rPr lang="en-US" err="1"/>
                        <a:t>Users?filter</a:t>
                      </a:r>
                      <a:r>
                        <a:rPr lang="en-US"/>
                        <a:t>=</a:t>
                      </a:r>
                      <a:r>
                        <a:rPr lang="en-US" err="1"/>
                        <a:t>userName</a:t>
                      </a:r>
                      <a:r>
                        <a:rPr lang="en-US"/>
                        <a:t> eq “user@domain.com”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Returns all resources matching filter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207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/Users/123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Returns resource with matching id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94343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/Users/123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Updates all attributes on resource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130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/Users/123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Updates only specified attributes on resource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846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/</a:t>
                      </a:r>
                      <a:r>
                        <a:rPr lang="en-US" err="1"/>
                        <a:t>Users?filter</a:t>
                      </a:r>
                      <a:r>
                        <a:rPr lang="en-US"/>
                        <a:t>=</a:t>
                      </a:r>
                      <a:r>
                        <a:rPr lang="en-US" err="1"/>
                        <a:t>userType</a:t>
                      </a:r>
                      <a:r>
                        <a:rPr lang="en-US"/>
                        <a:t> eq “Intern”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Updates all resources matching filter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820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DELETE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/Users/123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Deletes resource with matching id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3370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00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5F65D-81FF-C445-957C-73562D5DF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SCIM Core Schema RFC 7643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73CBA-0084-8B4A-A114-494BEF716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/>
              <a:t>Defines a minimal common set of attributes representing user and group data along with an enterprise extension for user data  </a:t>
            </a:r>
          </a:p>
          <a:p>
            <a:pPr marL="285750" indent="-285750"/>
            <a:r>
              <a:rPr lang="en-US"/>
              <a:t>Provides a method for organizations to extend SCIM </a:t>
            </a:r>
          </a:p>
          <a:p>
            <a:pPr marL="742950" lvl="1" indent="-285750"/>
            <a:r>
              <a:rPr lang="en-US"/>
              <a:t>Schemas </a:t>
            </a:r>
          </a:p>
          <a:p>
            <a:pPr marL="742950" lvl="1" indent="-285750"/>
            <a:r>
              <a:rPr lang="en-US"/>
              <a:t>Resource types</a:t>
            </a:r>
          </a:p>
          <a:p>
            <a:pPr marL="285750" indent="-285750"/>
            <a:r>
              <a:rPr lang="en-US"/>
              <a:t>Custom schemas may be permanently registered with IANA </a:t>
            </a:r>
            <a:r>
              <a:rPr lang="en-US">
                <a:hlinkClick r:id="rId3"/>
              </a:rPr>
              <a:t>https://www.iana.org/assignments/scim/scim.xml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12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26730-89D0-4BC0-8E43-04E1FE7F5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Example SCIM User: GET /Users/123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A7374-B60D-4FD3-86DE-E88B89B96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64173"/>
            <a:ext cx="5181600" cy="4412790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b="1">
                <a:ea typeface="+mn-lt"/>
                <a:cs typeface="+mn-lt"/>
              </a:rPr>
              <a:t>name</a:t>
            </a:r>
            <a:r>
              <a:rPr lang="en-US" sz="1800">
                <a:ea typeface="+mn-lt"/>
                <a:cs typeface="+mn-lt"/>
              </a:rPr>
              <a:t>: single-valued complex attribute</a:t>
            </a:r>
          </a:p>
          <a:p>
            <a:pPr marL="0" indent="0">
              <a:buNone/>
            </a:pPr>
            <a:r>
              <a:rPr lang="en-US" sz="1800">
                <a:ea typeface="+mn-lt"/>
                <a:cs typeface="+mn-lt"/>
              </a:rPr>
              <a:t>The components of the user's name</a:t>
            </a:r>
          </a:p>
          <a:p>
            <a:pPr marL="0" indent="0">
              <a:buNone/>
            </a:pPr>
            <a:endParaRPr lang="en-US" sz="1800" b="1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800" b="1" err="1">
                <a:ea typeface="+mn-lt"/>
                <a:cs typeface="+mn-lt"/>
              </a:rPr>
              <a:t>phoneNumbers</a:t>
            </a:r>
            <a:r>
              <a:rPr lang="en-US" sz="1800">
                <a:ea typeface="+mn-lt"/>
                <a:cs typeface="+mn-lt"/>
              </a:rPr>
              <a:t>: multi-valued complex attribute with type for meaningful value to human user</a:t>
            </a:r>
            <a:endParaRPr lang="en-US"/>
          </a:p>
          <a:p>
            <a:pPr marL="0" indent="0">
              <a:buNone/>
            </a:pPr>
            <a:endParaRPr lang="en-US" sz="1800" b="1">
              <a:cs typeface="Calibri" panose="020F0502020204030204"/>
            </a:endParaRPr>
          </a:p>
          <a:p>
            <a:pPr marL="0" indent="0">
              <a:buNone/>
            </a:pPr>
            <a:r>
              <a:rPr lang="en-US" sz="1800" b="1">
                <a:cs typeface="Calibri" panose="020F0502020204030204"/>
              </a:rPr>
              <a:t>emails</a:t>
            </a:r>
            <a:r>
              <a:rPr lang="en-US" sz="1800">
                <a:cs typeface="Calibri" panose="020F0502020204030204"/>
              </a:rPr>
              <a:t>: multi-valued complex attribute</a:t>
            </a:r>
          </a:p>
          <a:p>
            <a:pPr marL="0" indent="0">
              <a:buNone/>
            </a:pPr>
            <a:r>
              <a:rPr lang="en-US" sz="1800">
                <a:cs typeface="Calibri" panose="020F0502020204030204"/>
              </a:rPr>
              <a:t>Canonicalized value with type to provide meaningful value to human user</a:t>
            </a:r>
          </a:p>
          <a:p>
            <a:pPr marL="0" indent="0">
              <a:buNone/>
            </a:pPr>
            <a:endParaRPr lang="en-US" sz="1800">
              <a:cs typeface="Calibri" panose="020F0502020204030204"/>
            </a:endParaRPr>
          </a:p>
          <a:p>
            <a:pPr marL="0" indent="0">
              <a:buNone/>
            </a:pPr>
            <a:r>
              <a:rPr lang="en-US" sz="1800" b="1">
                <a:cs typeface="Calibri" panose="020F0502020204030204"/>
              </a:rPr>
              <a:t>Resource Schema Representation:</a:t>
            </a:r>
          </a:p>
          <a:p>
            <a:pPr marL="0" indent="0">
              <a:buNone/>
            </a:pPr>
            <a:r>
              <a:rPr lang="en-US" sz="1600">
                <a:ea typeface="+mn-lt"/>
                <a:cs typeface="+mn-lt"/>
                <a:hlinkClick r:id="rId2"/>
              </a:rPr>
              <a:t>https://datatracker.ietf.org/doc/html/rfc7643#section-8.7.1</a:t>
            </a:r>
            <a:r>
              <a:rPr lang="en-US" sz="1600">
                <a:ea typeface="+mn-lt"/>
                <a:cs typeface="+mn-lt"/>
              </a:rPr>
              <a:t> </a:t>
            </a:r>
            <a:endParaRPr lang="en-US" sz="2400"/>
          </a:p>
          <a:p>
            <a:pPr marL="0" indent="0">
              <a:buNone/>
            </a:pPr>
            <a:endParaRPr lang="en-US" sz="1800">
              <a:cs typeface="Calibri" panose="020F0502020204030204"/>
            </a:endParaRPr>
          </a:p>
          <a:p>
            <a:pPr marL="0" indent="0">
              <a:buNone/>
            </a:pPr>
            <a:endParaRPr lang="en-US" sz="1800">
              <a:cs typeface="Calibri" panose="020F0502020204030204"/>
            </a:endParaRPr>
          </a:p>
          <a:p>
            <a:pPr marL="0" indent="0">
              <a:buNone/>
            </a:pPr>
            <a:endParaRPr lang="en-US" sz="1800">
              <a:cs typeface="Calibri" panose="020F0502020204030204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596602-C6DC-402D-A1A4-96CB465A1E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buNone/>
            </a:pPr>
            <a:r>
              <a:rPr lang="en-US" sz="1800">
                <a:ea typeface="+mn-lt"/>
                <a:cs typeface="+mn-lt"/>
              </a:rPr>
              <a:t>{</a:t>
            </a:r>
          </a:p>
          <a:p>
            <a:pPr>
              <a:buNone/>
            </a:pPr>
            <a:r>
              <a:rPr lang="en-US" sz="1800">
                <a:ea typeface="+mn-lt"/>
                <a:cs typeface="+mn-lt"/>
              </a:rPr>
              <a:t>"schemas": ["urn:ietf:params:scim:schemas:core:2.0:User", "urn:ietf:params:scim:schemas:extension:enterprise:2.0:User"], </a:t>
            </a:r>
            <a:endParaRPr lang="en-US" sz="1800">
              <a:cs typeface="Calibri"/>
            </a:endParaRPr>
          </a:p>
          <a:p>
            <a:pPr>
              <a:buNone/>
            </a:pPr>
            <a:r>
              <a:rPr lang="en-US" sz="1800">
                <a:ea typeface="+mn-lt"/>
                <a:cs typeface="+mn-lt"/>
              </a:rPr>
              <a:t>"id": “123",  </a:t>
            </a:r>
          </a:p>
          <a:p>
            <a:pPr>
              <a:buNone/>
            </a:pPr>
            <a:r>
              <a:rPr lang="en-US" sz="1800">
                <a:ea typeface="+mn-lt"/>
                <a:cs typeface="+mn-lt"/>
              </a:rPr>
              <a:t>"</a:t>
            </a:r>
            <a:r>
              <a:rPr lang="en-US" sz="1800" b="1">
                <a:ea typeface="+mn-lt"/>
                <a:cs typeface="+mn-lt"/>
              </a:rPr>
              <a:t>name</a:t>
            </a:r>
            <a:r>
              <a:rPr lang="en-US" sz="1800">
                <a:ea typeface="+mn-lt"/>
                <a:cs typeface="+mn-lt"/>
              </a:rPr>
              <a:t>": { "formatted": "Ms. Jane Smith", "</a:t>
            </a:r>
            <a:r>
              <a:rPr lang="en-US" sz="1800" err="1">
                <a:ea typeface="+mn-lt"/>
                <a:cs typeface="+mn-lt"/>
              </a:rPr>
              <a:t>familyName</a:t>
            </a:r>
            <a:r>
              <a:rPr lang="en-US" sz="1800">
                <a:ea typeface="+mn-lt"/>
                <a:cs typeface="+mn-lt"/>
              </a:rPr>
              <a:t>": "Smith", "</a:t>
            </a:r>
            <a:r>
              <a:rPr lang="en-US" sz="1800" err="1">
                <a:ea typeface="+mn-lt"/>
                <a:cs typeface="+mn-lt"/>
              </a:rPr>
              <a:t>givenName</a:t>
            </a:r>
            <a:r>
              <a:rPr lang="en-US" sz="1800">
                <a:ea typeface="+mn-lt"/>
                <a:cs typeface="+mn-lt"/>
              </a:rPr>
              <a:t>": "Jane" }, </a:t>
            </a:r>
          </a:p>
          <a:p>
            <a:pPr>
              <a:buNone/>
            </a:pPr>
            <a:r>
              <a:rPr lang="en-US" sz="1800">
                <a:ea typeface="+mn-lt"/>
                <a:cs typeface="+mn-lt"/>
              </a:rPr>
              <a:t>"</a:t>
            </a:r>
            <a:r>
              <a:rPr lang="en-US" sz="1800" b="1" err="1">
                <a:ea typeface="+mn-lt"/>
                <a:cs typeface="+mn-lt"/>
              </a:rPr>
              <a:t>phoneNumbers</a:t>
            </a:r>
            <a:r>
              <a:rPr lang="en-US" sz="1800">
                <a:ea typeface="+mn-lt"/>
                <a:cs typeface="+mn-lt"/>
              </a:rPr>
              <a:t>": [ { "value": "432-123-4566", "type": "home" }], </a:t>
            </a:r>
          </a:p>
          <a:p>
            <a:pPr>
              <a:buNone/>
            </a:pPr>
            <a:r>
              <a:rPr lang="en-US" sz="1800">
                <a:ea typeface="+mn-lt"/>
                <a:cs typeface="+mn-lt"/>
              </a:rPr>
              <a:t>"</a:t>
            </a:r>
            <a:r>
              <a:rPr lang="en-US" sz="1800" b="1">
                <a:ea typeface="+mn-lt"/>
                <a:cs typeface="+mn-lt"/>
              </a:rPr>
              <a:t>emails</a:t>
            </a:r>
            <a:r>
              <a:rPr lang="en-US" sz="1800">
                <a:ea typeface="+mn-lt"/>
                <a:cs typeface="+mn-lt"/>
              </a:rPr>
              <a:t>": [ { "value": "</a:t>
            </a:r>
            <a:r>
              <a:rPr lang="en-US" sz="1800">
                <a:ea typeface="+mn-lt"/>
                <a:cs typeface="+mn-lt"/>
                <a:hlinkClick r:id="rId3"/>
              </a:rPr>
              <a:t>jsmith@example.org</a:t>
            </a:r>
            <a:r>
              <a:rPr lang="en-US" sz="1800">
                <a:ea typeface="+mn-lt"/>
                <a:cs typeface="+mn-lt"/>
              </a:rPr>
              <a:t>", "type": "work", "primary": true }] </a:t>
            </a:r>
          </a:p>
          <a:p>
            <a:pPr>
              <a:buNone/>
            </a:pPr>
            <a:r>
              <a:rPr lang="en-US" sz="1800">
                <a:ea typeface="+mn-lt"/>
                <a:cs typeface="+mn-lt"/>
              </a:rPr>
              <a:t>"userName":"</a:t>
            </a:r>
            <a:r>
              <a:rPr lang="en-US" sz="1800">
                <a:ea typeface="+mn-lt"/>
                <a:cs typeface="+mn-lt"/>
                <a:hlinkClick r:id="rId3"/>
              </a:rPr>
              <a:t>jsmith@example.org"</a:t>
            </a:r>
            <a:r>
              <a:rPr lang="en-US" sz="1800">
                <a:ea typeface="+mn-lt"/>
                <a:cs typeface="+mn-lt"/>
              </a:rPr>
              <a:t>,</a:t>
            </a:r>
          </a:p>
          <a:p>
            <a:pPr>
              <a:buNone/>
            </a:pPr>
            <a:r>
              <a:rPr lang="en-US" sz="1800">
                <a:latin typeface="Calibri" panose="020F0502020204030204"/>
                <a:ea typeface="+mn-lt"/>
                <a:cs typeface="Calibri" panose="020F0502020204030204"/>
              </a:rPr>
              <a:t>"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lt"/>
                <a:cs typeface="Calibri" panose="020F0502020204030204"/>
              </a:rPr>
              <a:t>meta":{…}</a:t>
            </a:r>
            <a:endParaRPr lang="en-US"/>
          </a:p>
          <a:p>
            <a:pPr>
              <a:buNone/>
            </a:pPr>
            <a:r>
              <a:rPr lang="en-US" sz="1800">
                <a:ea typeface="+mn-lt"/>
                <a:cs typeface="+mn-lt"/>
              </a:rPr>
              <a:t>}</a:t>
            </a: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2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3667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861</Words>
  <Application>Microsoft Macintosh PowerPoint</Application>
  <PresentationFormat>Widescreen</PresentationFormat>
  <Paragraphs>157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SCIM Intro</vt:lpstr>
      <vt:lpstr>What is SCIM?</vt:lpstr>
      <vt:lpstr>Why SCIM?</vt:lpstr>
      <vt:lpstr>PowerPoint Presentation</vt:lpstr>
      <vt:lpstr>The SCIM Protocol RFC 7644</vt:lpstr>
      <vt:lpstr>Available Standard SCIM Endpoints</vt:lpstr>
      <vt:lpstr>Examples of REST operations</vt:lpstr>
      <vt:lpstr>The SCIM Core Schema RFC 7643</vt:lpstr>
      <vt:lpstr>Example SCIM User: GET /Users/123</vt:lpstr>
      <vt:lpstr>Attribute Data Types</vt:lpstr>
      <vt:lpstr>And we all lived happily ever after, until...</vt:lpstr>
      <vt:lpstr>Goals of SCIM NextGen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Janelle Allen (janelall)</dc:creator>
  <cp:lastModifiedBy>Janelle Allen (janelall)</cp:lastModifiedBy>
  <cp:revision>4</cp:revision>
  <dcterms:created xsi:type="dcterms:W3CDTF">2021-11-03T18:57:50Z</dcterms:created>
  <dcterms:modified xsi:type="dcterms:W3CDTF">2021-11-10T23:55:38Z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etDate">
    <vt:lpwstr>2021-11-08T17:44:28Z</vt:lpwstr>
  </property>
  <property fmtid="{D5CDD505-2E9C-101B-9397-08002B2CF9AE}" pid="4" name="MSIP_Label_f42aa342-8706-4288-bd11-ebb85995028c_Method">
    <vt:lpwstr>Standard</vt:lpwstr>
  </property>
  <property fmtid="{D5CDD505-2E9C-101B-9397-08002B2CF9AE}" pid="5" name="MSIP_Label_f42aa342-8706-4288-bd11-ebb85995028c_Name">
    <vt:lpwstr>Internal</vt:lpwstr>
  </property>
  <property fmtid="{D5CDD505-2E9C-101B-9397-08002B2CF9AE}" pid="6" name="MSIP_Label_f42aa342-8706-4288-bd11-ebb85995028c_SiteId">
    <vt:lpwstr>72f988bf-86f1-41af-91ab-2d7cd011db47</vt:lpwstr>
  </property>
  <property fmtid="{D5CDD505-2E9C-101B-9397-08002B2CF9AE}" pid="7" name="MSIP_Label_f42aa342-8706-4288-bd11-ebb85995028c_ActionId">
    <vt:lpwstr>a37ac735-f5e2-4117-af3d-c60b648fca00</vt:lpwstr>
  </property>
  <property fmtid="{D5CDD505-2E9C-101B-9397-08002B2CF9AE}" pid="8" name="MSIP_Label_f42aa342-8706-4288-bd11-ebb85995028c_ContentBits">
    <vt:lpwstr>0</vt:lpwstr>
  </property>
</Properties>
</file>