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7" r:id="rId1"/>
  </p:sldMasterIdLst>
  <p:notesMasterIdLst>
    <p:notesMasterId r:id="rId17"/>
  </p:notesMasterIdLst>
  <p:handoutMasterIdLst>
    <p:handoutMasterId r:id="rId18"/>
  </p:handoutMasterIdLst>
  <p:sldIdLst>
    <p:sldId id="915" r:id="rId2"/>
    <p:sldId id="1599" r:id="rId3"/>
    <p:sldId id="1601" r:id="rId4"/>
    <p:sldId id="967" r:id="rId5"/>
    <p:sldId id="2384" r:id="rId6"/>
    <p:sldId id="1604" r:id="rId7"/>
    <p:sldId id="968" r:id="rId8"/>
    <p:sldId id="2386" r:id="rId9"/>
    <p:sldId id="1605" r:id="rId10"/>
    <p:sldId id="1726" r:id="rId11"/>
    <p:sldId id="2349" r:id="rId12"/>
    <p:sldId id="2336" r:id="rId13"/>
    <p:sldId id="2334" r:id="rId14"/>
    <p:sldId id="2388" r:id="rId15"/>
    <p:sldId id="2387" r:id="rId16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00"/>
    <a:srgbClr val="DBFDFF"/>
    <a:srgbClr val="4B4B4B"/>
    <a:srgbClr val="7F7F7F"/>
    <a:srgbClr val="4220A0"/>
    <a:srgbClr val="8BB8DD"/>
    <a:srgbClr val="8ABFC2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5" autoAdjust="0"/>
    <p:restoredTop sz="94967" autoAdjust="0"/>
  </p:normalViewPr>
  <p:slideViewPr>
    <p:cSldViewPr snapToGrid="0" snapToObjects="1">
      <p:cViewPr varScale="1">
        <p:scale>
          <a:sx n="128" d="100"/>
          <a:sy n="128" d="100"/>
        </p:scale>
        <p:origin x="924" y="114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95" d="100"/>
          <a:sy n="95" d="100"/>
        </p:scale>
        <p:origin x="441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CB61A8B-4962-436E-A919-C54CD66C6B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5C9730-850B-4C5F-BAD5-53E5EF6233C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422A4-CB56-469F-BE3F-06DA26113B78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DEB681-BEEF-4DD1-8F27-704B3B70127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DE5AA-8E24-4AB7-A3A2-C97ADCC11C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74DBE-EA2E-4965-8A9D-A5ABA71B5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83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3/14/2022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CFA773-CF20-5B47-8441-39FE469C3B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019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315AC-14EE-4339-AB49-C0101EB9ECA1}" type="slidenum">
              <a:rPr lang="en-US"/>
              <a:pPr/>
              <a:t>4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8575" y="241300"/>
            <a:ext cx="6977063" cy="3925888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305300"/>
            <a:ext cx="5989637" cy="4184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645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315AC-14EE-4339-AB49-C0101EB9ECA1}" type="slidenum">
              <a:rPr lang="en-US"/>
              <a:pPr/>
              <a:t>5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8575" y="241300"/>
            <a:ext cx="6977063" cy="3925888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305300"/>
            <a:ext cx="5989637" cy="4184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4846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315AC-14EE-4339-AB49-C0101EB9ECA1}" type="slidenum">
              <a:rPr lang="en-US"/>
              <a:pPr/>
              <a:t>7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8575" y="241300"/>
            <a:ext cx="6977063" cy="3925888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305300"/>
            <a:ext cx="5989637" cy="4184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462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315AC-14EE-4339-AB49-C0101EB9ECA1}" type="slidenum">
              <a:rPr lang="en-US"/>
              <a:pPr/>
              <a:t>8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8575" y="241300"/>
            <a:ext cx="6977063" cy="3925888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305300"/>
            <a:ext cx="5989637" cy="4184650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26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2863" y="6356120"/>
            <a:ext cx="411372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CDA93E3-66A4-4864-950C-BF65F7AFEAC4}"/>
              </a:ext>
            </a:extLst>
          </p:cNvPr>
          <p:cNvSpPr txBox="1">
            <a:spLocks/>
          </p:cNvSpPr>
          <p:nvPr userDrawn="1"/>
        </p:nvSpPr>
        <p:spPr>
          <a:xfrm>
            <a:off x="8613797" y="636337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010D7-F674-4B3B-B724-A97D09AD3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6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5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1" y="432215"/>
            <a:ext cx="11438251" cy="838200"/>
          </a:xfrm>
        </p:spPr>
        <p:txBody>
          <a:bodyPr/>
          <a:lstStyle>
            <a:lvl1pPr algn="l" defTabSz="91412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599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7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199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34766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36694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5998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3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999" b="0">
                <a:solidFill>
                  <a:schemeClr val="bg1"/>
                </a:solidFill>
                <a:latin typeface="+mj-lt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4" y="658041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3" tIns="41050" rIns="82103" bIns="41050" anchor="b">
            <a:spAutoFit/>
          </a:bodyPr>
          <a:lstStyle/>
          <a:p>
            <a:pPr algn="r" defTabSz="814144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144">
                <a:lnSpc>
                  <a:spcPct val="100000"/>
                </a:lnSpc>
              </a:pPr>
              <a:t>‹#›</a:t>
            </a:fld>
            <a:endParaRPr lang="en-US" sz="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4782761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7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6" y="5273255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3653389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6116254-2CF6-4E9A-B521-1FEEE1920DF0}"/>
              </a:ext>
            </a:extLst>
          </p:cNvPr>
          <p:cNvSpPr txBox="1">
            <a:spLocks/>
          </p:cNvSpPr>
          <p:nvPr userDrawn="1"/>
        </p:nvSpPr>
        <p:spPr>
          <a:xfrm>
            <a:off x="8602911" y="6356348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010D7-F674-4B3B-B724-A97D09AD34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86C8812-7C36-4476-8166-EF027F25961B}"/>
              </a:ext>
            </a:extLst>
          </p:cNvPr>
          <p:cNvSpPr txBox="1">
            <a:spLocks/>
          </p:cNvSpPr>
          <p:nvPr userDrawn="1"/>
        </p:nvSpPr>
        <p:spPr>
          <a:xfrm>
            <a:off x="837982" y="6358846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6lo – IETF 113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D72F9B9-DDA9-4D80-8E96-05E91CBFE4A9}"/>
              </a:ext>
            </a:extLst>
          </p:cNvPr>
          <p:cNvSpPr txBox="1">
            <a:spLocks/>
          </p:cNvSpPr>
          <p:nvPr userDrawn="1"/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Announcing prefixes</a:t>
            </a:r>
          </a:p>
        </p:txBody>
      </p:sp>
    </p:spTree>
    <p:extLst>
      <p:ext uri="{BB962C8B-B14F-4D97-AF65-F5344CB8AC3E}">
        <p14:creationId xmlns:p14="http://schemas.microsoft.com/office/powerpoint/2010/main" val="108227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4" r:id="rId2"/>
    <p:sldLayoutId id="2147484149" r:id="rId3"/>
    <p:sldLayoutId id="2147484152" r:id="rId4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html/draft-ietf-6lo-multicast-registration" TargetMode="External"/><Relationship Id="rId3" Type="http://schemas.openxmlformats.org/officeDocument/2006/relationships/hyperlink" Target="https://www.rfc-editor.org/info/rfc6775" TargetMode="External"/><Relationship Id="rId7" Type="http://schemas.openxmlformats.org/officeDocument/2006/relationships/hyperlink" Target="https://datatracker.ietf.org/doc/html/draft-thubert-6lo-unicast-looku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fc-editor.org/info/rfc8929" TargetMode="External"/><Relationship Id="rId5" Type="http://schemas.openxmlformats.org/officeDocument/2006/relationships/hyperlink" Target="https://www.rfc-editor.org/info/rfc8028" TargetMode="External"/><Relationship Id="rId4" Type="http://schemas.openxmlformats.org/officeDocument/2006/relationships/hyperlink" Target="https://www.rfc-editor.org/info/rfc850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3333">
                <a:alpha val="0"/>
                <a:lumMod val="0"/>
                <a:lumOff val="100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>
            <a:norm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>
                <a:solidFill>
                  <a:srgbClr val="333333"/>
                </a:solidFill>
              </a:rPr>
              <a:t>Announcing Prefixes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Pascal Thubert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31532" y="4494411"/>
            <a:ext cx="1079054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RFC 8505 ++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5" y="5471578"/>
            <a:ext cx="180542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IETF 113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Remote</a:t>
            </a:r>
          </a:p>
        </p:txBody>
      </p:sp>
    </p:spTree>
    <p:extLst>
      <p:ext uri="{BB962C8B-B14F-4D97-AF65-F5344CB8AC3E}">
        <p14:creationId xmlns:p14="http://schemas.microsoft.com/office/powerpoint/2010/main" val="203622050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C7AD9B1-4B25-4B5C-985D-2C841E89E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328613"/>
            <a:ext cx="9144000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C5A82FB-0E97-4140-B82F-64EC4A5D3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561" y="1016832"/>
            <a:ext cx="4250470" cy="8044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would that work?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DC671EF1-0817-47F5-B6A8-F89D09FDC67C}"/>
              </a:ext>
            </a:extLst>
          </p:cNvPr>
          <p:cNvSpPr/>
          <p:nvPr/>
        </p:nvSpPr>
        <p:spPr>
          <a:xfrm>
            <a:off x="276561" y="4571998"/>
            <a:ext cx="1798820" cy="395291"/>
          </a:xfrm>
          <a:prstGeom prst="wedgeRoundRectCallout">
            <a:avLst>
              <a:gd name="adj1" fmla="val 65417"/>
              <a:gd name="adj2" fmla="val 1568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RS replaces NS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B5FA340B-6BB3-4F49-B605-8BCEC795A025}"/>
              </a:ext>
            </a:extLst>
          </p:cNvPr>
          <p:cNvSpPr/>
          <p:nvPr/>
        </p:nvSpPr>
        <p:spPr>
          <a:xfrm>
            <a:off x="8671809" y="4967289"/>
            <a:ext cx="2765685" cy="736468"/>
          </a:xfrm>
          <a:prstGeom prst="wedgeRoundRectCallout">
            <a:avLst>
              <a:gd name="adj1" fmla="val -70955"/>
              <a:gd name="adj2" fmla="val 473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Stub registration option replaces EARO</a:t>
            </a:r>
          </a:p>
        </p:txBody>
      </p:sp>
    </p:spTree>
    <p:extLst>
      <p:ext uri="{BB962C8B-B14F-4D97-AF65-F5344CB8AC3E}">
        <p14:creationId xmlns:p14="http://schemas.microsoft.com/office/powerpoint/2010/main" val="181393051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6"/>
          <p:cNvGrpSpPr>
            <a:grpSpLocks/>
          </p:cNvGrpSpPr>
          <p:nvPr/>
        </p:nvGrpSpPr>
        <p:grpSpPr bwMode="auto">
          <a:xfrm>
            <a:off x="7597594" y="550775"/>
            <a:ext cx="1438209" cy="5756451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086" name="Group 16"/>
          <p:cNvGrpSpPr>
            <a:grpSpLocks/>
          </p:cNvGrpSpPr>
          <p:nvPr/>
        </p:nvGrpSpPr>
        <p:grpSpPr bwMode="auto">
          <a:xfrm>
            <a:off x="1068486" y="550775"/>
            <a:ext cx="1440325" cy="5756451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LP Node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/>
          <p:cNvCxnSpPr/>
          <p:nvPr/>
        </p:nvCxnSpPr>
        <p:spPr bwMode="auto">
          <a:xfrm flipV="1">
            <a:off x="1789706" y="4049976"/>
            <a:ext cx="6526992" cy="14937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121" name="TextBox 42"/>
          <p:cNvSpPr txBox="1">
            <a:spLocks noChangeArrowheads="1"/>
          </p:cNvSpPr>
          <p:nvPr/>
        </p:nvSpPr>
        <p:spPr bwMode="auto">
          <a:xfrm>
            <a:off x="2613532" y="3718812"/>
            <a:ext cx="5768495" cy="36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000000"/>
                </a:solidFill>
              </a:rPr>
              <a:t>RS (SRO, CIPO*, Nonce and NDPSO**)</a:t>
            </a:r>
          </a:p>
        </p:txBody>
      </p:sp>
      <p:grpSp>
        <p:nvGrpSpPr>
          <p:cNvPr id="65" name="Group 6"/>
          <p:cNvGrpSpPr>
            <a:grpSpLocks/>
          </p:cNvGrpSpPr>
          <p:nvPr/>
        </p:nvGrpSpPr>
        <p:grpSpPr bwMode="auto">
          <a:xfrm>
            <a:off x="7597594" y="530584"/>
            <a:ext cx="1438209" cy="5756451"/>
            <a:chOff x="467544" y="548680"/>
            <a:chExt cx="1080120" cy="5760640"/>
          </a:xfrm>
        </p:grpSpPr>
        <p:sp>
          <p:nvSpPr>
            <p:cNvPr id="66" name="Rectangle 65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 err="1">
                  <a:solidFill>
                    <a:srgbClr val="000000"/>
                  </a:solidFill>
                  <a:latin typeface="Calibri" panose="020F0502020204030204"/>
                </a:rPr>
                <a:t>ToR</a:t>
              </a:r>
              <a:endParaRPr lang="en-US" sz="1798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cxnSp>
          <p:nvCxnSpPr>
            <p:cNvPr id="67" name="Straight Connector 66"/>
            <p:cNvCxnSpPr>
              <a:stCxn id="66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16"/>
          <p:cNvGrpSpPr>
            <a:grpSpLocks/>
          </p:cNvGrpSpPr>
          <p:nvPr/>
        </p:nvGrpSpPr>
        <p:grpSpPr bwMode="auto">
          <a:xfrm>
            <a:off x="1068486" y="530584"/>
            <a:ext cx="1440325" cy="5756451"/>
            <a:chOff x="467544" y="548680"/>
            <a:chExt cx="1080120" cy="5760640"/>
          </a:xfrm>
        </p:grpSpPr>
        <p:sp>
          <p:nvSpPr>
            <p:cNvPr id="81" name="Rectangle 80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Calico</a:t>
              </a:r>
            </a:p>
          </p:txBody>
        </p:sp>
        <p:cxnSp>
          <p:nvCxnSpPr>
            <p:cNvPr id="82" name="Straight Connector 81"/>
            <p:cNvCxnSpPr>
              <a:stCxn id="81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256655" y="3012402"/>
            <a:ext cx="1318440" cy="64590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98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ＭＳ Ｐゴシック" pitchFamily="34" charset="-128"/>
              </a:rPr>
              <a:t>Challenge round trip</a:t>
            </a:r>
          </a:p>
        </p:txBody>
      </p:sp>
      <p:cxnSp>
        <p:nvCxnSpPr>
          <p:cNvPr id="93" name="Straight Arrow Connector 92"/>
          <p:cNvCxnSpPr/>
          <p:nvPr/>
        </p:nvCxnSpPr>
        <p:spPr>
          <a:xfrm flipH="1">
            <a:off x="1789708" y="5666834"/>
            <a:ext cx="6526991" cy="28188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42"/>
          <p:cNvSpPr txBox="1">
            <a:spLocks noChangeArrowheads="1"/>
          </p:cNvSpPr>
          <p:nvPr/>
        </p:nvSpPr>
        <p:spPr bwMode="auto">
          <a:xfrm>
            <a:off x="2314230" y="5312632"/>
            <a:ext cx="5621804" cy="36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000000"/>
                </a:solidFill>
              </a:rPr>
              <a:t>                   RA (SRO(status=0))</a:t>
            </a:r>
          </a:p>
        </p:txBody>
      </p:sp>
      <p:cxnSp>
        <p:nvCxnSpPr>
          <p:cNvPr id="96" name="Straight Arrow Connector 95"/>
          <p:cNvCxnSpPr/>
          <p:nvPr/>
        </p:nvCxnSpPr>
        <p:spPr bwMode="auto">
          <a:xfrm flipV="1">
            <a:off x="1789706" y="2568684"/>
            <a:ext cx="6526992" cy="14937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2"/>
          <p:cNvSpPr txBox="1">
            <a:spLocks noChangeArrowheads="1"/>
          </p:cNvSpPr>
          <p:nvPr/>
        </p:nvSpPr>
        <p:spPr bwMode="auto">
          <a:xfrm>
            <a:off x="1951811" y="2211197"/>
            <a:ext cx="6380438" cy="36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000000"/>
                </a:solidFill>
              </a:rPr>
              <a:t>RS (target = IPv6 address, SRO (ROVR=Crypto-ID </a:t>
            </a:r>
            <a:r>
              <a:rPr lang="en-US" altLang="en-US" sz="1798" err="1">
                <a:solidFill>
                  <a:srgbClr val="000000"/>
                </a:solidFill>
              </a:rPr>
              <a:t>PoO</a:t>
            </a:r>
            <a:r>
              <a:rPr lang="en-US" altLang="en-US" sz="1798">
                <a:solidFill>
                  <a:srgbClr val="000000"/>
                </a:solidFill>
              </a:rPr>
              <a:t>))</a:t>
            </a:r>
            <a:endParaRPr lang="en-US" altLang="en-US" sz="1798">
              <a:solidFill>
                <a:srgbClr val="C00000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 flipH="1">
            <a:off x="1789708" y="3366606"/>
            <a:ext cx="6526991" cy="28188"/>
          </a:xfrm>
          <a:prstGeom prst="straightConnector1">
            <a:avLst/>
          </a:prstGeom>
          <a:ln w="25400">
            <a:solidFill>
              <a:schemeClr val="accent1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42"/>
          <p:cNvSpPr txBox="1">
            <a:spLocks noChangeArrowheads="1"/>
          </p:cNvSpPr>
          <p:nvPr/>
        </p:nvSpPr>
        <p:spPr bwMode="auto">
          <a:xfrm>
            <a:off x="2314230" y="3012402"/>
            <a:ext cx="5621804" cy="36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000000"/>
                </a:solidFill>
              </a:rPr>
              <a:t>RA (SRO(status=Validation Requested), Nonce)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329008" y="5751003"/>
            <a:ext cx="3118460" cy="645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798">
                <a:solidFill>
                  <a:srgbClr val="4B4B4B"/>
                </a:solidFill>
                <a:latin typeface="Calibri" panose="020F0502020204030204"/>
              </a:rPr>
              <a:t>*  Crypto-ID Parameters Option</a:t>
            </a:r>
          </a:p>
          <a:p>
            <a:pPr>
              <a:defRPr/>
            </a:pPr>
            <a:r>
              <a:rPr lang="en-US" sz="1798">
                <a:solidFill>
                  <a:srgbClr val="4B4B4B"/>
                </a:solidFill>
                <a:latin typeface="Calibri" panose="020F0502020204030204"/>
              </a:rPr>
              <a:t>** NDP Signature Option</a:t>
            </a:r>
          </a:p>
        </p:txBody>
      </p:sp>
      <p:grpSp>
        <p:nvGrpSpPr>
          <p:cNvPr id="105" name="Group 48"/>
          <p:cNvGrpSpPr>
            <a:grpSpLocks/>
          </p:cNvGrpSpPr>
          <p:nvPr/>
        </p:nvGrpSpPr>
        <p:grpSpPr bwMode="auto">
          <a:xfrm>
            <a:off x="8332269" y="4333446"/>
            <a:ext cx="2637914" cy="368108"/>
            <a:chOff x="2663788" y="1978837"/>
            <a:chExt cx="1944216" cy="369332"/>
          </a:xfrm>
        </p:grpSpPr>
        <p:cxnSp>
          <p:nvCxnSpPr>
            <p:cNvPr id="106" name="Straight Arrow Connector 105"/>
            <p:cNvCxnSpPr/>
            <p:nvPr/>
          </p:nvCxnSpPr>
          <p:spPr>
            <a:xfrm>
              <a:off x="2663788" y="2343393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50"/>
            <p:cNvSpPr txBox="1">
              <a:spLocks noChangeArrowheads="1"/>
            </p:cNvSpPr>
            <p:nvPr/>
          </p:nvSpPr>
          <p:spPr bwMode="auto">
            <a:xfrm>
              <a:off x="2771800" y="197883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1798">
                  <a:solidFill>
                    <a:srgbClr val="000000"/>
                  </a:solidFill>
                </a:rPr>
                <a:t>EDPR</a:t>
              </a:r>
            </a:p>
          </p:txBody>
        </p:sp>
      </p:grpSp>
      <p:sp>
        <p:nvSpPr>
          <p:cNvPr id="44" name="TextBox 50">
            <a:extLst>
              <a:ext uri="{FF2B5EF4-FFF2-40B4-BE49-F238E27FC236}">
                <a16:creationId xmlns:a16="http://schemas.microsoft.com/office/drawing/2014/main" id="{2E097A38-ECA2-4F17-B42F-163BCEBE2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51303" y="4884460"/>
            <a:ext cx="1954010" cy="36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000000"/>
                </a:solidFill>
              </a:rPr>
              <a:t>EDPC</a:t>
            </a:r>
          </a:p>
        </p:txBody>
      </p:sp>
      <p:grpSp>
        <p:nvGrpSpPr>
          <p:cNvPr id="45" name="Group 48">
            <a:extLst>
              <a:ext uri="{FF2B5EF4-FFF2-40B4-BE49-F238E27FC236}">
                <a16:creationId xmlns:a16="http://schemas.microsoft.com/office/drawing/2014/main" id="{05D963F3-DE26-44C5-8357-5C128DD64BD2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8324485" y="5242745"/>
            <a:ext cx="2637914" cy="368108"/>
            <a:chOff x="2663788" y="1978837"/>
            <a:chExt cx="1944216" cy="369332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1229B3BE-BE2F-4EC2-B3C6-E7D2B2DE445D}"/>
                </a:ext>
              </a:extLst>
            </p:cNvPr>
            <p:cNvCxnSpPr/>
            <p:nvPr/>
          </p:nvCxnSpPr>
          <p:spPr>
            <a:xfrm>
              <a:off x="2663788" y="2343393"/>
              <a:ext cx="1944216" cy="0"/>
            </a:xfrm>
            <a:prstGeom prst="straightConnector1">
              <a:avLst/>
            </a:prstGeom>
            <a:ln w="25400">
              <a:solidFill>
                <a:schemeClr val="accent1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50">
              <a:extLst>
                <a:ext uri="{FF2B5EF4-FFF2-40B4-BE49-F238E27FC236}">
                  <a16:creationId xmlns:a16="http://schemas.microsoft.com/office/drawing/2014/main" id="{E532DE58-0157-49BF-989B-00E198654B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1800" y="1978837"/>
              <a:ext cx="144016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en-US" altLang="en-US" sz="1798">
                <a:solidFill>
                  <a:srgbClr val="000000"/>
                </a:solidFill>
              </a:endParaRPr>
            </a:p>
          </p:txBody>
        </p:sp>
      </p:grpSp>
      <p:grpSp>
        <p:nvGrpSpPr>
          <p:cNvPr id="48" name="Group 7">
            <a:extLst>
              <a:ext uri="{FF2B5EF4-FFF2-40B4-BE49-F238E27FC236}">
                <a16:creationId xmlns:a16="http://schemas.microsoft.com/office/drawing/2014/main" id="{6CE1ADBF-65E6-455B-8125-9655C5C33C7A}"/>
              </a:ext>
            </a:extLst>
          </p:cNvPr>
          <p:cNvGrpSpPr>
            <a:grpSpLocks/>
          </p:cNvGrpSpPr>
          <p:nvPr/>
        </p:nvGrpSpPr>
        <p:grpSpPr bwMode="auto">
          <a:xfrm>
            <a:off x="10256731" y="550775"/>
            <a:ext cx="1440325" cy="5756451"/>
            <a:chOff x="467544" y="548680"/>
            <a:chExt cx="1080120" cy="576064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1B685B5-CF5F-4217-8DC9-2240B5970B0F}"/>
                </a:ext>
              </a:extLst>
            </p:cNvPr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MS/MR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LB DNS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39AEE91-9777-4719-8281-9BFDE366AA27}"/>
                </a:ext>
              </a:extLst>
            </p:cNvPr>
            <p:cNvCxnSpPr>
              <a:stCxn id="49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F590220-A93A-48F7-8875-02F731AC5B0F}"/>
              </a:ext>
            </a:extLst>
          </p:cNvPr>
          <p:cNvGrpSpPr/>
          <p:nvPr/>
        </p:nvGrpSpPr>
        <p:grpSpPr>
          <a:xfrm>
            <a:off x="4131091" y="907341"/>
            <a:ext cx="1327077" cy="897883"/>
            <a:chOff x="1586668" y="1081883"/>
            <a:chExt cx="1043924" cy="703079"/>
          </a:xfrm>
        </p:grpSpPr>
        <p:sp>
          <p:nvSpPr>
            <p:cNvPr id="52" name="Cloud 51">
              <a:extLst>
                <a:ext uri="{FF2B5EF4-FFF2-40B4-BE49-F238E27FC236}">
                  <a16:creationId xmlns:a16="http://schemas.microsoft.com/office/drawing/2014/main" id="{CCA3B71A-9967-41C2-9383-B8E625EA73E1}"/>
                </a:ext>
              </a:extLst>
            </p:cNvPr>
            <p:cNvSpPr/>
            <p:nvPr/>
          </p:nvSpPr>
          <p:spPr>
            <a:xfrm>
              <a:off x="1586668" y="1081883"/>
              <a:ext cx="1043924" cy="703079"/>
            </a:xfrm>
            <a:prstGeom prst="cloud">
              <a:avLst/>
            </a:prstGeom>
            <a:solidFill>
              <a:schemeClr val="accent1">
                <a:alpha val="52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5D5634D-3FB2-406C-895D-ACA0CBECA508}"/>
                </a:ext>
              </a:extLst>
            </p:cNvPr>
            <p:cNvSpPr txBox="1"/>
            <p:nvPr/>
          </p:nvSpPr>
          <p:spPr>
            <a:xfrm>
              <a:off x="1751809" y="1240177"/>
              <a:ext cx="711308" cy="2888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  <a:ea typeface="ＭＳ Ｐゴシック" pitchFamily="34" charset="-128"/>
                </a:rPr>
                <a:t>vSwitch</a:t>
              </a:r>
              <a:endParaRPr lang="en-US" sz="1798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ＭＳ Ｐゴシック" pitchFamily="34" charset="-128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A1E90E0-A234-4317-9DE1-E0AC3C4FFE4D}"/>
              </a:ext>
            </a:extLst>
          </p:cNvPr>
          <p:cNvGrpSpPr/>
          <p:nvPr/>
        </p:nvGrpSpPr>
        <p:grpSpPr>
          <a:xfrm>
            <a:off x="8932126" y="821877"/>
            <a:ext cx="1408135" cy="1088472"/>
            <a:chOff x="6790563" y="924903"/>
            <a:chExt cx="1408502" cy="1088756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B5D8BA12-56FA-416D-8E24-C11068AA2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6790563" y="924903"/>
              <a:ext cx="1408502" cy="1088756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BF2210C-F8FF-417F-AC31-EBBF4D6E3625}"/>
                </a:ext>
              </a:extLst>
            </p:cNvPr>
            <p:cNvSpPr txBox="1"/>
            <p:nvPr/>
          </p:nvSpPr>
          <p:spPr>
            <a:xfrm>
              <a:off x="7086638" y="1258793"/>
              <a:ext cx="747512" cy="3692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  <a:ea typeface="ＭＳ Ｐゴシック" pitchFamily="34" charset="-128"/>
                </a:rPr>
                <a:t>Fabric</a:t>
              </a: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D7DDCB9-73C7-4266-A9EA-2ACEA90495BD}"/>
              </a:ext>
            </a:extLst>
          </p:cNvPr>
          <p:cNvCxnSpPr>
            <a:cxnSpLocks/>
          </p:cNvCxnSpPr>
          <p:nvPr/>
        </p:nvCxnSpPr>
        <p:spPr>
          <a:xfrm>
            <a:off x="1698804" y="3129101"/>
            <a:ext cx="0" cy="1326884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Speech Bubble: Rectangle with Corners Rounded 40">
            <a:extLst>
              <a:ext uri="{FF2B5EF4-FFF2-40B4-BE49-F238E27FC236}">
                <a16:creationId xmlns:a16="http://schemas.microsoft.com/office/drawing/2014/main" id="{7EDE4998-2FB8-48C7-B570-40DFB8119322}"/>
              </a:ext>
            </a:extLst>
          </p:cNvPr>
          <p:cNvSpPr/>
          <p:nvPr/>
        </p:nvSpPr>
        <p:spPr>
          <a:xfrm>
            <a:off x="746482" y="1682510"/>
            <a:ext cx="1798820" cy="395291"/>
          </a:xfrm>
          <a:prstGeom prst="wedgeRoundRectCallout">
            <a:avLst>
              <a:gd name="adj1" fmla="val 35001"/>
              <a:gd name="adj2" fmla="val 96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RS replaces NS</a:t>
            </a:r>
          </a:p>
        </p:txBody>
      </p:sp>
      <p:sp>
        <p:nvSpPr>
          <p:cNvPr id="43" name="Speech Bubble: Rectangle with Corners Rounded 42">
            <a:extLst>
              <a:ext uri="{FF2B5EF4-FFF2-40B4-BE49-F238E27FC236}">
                <a16:creationId xmlns:a16="http://schemas.microsoft.com/office/drawing/2014/main" id="{7C91B735-23EB-487B-BDE1-9788E8F7950E}"/>
              </a:ext>
            </a:extLst>
          </p:cNvPr>
          <p:cNvSpPr/>
          <p:nvPr/>
        </p:nvSpPr>
        <p:spPr>
          <a:xfrm>
            <a:off x="2508811" y="4431702"/>
            <a:ext cx="1397366" cy="805686"/>
          </a:xfrm>
          <a:prstGeom prst="wedgeRoundRectCallout">
            <a:avLst>
              <a:gd name="adj1" fmla="val 20757"/>
              <a:gd name="adj2" fmla="val -1008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Stub Registration Option</a:t>
            </a:r>
          </a:p>
        </p:txBody>
      </p:sp>
      <p:sp>
        <p:nvSpPr>
          <p:cNvPr id="54" name="Speech Bubble: Rectangle with Corners Rounded 53">
            <a:extLst>
              <a:ext uri="{FF2B5EF4-FFF2-40B4-BE49-F238E27FC236}">
                <a16:creationId xmlns:a16="http://schemas.microsoft.com/office/drawing/2014/main" id="{8D7A0516-75F0-40A7-A562-B0AB0658F5F1}"/>
              </a:ext>
            </a:extLst>
          </p:cNvPr>
          <p:cNvSpPr/>
          <p:nvPr/>
        </p:nvSpPr>
        <p:spPr>
          <a:xfrm>
            <a:off x="9228124" y="3238351"/>
            <a:ext cx="2448394" cy="709534"/>
          </a:xfrm>
          <a:prstGeom prst="wedgeRoundRectCallout">
            <a:avLst>
              <a:gd name="adj1" fmla="val -25298"/>
              <a:gd name="adj2" fmla="val 1520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Duplicate Prefix R/C replaces DAR / DAC </a:t>
            </a:r>
          </a:p>
        </p:txBody>
      </p:sp>
    </p:spTree>
    <p:extLst>
      <p:ext uri="{BB962C8B-B14F-4D97-AF65-F5344CB8AC3E}">
        <p14:creationId xmlns:p14="http://schemas.microsoft.com/office/powerpoint/2010/main" val="30692296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>
            <a:extLst>
              <a:ext uri="{FF2B5EF4-FFF2-40B4-BE49-F238E27FC236}">
                <a16:creationId xmlns:a16="http://schemas.microsoft.com/office/drawing/2014/main" id="{E4176D95-0783-488C-A870-242A75BAC5DC}"/>
              </a:ext>
            </a:extLst>
          </p:cNvPr>
          <p:cNvSpPr txBox="1"/>
          <p:nvPr/>
        </p:nvSpPr>
        <p:spPr>
          <a:xfrm>
            <a:off x="4875202" y="250602"/>
            <a:ext cx="1913236" cy="92333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ToR</a:t>
            </a:r>
            <a:r>
              <a:rPr lang="en-US" dirty="0"/>
              <a:t> (leaf)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7B3621-FC2A-4815-A198-4070B1A7ED48}"/>
              </a:ext>
            </a:extLst>
          </p:cNvPr>
          <p:cNvSpPr txBox="1"/>
          <p:nvPr/>
        </p:nvSpPr>
        <p:spPr>
          <a:xfrm>
            <a:off x="226236" y="264208"/>
            <a:ext cx="3873860" cy="92333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Server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53" name="Group 7">
            <a:extLst>
              <a:ext uri="{FF2B5EF4-FFF2-40B4-BE49-F238E27FC236}">
                <a16:creationId xmlns:a16="http://schemas.microsoft.com/office/drawing/2014/main" id="{B170D23C-BB8A-4C1A-8BD1-E49CBBE7CBD2}"/>
              </a:ext>
            </a:extLst>
          </p:cNvPr>
          <p:cNvGrpSpPr>
            <a:grpSpLocks/>
          </p:cNvGrpSpPr>
          <p:nvPr/>
        </p:nvGrpSpPr>
        <p:grpSpPr bwMode="auto">
          <a:xfrm>
            <a:off x="5134196" y="559929"/>
            <a:ext cx="1440325" cy="5756451"/>
            <a:chOff x="467544" y="548680"/>
            <a:chExt cx="1080120" cy="5760640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98011E3-A632-4BDA-92E6-905A74D0988B}"/>
                </a:ext>
              </a:extLst>
            </p:cNvPr>
            <p:cNvCxnSpPr>
              <a:stCxn id="54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A62F0B8-4CDD-4BB3-A25D-0F6B0B28D6D1}"/>
                </a:ext>
              </a:extLst>
            </p:cNvPr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 dirty="0">
                  <a:solidFill>
                    <a:srgbClr val="000000"/>
                  </a:solidFill>
                  <a:latin typeface="Calibri" panose="020F0502020204030204"/>
                </a:rPr>
                <a:t>6LBR</a:t>
              </a:r>
            </a:p>
          </p:txBody>
        </p:sp>
      </p:grpSp>
      <p:grpSp>
        <p:nvGrpSpPr>
          <p:cNvPr id="45058" name="Group 6"/>
          <p:cNvGrpSpPr>
            <a:grpSpLocks/>
          </p:cNvGrpSpPr>
          <p:nvPr/>
        </p:nvGrpSpPr>
        <p:grpSpPr bwMode="auto">
          <a:xfrm>
            <a:off x="2545423" y="550775"/>
            <a:ext cx="1438209" cy="5756451"/>
            <a:chOff x="467544" y="548680"/>
            <a:chExt cx="1080120" cy="5760640"/>
          </a:xfrm>
        </p:grpSpPr>
        <p:sp>
          <p:nvSpPr>
            <p:cNvPr id="4" name="Rectangle 3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 dirty="0">
                  <a:solidFill>
                    <a:srgbClr val="000000"/>
                  </a:solidFill>
                  <a:latin typeface="Calibri" panose="020F0502020204030204"/>
                </a:rPr>
                <a:t>6LR</a:t>
              </a:r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>
              <a:off x="1007604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59" name="Group 7"/>
          <p:cNvGrpSpPr>
            <a:grpSpLocks/>
          </p:cNvGrpSpPr>
          <p:nvPr/>
        </p:nvGrpSpPr>
        <p:grpSpPr bwMode="auto">
          <a:xfrm>
            <a:off x="10424092" y="559929"/>
            <a:ext cx="1440325" cy="5756451"/>
            <a:chOff x="2840864" y="545760"/>
            <a:chExt cx="1080120" cy="5760640"/>
          </a:xfrm>
        </p:grpSpPr>
        <p:sp>
          <p:nvSpPr>
            <p:cNvPr id="9" name="Rectangle 8"/>
            <p:cNvSpPr/>
            <p:nvPr/>
          </p:nvSpPr>
          <p:spPr>
            <a:xfrm>
              <a:off x="2840864" y="545760"/>
              <a:ext cx="1080120" cy="5763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IPAM</a:t>
              </a:r>
            </a:p>
          </p:txBody>
        </p:sp>
        <p:cxnSp>
          <p:nvCxnSpPr>
            <p:cNvPr id="10" name="Straight Connector 9"/>
            <p:cNvCxnSpPr>
              <a:stCxn id="9" idx="2"/>
            </p:cNvCxnSpPr>
            <p:nvPr/>
          </p:nvCxnSpPr>
          <p:spPr>
            <a:xfrm>
              <a:off x="3381717" y="112214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062" name="Group 16"/>
          <p:cNvGrpSpPr>
            <a:grpSpLocks/>
          </p:cNvGrpSpPr>
          <p:nvPr/>
        </p:nvGrpSpPr>
        <p:grpSpPr bwMode="auto">
          <a:xfrm>
            <a:off x="337347" y="550775"/>
            <a:ext cx="1440325" cy="5756451"/>
            <a:chOff x="467544" y="548680"/>
            <a:chExt cx="1080120" cy="5760640"/>
          </a:xfrm>
        </p:grpSpPr>
        <p:sp>
          <p:nvSpPr>
            <p:cNvPr id="18" name="Rectangle 17"/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Container</a:t>
              </a:r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7">
            <a:extLst>
              <a:ext uri="{FF2B5EF4-FFF2-40B4-BE49-F238E27FC236}">
                <a16:creationId xmlns:a16="http://schemas.microsoft.com/office/drawing/2014/main" id="{3B1F59F9-ABD4-4D27-99D2-CC7C00B37173}"/>
              </a:ext>
            </a:extLst>
          </p:cNvPr>
          <p:cNvGrpSpPr>
            <a:grpSpLocks/>
          </p:cNvGrpSpPr>
          <p:nvPr/>
        </p:nvGrpSpPr>
        <p:grpSpPr bwMode="auto">
          <a:xfrm>
            <a:off x="8340264" y="559929"/>
            <a:ext cx="1440325" cy="5756451"/>
            <a:chOff x="467544" y="548680"/>
            <a:chExt cx="1080120" cy="576064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2709D9B-4865-4733-9C55-98542950CF2B}"/>
                </a:ext>
              </a:extLst>
            </p:cNvPr>
            <p:cNvSpPr/>
            <p:nvPr/>
          </p:nvSpPr>
          <p:spPr>
            <a:xfrm>
              <a:off x="467544" y="548680"/>
              <a:ext cx="1080120" cy="5763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MS/MR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latin typeface="Calibri" panose="020F0502020204030204"/>
                </a:rPr>
                <a:t>L-B DNS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2E59B54-D601-4B28-976F-F7EBF34162D8}"/>
                </a:ext>
              </a:extLst>
            </p:cNvPr>
            <p:cNvCxnSpPr>
              <a:stCxn id="32" idx="2"/>
            </p:cNvCxnSpPr>
            <p:nvPr/>
          </p:nvCxnSpPr>
          <p:spPr>
            <a:xfrm>
              <a:off x="1008397" y="1125062"/>
              <a:ext cx="0" cy="5184258"/>
            </a:xfrm>
            <a:prstGeom prst="line">
              <a:avLst/>
            </a:prstGeom>
            <a:ln w="31750">
              <a:solidFill>
                <a:srgbClr val="56565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023C931-FFC0-49FB-A15D-55413B125633}"/>
              </a:ext>
            </a:extLst>
          </p:cNvPr>
          <p:cNvCxnSpPr>
            <a:cxnSpLocks/>
          </p:cNvCxnSpPr>
          <p:nvPr/>
        </p:nvCxnSpPr>
        <p:spPr bwMode="auto">
          <a:xfrm>
            <a:off x="3302344" y="3721287"/>
            <a:ext cx="2588934" cy="0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45">
            <a:extLst>
              <a:ext uri="{FF2B5EF4-FFF2-40B4-BE49-F238E27FC236}">
                <a16:creationId xmlns:a16="http://schemas.microsoft.com/office/drawing/2014/main" id="{7EACC328-54BE-42E4-B8DD-0EB57EF54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9698" y="2213248"/>
            <a:ext cx="166743" cy="369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altLang="en-US" sz="1798">
              <a:solidFill>
                <a:srgbClr val="4B4B4B"/>
              </a:solidFill>
            </a:endParaRPr>
          </a:p>
        </p:txBody>
      </p:sp>
      <p:sp>
        <p:nvSpPr>
          <p:cNvPr id="58" name="TextBox 45">
            <a:extLst>
              <a:ext uri="{FF2B5EF4-FFF2-40B4-BE49-F238E27FC236}">
                <a16:creationId xmlns:a16="http://schemas.microsoft.com/office/drawing/2014/main" id="{1AA8A6A5-1536-451F-B04D-1609456AD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0987" y="2662089"/>
            <a:ext cx="166743" cy="369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altLang="en-US" sz="1798">
              <a:solidFill>
                <a:srgbClr val="4B4B4B"/>
              </a:solidFill>
            </a:endParaRPr>
          </a:p>
        </p:txBody>
      </p:sp>
      <p:sp>
        <p:nvSpPr>
          <p:cNvPr id="65" name="TextBox 45">
            <a:extLst>
              <a:ext uri="{FF2B5EF4-FFF2-40B4-BE49-F238E27FC236}">
                <a16:creationId xmlns:a16="http://schemas.microsoft.com/office/drawing/2014/main" id="{FC5C94DD-6BF0-4F02-B6D7-55705BBDC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0788" y="2200106"/>
            <a:ext cx="166743" cy="369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altLang="en-US" sz="1798">
              <a:solidFill>
                <a:srgbClr val="4B4B4B"/>
              </a:solidFill>
            </a:endParaRPr>
          </a:p>
        </p:txBody>
      </p:sp>
      <p:sp>
        <p:nvSpPr>
          <p:cNvPr id="66" name="TextBox 45">
            <a:extLst>
              <a:ext uri="{FF2B5EF4-FFF2-40B4-BE49-F238E27FC236}">
                <a16:creationId xmlns:a16="http://schemas.microsoft.com/office/drawing/2014/main" id="{D776EB68-36B1-42E0-8F8F-B080B4974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0788" y="3127297"/>
            <a:ext cx="166743" cy="369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altLang="en-US" sz="1798">
              <a:solidFill>
                <a:srgbClr val="4B4B4B"/>
              </a:solidFill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 bwMode="auto">
          <a:xfrm flipH="1">
            <a:off x="3264528" y="2832138"/>
            <a:ext cx="7860451" cy="30224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97" name="TextBox 45"/>
          <p:cNvSpPr txBox="1">
            <a:spLocks noChangeArrowheads="1"/>
          </p:cNvSpPr>
          <p:nvPr/>
        </p:nvSpPr>
        <p:spPr bwMode="auto">
          <a:xfrm>
            <a:off x="3345224" y="2452572"/>
            <a:ext cx="7779752" cy="369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4B4B4B"/>
                </a:solidFill>
              </a:rPr>
              <a:t>Provision IPv6 prefix 2001:db8:1::/96 for subnet 10.1.0.0/28 in tenant VRF </a:t>
            </a:r>
          </a:p>
        </p:txBody>
      </p:sp>
      <p:sp>
        <p:nvSpPr>
          <p:cNvPr id="27" name="TextBox 45">
            <a:extLst>
              <a:ext uri="{FF2B5EF4-FFF2-40B4-BE49-F238E27FC236}">
                <a16:creationId xmlns:a16="http://schemas.microsoft.com/office/drawing/2014/main" id="{A7B0EBC2-EA4D-4064-95CF-F2CE96CA4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5398" y="1989017"/>
            <a:ext cx="6217005" cy="3691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4B4B4B"/>
                </a:solidFill>
              </a:rPr>
              <a:t>Provision IPv4 tenant-global subnet 10.1.0.0/28 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AE21A13-8A76-452E-A852-E1C36429DD7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258446" y="2369240"/>
            <a:ext cx="7879727" cy="13149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8779C317-D074-4C50-AEE8-0F926C165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606" y="3014964"/>
            <a:ext cx="2858520" cy="64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4B4B4B"/>
                </a:solidFill>
              </a:rPr>
              <a:t>RS (</a:t>
            </a:r>
            <a:r>
              <a:rPr lang="en-US" altLang="en-US" sz="1798" err="1">
                <a:solidFill>
                  <a:srgbClr val="4B4B4B"/>
                </a:solidFill>
              </a:rPr>
              <a:t>StubRegOption</a:t>
            </a:r>
            <a:r>
              <a:rPr lang="en-US" altLang="en-US" sz="1798">
                <a:solidFill>
                  <a:srgbClr val="4B4B4B"/>
                </a:solidFill>
              </a:rPr>
              <a:t>, R=1 lifetime, sequence, </a:t>
            </a:r>
            <a:r>
              <a:rPr lang="en-US" altLang="en-US" sz="1798" err="1">
                <a:solidFill>
                  <a:srgbClr val="4B4B4B"/>
                </a:solidFill>
              </a:rPr>
              <a:t>PoO</a:t>
            </a:r>
            <a:r>
              <a:rPr lang="en-US" altLang="en-US" sz="1798">
                <a:solidFill>
                  <a:srgbClr val="4B4B4B"/>
                </a:solidFill>
              </a:rPr>
              <a:t>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26AD388-2323-44C5-9D31-CE089771BE8D}"/>
              </a:ext>
            </a:extLst>
          </p:cNvPr>
          <p:cNvCxnSpPr>
            <a:cxnSpLocks/>
          </p:cNvCxnSpPr>
          <p:nvPr/>
        </p:nvCxnSpPr>
        <p:spPr bwMode="auto">
          <a:xfrm flipH="1">
            <a:off x="3274529" y="6040367"/>
            <a:ext cx="2570555" cy="0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09D1FB2-D75D-4496-8783-C14ECB8BC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2813" y="5365888"/>
            <a:ext cx="1686611" cy="645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4B4B4B"/>
                </a:solidFill>
              </a:rPr>
              <a:t>RA(SRO, status = 0)</a:t>
            </a:r>
          </a:p>
        </p:txBody>
      </p:sp>
      <p:grpSp>
        <p:nvGrpSpPr>
          <p:cNvPr id="79" name="Group 72">
            <a:extLst>
              <a:ext uri="{FF2B5EF4-FFF2-40B4-BE49-F238E27FC236}">
                <a16:creationId xmlns:a16="http://schemas.microsoft.com/office/drawing/2014/main" id="{4054612F-BD1A-4079-B2B4-9F4C4755399F}"/>
              </a:ext>
            </a:extLst>
          </p:cNvPr>
          <p:cNvGrpSpPr>
            <a:grpSpLocks/>
          </p:cNvGrpSpPr>
          <p:nvPr/>
        </p:nvGrpSpPr>
        <p:grpSpPr bwMode="auto">
          <a:xfrm rot="16200000">
            <a:off x="1907118" y="1029891"/>
            <a:ext cx="337259" cy="760557"/>
            <a:chOff x="6850057" y="1176816"/>
            <a:chExt cx="746279" cy="761325"/>
          </a:xfrm>
        </p:grpSpPr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ED2602D1-8299-4C35-BFDE-938BAD6337F6}"/>
                </a:ext>
              </a:extLst>
            </p:cNvPr>
            <p:cNvCxnSpPr/>
            <p:nvPr/>
          </p:nvCxnSpPr>
          <p:spPr>
            <a:xfrm>
              <a:off x="7235899" y="1541282"/>
              <a:ext cx="360437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1410B609-0323-4418-A208-8BD2E4938EC5}"/>
                </a:ext>
              </a:extLst>
            </p:cNvPr>
            <p:cNvCxnSpPr/>
            <p:nvPr/>
          </p:nvCxnSpPr>
          <p:spPr>
            <a:xfrm>
              <a:off x="6861202" y="1837897"/>
              <a:ext cx="358850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1632A2ED-D256-4CC0-9BBD-FEE8436F0E50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6822068" y="1554199"/>
              <a:ext cx="761325" cy="6559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6885C0D7-D5D0-4E9E-A34B-2E701529AB16}"/>
                </a:ext>
              </a:extLst>
            </p:cNvPr>
            <p:cNvCxnSpPr/>
            <p:nvPr/>
          </p:nvCxnSpPr>
          <p:spPr>
            <a:xfrm>
              <a:off x="6850057" y="1280804"/>
              <a:ext cx="360436" cy="0"/>
            </a:xfrm>
            <a:prstGeom prst="line">
              <a:avLst/>
            </a:prstGeom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F5B3E56-3DFF-43B6-9E6C-87E4A91E2D96}"/>
              </a:ext>
            </a:extLst>
          </p:cNvPr>
          <p:cNvGrpSpPr/>
          <p:nvPr/>
        </p:nvGrpSpPr>
        <p:grpSpPr>
          <a:xfrm>
            <a:off x="1632505" y="1334170"/>
            <a:ext cx="1043652" cy="702896"/>
            <a:chOff x="1586668" y="1081883"/>
            <a:chExt cx="1043924" cy="703079"/>
          </a:xfrm>
        </p:grpSpPr>
        <p:sp>
          <p:nvSpPr>
            <p:cNvPr id="70" name="Cloud 69">
              <a:extLst>
                <a:ext uri="{FF2B5EF4-FFF2-40B4-BE49-F238E27FC236}">
                  <a16:creationId xmlns:a16="http://schemas.microsoft.com/office/drawing/2014/main" id="{F739DEB0-796D-4B17-8D50-D7E0899994A4}"/>
                </a:ext>
              </a:extLst>
            </p:cNvPr>
            <p:cNvSpPr/>
            <p:nvPr/>
          </p:nvSpPr>
          <p:spPr>
            <a:xfrm>
              <a:off x="1586668" y="1081883"/>
              <a:ext cx="1043924" cy="703079"/>
            </a:xfrm>
            <a:prstGeom prst="cloud">
              <a:avLst/>
            </a:prstGeom>
            <a:solidFill>
              <a:schemeClr val="accent1">
                <a:alpha val="52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6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EE2572D-13EA-4E61-88F9-862534E4288A}"/>
                </a:ext>
              </a:extLst>
            </p:cNvPr>
            <p:cNvSpPr txBox="1"/>
            <p:nvPr/>
          </p:nvSpPr>
          <p:spPr>
            <a:xfrm>
              <a:off x="1635532" y="1209113"/>
              <a:ext cx="904478" cy="3692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 err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  <a:ea typeface="ＭＳ Ｐゴシック" pitchFamily="34" charset="-128"/>
                </a:rPr>
                <a:t>vSwitch</a:t>
              </a:r>
              <a:endParaRPr lang="en-US" sz="1798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ＭＳ Ｐゴシック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695BF1-F19C-4CA7-8590-291B3F985D79}"/>
              </a:ext>
            </a:extLst>
          </p:cNvPr>
          <p:cNvGrpSpPr/>
          <p:nvPr/>
        </p:nvGrpSpPr>
        <p:grpSpPr>
          <a:xfrm>
            <a:off x="3903990" y="1355428"/>
            <a:ext cx="1227536" cy="489585"/>
            <a:chOff x="3972636" y="1228464"/>
            <a:chExt cx="1227856" cy="489713"/>
          </a:xfrm>
        </p:grpSpPr>
        <p:grpSp>
          <p:nvGrpSpPr>
            <p:cNvPr id="71" name="Group 72">
              <a:extLst>
                <a:ext uri="{FF2B5EF4-FFF2-40B4-BE49-F238E27FC236}">
                  <a16:creationId xmlns:a16="http://schemas.microsoft.com/office/drawing/2014/main" id="{3EAB6D56-3F2F-4508-86E0-F2D1F529D4C8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4372628" y="828472"/>
              <a:ext cx="215751" cy="1015735"/>
              <a:chOff x="6850057" y="1093388"/>
              <a:chExt cx="746279" cy="1016496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FFD2FA6-281F-4131-83F6-8D663FB7194A}"/>
                  </a:ext>
                </a:extLst>
              </p:cNvPr>
              <p:cNvCxnSpPr/>
              <p:nvPr/>
            </p:nvCxnSpPr>
            <p:spPr>
              <a:xfrm>
                <a:off x="7235899" y="1541282"/>
                <a:ext cx="360437" cy="0"/>
              </a:xfrm>
              <a:prstGeom prst="line">
                <a:avLst/>
              </a:prstGeom>
              <a:ln w="952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D4404761-32AA-40F4-8023-47B026C8E1C7}"/>
                  </a:ext>
                </a:extLst>
              </p:cNvPr>
              <p:cNvCxnSpPr/>
              <p:nvPr/>
            </p:nvCxnSpPr>
            <p:spPr>
              <a:xfrm>
                <a:off x="6859584" y="1973292"/>
                <a:ext cx="358849" cy="0"/>
              </a:xfrm>
              <a:prstGeom prst="line">
                <a:avLst/>
              </a:prstGeom>
              <a:ln w="952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A8715F96-F38E-4299-868B-8101F9EB66E4}"/>
                  </a:ext>
                </a:extLst>
              </p:cNvPr>
              <p:cNvCxnSpPr/>
              <p:nvPr/>
            </p:nvCxnSpPr>
            <p:spPr>
              <a:xfrm flipV="1">
                <a:off x="7218433" y="1093388"/>
                <a:ext cx="0" cy="1016496"/>
              </a:xfrm>
              <a:prstGeom prst="line">
                <a:avLst/>
              </a:prstGeom>
              <a:ln w="952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0688D58-65D2-4DCB-9CE5-BFCAD4EDEE67}"/>
                  </a:ext>
                </a:extLst>
              </p:cNvPr>
              <p:cNvCxnSpPr/>
              <p:nvPr/>
            </p:nvCxnSpPr>
            <p:spPr>
              <a:xfrm>
                <a:off x="6850057" y="1280804"/>
                <a:ext cx="360436" cy="0"/>
              </a:xfrm>
              <a:prstGeom prst="line">
                <a:avLst/>
              </a:prstGeom>
              <a:ln w="952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64DC151-558E-4AD2-A646-E6BDC3BBA5A4}"/>
                </a:ext>
              </a:extLst>
            </p:cNvPr>
            <p:cNvSpPr txBox="1"/>
            <p:nvPr/>
          </p:nvSpPr>
          <p:spPr>
            <a:xfrm>
              <a:off x="4198999" y="1348973"/>
              <a:ext cx="1001493" cy="3692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  <a:ea typeface="ＭＳ Ｐゴシック" pitchFamily="34" charset="-128"/>
                </a:rPr>
                <a:t>Ethernet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86B7837-F791-4363-BB22-5A28E3D5E6EA}"/>
              </a:ext>
            </a:extLst>
          </p:cNvPr>
          <p:cNvGrpSpPr/>
          <p:nvPr/>
        </p:nvGrpSpPr>
        <p:grpSpPr>
          <a:xfrm>
            <a:off x="6788794" y="925555"/>
            <a:ext cx="1408135" cy="1088472"/>
            <a:chOff x="6790563" y="924903"/>
            <a:chExt cx="1408502" cy="1088756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2791E1EE-E94F-413B-A7AD-852724539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46000"/>
            </a:blip>
            <a:stretch>
              <a:fillRect/>
            </a:stretch>
          </p:blipFill>
          <p:spPr>
            <a:xfrm>
              <a:off x="6790563" y="924903"/>
              <a:ext cx="1408502" cy="1088756"/>
            </a:xfrm>
            <a:prstGeom prst="rect">
              <a:avLst/>
            </a:prstGeom>
          </p:spPr>
        </p:pic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AC4C2ED-6067-4B35-94AD-8968F8953F62}"/>
                </a:ext>
              </a:extLst>
            </p:cNvPr>
            <p:cNvSpPr txBox="1"/>
            <p:nvPr/>
          </p:nvSpPr>
          <p:spPr>
            <a:xfrm>
              <a:off x="7086638" y="1258793"/>
              <a:ext cx="747512" cy="3692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798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  <a:ea typeface="ＭＳ Ｐゴシック" pitchFamily="34" charset="-128"/>
                </a:rPr>
                <a:t>Fabric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32978E8-8683-48BD-9FD0-B1FB24009783}"/>
              </a:ext>
            </a:extLst>
          </p:cNvPr>
          <p:cNvGrpSpPr/>
          <p:nvPr/>
        </p:nvGrpSpPr>
        <p:grpSpPr>
          <a:xfrm>
            <a:off x="5855416" y="4360245"/>
            <a:ext cx="2969135" cy="1596979"/>
            <a:chOff x="5854985" y="4149591"/>
            <a:chExt cx="2969908" cy="1597395"/>
          </a:xfrm>
        </p:grpSpPr>
        <p:pic>
          <p:nvPicPr>
            <p:cNvPr id="60" name="Picture 59" descr="Shape&#10;&#10;Description automatically generated">
              <a:extLst>
                <a:ext uri="{FF2B5EF4-FFF2-40B4-BE49-F238E27FC236}">
                  <a16:creationId xmlns:a16="http://schemas.microsoft.com/office/drawing/2014/main" id="{D09455CA-37B5-4A89-A437-EFDFF39A7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3420" y="4149591"/>
              <a:ext cx="1905074" cy="1394012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3A06721-522C-4BA1-AA4E-7F7AF2353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1110550">
              <a:off x="6231372" y="5377782"/>
              <a:ext cx="2593521" cy="369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en-US" sz="1798">
                  <a:solidFill>
                    <a:srgbClr val="4B4B4B"/>
                  </a:solidFill>
                </a:rPr>
                <a:t>Advertise (IGP, </a:t>
              </a:r>
              <a:r>
                <a:rPr lang="en-US" altLang="en-US" sz="1798" err="1">
                  <a:solidFill>
                    <a:srgbClr val="4B4B4B"/>
                  </a:solidFill>
                </a:rPr>
                <a:t>eVPN</a:t>
              </a:r>
              <a:r>
                <a:rPr lang="en-US" altLang="en-US" sz="1798">
                  <a:solidFill>
                    <a:srgbClr val="4B4B4B"/>
                  </a:solidFill>
                </a:rPr>
                <a:t>)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C3C7D3AB-0719-4E00-91AF-8DDF1B16C9D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63649" y="4401755"/>
              <a:ext cx="2219723" cy="1284182"/>
            </a:xfrm>
            <a:prstGeom prst="straightConnector1">
              <a:avLst/>
            </a:prstGeom>
            <a:ln w="25400">
              <a:solidFill>
                <a:srgbClr val="3333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09D593B6-4AB7-4620-B809-93786B93753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69457" y="4889393"/>
              <a:ext cx="2481756" cy="819226"/>
            </a:xfrm>
            <a:prstGeom prst="straightConnector1">
              <a:avLst/>
            </a:prstGeom>
            <a:ln w="25400">
              <a:solidFill>
                <a:srgbClr val="3333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91432C6C-8E3A-402A-9B9B-BE8CF55B12F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54985" y="4348670"/>
              <a:ext cx="1940796" cy="1344894"/>
            </a:xfrm>
            <a:prstGeom prst="straightConnector1">
              <a:avLst/>
            </a:prstGeom>
            <a:ln w="25400">
              <a:solidFill>
                <a:srgbClr val="3333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B28BEE78-0054-4D40-B541-811207C2BA5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70352" y="4620354"/>
              <a:ext cx="2348875" cy="1078610"/>
            </a:xfrm>
            <a:prstGeom prst="straightConnector1">
              <a:avLst/>
            </a:prstGeom>
            <a:ln w="25400">
              <a:solidFill>
                <a:srgbClr val="3333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A9B7C722-7C26-4C40-AD8C-DD9F9C9F43C9}"/>
              </a:ext>
            </a:extLst>
          </p:cNvPr>
          <p:cNvCxnSpPr>
            <a:cxnSpLocks/>
          </p:cNvCxnSpPr>
          <p:nvPr/>
        </p:nvCxnSpPr>
        <p:spPr bwMode="auto">
          <a:xfrm>
            <a:off x="5868256" y="4251033"/>
            <a:ext cx="3222587" cy="0"/>
          </a:xfrm>
          <a:prstGeom prst="straightConnector1">
            <a:avLst/>
          </a:prstGeom>
          <a:ln w="25400">
            <a:solidFill>
              <a:srgbClr val="333333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0A3D3736-79B7-4954-B2B7-09B4C4BE89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6551" y="3865614"/>
            <a:ext cx="3291116" cy="36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4B4B4B"/>
                </a:solidFill>
              </a:rPr>
              <a:t>EDPC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9D12495-248B-41EB-A999-E2EAB30E09FA}"/>
              </a:ext>
            </a:extLst>
          </p:cNvPr>
          <p:cNvCxnSpPr>
            <a:cxnSpLocks/>
          </p:cNvCxnSpPr>
          <p:nvPr/>
        </p:nvCxnSpPr>
        <p:spPr bwMode="auto">
          <a:xfrm>
            <a:off x="5868256" y="3868577"/>
            <a:ext cx="3222587" cy="0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C416E17-B406-4FFE-BE1A-EECD6A823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6551" y="3520473"/>
            <a:ext cx="3291116" cy="36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en-US" sz="1798">
                <a:solidFill>
                  <a:srgbClr val="4B4B4B"/>
                </a:solidFill>
              </a:rPr>
              <a:t>EDPR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40221D4-1321-489B-9518-B4DBFCA7DB1A}"/>
              </a:ext>
            </a:extLst>
          </p:cNvPr>
          <p:cNvCxnSpPr>
            <a:cxnSpLocks/>
          </p:cNvCxnSpPr>
          <p:nvPr/>
        </p:nvCxnSpPr>
        <p:spPr bwMode="auto">
          <a:xfrm flipH="1">
            <a:off x="1058567" y="6192767"/>
            <a:ext cx="2199879" cy="0"/>
          </a:xfrm>
          <a:prstGeom prst="straightConnector1">
            <a:avLst/>
          </a:prstGeom>
          <a:ln w="25400">
            <a:solidFill>
              <a:srgbClr val="3333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481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10E1-E98F-4985-82F9-74C8DABF6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51" y="141701"/>
            <a:ext cx="10512862" cy="1325563"/>
          </a:xfrm>
        </p:spPr>
        <p:txBody>
          <a:bodyPr/>
          <a:lstStyle/>
          <a:p>
            <a:r>
              <a:rPr lang="en-US" dirty="0"/>
              <a:t>Sorry, getting gory…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B2600-8C46-4599-BCFA-1304447C7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912" y="1452273"/>
            <a:ext cx="10512862" cy="5165966"/>
          </a:xfrm>
        </p:spPr>
        <p:txBody>
          <a:bodyPr>
            <a:normAutofit/>
          </a:bodyPr>
          <a:lstStyle/>
          <a:p>
            <a:r>
              <a:rPr lang="en-US" dirty="0"/>
              <a:t>Adding stub prefix advertisement vs. host today</a:t>
            </a:r>
          </a:p>
          <a:p>
            <a:pPr lvl="1"/>
            <a:r>
              <a:rPr lang="en-US" dirty="0"/>
              <a:t>Indicate prefix type e.g., a /96 to embed an IPv4 address </a:t>
            </a:r>
          </a:p>
          <a:p>
            <a:pPr lvl="1"/>
            <a:r>
              <a:rPr lang="en-US" dirty="0"/>
              <a:t>Proof of ownership (</a:t>
            </a:r>
            <a:r>
              <a:rPr lang="en-US" dirty="0" err="1"/>
              <a:t>PoO</a:t>
            </a:r>
            <a:r>
              <a:rPr lang="en-US" dirty="0"/>
              <a:t>) per RFC 8928</a:t>
            </a:r>
          </a:p>
          <a:p>
            <a:r>
              <a:rPr lang="en-US" dirty="0"/>
              <a:t>Adding policy / ACLs</a:t>
            </a:r>
          </a:p>
          <a:p>
            <a:pPr lvl="1"/>
            <a:r>
              <a:rPr lang="en-US" dirty="0"/>
              <a:t>Signal partial micro-segmentation (offload), who can talk to me</a:t>
            </a:r>
          </a:p>
          <a:p>
            <a:r>
              <a:rPr lang="en-US" dirty="0"/>
              <a:t>Adding metrics to influence load balancing</a:t>
            </a:r>
          </a:p>
          <a:p>
            <a:pPr lvl="1"/>
            <a:r>
              <a:rPr lang="en-US" dirty="0"/>
              <a:t>worker capacity (clusters / containers)</a:t>
            </a:r>
          </a:p>
          <a:p>
            <a:pPr lvl="1"/>
            <a:r>
              <a:rPr lang="en-US" dirty="0"/>
              <a:t>Access bandwidth / </a:t>
            </a:r>
          </a:p>
          <a:p>
            <a:pPr lvl="1"/>
            <a:r>
              <a:rPr lang="en-US" dirty="0"/>
              <a:t>multihoming / preferred interface / anycast</a:t>
            </a:r>
          </a:p>
          <a:p>
            <a:r>
              <a:rPr lang="en-US" dirty="0"/>
              <a:t>Tenant ID / VRF ID / RPL </a:t>
            </a:r>
            <a:r>
              <a:rPr lang="en-US" dirty="0" err="1"/>
              <a:t>instanceID</a:t>
            </a:r>
            <a:endParaRPr lang="en-US" dirty="0"/>
          </a:p>
          <a:p>
            <a:pPr lvl="1"/>
            <a:r>
              <a:rPr lang="en-US" dirty="0"/>
              <a:t>Route tags, RH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919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560" y="1016832"/>
            <a:ext cx="11438251" cy="2940572"/>
          </a:xfrm>
        </p:spPr>
        <p:txBody>
          <a:bodyPr>
            <a:norm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Go? No-Go?</a:t>
            </a:r>
          </a:p>
        </p:txBody>
      </p:sp>
    </p:spTree>
    <p:extLst>
      <p:ext uri="{BB962C8B-B14F-4D97-AF65-F5344CB8AC3E}">
        <p14:creationId xmlns:p14="http://schemas.microsoft.com/office/powerpoint/2010/main" val="3400836271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10E1-E98F-4985-82F9-74C8DABF6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051" y="141701"/>
            <a:ext cx="10512862" cy="1325563"/>
          </a:xfrm>
        </p:spPr>
        <p:txBody>
          <a:bodyPr/>
          <a:lstStyle/>
          <a:p>
            <a:r>
              <a:rPr lang="en-US" dirty="0"/>
              <a:t>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B2600-8C46-4599-BCFA-1304447C7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912" y="1452273"/>
            <a:ext cx="10512862" cy="5165966"/>
          </a:xfrm>
        </p:spPr>
        <p:txBody>
          <a:bodyPr>
            <a:normAutofit/>
          </a:bodyPr>
          <a:lstStyle/>
          <a:p>
            <a:r>
              <a:rPr lang="en-US" dirty="0"/>
              <a:t>Should we go for it</a:t>
            </a:r>
          </a:p>
          <a:p>
            <a:endParaRPr lang="en-US" dirty="0"/>
          </a:p>
          <a:p>
            <a:pPr lvl="1"/>
            <a:r>
              <a:rPr lang="en-US" dirty="0"/>
              <a:t>Indicate prefix type e.g., a /96 to embed an IPv4 address </a:t>
            </a:r>
          </a:p>
          <a:p>
            <a:pPr lvl="1"/>
            <a:r>
              <a:rPr lang="en-US" dirty="0"/>
              <a:t>Proof of ownership (</a:t>
            </a:r>
            <a:r>
              <a:rPr lang="en-US" dirty="0" err="1"/>
              <a:t>PoO</a:t>
            </a:r>
            <a:r>
              <a:rPr lang="en-US" dirty="0"/>
              <a:t>) per RFC 8928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9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301" y="147767"/>
            <a:ext cx="11913056" cy="837982"/>
          </a:xfrm>
        </p:spPr>
        <p:txBody>
          <a:bodyPr>
            <a:normAutofit/>
          </a:bodyPr>
          <a:lstStyle/>
          <a:p>
            <a:r>
              <a:rPr lang="en-US" sz="3999" spc="-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6LoWPAN ND (IPv6 Stateful Address Autoconfiguration)</a:t>
            </a:r>
            <a:endParaRPr lang="en-US" sz="3999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5026" y="1119677"/>
            <a:ext cx="11769366" cy="4701477"/>
          </a:xfrm>
        </p:spPr>
        <p:txBody>
          <a:bodyPr vert="horz" lIns="68569" tIns="34285" rIns="68569" bIns="34285" rtlCol="0">
            <a:noAutofit/>
          </a:bodyPr>
          <a:lstStyle/>
          <a:p>
            <a:pPr marL="0" lvl="1" indent="0">
              <a:buNone/>
            </a:pPr>
            <a:endParaRPr lang="en-US" altLang="en-US" sz="800" dirty="0"/>
          </a:p>
          <a:p>
            <a:pPr marL="633222" lvl="1" indent="-457063"/>
            <a:r>
              <a:rPr lang="en-US" altLang="en-US" sz="2400" dirty="0">
                <a:hlinkClick r:id="rId3"/>
              </a:rPr>
              <a:t>RFC 6775</a:t>
            </a:r>
            <a:r>
              <a:rPr lang="en-US" altLang="en-US" sz="2400" dirty="0"/>
              <a:t> (original 6LoWPAN ND)</a:t>
            </a:r>
          </a:p>
          <a:p>
            <a:pPr marL="1028391" lvl="4" indent="-457063"/>
            <a:r>
              <a:rPr lang="en-US" altLang="en-US" sz="2000" dirty="0"/>
              <a:t>Defines ARO for registration and DAD operations for stateful AAC</a:t>
            </a:r>
          </a:p>
          <a:p>
            <a:pPr marL="633222" lvl="1" indent="-457063"/>
            <a:r>
              <a:rPr lang="en-US" altLang="en-US" sz="2400" dirty="0">
                <a:hlinkClick r:id="rId4"/>
              </a:rPr>
              <a:t>RFC 8505</a:t>
            </a:r>
            <a:r>
              <a:rPr lang="en-US" altLang="en-US" sz="2400" dirty="0"/>
              <a:t> (extended 6LoWPAN ND)</a:t>
            </a:r>
          </a:p>
          <a:p>
            <a:pPr marL="1028391" lvl="4" indent="-457063"/>
            <a:r>
              <a:rPr lang="en-US" altLang="en-US" sz="2000" dirty="0"/>
              <a:t>Extends ARO, updates the registration procedure</a:t>
            </a:r>
          </a:p>
          <a:p>
            <a:pPr marL="1028391" lvl="4" indent="-457063"/>
            <a:r>
              <a:rPr lang="en-US" altLang="en-US" sz="2000" dirty="0"/>
              <a:t>Allows registering to network services inc. proxy</a:t>
            </a:r>
          </a:p>
          <a:p>
            <a:pPr marL="633222" lvl="1" indent="-457063"/>
            <a:r>
              <a:rPr lang="en-US" altLang="en-US" sz="2400" dirty="0">
                <a:hlinkClick r:id="rId5"/>
              </a:rPr>
              <a:t>RFC 8928</a:t>
            </a:r>
            <a:r>
              <a:rPr lang="en-US" altLang="en-US" sz="2400" dirty="0"/>
              <a:t> (Address Protection for ND)</a:t>
            </a:r>
          </a:p>
          <a:p>
            <a:pPr marL="1028391" lvl="4" indent="-457063"/>
            <a:r>
              <a:rPr lang="en-US" altLang="en-US" sz="2000" dirty="0"/>
              <a:t>Secures ownership and enables SAVI</a:t>
            </a:r>
          </a:p>
          <a:p>
            <a:pPr marL="633222" lvl="1" indent="-457063"/>
            <a:r>
              <a:rPr lang="en-US" altLang="en-US" sz="2400" dirty="0">
                <a:hlinkClick r:id="rId6"/>
              </a:rPr>
              <a:t>RFC 8929</a:t>
            </a:r>
            <a:r>
              <a:rPr lang="en-US" altLang="en-US" sz="2400" dirty="0"/>
              <a:t> (Backbone Router – proxy ND)</a:t>
            </a:r>
          </a:p>
          <a:p>
            <a:pPr marL="1028391" lvl="4" indent="-457063"/>
            <a:r>
              <a:rPr lang="en-US" altLang="en-US" sz="2000" dirty="0"/>
              <a:t>Defines a proxy ND operation. Updates EDAR to transport ND options such as SLLAO.</a:t>
            </a:r>
          </a:p>
          <a:p>
            <a:pPr marL="633222" lvl="1" indent="-457063"/>
            <a:r>
              <a:rPr lang="en-US" altLang="en-US" sz="2400" dirty="0">
                <a:hlinkClick r:id="rId7"/>
              </a:rPr>
              <a:t>draft-thubert-6lo-unicast-lookup</a:t>
            </a:r>
            <a:r>
              <a:rPr lang="en-US" altLang="en-US" sz="2400" dirty="0"/>
              <a:t> (Unicast Address lookup on backbone)</a:t>
            </a:r>
          </a:p>
          <a:p>
            <a:pPr marL="1028391" lvl="4" indent="-457063"/>
            <a:r>
              <a:rPr lang="en-US" altLang="en-US" sz="2000" dirty="0"/>
              <a:t>Allows the 6LBR to respond to lookups and saves broadcasts</a:t>
            </a:r>
          </a:p>
          <a:p>
            <a:pPr marL="633222" lvl="1" indent="-457063"/>
            <a:r>
              <a:rPr lang="en-US" altLang="en-US" sz="2400" dirty="0">
                <a:hlinkClick r:id="rId8"/>
              </a:rPr>
              <a:t>draft-ietf-6lo-multicast-registration</a:t>
            </a:r>
            <a:r>
              <a:rPr lang="en-US" altLang="en-US" sz="2400" dirty="0"/>
              <a:t> (Anycast and Multicast Address Registration)</a:t>
            </a:r>
          </a:p>
          <a:p>
            <a:pPr marL="1028391" lvl="4" indent="-457063"/>
            <a:r>
              <a:rPr lang="en-US" altLang="en-US" sz="2000" dirty="0"/>
              <a:t>Registers anycast and multicast addresses (in addition to unicast per RFC 8505</a:t>
            </a:r>
          </a:p>
          <a:p>
            <a:pPr marL="1028391" lvl="4" indent="-457063"/>
            <a:endParaRPr lang="en-US" altLang="en-US" sz="2000" dirty="0"/>
          </a:p>
          <a:p>
            <a:pPr marL="1028391" lvl="4" indent="-457063"/>
            <a:endParaRPr lang="en-US" altLang="en-US" sz="2000" dirty="0"/>
          </a:p>
          <a:p>
            <a:pPr marL="1028391" lvl="4" indent="-457063"/>
            <a:endParaRPr lang="en-US" altLang="en-US" sz="2400" dirty="0"/>
          </a:p>
          <a:p>
            <a:pPr>
              <a:buFont typeface="Symbol"/>
              <a:buChar char="Þ"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345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560" y="1016832"/>
            <a:ext cx="11438251" cy="2940572"/>
          </a:xfrm>
        </p:spPr>
        <p:txBody>
          <a:bodyPr>
            <a:norm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Redistributing RFC 8505 in routing 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764" y="4504544"/>
            <a:ext cx="11675501" cy="2223815"/>
          </a:xfrm>
        </p:spPr>
        <p:txBody>
          <a:bodyPr/>
          <a:lstStyle/>
          <a:p>
            <a:r>
              <a:rPr lang="en-US" sz="3200" b="1" dirty="0"/>
              <a:t>Already done for host routes with the “R” flag</a:t>
            </a:r>
          </a:p>
          <a:p>
            <a:pPr lvl="1"/>
            <a:r>
              <a:rPr lang="en-US" sz="2400" dirty="0"/>
              <a:t>e.g., RFC 9010 into RPL, or even RFC 8929 into IPv6 ND</a:t>
            </a:r>
          </a:p>
          <a:p>
            <a:pPr lvl="1"/>
            <a:r>
              <a:rPr lang="en-US" sz="2400" dirty="0"/>
              <a:t>Also draft-</a:t>
            </a:r>
            <a:r>
              <a:rPr lang="en-US" sz="2400" dirty="0" err="1"/>
              <a:t>thubert</a:t>
            </a:r>
            <a:r>
              <a:rPr lang="en-US" sz="2400" dirty="0"/>
              <a:t>-</a:t>
            </a:r>
            <a:r>
              <a:rPr lang="en-US" sz="2400" dirty="0" err="1"/>
              <a:t>bess</a:t>
            </a:r>
            <a:r>
              <a:rPr lang="en-US" sz="2400" dirty="0"/>
              <a:t>-secure-</a:t>
            </a:r>
            <a:r>
              <a:rPr lang="en-US" sz="2400" dirty="0" err="1"/>
              <a:t>evpn</a:t>
            </a:r>
            <a:r>
              <a:rPr lang="en-US" sz="2400" dirty="0"/>
              <a:t>-mac-signaling using BGP, or RIFT</a:t>
            </a:r>
          </a:p>
          <a:p>
            <a:pPr lvl="1"/>
            <a:r>
              <a:rPr lang="en-US" sz="2400" dirty="0"/>
              <a:t>Provides a host / router interface that is agnostic to the IGP beyond the router</a:t>
            </a:r>
            <a:endParaRPr lang="en-US" sz="3000" dirty="0"/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70097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596" y="221904"/>
            <a:ext cx="3184180" cy="172450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Multi-link Subnet Routing (non-storing mode)</a:t>
            </a:r>
            <a:endParaRPr lang="en-US" sz="3200" dirty="0"/>
          </a:p>
        </p:txBody>
      </p:sp>
      <p:pic>
        <p:nvPicPr>
          <p:cNvPr id="90115" name="Picture 3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6" y="4687888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6" name="Picture 4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4687888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7" name="Picture 5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3522663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8" name="Picture 6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2098676"/>
            <a:ext cx="80962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0" name="Picture 8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098675"/>
            <a:ext cx="546100" cy="14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3013480" y="2668589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A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021418" y="4083051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B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1997480" y="5237164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C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3804055" y="5245101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D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4343400" y="1133130"/>
            <a:ext cx="5715000" cy="166181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Parent is default GW, propagates root PIO (L-bit off)</a:t>
            </a: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Parent Address in the PIO (with R bit)</a:t>
            </a: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RPL Router autoconfigures Address  from parent PIO</a:t>
            </a: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RPL Router advertises Address via Parent to Root</a:t>
            </a: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Root recursively builds a Routing Header back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858884" y="2966953"/>
            <a:ext cx="3381832" cy="3499924"/>
            <a:chOff x="3336472" y="2966953"/>
            <a:chExt cx="3381832" cy="3499924"/>
          </a:xfrm>
        </p:grpSpPr>
        <p:sp>
          <p:nvSpPr>
            <p:cNvPr id="90127" name="Text Box 15"/>
            <p:cNvSpPr txBox="1">
              <a:spLocks noChangeArrowheads="1"/>
            </p:cNvSpPr>
            <p:nvPr/>
          </p:nvSpPr>
          <p:spPr bwMode="auto">
            <a:xfrm>
              <a:off x="5219704" y="4083050"/>
              <a:ext cx="1498600" cy="1683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124" tIns="41061" rIns="82124" bIns="41061">
              <a:spAutoFit/>
            </a:bodyPr>
            <a:lstStyle>
              <a:lvl1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B: </a:t>
              </a:r>
            </a:p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::/0 </a:t>
              </a:r>
              <a:r>
                <a:rPr lang="en-US" sz="1100" b="1" dirty="0">
                  <a:solidFill>
                    <a:srgbClr val="4B4B4B"/>
                  </a:solidFill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</a:rPr>
                <a:t> A::A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A::A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connected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A::B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self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  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 ~</a:t>
              </a:r>
              <a:r>
                <a:rPr lang="en-US" sz="1100" b="1" dirty="0" err="1">
                  <a:solidFill>
                    <a:srgbClr val="4B4B4B"/>
                  </a:solidFill>
                  <a:latin typeface="Arial"/>
                  <a:cs typeface="+mn-cs"/>
                </a:rPr>
                <a:t>onlink</a:t>
              </a:r>
              <a:endParaRPr lang="en-US" sz="1100" b="1" dirty="0">
                <a:solidFill>
                  <a:srgbClr val="4B4B4B"/>
                </a:solidFill>
                <a:latin typeface="Arial"/>
                <a:cs typeface="+mn-cs"/>
              </a:endParaRPr>
            </a:p>
          </p:txBody>
        </p:sp>
        <p:sp>
          <p:nvSpPr>
            <p:cNvPr id="90128" name="Text Box 16"/>
            <p:cNvSpPr txBox="1">
              <a:spLocks noChangeArrowheads="1"/>
            </p:cNvSpPr>
            <p:nvPr/>
          </p:nvSpPr>
          <p:spPr bwMode="auto">
            <a:xfrm>
              <a:off x="3336472" y="2966953"/>
              <a:ext cx="1389063" cy="1683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124" tIns="41061" rIns="82124" bIns="41061">
              <a:spAutoFit/>
            </a:bodyPr>
            <a:lstStyle>
              <a:lvl1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C:</a:t>
              </a:r>
            </a:p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::/0 </a:t>
              </a:r>
              <a:r>
                <a:rPr lang="en-US" sz="1100" b="1" dirty="0">
                  <a:solidFill>
                    <a:srgbClr val="4B4B4B"/>
                  </a:solidFill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</a:rPr>
                <a:t> A::B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A::B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connected</a:t>
              </a:r>
            </a:p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A::C </a:t>
              </a:r>
              <a:r>
                <a:rPr lang="en-US" sz="1100" b="1" dirty="0">
                  <a:solidFill>
                    <a:srgbClr val="4B4B4B"/>
                  </a:solidFill>
                </a:rPr>
                <a:t>self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</a:rPr>
                <a:t>A::  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</a:rPr>
                <a:t> ~</a:t>
              </a:r>
              <a:r>
                <a:rPr lang="en-US" sz="1100" b="1" dirty="0" err="1">
                  <a:solidFill>
                    <a:srgbClr val="4B4B4B"/>
                  </a:solidFill>
                  <a:latin typeface="Arial"/>
                </a:rPr>
                <a:t>onlink</a:t>
              </a:r>
              <a:endParaRPr lang="en-US" sz="1100" b="1" dirty="0">
                <a:solidFill>
                  <a:srgbClr val="4B4B4B"/>
                </a:solidFill>
                <a:latin typeface="Arial"/>
              </a:endParaRPr>
            </a:p>
          </p:txBody>
        </p:sp>
        <p:sp>
          <p:nvSpPr>
            <p:cNvPr id="90133" name="Text Box 21"/>
            <p:cNvSpPr txBox="1">
              <a:spLocks noChangeArrowheads="1"/>
            </p:cNvSpPr>
            <p:nvPr/>
          </p:nvSpPr>
          <p:spPr bwMode="auto">
            <a:xfrm>
              <a:off x="3336472" y="4783515"/>
              <a:ext cx="1389063" cy="1683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124" tIns="41061" rIns="82124" bIns="41061">
              <a:spAutoFit/>
            </a:bodyPr>
            <a:lstStyle>
              <a:lvl1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D:</a:t>
              </a:r>
            </a:p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::/0 </a:t>
              </a:r>
              <a:r>
                <a:rPr lang="en-US" sz="1100" b="1" dirty="0">
                  <a:solidFill>
                    <a:srgbClr val="4B4B4B"/>
                  </a:solidFill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</a:rPr>
                <a:t> A::B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A::B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connected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A::D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self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  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 ~</a:t>
              </a:r>
              <a:r>
                <a:rPr lang="en-US" sz="1100" b="1" dirty="0" err="1">
                  <a:solidFill>
                    <a:srgbClr val="4B4B4B"/>
                  </a:solidFill>
                  <a:latin typeface="Arial"/>
                  <a:cs typeface="+mn-cs"/>
                </a:rPr>
                <a:t>onlink</a:t>
              </a:r>
              <a:endParaRPr lang="en-US" sz="1100" b="1" dirty="0">
                <a:solidFill>
                  <a:srgbClr val="4B4B4B"/>
                </a:solidFill>
                <a:latin typeface="Arial"/>
                <a:cs typeface="+mn-cs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301245" y="3212757"/>
            <a:ext cx="2533653" cy="2869672"/>
            <a:chOff x="4778832" y="3212757"/>
            <a:chExt cx="2533653" cy="2869672"/>
          </a:xfrm>
        </p:grpSpPr>
        <p:sp>
          <p:nvSpPr>
            <p:cNvPr id="90130" name="AutoShape 18"/>
            <p:cNvSpPr>
              <a:spLocks noChangeArrowheads="1"/>
            </p:cNvSpPr>
            <p:nvPr/>
          </p:nvSpPr>
          <p:spPr bwMode="auto">
            <a:xfrm>
              <a:off x="4778832" y="3416531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  <p:sp>
          <p:nvSpPr>
            <p:cNvPr id="90131" name="AutoShape 19"/>
            <p:cNvSpPr>
              <a:spLocks noChangeArrowheads="1"/>
            </p:cNvSpPr>
            <p:nvPr/>
          </p:nvSpPr>
          <p:spPr bwMode="auto">
            <a:xfrm>
              <a:off x="4803329" y="5853829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  <p:sp>
          <p:nvSpPr>
            <p:cNvPr id="90132" name="AutoShape 20"/>
            <p:cNvSpPr>
              <a:spLocks noChangeArrowheads="1"/>
            </p:cNvSpPr>
            <p:nvPr/>
          </p:nvSpPr>
          <p:spPr bwMode="auto">
            <a:xfrm>
              <a:off x="6779084" y="4710796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5687" y="3212757"/>
              <a:ext cx="1738993" cy="62446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rgbClr val="4B4B4B"/>
                  </a:solidFill>
                </a:rPr>
                <a:t>Target A::C  via</a:t>
              </a:r>
            </a:p>
            <a:p>
              <a:r>
                <a:rPr lang="fr-FR" dirty="0">
                  <a:solidFill>
                    <a:srgbClr val="4B4B4B"/>
                  </a:solidFill>
                </a:rPr>
                <a:t>Transit A::B</a:t>
              </a:r>
              <a:endParaRPr lang="en-US" dirty="0">
                <a:solidFill>
                  <a:srgbClr val="4B4B4B"/>
                </a:solidFill>
              </a:endParaRPr>
            </a:p>
          </p:txBody>
        </p:sp>
        <p:sp>
          <p:nvSpPr>
            <p:cNvPr id="23" name="AutoShape 20"/>
            <p:cNvSpPr>
              <a:spLocks noChangeArrowheads="1"/>
            </p:cNvSpPr>
            <p:nvPr/>
          </p:nvSpPr>
          <p:spPr bwMode="auto">
            <a:xfrm rot="1595168">
              <a:off x="7007685" y="3528910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</p:grp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661" y="3522663"/>
            <a:ext cx="759051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22663"/>
            <a:ext cx="979261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3417662" y="3490952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A::B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2438401" y="4691690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A::C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4182887" y="4600714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A::D</a:t>
            </a: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2869861" y="1783752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869937" y="3586677"/>
            <a:ext cx="1371600" cy="2415084"/>
            <a:chOff x="7347525" y="3586677"/>
            <a:chExt cx="1371600" cy="2415084"/>
          </a:xfrm>
        </p:grpSpPr>
        <p:sp>
          <p:nvSpPr>
            <p:cNvPr id="90129" name="Text Box 17"/>
            <p:cNvSpPr txBox="1">
              <a:spLocks noChangeArrowheads="1"/>
            </p:cNvSpPr>
            <p:nvPr/>
          </p:nvSpPr>
          <p:spPr bwMode="auto">
            <a:xfrm>
              <a:off x="7347525" y="3586677"/>
              <a:ext cx="1371600" cy="202807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124" tIns="41061" rIns="82124" bIns="41061">
              <a:spAutoFit/>
            </a:bodyPr>
            <a:lstStyle>
              <a:lvl1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A: (root)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A::A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self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A::B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connected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A::C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 A::B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A::D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 A::B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  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 ~</a:t>
              </a:r>
              <a:r>
                <a:rPr lang="en-US" sz="1100" b="1" dirty="0" err="1">
                  <a:solidFill>
                    <a:srgbClr val="4B4B4B"/>
                  </a:solidFill>
                  <a:latin typeface="Arial"/>
                  <a:cs typeface="+mn-cs"/>
                </a:rPr>
                <a:t>onlink</a:t>
              </a:r>
              <a:endParaRPr lang="en-US" sz="1100" b="1" dirty="0">
                <a:solidFill>
                  <a:srgbClr val="4B4B4B"/>
                </a:solidFill>
                <a:latin typeface="Arial"/>
                <a:cs typeface="+mn-cs"/>
              </a:endParaRPr>
            </a:p>
          </p:txBody>
        </p:sp>
        <p:sp>
          <p:nvSpPr>
            <p:cNvPr id="31" name="AutoShape 20"/>
            <p:cNvSpPr>
              <a:spLocks noChangeArrowheads="1"/>
            </p:cNvSpPr>
            <p:nvPr/>
          </p:nvSpPr>
          <p:spPr bwMode="auto">
            <a:xfrm rot="5400000">
              <a:off x="7668992" y="5735061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</p:grp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8004523" y="6090621"/>
            <a:ext cx="2237014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A::C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A::B </a:t>
            </a:r>
            <a:r>
              <a:rPr lang="en-US" sz="1100" b="1" dirty="0">
                <a:solidFill>
                  <a:srgbClr val="4B4B4B"/>
                </a:solidFill>
                <a:latin typeface="Arial"/>
                <a:cs typeface="+mn-cs"/>
              </a:rPr>
              <a:t>connected</a:t>
            </a:r>
          </a:p>
        </p:txBody>
      </p:sp>
    </p:spTree>
    <p:extLst>
      <p:ext uri="{BB962C8B-B14F-4D97-AF65-F5344CB8AC3E}">
        <p14:creationId xmlns:p14="http://schemas.microsoft.com/office/powerpoint/2010/main" val="3372029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596" y="221904"/>
            <a:ext cx="3184180" cy="172450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RFC 9010 (RUL)</a:t>
            </a:r>
            <a:endParaRPr lang="en-US" sz="4000" dirty="0"/>
          </a:p>
        </p:txBody>
      </p:sp>
      <p:pic>
        <p:nvPicPr>
          <p:cNvPr id="90115" name="Picture 3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6" y="4268168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6" name="Picture 4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4268168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7" name="Picture 5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3102943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8" name="Picture 6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1678956"/>
            <a:ext cx="80962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20" name="Picture 8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1678955"/>
            <a:ext cx="546100" cy="14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3013480" y="2248869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A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021418" y="3663331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B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1997480" y="4817444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C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3804055" y="4825381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D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4343400" y="1133130"/>
            <a:ext cx="5715000" cy="108012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6LR advertises A:: in RAs</a:t>
            </a: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6LN autoconfigures A::L</a:t>
            </a: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6LN registers A::L with « R » flag set</a:t>
            </a: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6LR injects the address as external host route in RPL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4858884" y="2966953"/>
            <a:ext cx="1389063" cy="1683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::/0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A::B</a:t>
            </a:r>
          </a:p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  <a:latin typeface="Arial"/>
                <a:cs typeface="+mn-cs"/>
              </a:rPr>
              <a:t>A::B </a:t>
            </a:r>
            <a:r>
              <a:rPr lang="en-US" sz="1100" b="1" dirty="0">
                <a:solidFill>
                  <a:srgbClr val="4B4B4B"/>
                </a:solidFill>
                <a:latin typeface="Arial"/>
                <a:cs typeface="+mn-cs"/>
              </a:rPr>
              <a:t>connected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A::C </a:t>
            </a:r>
            <a:r>
              <a:rPr lang="en-US" sz="1100" b="1" dirty="0">
                <a:solidFill>
                  <a:srgbClr val="4B4B4B"/>
                </a:solidFill>
              </a:rPr>
              <a:t>self</a:t>
            </a:r>
          </a:p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  <a:latin typeface="Arial"/>
              </a:rPr>
              <a:t>A::   </a:t>
            </a:r>
            <a:r>
              <a:rPr lang="en-US" sz="1100" b="1" dirty="0">
                <a:solidFill>
                  <a:srgbClr val="4B4B4B"/>
                </a:solidFill>
                <a:latin typeface="Arial"/>
              </a:rPr>
              <a:t> ~</a:t>
            </a:r>
            <a:r>
              <a:rPr lang="en-US" sz="1100" b="1" dirty="0" err="1">
                <a:solidFill>
                  <a:srgbClr val="4B4B4B"/>
                </a:solidFill>
                <a:latin typeface="Arial"/>
              </a:rPr>
              <a:t>onlink</a:t>
            </a:r>
            <a:endParaRPr lang="en-US" sz="1100" b="1" dirty="0">
              <a:solidFill>
                <a:srgbClr val="4B4B4B"/>
              </a:solidFill>
              <a:latin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301245" y="3212757"/>
            <a:ext cx="2533653" cy="624462"/>
            <a:chOff x="4778832" y="3212757"/>
            <a:chExt cx="2533653" cy="624462"/>
          </a:xfrm>
        </p:grpSpPr>
        <p:sp>
          <p:nvSpPr>
            <p:cNvPr id="90130" name="AutoShape 18"/>
            <p:cNvSpPr>
              <a:spLocks noChangeArrowheads="1"/>
            </p:cNvSpPr>
            <p:nvPr/>
          </p:nvSpPr>
          <p:spPr bwMode="auto">
            <a:xfrm>
              <a:off x="4778832" y="3416531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85687" y="3212757"/>
              <a:ext cx="1738993" cy="62446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rgbClr val="4B4B4B"/>
                  </a:solidFill>
                </a:rPr>
                <a:t>Target A::L  via</a:t>
              </a:r>
            </a:p>
            <a:p>
              <a:r>
                <a:rPr lang="fr-FR" dirty="0">
                  <a:solidFill>
                    <a:srgbClr val="4B4B4B"/>
                  </a:solidFill>
                </a:rPr>
                <a:t>Transit A::C (Ext)</a:t>
              </a:r>
              <a:endParaRPr lang="en-US" dirty="0">
                <a:solidFill>
                  <a:srgbClr val="4B4B4B"/>
                </a:solidFill>
              </a:endParaRPr>
            </a:p>
          </p:txBody>
        </p:sp>
        <p:sp>
          <p:nvSpPr>
            <p:cNvPr id="23" name="AutoShape 20"/>
            <p:cNvSpPr>
              <a:spLocks noChangeArrowheads="1"/>
            </p:cNvSpPr>
            <p:nvPr/>
          </p:nvSpPr>
          <p:spPr bwMode="auto">
            <a:xfrm rot="1595168">
              <a:off x="7007685" y="3528910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</p:grpSp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661" y="3102943"/>
            <a:ext cx="759051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02943"/>
            <a:ext cx="979261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3417662" y="3071232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A::B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2438401" y="4271970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A::C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4182887" y="4600714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A::D</a:t>
            </a: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2869861" y="1364032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8869937" y="3248127"/>
            <a:ext cx="1371600" cy="2753634"/>
            <a:chOff x="7347525" y="3586677"/>
            <a:chExt cx="1371600" cy="2415084"/>
          </a:xfrm>
        </p:grpSpPr>
        <p:sp>
          <p:nvSpPr>
            <p:cNvPr id="90129" name="Text Box 17"/>
            <p:cNvSpPr txBox="1">
              <a:spLocks noChangeArrowheads="1"/>
            </p:cNvSpPr>
            <p:nvPr/>
          </p:nvSpPr>
          <p:spPr bwMode="auto">
            <a:xfrm>
              <a:off x="7347525" y="3586677"/>
              <a:ext cx="1371600" cy="2081056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82124" tIns="41061" rIns="82124" bIns="41061">
              <a:spAutoFit/>
            </a:bodyPr>
            <a:lstStyle>
              <a:lvl1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defTabSz="814388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defTabSz="814388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</a:rPr>
                <a:t>A: (root)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A::A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self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A::B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connected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A::C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 A::B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highlight>
                    <a:srgbClr val="FFFF00"/>
                  </a:highlight>
                  <a:latin typeface="Arial"/>
                  <a:cs typeface="+mn-cs"/>
                </a:rPr>
                <a:t>A::L</a:t>
              </a: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highlight>
                    <a:srgbClr val="FFFF00"/>
                  </a:highlight>
                  <a:uLnTx/>
                  <a:uFillTx/>
                  <a:latin typeface="Arial"/>
                  <a:ea typeface="+mn-ea"/>
                  <a:cs typeface="+mn-cs"/>
                </a:rPr>
                <a:t>  via 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highlight>
                    <a:srgbClr val="FFFF00"/>
                  </a:highlight>
                  <a:uLnTx/>
                  <a:uFillTx/>
                  <a:latin typeface="Arial"/>
                  <a:ea typeface="+mn-ea"/>
                  <a:cs typeface="+mn-cs"/>
                </a:rPr>
                <a:t>A</a:t>
              </a:r>
              <a:r>
                <a:rPr lang="en-US" sz="1600" b="1" dirty="0">
                  <a:solidFill>
                    <a:srgbClr val="4B4B4B"/>
                  </a:solidFill>
                  <a:highlight>
                    <a:srgbClr val="FFFF00"/>
                  </a:highlight>
                  <a:latin typeface="Arial"/>
                  <a:cs typeface="+mn-cs"/>
                </a:rPr>
                <a:t>::C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A::D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via</a:t>
              </a: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 A::B</a:t>
              </a:r>
            </a:p>
            <a:p>
              <a:pPr defTabSz="914400" eaLnBrk="0" hangingPunct="0">
                <a:lnSpc>
                  <a:spcPct val="90000"/>
                </a:lnSpc>
                <a:spcBef>
                  <a:spcPct val="50000"/>
                </a:spcBef>
              </a:pPr>
              <a:r>
                <a:rPr lang="en-US" sz="1600" b="1" dirty="0">
                  <a:solidFill>
                    <a:srgbClr val="4B4B4B"/>
                  </a:solidFill>
                  <a:latin typeface="Arial"/>
                  <a:cs typeface="+mn-cs"/>
                </a:rPr>
                <a:t>A::   </a:t>
              </a:r>
              <a:r>
                <a:rPr lang="en-US" sz="1100" b="1" dirty="0">
                  <a:solidFill>
                    <a:srgbClr val="4B4B4B"/>
                  </a:solidFill>
                  <a:latin typeface="Arial"/>
                  <a:cs typeface="+mn-cs"/>
                </a:rPr>
                <a:t> ~</a:t>
              </a:r>
              <a:r>
                <a:rPr lang="en-US" sz="1100" b="1" dirty="0" err="1">
                  <a:solidFill>
                    <a:srgbClr val="4B4B4B"/>
                  </a:solidFill>
                  <a:latin typeface="Arial"/>
                  <a:cs typeface="+mn-cs"/>
                </a:rPr>
                <a:t>onlink</a:t>
              </a:r>
              <a:endParaRPr lang="en-US" sz="1100" b="1" dirty="0">
                <a:solidFill>
                  <a:srgbClr val="4B4B4B"/>
                </a:solidFill>
                <a:latin typeface="Arial"/>
                <a:cs typeface="+mn-cs"/>
              </a:endParaRPr>
            </a:p>
          </p:txBody>
        </p:sp>
        <p:sp>
          <p:nvSpPr>
            <p:cNvPr id="31" name="AutoShape 20"/>
            <p:cNvSpPr>
              <a:spLocks noChangeArrowheads="1"/>
            </p:cNvSpPr>
            <p:nvPr/>
          </p:nvSpPr>
          <p:spPr bwMode="auto">
            <a:xfrm rot="5400000">
              <a:off x="7668992" y="5735061"/>
              <a:ext cx="304800" cy="2286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2124" tIns="41061" rIns="82124" bIns="41061" anchor="ctr"/>
            <a:lstStyle/>
            <a:p>
              <a:endParaRPr lang="en-US" sz="1600">
                <a:solidFill>
                  <a:srgbClr val="4B4B4B"/>
                </a:solidFill>
              </a:endParaRPr>
            </a:p>
          </p:txBody>
        </p:sp>
      </p:grp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8162144" y="6090621"/>
            <a:ext cx="2079394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A::C</a:t>
            </a:r>
            <a:r>
              <a:rPr lang="en-US" sz="1200" b="1" dirty="0">
                <a:solidFill>
                  <a:srgbClr val="4B4B4B"/>
                </a:solidFill>
              </a:rPr>
              <a:t> via </a:t>
            </a:r>
            <a:r>
              <a:rPr lang="en-US" sz="1600" b="1" dirty="0">
                <a:solidFill>
                  <a:srgbClr val="4B4B4B"/>
                </a:solidFill>
              </a:rPr>
              <a:t>A::B </a:t>
            </a:r>
            <a:r>
              <a:rPr lang="en-US" sz="1100" b="1" dirty="0">
                <a:solidFill>
                  <a:srgbClr val="4B4B4B"/>
                </a:solidFill>
                <a:latin typeface="Arial"/>
                <a:cs typeface="+mn-cs"/>
              </a:rPr>
              <a:t>connected</a:t>
            </a:r>
          </a:p>
        </p:txBody>
      </p:sp>
      <p:pic>
        <p:nvPicPr>
          <p:cNvPr id="7" name="Graphic 6" descr="Stream with solid fill">
            <a:extLst>
              <a:ext uri="{FF2B5EF4-FFF2-40B4-BE49-F238E27FC236}">
                <a16:creationId xmlns:a16="http://schemas.microsoft.com/office/drawing/2014/main" id="{56016590-4002-4FD3-97CB-140FD87D71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70830" y="5374655"/>
            <a:ext cx="914400" cy="914400"/>
          </a:xfrm>
          <a:prstGeom prst="rect">
            <a:avLst/>
          </a:prstGeom>
        </p:spPr>
      </p:pic>
      <p:pic>
        <p:nvPicPr>
          <p:cNvPr id="37" name="Picture 9">
            <a:extLst>
              <a:ext uri="{FF2B5EF4-FFF2-40B4-BE49-F238E27FC236}">
                <a16:creationId xmlns:a16="http://schemas.microsoft.com/office/drawing/2014/main" id="{36A3E30D-DCDA-4F64-B391-F81C822DF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944231" y="4347147"/>
            <a:ext cx="1077187" cy="135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17">
            <a:extLst>
              <a:ext uri="{FF2B5EF4-FFF2-40B4-BE49-F238E27FC236}">
                <a16:creationId xmlns:a16="http://schemas.microsoft.com/office/drawing/2014/main" id="{80890D6D-473E-4AEF-937E-E13D52293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65034" y="5700491"/>
            <a:ext cx="871585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A::L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0E85B99F-57B3-489A-8BAC-7D9E6B487D1D}"/>
              </a:ext>
            </a:extLst>
          </p:cNvPr>
          <p:cNvSpPr/>
          <p:nvPr/>
        </p:nvSpPr>
        <p:spPr>
          <a:xfrm>
            <a:off x="1094379" y="3545177"/>
            <a:ext cx="914400" cy="413427"/>
          </a:xfrm>
          <a:prstGeom prst="wedgeRoundRectCallout">
            <a:avLst>
              <a:gd name="adj1" fmla="val 105396"/>
              <a:gd name="adj2" fmla="val 56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RPL</a:t>
            </a:r>
          </a:p>
        </p:txBody>
      </p:sp>
      <p:sp>
        <p:nvSpPr>
          <p:cNvPr id="41" name="Speech Bubble: Rectangle with Corners Rounded 40">
            <a:extLst>
              <a:ext uri="{FF2B5EF4-FFF2-40B4-BE49-F238E27FC236}">
                <a16:creationId xmlns:a16="http://schemas.microsoft.com/office/drawing/2014/main" id="{AB3375F6-8651-4BAE-B816-279A8E1D11BE}"/>
              </a:ext>
            </a:extLst>
          </p:cNvPr>
          <p:cNvSpPr/>
          <p:nvPr/>
        </p:nvSpPr>
        <p:spPr>
          <a:xfrm>
            <a:off x="1789790" y="2414980"/>
            <a:ext cx="914400" cy="413427"/>
          </a:xfrm>
          <a:prstGeom prst="wedgeRoundRectCallout">
            <a:avLst>
              <a:gd name="adj1" fmla="val 105396"/>
              <a:gd name="adj2" fmla="val 563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RPL</a:t>
            </a:r>
          </a:p>
        </p:txBody>
      </p:sp>
      <p:sp>
        <p:nvSpPr>
          <p:cNvPr id="42" name="Speech Bubble: Rectangle with Corners Rounded 41">
            <a:extLst>
              <a:ext uri="{FF2B5EF4-FFF2-40B4-BE49-F238E27FC236}">
                <a16:creationId xmlns:a16="http://schemas.microsoft.com/office/drawing/2014/main" id="{D4DDA7FC-3263-4FB8-8CE1-F7B4195AAFD3}"/>
              </a:ext>
            </a:extLst>
          </p:cNvPr>
          <p:cNvSpPr/>
          <p:nvPr/>
        </p:nvSpPr>
        <p:spPr>
          <a:xfrm>
            <a:off x="622092" y="5305861"/>
            <a:ext cx="1167698" cy="413427"/>
          </a:xfrm>
          <a:prstGeom prst="wedgeRoundRectCallout">
            <a:avLst>
              <a:gd name="adj1" fmla="val 116221"/>
              <a:gd name="adj2" fmla="val -3970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RFC 8505</a:t>
            </a:r>
          </a:p>
        </p:txBody>
      </p:sp>
      <p:sp>
        <p:nvSpPr>
          <p:cNvPr id="43" name="Text Box 17">
            <a:extLst>
              <a:ext uri="{FF2B5EF4-FFF2-40B4-BE49-F238E27FC236}">
                <a16:creationId xmlns:a16="http://schemas.microsoft.com/office/drawing/2014/main" id="{2CBACC49-8D79-44DF-9925-6DB6FEC28B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2378" y="6090620"/>
            <a:ext cx="89733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A::L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endParaRPr lang="en-US" sz="1100" b="1" dirty="0">
              <a:solidFill>
                <a:srgbClr val="4B4B4B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338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560" y="1016832"/>
            <a:ext cx="11438251" cy="2940572"/>
          </a:xfrm>
        </p:spPr>
        <p:txBody>
          <a:bodyPr>
            <a:norm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But… prefixes?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764" y="4504544"/>
            <a:ext cx="11675501" cy="2223815"/>
          </a:xfrm>
        </p:spPr>
        <p:txBody>
          <a:bodyPr/>
          <a:lstStyle/>
          <a:p>
            <a:pPr lvl="1"/>
            <a:r>
              <a:rPr lang="en-US" sz="3200" b="1" dirty="0"/>
              <a:t>Hosts may own prefixes</a:t>
            </a:r>
          </a:p>
          <a:p>
            <a:pPr lvl="2"/>
            <a:r>
              <a:rPr lang="en-US" sz="2400" dirty="0"/>
              <a:t>Network in Node / recursive networking</a:t>
            </a:r>
          </a:p>
          <a:p>
            <a:pPr lvl="2"/>
            <a:r>
              <a:rPr lang="en-US" sz="2400" dirty="0"/>
              <a:t>Kubernetes / Private IPv4 realms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732624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57" y="451085"/>
            <a:ext cx="2285043" cy="2281003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Owned prefix routing (non-storing mode)</a:t>
            </a:r>
          </a:p>
        </p:txBody>
      </p:sp>
      <p:pic>
        <p:nvPicPr>
          <p:cNvPr id="90115" name="Picture 3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6" y="4687888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6" name="Picture 4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4687888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7" name="Picture 5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3522663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8" name="Picture 6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2098676"/>
            <a:ext cx="80962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9" name="Picture 7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3522663"/>
            <a:ext cx="1255712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120" name="Picture 8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2098675"/>
            <a:ext cx="546100" cy="14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121" name="Picture 9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22663"/>
            <a:ext cx="481012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3013480" y="2668589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A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021418" y="4083051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B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1997480" y="5237164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C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3804055" y="5245101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D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4336372" y="1275136"/>
            <a:ext cx="5866496" cy="132941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Parent is default </a:t>
            </a:r>
            <a:r>
              <a:rPr lang="en-US" dirty="0" err="1">
                <a:solidFill>
                  <a:srgbClr val="4B4B4B"/>
                </a:solidFill>
              </a:rPr>
              <a:t>GW</a:t>
            </a:r>
            <a:r>
              <a:rPr lang="en-US" dirty="0">
                <a:solidFill>
                  <a:srgbClr val="4B4B4B"/>
                </a:solidFill>
              </a:rPr>
              <a:t>, </a:t>
            </a:r>
            <a:r>
              <a:rPr lang="en-US" dirty="0" err="1">
                <a:solidFill>
                  <a:srgbClr val="4B4B4B"/>
                </a:solidFill>
              </a:rPr>
              <a:t>advertizes</a:t>
            </a:r>
            <a:r>
              <a:rPr lang="en-US" dirty="0">
                <a:solidFill>
                  <a:srgbClr val="4B4B4B"/>
                </a:solidFill>
              </a:rPr>
              <a:t> owned </a:t>
            </a:r>
            <a:r>
              <a:rPr lang="en-US" dirty="0" err="1">
                <a:solidFill>
                  <a:srgbClr val="4B4B4B"/>
                </a:solidFill>
              </a:rPr>
              <a:t>PIO</a:t>
            </a:r>
            <a:r>
              <a:rPr lang="en-US" dirty="0">
                <a:solidFill>
                  <a:srgbClr val="4B4B4B"/>
                </a:solidFill>
              </a:rPr>
              <a:t> (L bit on)</a:t>
            </a: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RPL Router </a:t>
            </a:r>
            <a:r>
              <a:rPr lang="en-US" dirty="0" err="1">
                <a:solidFill>
                  <a:srgbClr val="4B4B4B"/>
                </a:solidFill>
              </a:rPr>
              <a:t>autoconfigures</a:t>
            </a:r>
            <a:r>
              <a:rPr lang="en-US" dirty="0">
                <a:solidFill>
                  <a:srgbClr val="4B4B4B"/>
                </a:solidFill>
              </a:rPr>
              <a:t> Address  from parent </a:t>
            </a:r>
            <a:r>
              <a:rPr lang="en-US" dirty="0" err="1">
                <a:solidFill>
                  <a:srgbClr val="4B4B4B"/>
                </a:solidFill>
              </a:rPr>
              <a:t>PIO</a:t>
            </a:r>
            <a:endParaRPr lang="en-US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RPL Router advertises Prefix via Address to Root</a:t>
            </a:r>
          </a:p>
          <a:p>
            <a:pPr eaLnBrk="0" hangingPunct="0">
              <a:lnSpc>
                <a:spcPct val="90000"/>
              </a:lnSpc>
            </a:pPr>
            <a:endParaRPr lang="en-US" sz="600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Root recursively builds a Routing Header back</a:t>
            </a:r>
          </a:p>
        </p:txBody>
      </p:sp>
      <p:sp>
        <p:nvSpPr>
          <p:cNvPr id="90127" name="Text Box 15"/>
          <p:cNvSpPr txBox="1">
            <a:spLocks noChangeArrowheads="1"/>
          </p:cNvSpPr>
          <p:nvPr/>
        </p:nvSpPr>
        <p:spPr bwMode="auto">
          <a:xfrm>
            <a:off x="6690405" y="4074130"/>
            <a:ext cx="1321710" cy="133865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 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::/0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A::A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  <a:endParaRPr lang="en-US" sz="1600" b="1" dirty="0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  <a:endParaRPr lang="en-US" sz="1600" b="1" dirty="0">
              <a:solidFill>
                <a:srgbClr val="4B4B4B"/>
              </a:solidFill>
            </a:endParaRP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4951404" y="2969376"/>
            <a:ext cx="1389063" cy="133865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::/0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B::B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8658004" y="3919091"/>
            <a:ext cx="1371600" cy="1683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 (root)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A::B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C::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B::C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D::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B::D</a:t>
            </a:r>
          </a:p>
        </p:txBody>
      </p:sp>
      <p:sp>
        <p:nvSpPr>
          <p:cNvPr id="90132" name="AutoShape 20"/>
          <p:cNvSpPr>
            <a:spLocks noChangeArrowheads="1"/>
          </p:cNvSpPr>
          <p:nvPr/>
        </p:nvSpPr>
        <p:spPr bwMode="auto">
          <a:xfrm>
            <a:off x="8126420" y="4573778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90133" name="Text Box 21"/>
          <p:cNvSpPr txBox="1">
            <a:spLocks noChangeArrowheads="1"/>
          </p:cNvSpPr>
          <p:nvPr/>
        </p:nvSpPr>
        <p:spPr bwMode="auto">
          <a:xfrm>
            <a:off x="4957984" y="4976216"/>
            <a:ext cx="1389063" cy="133865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4B4B4B"/>
                </a:solidFill>
              </a:rPr>
              <a:t>D: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4B4B4B"/>
                </a:solidFill>
              </a:rPr>
              <a:t>::/0 </a:t>
            </a:r>
            <a:r>
              <a:rPr lang="en-US" sz="1100" b="1">
                <a:solidFill>
                  <a:srgbClr val="4B4B4B"/>
                </a:solidFill>
              </a:rPr>
              <a:t>via</a:t>
            </a:r>
            <a:r>
              <a:rPr lang="en-US" sz="1600" b="1">
                <a:solidFill>
                  <a:srgbClr val="4B4B4B"/>
                </a:solidFill>
              </a:rPr>
              <a:t> B::B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4B4B4B"/>
                </a:solidFill>
              </a:rPr>
              <a:t>B:: </a:t>
            </a:r>
            <a:r>
              <a:rPr lang="en-US" sz="1100" b="1">
                <a:solidFill>
                  <a:srgbClr val="4B4B4B"/>
                </a:solidFill>
              </a:rPr>
              <a:t>connected</a:t>
            </a:r>
            <a:endParaRPr lang="en-US" sz="1600" b="1">
              <a:solidFill>
                <a:srgbClr val="4B4B4B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>
                <a:solidFill>
                  <a:srgbClr val="4B4B4B"/>
                </a:solidFill>
              </a:rPr>
              <a:t>D:: </a:t>
            </a:r>
            <a:r>
              <a:rPr lang="en-US" sz="1100" b="1">
                <a:solidFill>
                  <a:srgbClr val="4B4B4B"/>
                </a:solidFill>
              </a:rPr>
              <a:t>connected</a:t>
            </a:r>
          </a:p>
        </p:txBody>
      </p:sp>
      <p:sp>
        <p:nvSpPr>
          <p:cNvPr id="2" name="Rectangle 1"/>
          <p:cNvSpPr/>
          <p:nvPr/>
        </p:nvSpPr>
        <p:spPr>
          <a:xfrm>
            <a:off x="6919012" y="3102429"/>
            <a:ext cx="1738993" cy="60370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rgbClr val="4B4B4B"/>
                </a:solidFill>
              </a:rPr>
              <a:t>Target C::/  via</a:t>
            </a:r>
          </a:p>
          <a:p>
            <a:r>
              <a:rPr lang="fr-FR" dirty="0">
                <a:solidFill>
                  <a:srgbClr val="4B4B4B"/>
                </a:solidFill>
              </a:rPr>
              <a:t>Transit B::C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 rot="1595168">
            <a:off x="8836715" y="3501324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6455455" y="5530961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6455455" y="3481711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7172094" y="6083824"/>
            <a:ext cx="3004462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D::3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B::D</a:t>
            </a:r>
            <a:r>
              <a:rPr lang="en-US" sz="1100" b="1" dirty="0">
                <a:solidFill>
                  <a:srgbClr val="4B4B4B"/>
                </a:solidFill>
              </a:rPr>
              <a:t>  via</a:t>
            </a:r>
            <a:r>
              <a:rPr lang="en-US" sz="1600" b="1" dirty="0">
                <a:solidFill>
                  <a:srgbClr val="4B4B4B"/>
                </a:solidFill>
              </a:rPr>
              <a:t>  A::B </a:t>
            </a:r>
            <a:r>
              <a:rPr lang="en-US" sz="1100" b="1" dirty="0">
                <a:solidFill>
                  <a:srgbClr val="4B4B4B"/>
                </a:solidFill>
                <a:latin typeface="Arial"/>
                <a:cs typeface="+mn-cs"/>
              </a:rPr>
              <a:t>connected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3417662" y="3490952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A::B</a:t>
            </a: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2438401" y="4691690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B::C</a:t>
            </a: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4182887" y="4600714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B::D</a:t>
            </a: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2186605" y="3706138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B::B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2869861" y="1794153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A::A</a:t>
            </a:r>
          </a:p>
        </p:txBody>
      </p:sp>
      <p:sp>
        <p:nvSpPr>
          <p:cNvPr id="33" name="AutoShape 20"/>
          <p:cNvSpPr>
            <a:spLocks noChangeArrowheads="1"/>
          </p:cNvSpPr>
          <p:nvPr/>
        </p:nvSpPr>
        <p:spPr bwMode="auto">
          <a:xfrm rot="5400000">
            <a:off x="9191404" y="5735061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3735501" y="5696961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D::3</a:t>
            </a:r>
          </a:p>
        </p:txBody>
      </p:sp>
    </p:spTree>
    <p:extLst>
      <p:ext uri="{BB962C8B-B14F-4D97-AF65-F5344CB8AC3E}">
        <p14:creationId xmlns:p14="http://schemas.microsoft.com/office/powerpoint/2010/main" val="17517197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18457" y="451085"/>
            <a:ext cx="2285043" cy="2281003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Owned prefix routing (non-storing mode)</a:t>
            </a:r>
          </a:p>
        </p:txBody>
      </p:sp>
      <p:pic>
        <p:nvPicPr>
          <p:cNvPr id="90115" name="Picture 3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6" y="3870927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6" name="Picture 4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6" y="3870927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7" name="Picture 5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2705702"/>
            <a:ext cx="809625" cy="85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8" name="Picture 6" descr="Wireless Router, Added 04/20/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488" y="1281715"/>
            <a:ext cx="809625" cy="85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9" name="Picture 7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0" y="2705702"/>
            <a:ext cx="1255712" cy="12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120" name="Picture 8"/>
          <p:cNvPicPr>
            <a:picLocks noChangeAspect="1" noChangeArrowheads="1"/>
          </p:cNvPicPr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25" y="1281714"/>
            <a:ext cx="546100" cy="14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121" name="Picture 9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705702"/>
            <a:ext cx="481012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3013480" y="1851628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A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021418" y="3266090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B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1997480" y="4420203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C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3804055" y="4428140"/>
            <a:ext cx="332564" cy="33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0" hangingPunct="0">
              <a:lnSpc>
                <a:spcPct val="90000"/>
              </a:lnSpc>
            </a:pPr>
            <a:r>
              <a:rPr lang="en-US" b="1">
                <a:solidFill>
                  <a:srgbClr val="4B4B4B"/>
                </a:solidFill>
              </a:rPr>
              <a:t>D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4951404" y="2969376"/>
            <a:ext cx="1389063" cy="133865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::/0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B::B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8658004" y="3919091"/>
            <a:ext cx="1371600" cy="1683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 (root)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 </a:t>
            </a:r>
            <a:r>
              <a:rPr lang="en-US" sz="1100" b="1" dirty="0">
                <a:solidFill>
                  <a:srgbClr val="4B4B4B"/>
                </a:solidFill>
              </a:rPr>
              <a:t>connected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A::B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C::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B::C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D::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B::D</a:t>
            </a:r>
          </a:p>
        </p:txBody>
      </p:sp>
      <p:sp>
        <p:nvSpPr>
          <p:cNvPr id="2" name="Rectangle 1"/>
          <p:cNvSpPr/>
          <p:nvPr/>
        </p:nvSpPr>
        <p:spPr>
          <a:xfrm>
            <a:off x="6919012" y="3102429"/>
            <a:ext cx="1738993" cy="60370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rgbClr val="4B4B4B"/>
                </a:solidFill>
              </a:rPr>
              <a:t>Target C::/  via</a:t>
            </a:r>
          </a:p>
          <a:p>
            <a:r>
              <a:rPr lang="fr-FR" dirty="0">
                <a:solidFill>
                  <a:srgbClr val="4B4B4B"/>
                </a:solidFill>
              </a:rPr>
              <a:t>Transit B::C</a:t>
            </a:r>
            <a:endParaRPr lang="en-US" dirty="0">
              <a:solidFill>
                <a:srgbClr val="4B4B4B"/>
              </a:solidFill>
            </a:endParaRP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 rot="1595168">
            <a:off x="8836715" y="3501324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6455455" y="3481711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7172094" y="6083824"/>
            <a:ext cx="3004462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C::L  </a:t>
            </a:r>
            <a:r>
              <a:rPr lang="en-US" sz="1100" b="1" dirty="0">
                <a:solidFill>
                  <a:srgbClr val="4B4B4B"/>
                </a:solidFill>
              </a:rPr>
              <a:t>via</a:t>
            </a:r>
            <a:r>
              <a:rPr lang="en-US" sz="1600" b="1" dirty="0">
                <a:solidFill>
                  <a:srgbClr val="4B4B4B"/>
                </a:solidFill>
              </a:rPr>
              <a:t>  B::C</a:t>
            </a:r>
            <a:r>
              <a:rPr lang="en-US" sz="1100" b="1" dirty="0">
                <a:solidFill>
                  <a:srgbClr val="4B4B4B"/>
                </a:solidFill>
              </a:rPr>
              <a:t>  via</a:t>
            </a:r>
            <a:r>
              <a:rPr lang="en-US" sz="1600" b="1" dirty="0">
                <a:solidFill>
                  <a:srgbClr val="4B4B4B"/>
                </a:solidFill>
              </a:rPr>
              <a:t>  A::B </a:t>
            </a:r>
            <a:r>
              <a:rPr lang="en-US" sz="1100" b="1" dirty="0">
                <a:solidFill>
                  <a:srgbClr val="4B4B4B"/>
                </a:solidFill>
                <a:latin typeface="Arial"/>
                <a:cs typeface="+mn-cs"/>
              </a:rPr>
              <a:t>connected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3417662" y="2673991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A::B</a:t>
            </a: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2438401" y="3874729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B::C</a:t>
            </a: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4182887" y="3783753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B::D</a:t>
            </a: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2186605" y="2889177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B::B</a:t>
            </a: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2869861" y="977192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A::A</a:t>
            </a:r>
          </a:p>
        </p:txBody>
      </p:sp>
      <p:sp>
        <p:nvSpPr>
          <p:cNvPr id="33" name="AutoShape 20"/>
          <p:cNvSpPr>
            <a:spLocks noChangeArrowheads="1"/>
          </p:cNvSpPr>
          <p:nvPr/>
        </p:nvSpPr>
        <p:spPr bwMode="auto">
          <a:xfrm rot="5400000">
            <a:off x="9191404" y="5735061"/>
            <a:ext cx="304800" cy="228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124" tIns="41061" rIns="82124" bIns="41061" anchor="ctr"/>
          <a:lstStyle/>
          <a:p>
            <a:endParaRPr lang="en-US" sz="1600">
              <a:solidFill>
                <a:srgbClr val="4B4B4B"/>
              </a:solidFill>
            </a:endParaRP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3735501" y="4880000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D::3</a:t>
            </a:r>
          </a:p>
        </p:txBody>
      </p:sp>
      <p:pic>
        <p:nvPicPr>
          <p:cNvPr id="34" name="Picture 9">
            <a:extLst>
              <a:ext uri="{FF2B5EF4-FFF2-40B4-BE49-F238E27FC236}">
                <a16:creationId xmlns:a16="http://schemas.microsoft.com/office/drawing/2014/main" id="{CECE4E86-D32C-4D14-9608-CCE4635A1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944231" y="3949906"/>
            <a:ext cx="1077187" cy="135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7">
            <a:extLst>
              <a:ext uri="{FF2B5EF4-FFF2-40B4-BE49-F238E27FC236}">
                <a16:creationId xmlns:a16="http://schemas.microsoft.com/office/drawing/2014/main" id="{536FB889-3E23-4767-AD48-C601A96E3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1302" y="5587291"/>
            <a:ext cx="871585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L::</a:t>
            </a:r>
          </a:p>
        </p:txBody>
      </p:sp>
      <p:sp>
        <p:nvSpPr>
          <p:cNvPr id="36" name="Speech Bubble: Rectangle with Corners Rounded 35">
            <a:extLst>
              <a:ext uri="{FF2B5EF4-FFF2-40B4-BE49-F238E27FC236}">
                <a16:creationId xmlns:a16="http://schemas.microsoft.com/office/drawing/2014/main" id="{43927214-6502-4439-9781-C385968A41AD}"/>
              </a:ext>
            </a:extLst>
          </p:cNvPr>
          <p:cNvSpPr/>
          <p:nvPr/>
        </p:nvSpPr>
        <p:spPr>
          <a:xfrm>
            <a:off x="622092" y="4908620"/>
            <a:ext cx="1167698" cy="413427"/>
          </a:xfrm>
          <a:prstGeom prst="wedgeRoundRectCallout">
            <a:avLst>
              <a:gd name="adj1" fmla="val 110444"/>
              <a:gd name="adj2" fmla="val -687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????</a:t>
            </a:r>
          </a:p>
        </p:txBody>
      </p:sp>
      <p:sp>
        <p:nvSpPr>
          <p:cNvPr id="38" name="Text Box 14">
            <a:extLst>
              <a:ext uri="{FF2B5EF4-FFF2-40B4-BE49-F238E27FC236}">
                <a16:creationId xmlns:a16="http://schemas.microsoft.com/office/drawing/2014/main" id="{24B855DC-A314-4DBE-AE78-650726C6A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1133130"/>
            <a:ext cx="5715000" cy="58152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</a:pPr>
            <a:r>
              <a:rPr lang="en-US" dirty="0">
                <a:solidFill>
                  <a:srgbClr val="4B4B4B"/>
                </a:solidFill>
              </a:rPr>
              <a:t> </a:t>
            </a:r>
            <a:r>
              <a:rPr lang="fr-FR" dirty="0">
                <a:solidFill>
                  <a:srgbClr val="4B4B4B"/>
                </a:solidFill>
              </a:rPr>
              <a:t> C::L </a:t>
            </a:r>
            <a:r>
              <a:rPr lang="fr-FR" dirty="0" err="1">
                <a:solidFill>
                  <a:srgbClr val="4B4B4B"/>
                </a:solidFill>
              </a:rPr>
              <a:t>is</a:t>
            </a:r>
            <a:r>
              <a:rPr lang="fr-FR" dirty="0">
                <a:solidFill>
                  <a:srgbClr val="4B4B4B"/>
                </a:solidFill>
              </a:rPr>
              <a:t> </a:t>
            </a:r>
            <a:r>
              <a:rPr lang="fr-FR" dirty="0" err="1">
                <a:solidFill>
                  <a:srgbClr val="4B4B4B"/>
                </a:solidFill>
              </a:rPr>
              <a:t>reachable</a:t>
            </a:r>
            <a:r>
              <a:rPr lang="fr-FR" dirty="0">
                <a:solidFill>
                  <a:srgbClr val="4B4B4B"/>
                </a:solidFill>
              </a:rPr>
              <a:t> but L:: </a:t>
            </a:r>
            <a:r>
              <a:rPr lang="fr-FR" dirty="0" err="1">
                <a:solidFill>
                  <a:srgbClr val="4B4B4B"/>
                </a:solidFill>
              </a:rPr>
              <a:t>is</a:t>
            </a:r>
            <a:r>
              <a:rPr lang="fr-FR" dirty="0">
                <a:solidFill>
                  <a:srgbClr val="4B4B4B"/>
                </a:solidFill>
              </a:rPr>
              <a:t> not</a:t>
            </a:r>
          </a:p>
          <a:p>
            <a:pPr eaLnBrk="0" hangingPunct="0">
              <a:lnSpc>
                <a:spcPct val="90000"/>
              </a:lnSpc>
            </a:pPr>
            <a:r>
              <a:rPr lang="fr-FR" dirty="0">
                <a:solidFill>
                  <a:srgbClr val="4B4B4B"/>
                </a:solidFill>
              </a:rPr>
              <a:t> </a:t>
            </a:r>
            <a:r>
              <a:rPr lang="fr-FR" dirty="0" err="1">
                <a:solidFill>
                  <a:srgbClr val="4B4B4B"/>
                </a:solidFill>
              </a:rPr>
              <a:t>Missing</a:t>
            </a:r>
            <a:r>
              <a:rPr lang="fr-FR" dirty="0">
                <a:solidFill>
                  <a:srgbClr val="4B4B4B"/>
                </a:solidFill>
              </a:rPr>
              <a:t> </a:t>
            </a:r>
            <a:r>
              <a:rPr lang="fr-FR" dirty="0" err="1">
                <a:solidFill>
                  <a:srgbClr val="4B4B4B"/>
                </a:solidFill>
              </a:rPr>
              <a:t>equivalent</a:t>
            </a:r>
            <a:r>
              <a:rPr lang="fr-FR" dirty="0">
                <a:solidFill>
                  <a:srgbClr val="4B4B4B"/>
                </a:solidFill>
              </a:rPr>
              <a:t> of RFC 8505/9010 for </a:t>
            </a:r>
            <a:r>
              <a:rPr lang="fr-FR" dirty="0" err="1">
                <a:solidFill>
                  <a:srgbClr val="4B4B4B"/>
                </a:solidFill>
              </a:rPr>
              <a:t>prefixes</a:t>
            </a:r>
            <a:endParaRPr lang="en-US" dirty="0">
              <a:solidFill>
                <a:srgbClr val="4B4B4B"/>
              </a:solidFill>
            </a:endParaRPr>
          </a:p>
        </p:txBody>
      </p:sp>
      <p:pic>
        <p:nvPicPr>
          <p:cNvPr id="39" name="Graphic 38" descr="Stream with solid fill">
            <a:extLst>
              <a:ext uri="{FF2B5EF4-FFF2-40B4-BE49-F238E27FC236}">
                <a16:creationId xmlns:a16="http://schemas.microsoft.com/office/drawing/2014/main" id="{60D6E3C9-955E-4517-AA24-0400C19955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70830" y="4977414"/>
            <a:ext cx="914400" cy="914400"/>
          </a:xfrm>
          <a:prstGeom prst="rect">
            <a:avLst/>
          </a:prstGeom>
        </p:spPr>
      </p:pic>
      <p:sp>
        <p:nvSpPr>
          <p:cNvPr id="40" name="Text Box 17">
            <a:extLst>
              <a:ext uri="{FF2B5EF4-FFF2-40B4-BE49-F238E27FC236}">
                <a16:creationId xmlns:a16="http://schemas.microsoft.com/office/drawing/2014/main" id="{7592207C-94CA-4AE9-970C-65E6FD087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1434" y="4901824"/>
            <a:ext cx="635679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C::L</a:t>
            </a:r>
          </a:p>
        </p:txBody>
      </p:sp>
      <p:sp>
        <p:nvSpPr>
          <p:cNvPr id="41" name="Text Box 17">
            <a:extLst>
              <a:ext uri="{FF2B5EF4-FFF2-40B4-BE49-F238E27FC236}">
                <a16:creationId xmlns:a16="http://schemas.microsoft.com/office/drawing/2014/main" id="{5141C633-ABC7-41C9-9BA9-A747D378CC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4865" y="5753344"/>
            <a:ext cx="1317062" cy="30452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2124" tIns="41061" rIns="82124" bIns="41061">
            <a:spAutoFit/>
          </a:bodyPr>
          <a:lstStyle>
            <a:lvl1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defTabSz="8143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defTabSz="8143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914400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1600" b="1" dirty="0">
                <a:solidFill>
                  <a:srgbClr val="4B4B4B"/>
                </a:solidFill>
              </a:rPr>
              <a:t>L:: </a:t>
            </a:r>
            <a:r>
              <a:rPr lang="en-US" sz="1100" b="1" dirty="0">
                <a:solidFill>
                  <a:srgbClr val="4B4B4B"/>
                </a:solidFill>
              </a:rPr>
              <a:t>unreachable</a:t>
            </a:r>
            <a:endParaRPr lang="en-US" sz="1100" b="1" dirty="0">
              <a:solidFill>
                <a:srgbClr val="4B4B4B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20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560" y="1016832"/>
            <a:ext cx="11438251" cy="2940572"/>
          </a:xfrm>
        </p:spPr>
        <p:txBody>
          <a:bodyPr>
            <a:normAutofit/>
          </a:bodyPr>
          <a:lstStyle/>
          <a:p>
            <a:pPr algn="ctr"/>
            <a:r>
              <a:rPr lang="en-US" sz="8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becomes of DAD?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764" y="4504544"/>
            <a:ext cx="11675501" cy="2223815"/>
          </a:xfrm>
        </p:spPr>
        <p:txBody>
          <a:bodyPr/>
          <a:lstStyle/>
          <a:p>
            <a:pPr lvl="1"/>
            <a:r>
              <a:rPr lang="en-US" sz="3200" b="1" dirty="0"/>
              <a:t>Need to consider prefix aggregation and nesting</a:t>
            </a:r>
          </a:p>
          <a:p>
            <a:pPr lvl="2"/>
            <a:r>
              <a:rPr lang="en-US" sz="2400" dirty="0"/>
              <a:t>Provisioned Mobile Networks should be unique</a:t>
            </a:r>
          </a:p>
          <a:p>
            <a:pPr lvl="2"/>
            <a:r>
              <a:rPr lang="en-US" sz="2400" dirty="0"/>
              <a:t>Auto-allocation?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1454187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12925</TotalTime>
  <Words>1114</Words>
  <Application>Microsoft Office PowerPoint</Application>
  <PresentationFormat>Custom</PresentationFormat>
  <Paragraphs>241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Office Theme</vt:lpstr>
      <vt:lpstr>Announcing Prefixes</vt:lpstr>
      <vt:lpstr>6LoWPAN ND (IPv6 Stateful Address Autoconfiguration)</vt:lpstr>
      <vt:lpstr>Redistributing RFC 8505 in routing ?</vt:lpstr>
      <vt:lpstr>Multi-link Subnet Routing (non-storing mode)</vt:lpstr>
      <vt:lpstr>RFC 9010 (RUL)</vt:lpstr>
      <vt:lpstr>But… prefixes?</vt:lpstr>
      <vt:lpstr>Owned prefix routing (non-storing mode)</vt:lpstr>
      <vt:lpstr>Owned prefix routing (non-storing mode)</vt:lpstr>
      <vt:lpstr>What becomes of DAD?</vt:lpstr>
      <vt:lpstr>How would that work?</vt:lpstr>
      <vt:lpstr>PowerPoint Presentation</vt:lpstr>
      <vt:lpstr>PowerPoint Presentation</vt:lpstr>
      <vt:lpstr>Sorry, getting gory…</vt:lpstr>
      <vt:lpstr>Go? No-Go?</vt:lpstr>
      <vt:lpstr>Ask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1237</cp:revision>
  <dcterms:created xsi:type="dcterms:W3CDTF">2012-09-20T00:45:54Z</dcterms:created>
  <dcterms:modified xsi:type="dcterms:W3CDTF">2022-03-14T17:30:34Z</dcterms:modified>
</cp:coreProperties>
</file>