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37" r:id="rId1"/>
  </p:sldMasterIdLst>
  <p:notesMasterIdLst>
    <p:notesMasterId r:id="rId6"/>
  </p:notesMasterIdLst>
  <p:sldIdLst>
    <p:sldId id="915" r:id="rId2"/>
    <p:sldId id="1599" r:id="rId3"/>
    <p:sldId id="964" r:id="rId4"/>
    <p:sldId id="1601" r:id="rId5"/>
  </p:sldIdLst>
  <p:sldSz cx="12188825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9">
          <p15:clr>
            <a:srgbClr val="A4A3A4"/>
          </p15:clr>
        </p15:guide>
        <p15:guide id="2" pos="2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scal Thubert (pthubert)" initials="PT(" lastIdx="1" clrIdx="0">
    <p:extLst>
      <p:ext uri="{19B8F6BF-5375-455C-9EA6-DF929625EA0E}">
        <p15:presenceInfo xmlns:p15="http://schemas.microsoft.com/office/powerpoint/2012/main" userId="S::pthubert@cisco.com::7b1f7d45-e80a-40a7-97b1-a4501059264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000000"/>
    <a:srgbClr val="DBFDFF"/>
    <a:srgbClr val="4B4B4B"/>
    <a:srgbClr val="7F7F7F"/>
    <a:srgbClr val="4220A0"/>
    <a:srgbClr val="8BB8DD"/>
    <a:srgbClr val="8ABFC2"/>
    <a:srgbClr val="17FF54"/>
    <a:srgbClr val="F68B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25" autoAdjust="0"/>
    <p:restoredTop sz="94967" autoAdjust="0"/>
  </p:normalViewPr>
  <p:slideViewPr>
    <p:cSldViewPr snapToGrid="0" snapToObjects="1">
      <p:cViewPr varScale="1">
        <p:scale>
          <a:sx n="128" d="100"/>
          <a:sy n="128" d="100"/>
        </p:scale>
        <p:origin x="924" y="114"/>
      </p:cViewPr>
      <p:guideLst>
        <p:guide orient="horz" pos="429"/>
        <p:guide pos="279"/>
      </p:guideLst>
    </p:cSldViewPr>
  </p:slideViewPr>
  <p:outlineViewPr>
    <p:cViewPr>
      <p:scale>
        <a:sx n="33" d="100"/>
        <a:sy n="33" d="100"/>
      </p:scale>
      <p:origin x="0" y="325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notesViewPr>
    <p:cSldViewPr snapToGrid="0" snapToObjects="1">
      <p:cViewPr varScale="1">
        <p:scale>
          <a:sx n="88" d="100"/>
          <a:sy n="88" d="100"/>
        </p:scale>
        <p:origin x="3819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897D5-C396-4944-A86E-A2AAE0A4A06F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17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41518-0DAE-4D83-8FDF-A3233A452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566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17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CFA773-CF20-5B47-8441-39FE469C3B3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4019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02863" y="6356120"/>
            <a:ext cx="411372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010D7-F674-4B3B-B724-A97D09AD34B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4771096-8EBA-4184-9D18-C6A8D2AC0594}"/>
              </a:ext>
            </a:extLst>
          </p:cNvPr>
          <p:cNvSpPr txBox="1">
            <a:spLocks/>
          </p:cNvSpPr>
          <p:nvPr userDrawn="1"/>
        </p:nvSpPr>
        <p:spPr>
          <a:xfrm>
            <a:off x="837982" y="6358846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6lo – IETF 112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CDA93E3-66A4-4864-950C-BF65F7AFEAC4}"/>
              </a:ext>
            </a:extLst>
          </p:cNvPr>
          <p:cNvSpPr txBox="1">
            <a:spLocks/>
          </p:cNvSpPr>
          <p:nvPr userDrawn="1"/>
        </p:nvSpPr>
        <p:spPr>
          <a:xfrm>
            <a:off x="8613797" y="6363379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3010D7-F674-4B3B-B724-A97D09AD3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767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/>
          <a:lstStyle/>
          <a:p>
            <a:fld id="{3C07DFB1-7452-43D9-B4B6-31F1690BBA2B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010D7-F674-4B3B-B724-A97D09AD3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457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191" y="432215"/>
            <a:ext cx="11438251" cy="838200"/>
          </a:xfrm>
        </p:spPr>
        <p:txBody>
          <a:bodyPr/>
          <a:lstStyle>
            <a:lvl1pPr algn="l" defTabSz="914126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599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0896" y="1344168"/>
            <a:ext cx="11424907" cy="4965192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2199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34766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Title Slid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15" y="1236694"/>
            <a:ext cx="10813350" cy="2918779"/>
          </a:xfrm>
        </p:spPr>
        <p:txBody>
          <a:bodyPr/>
          <a:lstStyle>
            <a:lvl1pPr>
              <a:lnSpc>
                <a:spcPct val="90000"/>
              </a:lnSpc>
              <a:defRPr sz="5998" b="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095" y="4464073"/>
            <a:ext cx="10813351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sz="1999" b="0">
                <a:solidFill>
                  <a:schemeClr val="bg1"/>
                </a:solidFill>
                <a:latin typeface="+mj-lt"/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</a:p>
        </p:txBody>
      </p:sp>
      <p:grpSp>
        <p:nvGrpSpPr>
          <p:cNvPr id="4" name="Group 5"/>
          <p:cNvGrpSpPr>
            <a:grpSpLocks/>
          </p:cNvGrpSpPr>
          <p:nvPr userDrawn="1"/>
        </p:nvGrpSpPr>
        <p:grpSpPr bwMode="auto">
          <a:xfrm>
            <a:off x="455614" y="304800"/>
            <a:ext cx="841815" cy="447676"/>
            <a:chOff x="384" y="331"/>
            <a:chExt cx="912" cy="485"/>
          </a:xfrm>
        </p:grpSpPr>
        <p:sp>
          <p:nvSpPr>
            <p:cNvPr id="54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5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1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3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38" name="Rectangle 7"/>
          <p:cNvSpPr>
            <a:spLocks noChangeArrowheads="1"/>
          </p:cNvSpPr>
          <p:nvPr userDrawn="1"/>
        </p:nvSpPr>
        <p:spPr bwMode="ltGray">
          <a:xfrm>
            <a:off x="11578314" y="6580413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3" tIns="41050" rIns="82103" bIns="41050" anchor="b">
            <a:spAutoFit/>
          </a:bodyPr>
          <a:lstStyle/>
          <a:p>
            <a:pPr algn="r" defTabSz="814144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2"/>
                </a:solidFill>
                <a:latin typeface="+mj-lt"/>
              </a:rPr>
              <a:pPr algn="r" defTabSz="814144">
                <a:lnSpc>
                  <a:spcPct val="100000"/>
                </a:lnSpc>
              </a:pPr>
              <a:t>‹#›</a:t>
            </a:fld>
            <a:endParaRPr lang="en-US" sz="60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314326" y="4782761"/>
            <a:ext cx="10814050" cy="384175"/>
          </a:xfrm>
        </p:spPr>
        <p:txBody>
          <a:bodyPr/>
          <a:lstStyle>
            <a:lvl1pPr marL="0" indent="0">
              <a:buFontTx/>
              <a:buNone/>
              <a:defRPr lang="en-US" sz="17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Presenter Title</a:t>
            </a:r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314326" y="5273255"/>
            <a:ext cx="10814050" cy="384175"/>
          </a:xfrm>
        </p:spPr>
        <p:txBody>
          <a:bodyPr/>
          <a:lstStyle>
            <a:lvl1pPr marL="0" indent="0">
              <a:buFontTx/>
              <a:buNone/>
              <a:defRPr lang="en-US" sz="1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36533890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atatracker.ietf.org/doc/html/draft-ietf-6lo-multicast-registration" TargetMode="Externa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en-US" sz="1200" dirty="0">
                <a:hlinkClick r:id="rId6"/>
              </a:rPr>
              <a:t>draft-ietf-6lo-multicast-registration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010D7-F674-4B3B-B724-A97D09AD34B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6116254-2CF6-4E9A-B521-1FEEE1920DF0}"/>
              </a:ext>
            </a:extLst>
          </p:cNvPr>
          <p:cNvSpPr txBox="1">
            <a:spLocks/>
          </p:cNvSpPr>
          <p:nvPr userDrawn="1"/>
        </p:nvSpPr>
        <p:spPr>
          <a:xfrm>
            <a:off x="8602911" y="6356348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3010D7-F674-4B3B-B724-A97D09AD34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62ECCE1-A9DF-44E5-A9DA-82B7575CB905}"/>
              </a:ext>
            </a:extLst>
          </p:cNvPr>
          <p:cNvSpPr txBox="1">
            <a:spLocks/>
          </p:cNvSpPr>
          <p:nvPr userDrawn="1"/>
        </p:nvSpPr>
        <p:spPr>
          <a:xfrm>
            <a:off x="4038280" y="6361329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200" dirty="0">
                <a:hlinkClick r:id="rId6"/>
              </a:rPr>
              <a:t>draft-ietf-6lo-multicast-registration</a:t>
            </a:r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2604EFE0-40AD-4E4F-B4B5-630D0F4B12C9}"/>
              </a:ext>
            </a:extLst>
          </p:cNvPr>
          <p:cNvSpPr txBox="1">
            <a:spLocks/>
          </p:cNvSpPr>
          <p:nvPr userDrawn="1"/>
        </p:nvSpPr>
        <p:spPr>
          <a:xfrm>
            <a:off x="837982" y="6358846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6lo – IETF 113</a:t>
            </a:r>
          </a:p>
        </p:txBody>
      </p:sp>
    </p:spTree>
    <p:extLst>
      <p:ext uri="{BB962C8B-B14F-4D97-AF65-F5344CB8AC3E}">
        <p14:creationId xmlns:p14="http://schemas.microsoft.com/office/powerpoint/2010/main" val="1082276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9" r:id="rId1"/>
    <p:sldLayoutId id="2147484144" r:id="rId2"/>
    <p:sldLayoutId id="2147484149" r:id="rId3"/>
    <p:sldLayoutId id="2147484152" r:id="rId4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datatracker.ietf.org/doc/html/draft-ietf-6lo-multicast-registration" TargetMode="External"/><Relationship Id="rId3" Type="http://schemas.openxmlformats.org/officeDocument/2006/relationships/hyperlink" Target="https://www.rfc-editor.org/info/rfc6775" TargetMode="External"/><Relationship Id="rId7" Type="http://schemas.openxmlformats.org/officeDocument/2006/relationships/hyperlink" Target="https://datatracker.ietf.org/doc/html/draft-thubert-6lo-unicast-looku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rfc-editor.org/info/rfc8929" TargetMode="External"/><Relationship Id="rId5" Type="http://schemas.openxmlformats.org/officeDocument/2006/relationships/hyperlink" Target="https://www.rfc-editor.org/info/rfc8028" TargetMode="External"/><Relationship Id="rId4" Type="http://schemas.openxmlformats.org/officeDocument/2006/relationships/hyperlink" Target="https://www.rfc-editor.org/info/rfc8505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tracker.ietf.org/doc/html/draft-ietf-6lo-multicast-registration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3333">
                <a:alpha val="0"/>
                <a:lumMod val="0"/>
                <a:lumOff val="100000"/>
              </a:srgb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7181" y="1615005"/>
            <a:ext cx="10029714" cy="2513024"/>
          </a:xfrm>
        </p:spPr>
        <p:txBody>
          <a:bodyPr>
            <a:normAutofit/>
          </a:bodyPr>
          <a:lstStyle/>
          <a:p>
            <a:pPr lvl="0" algn="ctr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en-US" sz="5400">
                <a:solidFill>
                  <a:srgbClr val="333333"/>
                </a:solidFill>
              </a:rPr>
              <a:t> IPv6 Neighbor Discovery Multicast Address Listener Registration</a:t>
            </a:r>
            <a:endParaRPr sz="1600" i="1" spc="0" dirty="0">
              <a:solidFill>
                <a:srgbClr val="33333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2713" y="4923137"/>
            <a:ext cx="9307444" cy="421293"/>
          </a:xfrm>
        </p:spPr>
        <p:txBody>
          <a:bodyPr/>
          <a:lstStyle/>
          <a:p>
            <a:r>
              <a:rPr lang="en-US" dirty="0">
                <a:solidFill>
                  <a:srgbClr val="4B4B4B"/>
                </a:solidFill>
              </a:rPr>
              <a:t>Pascal Thubert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body" sz="quarter" idx="10"/>
          </p:nvPr>
        </p:nvSpPr>
        <p:spPr bwMode="auto">
          <a:xfrm>
            <a:off x="531532" y="4494411"/>
            <a:ext cx="10790545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draft-ietf-6lo-multicast-registration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314325" y="5471578"/>
            <a:ext cx="1805420" cy="384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tx2"/>
              </a:buClr>
              <a:buSzPct val="90000"/>
              <a:buFontTx/>
              <a:buNone/>
              <a:tabLst/>
              <a:defRPr lang="en-US" sz="18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4B4B4B"/>
                </a:solidFill>
              </a:rPr>
              <a:t>IETF 113</a:t>
            </a:r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315095" y="6007544"/>
            <a:ext cx="10814050" cy="384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tx2"/>
              </a:buClr>
              <a:buSzPct val="90000"/>
              <a:buFontTx/>
              <a:buNone/>
              <a:tabLst/>
              <a:defRPr lang="en-US" sz="1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4B4B4B"/>
                </a:solidFill>
              </a:rPr>
              <a:t>Remote</a:t>
            </a:r>
          </a:p>
        </p:txBody>
      </p:sp>
    </p:spTree>
    <p:extLst>
      <p:ext uri="{BB962C8B-B14F-4D97-AF65-F5344CB8AC3E}">
        <p14:creationId xmlns:p14="http://schemas.microsoft.com/office/powerpoint/2010/main" val="2036220506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301" y="147767"/>
            <a:ext cx="11913056" cy="837982"/>
          </a:xfrm>
        </p:spPr>
        <p:txBody>
          <a:bodyPr>
            <a:normAutofit/>
          </a:bodyPr>
          <a:lstStyle/>
          <a:p>
            <a:r>
              <a:rPr lang="en-US" sz="3999" spc="-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6LoWPAN ND (IPv6 Stateful Address Autoconfiguration)</a:t>
            </a:r>
            <a:endParaRPr lang="en-US" sz="3999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85026" y="1119677"/>
            <a:ext cx="11769366" cy="4701477"/>
          </a:xfrm>
        </p:spPr>
        <p:txBody>
          <a:bodyPr vert="horz" lIns="68569" tIns="34285" rIns="68569" bIns="34285" rtlCol="0">
            <a:noAutofit/>
          </a:bodyPr>
          <a:lstStyle/>
          <a:p>
            <a:pPr marL="0" lvl="1" indent="0">
              <a:buNone/>
            </a:pPr>
            <a:endParaRPr lang="en-US" altLang="en-US" sz="800" dirty="0"/>
          </a:p>
          <a:p>
            <a:pPr marL="633222" lvl="1" indent="-457063"/>
            <a:r>
              <a:rPr lang="en-US" altLang="en-US" sz="2400" dirty="0">
                <a:hlinkClick r:id="rId3"/>
              </a:rPr>
              <a:t>RFC 6775</a:t>
            </a:r>
            <a:r>
              <a:rPr lang="en-US" altLang="en-US" sz="2400" dirty="0"/>
              <a:t> (original 6LoWPAN ND)</a:t>
            </a:r>
          </a:p>
          <a:p>
            <a:pPr marL="1028391" lvl="4" indent="-457063"/>
            <a:r>
              <a:rPr lang="en-US" altLang="en-US" sz="2000" dirty="0"/>
              <a:t>Defines ARO for registration and DAD operations for stateful AAC</a:t>
            </a:r>
          </a:p>
          <a:p>
            <a:pPr marL="633222" lvl="1" indent="-457063"/>
            <a:r>
              <a:rPr lang="en-US" altLang="en-US" sz="2400" dirty="0">
                <a:hlinkClick r:id="rId4"/>
              </a:rPr>
              <a:t>RFC 8505</a:t>
            </a:r>
            <a:r>
              <a:rPr lang="en-US" altLang="en-US" sz="2400" dirty="0"/>
              <a:t> (extended 6LoWPAN ND)</a:t>
            </a:r>
          </a:p>
          <a:p>
            <a:pPr marL="1028391" lvl="4" indent="-457063"/>
            <a:r>
              <a:rPr lang="en-US" altLang="en-US" sz="2000" dirty="0"/>
              <a:t>Extends ARO, updates the registration procedure</a:t>
            </a:r>
          </a:p>
          <a:p>
            <a:pPr marL="1028391" lvl="4" indent="-457063"/>
            <a:r>
              <a:rPr lang="en-US" altLang="en-US" sz="2000" dirty="0"/>
              <a:t>Allows registering to network services inc. proxy</a:t>
            </a:r>
          </a:p>
          <a:p>
            <a:pPr marL="633222" lvl="1" indent="-457063"/>
            <a:r>
              <a:rPr lang="en-US" altLang="en-US" sz="2400" dirty="0">
                <a:hlinkClick r:id="rId5"/>
              </a:rPr>
              <a:t>RFC 8928</a:t>
            </a:r>
            <a:r>
              <a:rPr lang="en-US" altLang="en-US" sz="2400" dirty="0"/>
              <a:t> (Address Protection for ND)</a:t>
            </a:r>
          </a:p>
          <a:p>
            <a:pPr marL="1028391" lvl="4" indent="-457063"/>
            <a:r>
              <a:rPr lang="en-US" altLang="en-US" sz="2000" dirty="0"/>
              <a:t>Secures ownership and enables SAVI</a:t>
            </a:r>
          </a:p>
          <a:p>
            <a:pPr marL="633222" lvl="1" indent="-457063"/>
            <a:r>
              <a:rPr lang="en-US" altLang="en-US" sz="2400" dirty="0">
                <a:hlinkClick r:id="rId6"/>
              </a:rPr>
              <a:t>RFC 8929</a:t>
            </a:r>
            <a:r>
              <a:rPr lang="en-US" altLang="en-US" sz="2400" dirty="0"/>
              <a:t> (Backbone Router – proxy ND)</a:t>
            </a:r>
          </a:p>
          <a:p>
            <a:pPr marL="1028391" lvl="4" indent="-457063"/>
            <a:r>
              <a:rPr lang="en-US" altLang="en-US" sz="2000" dirty="0"/>
              <a:t>Defines a proxy ND operation. Updates EDAR to transport ND options such as SLLAO.</a:t>
            </a:r>
          </a:p>
          <a:p>
            <a:pPr marL="633222" lvl="1" indent="-457063"/>
            <a:r>
              <a:rPr lang="en-US" altLang="en-US" sz="2400" dirty="0">
                <a:hlinkClick r:id="rId7"/>
              </a:rPr>
              <a:t>draft-thubert-6lo-unicast-lookup</a:t>
            </a:r>
            <a:r>
              <a:rPr lang="en-US" altLang="en-US" sz="2400" dirty="0"/>
              <a:t> (Unicast Address lookup on backbone)</a:t>
            </a:r>
          </a:p>
          <a:p>
            <a:pPr marL="1028391" lvl="4" indent="-457063"/>
            <a:r>
              <a:rPr lang="en-US" altLang="en-US" sz="2000" dirty="0"/>
              <a:t>Allows the 6LBR to respond to lookups and saves broadcasts</a:t>
            </a:r>
          </a:p>
          <a:p>
            <a:pPr marL="633222" lvl="1" indent="-457063"/>
            <a:r>
              <a:rPr lang="en-US" altLang="en-US" sz="2400" dirty="0">
                <a:hlinkClick r:id="rId8"/>
              </a:rPr>
              <a:t>draft-ietf-6lo-multicast-registration</a:t>
            </a:r>
            <a:r>
              <a:rPr lang="en-US" altLang="en-US" sz="2400" dirty="0"/>
              <a:t> (Anycast and Multicast Address Registration)</a:t>
            </a:r>
          </a:p>
          <a:p>
            <a:pPr marL="1028391" lvl="4" indent="-457063"/>
            <a:r>
              <a:rPr lang="en-US" altLang="en-US" sz="2000" dirty="0"/>
              <a:t>Registers anycast and multicast addresses (in addition to unicast per RFC 8505)</a:t>
            </a:r>
          </a:p>
          <a:p>
            <a:pPr marL="1028391" lvl="4" indent="-457063"/>
            <a:endParaRPr lang="en-US" altLang="en-US" sz="2000" dirty="0"/>
          </a:p>
          <a:p>
            <a:pPr marL="1028391" lvl="4" indent="-457063"/>
            <a:endParaRPr lang="en-US" altLang="en-US" sz="2000" dirty="0"/>
          </a:p>
          <a:p>
            <a:pPr marL="1028391" lvl="4" indent="-457063"/>
            <a:endParaRPr lang="en-US" altLang="en-US" sz="2400" dirty="0"/>
          </a:p>
          <a:p>
            <a:pPr>
              <a:buFont typeface="Symbol"/>
              <a:buChar char="Þ"/>
            </a:pP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63456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191" y="305215"/>
            <a:ext cx="11438251" cy="838200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Changes in </a:t>
            </a:r>
            <a:r>
              <a:rPr lang="en-US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draft-ietf-6lo-multicast-registration</a:t>
            </a:r>
            <a:r>
              <a:rPr lang="en-US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11568" y="1596451"/>
            <a:ext cx="11577257" cy="4363421"/>
          </a:xfrm>
        </p:spPr>
        <p:txBody>
          <a:bodyPr/>
          <a:lstStyle/>
          <a:p>
            <a:r>
              <a:rPr lang="en-US" sz="3200" dirty="0"/>
              <a:t>Since IETF 112</a:t>
            </a:r>
          </a:p>
          <a:p>
            <a:pPr lvl="1"/>
            <a:r>
              <a:rPr lang="en-US" sz="2800" dirty="0"/>
              <a:t>Bumped from 02 to 04</a:t>
            </a:r>
          </a:p>
          <a:p>
            <a:pPr lvl="1"/>
            <a:r>
              <a:rPr lang="en-US" sz="2800" dirty="0"/>
              <a:t>Implicit registration of FF02::1 (-04)</a:t>
            </a:r>
          </a:p>
          <a:p>
            <a:pPr lvl="1"/>
            <a:r>
              <a:rPr lang="en-US" sz="2800" dirty="0"/>
              <a:t>How RFC 8928 is leveraged to secure addresses (-03)</a:t>
            </a:r>
          </a:p>
          <a:p>
            <a:pPr lvl="1"/>
            <a:r>
              <a:rPr lang="fr-FR" sz="2800" dirty="0" err="1"/>
              <a:t>Aligned</a:t>
            </a:r>
            <a:r>
              <a:rPr lang="fr-FR" sz="2800" dirty="0"/>
              <a:t> draft-</a:t>
            </a:r>
            <a:r>
              <a:rPr lang="fr-FR" sz="2800" dirty="0" err="1"/>
              <a:t>thubert</a:t>
            </a:r>
            <a:r>
              <a:rPr lang="fr-FR" sz="2800" dirty="0"/>
              <a:t>-</a:t>
            </a:r>
            <a:r>
              <a:rPr lang="fr-FR" sz="2800" dirty="0" err="1"/>
              <a:t>bess</a:t>
            </a:r>
            <a:r>
              <a:rPr lang="fr-FR" sz="2800" dirty="0"/>
              <a:t>-</a:t>
            </a:r>
            <a:r>
              <a:rPr lang="fr-FR" sz="2800" dirty="0" err="1"/>
              <a:t>secure</a:t>
            </a:r>
            <a:r>
              <a:rPr lang="fr-FR" sz="2800" dirty="0"/>
              <a:t>-</a:t>
            </a:r>
            <a:r>
              <a:rPr lang="fr-FR" sz="2800" dirty="0" err="1"/>
              <a:t>evpn</a:t>
            </a:r>
            <a:r>
              <a:rPr lang="fr-FR" sz="2800" dirty="0"/>
              <a:t>-mac-</a:t>
            </a:r>
            <a:r>
              <a:rPr lang="fr-FR" sz="2800" dirty="0" err="1"/>
              <a:t>signaling</a:t>
            </a:r>
            <a:endParaRPr lang="en-US" sz="2800" dirty="0"/>
          </a:p>
          <a:p>
            <a:r>
              <a:rPr lang="en-US" sz="3200" dirty="0"/>
              <a:t>During IETF 112</a:t>
            </a:r>
          </a:p>
          <a:p>
            <a:pPr lvl="1"/>
            <a:r>
              <a:rPr lang="en-US" sz="2800" dirty="0"/>
              <a:t>Legacy anycast support and backward compatibility (-02)</a:t>
            </a:r>
          </a:p>
          <a:p>
            <a:pPr lvl="1"/>
            <a:r>
              <a:rPr lang="en-US" sz="2800" dirty="0"/>
              <a:t>Repurposing EDAR “status” field to carry A and M flags (-02)</a:t>
            </a:r>
          </a:p>
          <a:p>
            <a:pPr lvl="1"/>
            <a:endParaRPr lang="en-US" sz="2400" dirty="0"/>
          </a:p>
          <a:p>
            <a:endParaRPr lang="en-US" sz="2400" dirty="0"/>
          </a:p>
          <a:p>
            <a:pPr lvl="1">
              <a:buFont typeface="Symbol" panose="05050102010706020507" pitchFamily="18" charset="2"/>
              <a:buChar char="Þ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4929126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 steps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36764" y="1513182"/>
            <a:ext cx="11675501" cy="5215177"/>
          </a:xfrm>
        </p:spPr>
        <p:txBody>
          <a:bodyPr/>
          <a:lstStyle/>
          <a:p>
            <a:r>
              <a:rPr lang="fr-FR" sz="2800" dirty="0" err="1"/>
              <a:t>Missing</a:t>
            </a:r>
            <a:r>
              <a:rPr lang="fr-FR" sz="2800" dirty="0"/>
              <a:t> items?</a:t>
            </a:r>
          </a:p>
          <a:p>
            <a:r>
              <a:rPr lang="fr-FR" sz="2800" dirty="0" err="1"/>
              <a:t>Getting</a:t>
            </a:r>
            <a:r>
              <a:rPr lang="fr-FR" sz="2800" dirty="0"/>
              <a:t> a rough green light </a:t>
            </a:r>
            <a:r>
              <a:rPr lang="fr-FR" sz="2800" dirty="0" err="1"/>
              <a:t>from</a:t>
            </a:r>
            <a:r>
              <a:rPr lang="fr-FR" sz="2800" dirty="0"/>
              <a:t> </a:t>
            </a:r>
            <a:r>
              <a:rPr lang="fr-FR" sz="2800" dirty="0" err="1"/>
              <a:t>this</a:t>
            </a:r>
            <a:r>
              <a:rPr lang="fr-FR" sz="2800" dirty="0"/>
              <a:t> group</a:t>
            </a:r>
          </a:p>
          <a:p>
            <a:r>
              <a:rPr lang="fr-FR" sz="2800" dirty="0"/>
              <a:t>Passing the </a:t>
            </a:r>
            <a:r>
              <a:rPr lang="fr-FR" sz="2800" dirty="0" err="1"/>
              <a:t>token</a:t>
            </a:r>
            <a:r>
              <a:rPr lang="fr-FR" sz="2800" dirty="0"/>
              <a:t> to ROLL for validation </a:t>
            </a:r>
            <a:r>
              <a:rPr lang="fr-FR" sz="2800" dirty="0" err="1"/>
              <a:t>there</a:t>
            </a:r>
            <a:r>
              <a:rPr lang="fr-FR" sz="2800" dirty="0"/>
              <a:t> as </a:t>
            </a:r>
            <a:r>
              <a:rPr lang="fr-FR" sz="2800" dirty="0" err="1"/>
              <a:t>well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33700975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Cisco Arial 16x9 template</Template>
  <TotalTime>12866</TotalTime>
  <Words>223</Words>
  <Application>Microsoft Office PowerPoint</Application>
  <PresentationFormat>Custom</PresentationFormat>
  <Paragraphs>37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Symbol</vt:lpstr>
      <vt:lpstr>Office Theme</vt:lpstr>
      <vt:lpstr> IPv6 Neighbor Discovery Multicast Address Listener Registration</vt:lpstr>
      <vt:lpstr>6LoWPAN ND (IPv6 Stateful Address Autoconfiguration)</vt:lpstr>
      <vt:lpstr>Changes in draft-ietf-6lo-multicast-registration   </vt:lpstr>
      <vt:lpstr>Next steps</vt:lpstr>
    </vt:vector>
  </TitlesOfParts>
  <Company>Cisco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Must Match Session Title</dc:title>
  <dc:creator>Pascal Thubert;JP Vasseur (jvasseur)</dc:creator>
  <cp:keywords>Deterministic Wireless</cp:keywords>
  <cp:lastModifiedBy>Pascal Thubert (pthubert)</cp:lastModifiedBy>
  <cp:revision>1208</cp:revision>
  <dcterms:created xsi:type="dcterms:W3CDTF">2012-09-20T00:45:54Z</dcterms:created>
  <dcterms:modified xsi:type="dcterms:W3CDTF">2022-03-14T17:33:48Z</dcterms:modified>
</cp:coreProperties>
</file>