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137" r:id="rId1"/>
  </p:sldMasterIdLst>
  <p:notesMasterIdLst>
    <p:notesMasterId r:id="rId6"/>
  </p:notesMasterIdLst>
  <p:sldIdLst>
    <p:sldId id="915" r:id="rId2"/>
    <p:sldId id="1599" r:id="rId3"/>
    <p:sldId id="964" r:id="rId4"/>
    <p:sldId id="1601" r:id="rId5"/>
  </p:sldIdLst>
  <p:sldSz cx="12188825" cy="6858000"/>
  <p:notesSz cx="68580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29">
          <p15:clr>
            <a:srgbClr val="A4A3A4"/>
          </p15:clr>
        </p15:guide>
        <p15:guide id="2" pos="27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Pascal Thubert (pthubert)" initials="PT(" lastIdx="1" clrIdx="0">
    <p:extLst>
      <p:ext uri="{19B8F6BF-5375-455C-9EA6-DF929625EA0E}">
        <p15:presenceInfo xmlns:p15="http://schemas.microsoft.com/office/powerpoint/2012/main" userId="S::pthubert@cisco.com::7b1f7d45-e80a-40a7-97b1-a4501059264a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33"/>
    <a:srgbClr val="000000"/>
    <a:srgbClr val="DBFDFF"/>
    <a:srgbClr val="4B4B4B"/>
    <a:srgbClr val="7F7F7F"/>
    <a:srgbClr val="4220A0"/>
    <a:srgbClr val="8BB8DD"/>
    <a:srgbClr val="8ABFC2"/>
    <a:srgbClr val="17FF54"/>
    <a:srgbClr val="F68B1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25" autoAdjust="0"/>
    <p:restoredTop sz="94967" autoAdjust="0"/>
  </p:normalViewPr>
  <p:slideViewPr>
    <p:cSldViewPr snapToGrid="0" snapToObjects="1">
      <p:cViewPr varScale="1">
        <p:scale>
          <a:sx n="128" d="100"/>
          <a:sy n="128" d="100"/>
        </p:scale>
        <p:origin x="924" y="114"/>
      </p:cViewPr>
      <p:guideLst>
        <p:guide orient="horz" pos="429"/>
        <p:guide pos="279"/>
      </p:guideLst>
    </p:cSldViewPr>
  </p:slideViewPr>
  <p:outlineViewPr>
    <p:cViewPr>
      <p:scale>
        <a:sx n="33" d="100"/>
        <a:sy n="33" d="100"/>
      </p:scale>
      <p:origin x="0" y="32538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770"/>
    </p:cViewPr>
  </p:sorterViewPr>
  <p:notesViewPr>
    <p:cSldViewPr snapToGrid="0" snapToObjects="1">
      <p:cViewPr varScale="1">
        <p:scale>
          <a:sx n="88" d="100"/>
          <a:sy n="88" d="100"/>
        </p:scale>
        <p:origin x="3819" y="6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E897D5-C396-4944-A86E-A2AAE0A4A06F}" type="datetimeFigureOut">
              <a:rPr lang="en-US" smtClean="0"/>
              <a:t>3/14/2022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31788" y="696913"/>
            <a:ext cx="6194425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16425"/>
            <a:ext cx="5486400" cy="41830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3241518-0DAE-4D83-8FDF-A3233A4521B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45660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31788" y="696913"/>
            <a:ext cx="6194425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01CFA773-CF20-5B47-8441-39FE469C3B30}" type="slidenum">
              <a:rPr kumimoji="0" 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0401957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02863" y="6356120"/>
            <a:ext cx="4113728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010D7-F674-4B3B-B724-A97D09AD34BA}" type="slidenum">
              <a:rPr lang="en-US" smtClean="0"/>
              <a:t>‹#›</a:t>
            </a:fld>
            <a:endParaRPr lang="en-US"/>
          </a:p>
        </p:txBody>
      </p:sp>
      <p:sp>
        <p:nvSpPr>
          <p:cNvPr id="7" name="Date Placeholder 3">
            <a:extLst>
              <a:ext uri="{FF2B5EF4-FFF2-40B4-BE49-F238E27FC236}">
                <a16:creationId xmlns:a16="http://schemas.microsoft.com/office/drawing/2014/main" id="{54771096-8EBA-4184-9D18-C6A8D2AC0594}"/>
              </a:ext>
            </a:extLst>
          </p:cNvPr>
          <p:cNvSpPr txBox="1">
            <a:spLocks/>
          </p:cNvSpPr>
          <p:nvPr userDrawn="1"/>
        </p:nvSpPr>
        <p:spPr>
          <a:xfrm>
            <a:off x="837982" y="6358846"/>
            <a:ext cx="27424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6lo – IETF 112</a:t>
            </a:r>
          </a:p>
        </p:txBody>
      </p:sp>
      <p:sp>
        <p:nvSpPr>
          <p:cNvPr id="8" name="Slide Number Placeholder 5">
            <a:extLst>
              <a:ext uri="{FF2B5EF4-FFF2-40B4-BE49-F238E27FC236}">
                <a16:creationId xmlns:a16="http://schemas.microsoft.com/office/drawing/2014/main" id="{FCDA93E3-66A4-4864-950C-BF65F7AFEAC4}"/>
              </a:ext>
            </a:extLst>
          </p:cNvPr>
          <p:cNvSpPr txBox="1">
            <a:spLocks/>
          </p:cNvSpPr>
          <p:nvPr userDrawn="1"/>
        </p:nvSpPr>
        <p:spPr>
          <a:xfrm>
            <a:off x="8613797" y="6363379"/>
            <a:ext cx="27424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073010D7-F674-4B3B-B724-A97D09AD34B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7678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37982" y="6356351"/>
            <a:ext cx="2742486" cy="365125"/>
          </a:xfrm>
          <a:prstGeom prst="rect">
            <a:avLst/>
          </a:prstGeom>
        </p:spPr>
        <p:txBody>
          <a:bodyPr/>
          <a:lstStyle/>
          <a:p>
            <a:fld id="{3C07DFB1-7452-43D9-B4B6-31F1690BBA2B}" type="datetimeFigureOut">
              <a:rPr lang="en-US" smtClean="0"/>
              <a:t>3/14/2022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3010D7-F674-4B3B-B724-A97D09AD34B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24574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ulle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6191" y="432215"/>
            <a:ext cx="11438251" cy="838200"/>
          </a:xfrm>
        </p:spPr>
        <p:txBody>
          <a:bodyPr/>
          <a:lstStyle>
            <a:lvl1pPr algn="l" defTabSz="914126" rtl="0" eaLnBrk="1" latinLnBrk="0" hangingPunct="1">
              <a:lnSpc>
                <a:spcPct val="80000"/>
              </a:lnSpc>
              <a:spcBef>
                <a:spcPct val="0"/>
              </a:spcBef>
              <a:buNone/>
              <a:defRPr lang="en-US" sz="3599" b="0" kern="1200" spc="0" baseline="0" dirty="0">
                <a:gradFill>
                  <a:gsLst>
                    <a:gs pos="0">
                      <a:schemeClr val="tx1"/>
                    </a:gs>
                    <a:gs pos="44000">
                      <a:srgbClr val="01BBBB"/>
                    </a:gs>
                    <a:gs pos="100000">
                      <a:schemeClr val="accent6">
                        <a:lumMod val="75000"/>
                      </a:schemeClr>
                    </a:gs>
                  </a:gsLst>
                  <a:lin ang="4800000" scaled="0"/>
                </a:gra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0"/>
          </p:nvPr>
        </p:nvSpPr>
        <p:spPr>
          <a:xfrm>
            <a:off x="310896" y="1344168"/>
            <a:ext cx="11424907" cy="4965192"/>
          </a:xfrm>
        </p:spPr>
        <p:txBody>
          <a:bodyPr>
            <a:noAutofit/>
          </a:bodyPr>
          <a:lstStyle>
            <a:lvl1pPr>
              <a:lnSpc>
                <a:spcPct val="95000"/>
              </a:lnSpc>
              <a:spcBef>
                <a:spcPts val="1480"/>
              </a:spcBef>
              <a:defRPr sz="2199">
                <a:solidFill>
                  <a:srgbClr val="435153"/>
                </a:solidFill>
                <a:latin typeface="+mj-lt"/>
              </a:defRPr>
            </a:lvl1pPr>
            <a:lvl2pPr>
              <a:lnSpc>
                <a:spcPct val="95000"/>
              </a:lnSpc>
              <a:spcBef>
                <a:spcPts val="600"/>
              </a:spcBef>
              <a:defRPr>
                <a:solidFill>
                  <a:srgbClr val="435153"/>
                </a:solidFill>
                <a:latin typeface="+mj-lt"/>
              </a:defRPr>
            </a:lvl2pPr>
            <a:lvl3pPr>
              <a:defRPr>
                <a:solidFill>
                  <a:srgbClr val="435153"/>
                </a:solidFill>
                <a:latin typeface="+mj-lt"/>
              </a:defRPr>
            </a:lvl3pPr>
            <a:lvl4pPr>
              <a:defRPr>
                <a:solidFill>
                  <a:srgbClr val="435153"/>
                </a:solidFill>
                <a:latin typeface="+mj-lt"/>
              </a:defRPr>
            </a:lvl4pPr>
            <a:lvl5pPr>
              <a:defRPr>
                <a:solidFill>
                  <a:srgbClr val="435153"/>
                </a:solidFill>
                <a:latin typeface="+mj-lt"/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8347662"/>
      </p:ext>
    </p:extLst>
  </p:cSld>
  <p:clrMapOvr>
    <a:masterClrMapping/>
  </p:clrMapOvr>
  <p:transition>
    <p:wipe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userDrawn="1">
  <p:cSld name="4_Title Slide grad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95115" y="1236694"/>
            <a:ext cx="10813350" cy="2918779"/>
          </a:xfrm>
        </p:spPr>
        <p:txBody>
          <a:bodyPr/>
          <a:lstStyle>
            <a:lvl1pPr>
              <a:lnSpc>
                <a:spcPct val="90000"/>
              </a:lnSpc>
              <a:defRPr sz="5998" b="0" spc="0" baseline="0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 dirty="0"/>
              <a:t>Presentation Title Goes Here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315095" y="4464073"/>
            <a:ext cx="10813351" cy="384175"/>
          </a:xfrm>
        </p:spPr>
        <p:txBody>
          <a:bodyPr anchor="b" anchorCtr="0">
            <a:noAutofit/>
          </a:bodyPr>
          <a:lstStyle>
            <a:lvl1pPr marL="0" indent="0" algn="l">
              <a:buNone/>
              <a:defRPr sz="1999" b="0">
                <a:solidFill>
                  <a:schemeClr val="bg1"/>
                </a:solidFill>
                <a:latin typeface="+mj-lt"/>
              </a:defRPr>
            </a:lvl1pPr>
            <a:lvl2pPr marL="45706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1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18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2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3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37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1994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65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Presenter Name</a:t>
            </a:r>
          </a:p>
        </p:txBody>
      </p:sp>
      <p:grpSp>
        <p:nvGrpSpPr>
          <p:cNvPr id="4" name="Group 5"/>
          <p:cNvGrpSpPr>
            <a:grpSpLocks/>
          </p:cNvGrpSpPr>
          <p:nvPr userDrawn="1"/>
        </p:nvGrpSpPr>
        <p:grpSpPr bwMode="auto">
          <a:xfrm>
            <a:off x="455614" y="304800"/>
            <a:ext cx="841815" cy="447676"/>
            <a:chOff x="384" y="331"/>
            <a:chExt cx="912" cy="485"/>
          </a:xfrm>
        </p:grpSpPr>
        <p:sp>
          <p:nvSpPr>
            <p:cNvPr id="54" name="AutoShape 6"/>
            <p:cNvSpPr>
              <a:spLocks noChangeAspect="1" noChangeArrowheads="1" noTextEdit="1"/>
            </p:cNvSpPr>
            <p:nvPr/>
          </p:nvSpPr>
          <p:spPr bwMode="invGray">
            <a:xfrm>
              <a:off x="384" y="331"/>
              <a:ext cx="912" cy="48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5" name="Rectangle 7"/>
            <p:cNvSpPr>
              <a:spLocks noChangeArrowheads="1"/>
            </p:cNvSpPr>
            <p:nvPr/>
          </p:nvSpPr>
          <p:spPr bwMode="invGray">
            <a:xfrm>
              <a:off x="640" y="652"/>
              <a:ext cx="42" cy="158"/>
            </a:xfrm>
            <a:prstGeom prst="rect">
              <a:avLst/>
            </a:prstGeom>
            <a:solidFill>
              <a:srgbClr val="FFFFFF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6" name="Freeform 8"/>
            <p:cNvSpPr>
              <a:spLocks/>
            </p:cNvSpPr>
            <p:nvPr/>
          </p:nvSpPr>
          <p:spPr bwMode="invGray">
            <a:xfrm>
              <a:off x="882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1" y="80"/>
                </a:cxn>
                <a:cxn ang="0">
                  <a:pos x="0" y="40"/>
                </a:cxn>
                <a:cxn ang="0">
                  <a:pos x="41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8" y="23"/>
                    <a:pt x="51" y="20"/>
                    <a:pt x="42" y="20"/>
                  </a:cubicBezTo>
                  <a:cubicBezTo>
                    <a:pt x="30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1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1" y="0"/>
                  </a:cubicBezTo>
                  <a:cubicBezTo>
                    <a:pt x="50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57" name="Freeform 9"/>
            <p:cNvSpPr>
              <a:spLocks/>
            </p:cNvSpPr>
            <p:nvPr/>
          </p:nvSpPr>
          <p:spPr bwMode="invGray">
            <a:xfrm>
              <a:off x="467" y="648"/>
              <a:ext cx="120" cy="166"/>
            </a:xfrm>
            <a:custGeom>
              <a:avLst/>
              <a:gdLst/>
              <a:ahLst/>
              <a:cxnLst>
                <a:cxn ang="0">
                  <a:pos x="58" y="24"/>
                </a:cxn>
                <a:cxn ang="0">
                  <a:pos x="42" y="20"/>
                </a:cxn>
                <a:cxn ang="0">
                  <a:pos x="21" y="40"/>
                </a:cxn>
                <a:cxn ang="0">
                  <a:pos x="42" y="60"/>
                </a:cxn>
                <a:cxn ang="0">
                  <a:pos x="58" y="56"/>
                </a:cxn>
                <a:cxn ang="0">
                  <a:pos x="58" y="77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58" y="3"/>
                </a:cxn>
                <a:cxn ang="0">
                  <a:pos x="58" y="24"/>
                </a:cxn>
              </a:cxnLst>
              <a:rect l="0" t="0" r="r" b="b"/>
              <a:pathLst>
                <a:path w="58" h="80">
                  <a:moveTo>
                    <a:pt x="58" y="24"/>
                  </a:moveTo>
                  <a:cubicBezTo>
                    <a:pt x="57" y="23"/>
                    <a:pt x="51" y="20"/>
                    <a:pt x="42" y="20"/>
                  </a:cubicBezTo>
                  <a:cubicBezTo>
                    <a:pt x="29" y="20"/>
                    <a:pt x="21" y="28"/>
                    <a:pt x="21" y="40"/>
                  </a:cubicBezTo>
                  <a:cubicBezTo>
                    <a:pt x="21" y="51"/>
                    <a:pt x="29" y="60"/>
                    <a:pt x="42" y="60"/>
                  </a:cubicBezTo>
                  <a:cubicBezTo>
                    <a:pt x="51" y="60"/>
                    <a:pt x="57" y="57"/>
                    <a:pt x="58" y="56"/>
                  </a:cubicBezTo>
                  <a:cubicBezTo>
                    <a:pt x="58" y="77"/>
                    <a:pt x="58" y="77"/>
                    <a:pt x="58" y="77"/>
                  </a:cubicBezTo>
                  <a:cubicBezTo>
                    <a:pt x="56" y="78"/>
                    <a:pt x="49" y="80"/>
                    <a:pt x="40" y="80"/>
                  </a:cubicBezTo>
                  <a:cubicBezTo>
                    <a:pt x="19" y="80"/>
                    <a:pt x="0" y="65"/>
                    <a:pt x="0" y="40"/>
                  </a:cubicBezTo>
                  <a:cubicBezTo>
                    <a:pt x="0" y="17"/>
                    <a:pt x="17" y="0"/>
                    <a:pt x="40" y="0"/>
                  </a:cubicBezTo>
                  <a:cubicBezTo>
                    <a:pt x="49" y="0"/>
                    <a:pt x="56" y="3"/>
                    <a:pt x="58" y="3"/>
                  </a:cubicBezTo>
                  <a:lnTo>
                    <a:pt x="58" y="24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0" name="Freeform 10"/>
            <p:cNvSpPr>
              <a:spLocks noEditPoints="1"/>
            </p:cNvSpPr>
            <p:nvPr/>
          </p:nvSpPr>
          <p:spPr bwMode="invGray">
            <a:xfrm>
              <a:off x="1046" y="648"/>
              <a:ext cx="165" cy="166"/>
            </a:xfrm>
            <a:custGeom>
              <a:avLst/>
              <a:gdLst/>
              <a:ahLst/>
              <a:cxnLst>
                <a:cxn ang="0">
                  <a:pos x="80" y="40"/>
                </a:cxn>
                <a:cxn ang="0">
                  <a:pos x="40" y="80"/>
                </a:cxn>
                <a:cxn ang="0">
                  <a:pos x="0" y="40"/>
                </a:cxn>
                <a:cxn ang="0">
                  <a:pos x="40" y="0"/>
                </a:cxn>
                <a:cxn ang="0">
                  <a:pos x="80" y="40"/>
                </a:cxn>
                <a:cxn ang="0">
                  <a:pos x="40" y="20"/>
                </a:cxn>
                <a:cxn ang="0">
                  <a:pos x="20" y="40"/>
                </a:cxn>
                <a:cxn ang="0">
                  <a:pos x="40" y="60"/>
                </a:cxn>
                <a:cxn ang="0">
                  <a:pos x="60" y="40"/>
                </a:cxn>
                <a:cxn ang="0">
                  <a:pos x="40" y="20"/>
                </a:cxn>
              </a:cxnLst>
              <a:rect l="0" t="0" r="r" b="b"/>
              <a:pathLst>
                <a:path w="80" h="80">
                  <a:moveTo>
                    <a:pt x="80" y="40"/>
                  </a:moveTo>
                  <a:cubicBezTo>
                    <a:pt x="80" y="62"/>
                    <a:pt x="64" y="80"/>
                    <a:pt x="40" y="80"/>
                  </a:cubicBezTo>
                  <a:cubicBezTo>
                    <a:pt x="16" y="80"/>
                    <a:pt x="0" y="62"/>
                    <a:pt x="0" y="40"/>
                  </a:cubicBezTo>
                  <a:cubicBezTo>
                    <a:pt x="0" y="18"/>
                    <a:pt x="16" y="0"/>
                    <a:pt x="40" y="0"/>
                  </a:cubicBezTo>
                  <a:cubicBezTo>
                    <a:pt x="64" y="0"/>
                    <a:pt x="80" y="18"/>
                    <a:pt x="80" y="40"/>
                  </a:cubicBezTo>
                  <a:moveTo>
                    <a:pt x="40" y="20"/>
                  </a:moveTo>
                  <a:cubicBezTo>
                    <a:pt x="29" y="20"/>
                    <a:pt x="20" y="29"/>
                    <a:pt x="20" y="40"/>
                  </a:cubicBezTo>
                  <a:cubicBezTo>
                    <a:pt x="20" y="51"/>
                    <a:pt x="29" y="60"/>
                    <a:pt x="40" y="60"/>
                  </a:cubicBezTo>
                  <a:cubicBezTo>
                    <a:pt x="51" y="60"/>
                    <a:pt x="60" y="51"/>
                    <a:pt x="60" y="40"/>
                  </a:cubicBezTo>
                  <a:cubicBezTo>
                    <a:pt x="60" y="29"/>
                    <a:pt x="51" y="20"/>
                    <a:pt x="40" y="20"/>
                  </a:cubicBezTo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1" name="Freeform 11"/>
            <p:cNvSpPr>
              <a:spLocks/>
            </p:cNvSpPr>
            <p:nvPr/>
          </p:nvSpPr>
          <p:spPr bwMode="invGray">
            <a:xfrm>
              <a:off x="735" y="648"/>
              <a:ext cx="108" cy="166"/>
            </a:xfrm>
            <a:custGeom>
              <a:avLst/>
              <a:gdLst/>
              <a:ahLst/>
              <a:cxnLst>
                <a:cxn ang="0">
                  <a:pos x="47" y="19"/>
                </a:cxn>
                <a:cxn ang="0">
                  <a:pos x="32" y="17"/>
                </a:cxn>
                <a:cxn ang="0">
                  <a:pos x="20" y="23"/>
                </a:cxn>
                <a:cxn ang="0">
                  <a:pos x="29" y="30"/>
                </a:cxn>
                <a:cxn ang="0">
                  <a:pos x="34" y="32"/>
                </a:cxn>
                <a:cxn ang="0">
                  <a:pos x="52" y="54"/>
                </a:cxn>
                <a:cxn ang="0">
                  <a:pos x="21" y="80"/>
                </a:cxn>
                <a:cxn ang="0">
                  <a:pos x="0" y="77"/>
                </a:cxn>
                <a:cxn ang="0">
                  <a:pos x="0" y="60"/>
                </a:cxn>
                <a:cxn ang="0">
                  <a:pos x="18" y="63"/>
                </a:cxn>
                <a:cxn ang="0">
                  <a:pos x="32" y="56"/>
                </a:cxn>
                <a:cxn ang="0">
                  <a:pos x="23" y="48"/>
                </a:cxn>
                <a:cxn ang="0">
                  <a:pos x="19" y="47"/>
                </a:cxn>
                <a:cxn ang="0">
                  <a:pos x="0" y="24"/>
                </a:cxn>
                <a:cxn ang="0">
                  <a:pos x="28" y="0"/>
                </a:cxn>
                <a:cxn ang="0">
                  <a:pos x="47" y="3"/>
                </a:cxn>
                <a:cxn ang="0">
                  <a:pos x="47" y="19"/>
                </a:cxn>
              </a:cxnLst>
              <a:rect l="0" t="0" r="r" b="b"/>
              <a:pathLst>
                <a:path w="52" h="80">
                  <a:moveTo>
                    <a:pt x="47" y="19"/>
                  </a:moveTo>
                  <a:cubicBezTo>
                    <a:pt x="47" y="19"/>
                    <a:pt x="38" y="17"/>
                    <a:pt x="32" y="17"/>
                  </a:cubicBezTo>
                  <a:cubicBezTo>
                    <a:pt x="24" y="17"/>
                    <a:pt x="20" y="19"/>
                    <a:pt x="20" y="23"/>
                  </a:cubicBezTo>
                  <a:cubicBezTo>
                    <a:pt x="20" y="28"/>
                    <a:pt x="26" y="29"/>
                    <a:pt x="29" y="30"/>
                  </a:cubicBezTo>
                  <a:cubicBezTo>
                    <a:pt x="34" y="32"/>
                    <a:pt x="34" y="32"/>
                    <a:pt x="34" y="32"/>
                  </a:cubicBezTo>
                  <a:cubicBezTo>
                    <a:pt x="47" y="36"/>
                    <a:pt x="52" y="45"/>
                    <a:pt x="52" y="54"/>
                  </a:cubicBezTo>
                  <a:cubicBezTo>
                    <a:pt x="52" y="73"/>
                    <a:pt x="35" y="80"/>
                    <a:pt x="21" y="80"/>
                  </a:cubicBezTo>
                  <a:cubicBezTo>
                    <a:pt x="10" y="80"/>
                    <a:pt x="1" y="78"/>
                    <a:pt x="0" y="7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2" y="60"/>
                    <a:pt x="10" y="63"/>
                    <a:pt x="18" y="63"/>
                  </a:cubicBezTo>
                  <a:cubicBezTo>
                    <a:pt x="28" y="63"/>
                    <a:pt x="32" y="60"/>
                    <a:pt x="32" y="56"/>
                  </a:cubicBezTo>
                  <a:cubicBezTo>
                    <a:pt x="32" y="52"/>
                    <a:pt x="28" y="49"/>
                    <a:pt x="23" y="48"/>
                  </a:cubicBezTo>
                  <a:cubicBezTo>
                    <a:pt x="22" y="48"/>
                    <a:pt x="21" y="47"/>
                    <a:pt x="19" y="47"/>
                  </a:cubicBezTo>
                  <a:cubicBezTo>
                    <a:pt x="9" y="43"/>
                    <a:pt x="0" y="37"/>
                    <a:pt x="0" y="24"/>
                  </a:cubicBezTo>
                  <a:cubicBezTo>
                    <a:pt x="0" y="10"/>
                    <a:pt x="10" y="0"/>
                    <a:pt x="28" y="0"/>
                  </a:cubicBezTo>
                  <a:cubicBezTo>
                    <a:pt x="37" y="0"/>
                    <a:pt x="46" y="3"/>
                    <a:pt x="47" y="3"/>
                  </a:cubicBezTo>
                  <a:lnTo>
                    <a:pt x="47" y="1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2" name="Freeform 12"/>
            <p:cNvSpPr>
              <a:spLocks/>
            </p:cNvSpPr>
            <p:nvPr/>
          </p:nvSpPr>
          <p:spPr bwMode="invGray">
            <a:xfrm>
              <a:off x="384" y="462"/>
              <a:ext cx="39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10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63" name="Freeform 13"/>
            <p:cNvSpPr>
              <a:spLocks/>
            </p:cNvSpPr>
            <p:nvPr/>
          </p:nvSpPr>
          <p:spPr bwMode="invGray">
            <a:xfrm>
              <a:off x="494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4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78" name="Freeform 14"/>
            <p:cNvSpPr>
              <a:spLocks/>
            </p:cNvSpPr>
            <p:nvPr/>
          </p:nvSpPr>
          <p:spPr bwMode="invGray">
            <a:xfrm>
              <a:off x="601" y="333"/>
              <a:ext cx="39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10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5" y="120"/>
                    <a:pt x="10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79" name="Freeform 15"/>
            <p:cNvSpPr>
              <a:spLocks/>
            </p:cNvSpPr>
            <p:nvPr/>
          </p:nvSpPr>
          <p:spPr bwMode="invGray">
            <a:xfrm>
              <a:off x="711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9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9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0" name="Freeform 16"/>
            <p:cNvSpPr>
              <a:spLocks/>
            </p:cNvSpPr>
            <p:nvPr/>
          </p:nvSpPr>
          <p:spPr bwMode="invGray">
            <a:xfrm>
              <a:off x="818" y="462"/>
              <a:ext cx="42" cy="81"/>
            </a:xfrm>
            <a:custGeom>
              <a:avLst/>
              <a:gdLst/>
              <a:ahLst/>
              <a:cxnLst>
                <a:cxn ang="0">
                  <a:pos x="20" y="10"/>
                </a:cxn>
                <a:cxn ang="0">
                  <a:pos x="10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10" y="39"/>
                </a:cxn>
                <a:cxn ang="0">
                  <a:pos x="20" y="30"/>
                </a:cxn>
                <a:cxn ang="0">
                  <a:pos x="20" y="10"/>
                </a:cxn>
              </a:cxnLst>
              <a:rect l="0" t="0" r="r" b="b"/>
              <a:pathLst>
                <a:path w="20" h="39">
                  <a:moveTo>
                    <a:pt x="20" y="10"/>
                  </a:moveTo>
                  <a:cubicBezTo>
                    <a:pt x="20" y="4"/>
                    <a:pt x="15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5" y="39"/>
                    <a:pt x="10" y="39"/>
                  </a:cubicBezTo>
                  <a:cubicBezTo>
                    <a:pt x="15" y="39"/>
                    <a:pt x="20" y="35"/>
                    <a:pt x="20" y="30"/>
                  </a:cubicBezTo>
                  <a:lnTo>
                    <a:pt x="20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1" name="Freeform 17"/>
            <p:cNvSpPr>
              <a:spLocks/>
            </p:cNvSpPr>
            <p:nvPr/>
          </p:nvSpPr>
          <p:spPr bwMode="invGray">
            <a:xfrm>
              <a:off x="928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4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2" name="Freeform 18"/>
            <p:cNvSpPr>
              <a:spLocks/>
            </p:cNvSpPr>
            <p:nvPr/>
          </p:nvSpPr>
          <p:spPr bwMode="invGray">
            <a:xfrm>
              <a:off x="1037" y="333"/>
              <a:ext cx="40" cy="249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9" y="0"/>
                </a:cxn>
                <a:cxn ang="0">
                  <a:pos x="0" y="9"/>
                </a:cxn>
                <a:cxn ang="0">
                  <a:pos x="0" y="111"/>
                </a:cxn>
                <a:cxn ang="0">
                  <a:pos x="9" y="120"/>
                </a:cxn>
                <a:cxn ang="0">
                  <a:pos x="19" y="111"/>
                </a:cxn>
                <a:cxn ang="0">
                  <a:pos x="19" y="9"/>
                </a:cxn>
              </a:cxnLst>
              <a:rect l="0" t="0" r="r" b="b"/>
              <a:pathLst>
                <a:path w="19" h="120">
                  <a:moveTo>
                    <a:pt x="19" y="9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11"/>
                    <a:pt x="0" y="111"/>
                    <a:pt x="0" y="111"/>
                  </a:cubicBezTo>
                  <a:cubicBezTo>
                    <a:pt x="0" y="116"/>
                    <a:pt x="4" y="120"/>
                    <a:pt x="9" y="120"/>
                  </a:cubicBezTo>
                  <a:cubicBezTo>
                    <a:pt x="15" y="120"/>
                    <a:pt x="19" y="116"/>
                    <a:pt x="19" y="111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3" name="Freeform 19"/>
            <p:cNvSpPr>
              <a:spLocks/>
            </p:cNvSpPr>
            <p:nvPr/>
          </p:nvSpPr>
          <p:spPr bwMode="invGray">
            <a:xfrm>
              <a:off x="1145" y="407"/>
              <a:ext cx="39" cy="136"/>
            </a:xfrm>
            <a:custGeom>
              <a:avLst/>
              <a:gdLst/>
              <a:ahLst/>
              <a:cxnLst>
                <a:cxn ang="0">
                  <a:pos x="19" y="9"/>
                </a:cxn>
                <a:cxn ang="0">
                  <a:pos x="10" y="0"/>
                </a:cxn>
                <a:cxn ang="0">
                  <a:pos x="0" y="9"/>
                </a:cxn>
                <a:cxn ang="0">
                  <a:pos x="0" y="56"/>
                </a:cxn>
                <a:cxn ang="0">
                  <a:pos x="10" y="65"/>
                </a:cxn>
                <a:cxn ang="0">
                  <a:pos x="19" y="56"/>
                </a:cxn>
                <a:cxn ang="0">
                  <a:pos x="19" y="9"/>
                </a:cxn>
              </a:cxnLst>
              <a:rect l="0" t="0" r="r" b="b"/>
              <a:pathLst>
                <a:path w="19" h="65">
                  <a:moveTo>
                    <a:pt x="19" y="9"/>
                  </a:move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56"/>
                    <a:pt x="0" y="56"/>
                    <a:pt x="0" y="56"/>
                  </a:cubicBezTo>
                  <a:cubicBezTo>
                    <a:pt x="0" y="61"/>
                    <a:pt x="5" y="65"/>
                    <a:pt x="10" y="65"/>
                  </a:cubicBezTo>
                  <a:cubicBezTo>
                    <a:pt x="15" y="65"/>
                    <a:pt x="19" y="61"/>
                    <a:pt x="19" y="56"/>
                  </a:cubicBezTo>
                  <a:lnTo>
                    <a:pt x="19" y="9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  <p:sp>
          <p:nvSpPr>
            <p:cNvPr id="84" name="Freeform 20"/>
            <p:cNvSpPr>
              <a:spLocks/>
            </p:cNvSpPr>
            <p:nvPr/>
          </p:nvSpPr>
          <p:spPr bwMode="invGray">
            <a:xfrm>
              <a:off x="1254" y="462"/>
              <a:ext cx="40" cy="81"/>
            </a:xfrm>
            <a:custGeom>
              <a:avLst/>
              <a:gdLst/>
              <a:ahLst/>
              <a:cxnLst>
                <a:cxn ang="0">
                  <a:pos x="19" y="10"/>
                </a:cxn>
                <a:cxn ang="0">
                  <a:pos x="9" y="0"/>
                </a:cxn>
                <a:cxn ang="0">
                  <a:pos x="0" y="10"/>
                </a:cxn>
                <a:cxn ang="0">
                  <a:pos x="0" y="30"/>
                </a:cxn>
                <a:cxn ang="0">
                  <a:pos x="9" y="39"/>
                </a:cxn>
                <a:cxn ang="0">
                  <a:pos x="19" y="30"/>
                </a:cxn>
                <a:cxn ang="0">
                  <a:pos x="19" y="10"/>
                </a:cxn>
              </a:cxnLst>
              <a:rect l="0" t="0" r="r" b="b"/>
              <a:pathLst>
                <a:path w="19" h="39">
                  <a:moveTo>
                    <a:pt x="19" y="10"/>
                  </a:move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30"/>
                    <a:pt x="0" y="30"/>
                    <a:pt x="0" y="30"/>
                  </a:cubicBezTo>
                  <a:cubicBezTo>
                    <a:pt x="0" y="35"/>
                    <a:pt x="4" y="39"/>
                    <a:pt x="9" y="39"/>
                  </a:cubicBezTo>
                  <a:cubicBezTo>
                    <a:pt x="15" y="39"/>
                    <a:pt x="19" y="35"/>
                    <a:pt x="19" y="30"/>
                  </a:cubicBezTo>
                  <a:lnTo>
                    <a:pt x="19" y="1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 marL="0" marR="0" lvl="0" indent="0" algn="ctr" defTabSz="914126" rtl="0" eaLnBrk="0" fontAlgn="base" latinLnBrk="0" hangingPunct="0">
                <a:lnSpc>
                  <a:spcPct val="9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399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endParaRPr>
            </a:p>
          </p:txBody>
        </p:sp>
      </p:grpSp>
      <p:sp>
        <p:nvSpPr>
          <p:cNvPr id="38" name="Rectangle 7"/>
          <p:cNvSpPr>
            <a:spLocks noChangeArrowheads="1"/>
          </p:cNvSpPr>
          <p:nvPr userDrawn="1"/>
        </p:nvSpPr>
        <p:spPr bwMode="ltGray">
          <a:xfrm>
            <a:off x="11578314" y="6580413"/>
            <a:ext cx="260429" cy="175257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  <a:effectLst/>
        </p:spPr>
        <p:txBody>
          <a:bodyPr wrap="none" lIns="82103" tIns="41050" rIns="82103" bIns="41050" anchor="b">
            <a:spAutoFit/>
          </a:bodyPr>
          <a:lstStyle/>
          <a:p>
            <a:pPr algn="r" defTabSz="814144">
              <a:lnSpc>
                <a:spcPct val="100000"/>
              </a:lnSpc>
            </a:pPr>
            <a:fld id="{DFCF27A5-1A5B-48D3-A060-2758FFBB1ADD}" type="slidenum">
              <a:rPr lang="en-US" sz="600">
                <a:solidFill>
                  <a:schemeClr val="bg2"/>
                </a:solidFill>
                <a:latin typeface="+mj-lt"/>
              </a:rPr>
              <a:pPr algn="r" defTabSz="814144">
                <a:lnSpc>
                  <a:spcPct val="100000"/>
                </a:lnSpc>
              </a:pPr>
              <a:t>‹#›</a:t>
            </a:fld>
            <a:endParaRPr lang="en-US" sz="600">
              <a:solidFill>
                <a:schemeClr val="bg2"/>
              </a:solidFill>
              <a:latin typeface="+mj-lt"/>
            </a:endParaRPr>
          </a:p>
        </p:txBody>
      </p:sp>
      <p:sp>
        <p:nvSpPr>
          <p:cNvPr id="39" name="Text Placeholder 38"/>
          <p:cNvSpPr>
            <a:spLocks noGrp="1"/>
          </p:cNvSpPr>
          <p:nvPr>
            <p:ph type="body" sz="quarter" idx="10" hasCustomPrompt="1"/>
          </p:nvPr>
        </p:nvSpPr>
        <p:spPr>
          <a:xfrm>
            <a:off x="314326" y="4782761"/>
            <a:ext cx="10814050" cy="384175"/>
          </a:xfrm>
        </p:spPr>
        <p:txBody>
          <a:bodyPr/>
          <a:lstStyle>
            <a:lvl1pPr marL="0" indent="0">
              <a:buFontTx/>
              <a:buNone/>
              <a:defRPr lang="en-US" sz="1799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>
              <a:buFontTx/>
              <a:buNone/>
              <a:defRPr lang="en-US" sz="1999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999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999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999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Presenter Title</a:t>
            </a:r>
          </a:p>
        </p:txBody>
      </p:sp>
      <p:sp>
        <p:nvSpPr>
          <p:cNvPr id="41" name="Text Placeholder 40"/>
          <p:cNvSpPr>
            <a:spLocks noGrp="1"/>
          </p:cNvSpPr>
          <p:nvPr>
            <p:ph type="body" sz="quarter" idx="11" hasCustomPrompt="1"/>
          </p:nvPr>
        </p:nvSpPr>
        <p:spPr>
          <a:xfrm>
            <a:off x="314326" y="5273255"/>
            <a:ext cx="10814050" cy="384175"/>
          </a:xfrm>
        </p:spPr>
        <p:txBody>
          <a:bodyPr/>
          <a:lstStyle>
            <a:lvl1pPr marL="0" indent="0">
              <a:buFontTx/>
              <a:buNone/>
              <a:defRPr lang="en-US" sz="14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>
              <a:buFontTx/>
              <a:buNone/>
              <a:defRPr lang="en-US" sz="1999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>
              <a:buFontTx/>
              <a:buNone/>
              <a:defRPr lang="en-US" sz="1999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>
              <a:buFontTx/>
              <a:buNone/>
              <a:defRPr lang="en-US" sz="1999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>
              <a:buFontTx/>
              <a:buNone/>
              <a:defRPr lang="en-US" sz="1999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</a:lstStyle>
          <a:p>
            <a:pPr lvl="0"/>
            <a:r>
              <a:rPr lang="en-US" dirty="0"/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3236533890"/>
      </p:ext>
    </p:extLst>
  </p:cSld>
  <p:clrMapOvr>
    <a:masterClrMapping/>
  </p:clrMapOvr>
  <p:transition>
    <p:wipe dir="r"/>
  </p:transition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hyperlink" Target="https://datatracker.ietf.org/doc/html/draft-ietf-6lo-multicast-registration" TargetMode="Externa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7982" y="365126"/>
            <a:ext cx="10512862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7982" y="1825625"/>
            <a:ext cx="10512862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7549" y="6356351"/>
            <a:ext cx="411372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altLang="en-US" sz="1200" dirty="0">
                <a:hlinkClick r:id="rId6"/>
              </a:rPr>
              <a:t>draft-ietf-6lo-multicast-registration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08357" y="6356351"/>
            <a:ext cx="27424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010D7-F674-4B3B-B724-A97D09AD34BA}" type="slidenum">
              <a:rPr lang="en-US" smtClean="0"/>
              <a:t>‹#›</a:t>
            </a:fld>
            <a:endParaRPr lang="en-US"/>
          </a:p>
        </p:txBody>
      </p:sp>
      <p:sp>
        <p:nvSpPr>
          <p:cNvPr id="9" name="Slide Number Placeholder 5">
            <a:extLst>
              <a:ext uri="{FF2B5EF4-FFF2-40B4-BE49-F238E27FC236}">
                <a16:creationId xmlns:a16="http://schemas.microsoft.com/office/drawing/2014/main" id="{A6116254-2CF6-4E9A-B521-1FEEE1920DF0}"/>
              </a:ext>
            </a:extLst>
          </p:cNvPr>
          <p:cNvSpPr txBox="1">
            <a:spLocks/>
          </p:cNvSpPr>
          <p:nvPr userDrawn="1"/>
        </p:nvSpPr>
        <p:spPr>
          <a:xfrm>
            <a:off x="8602911" y="6356348"/>
            <a:ext cx="27424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073010D7-F674-4B3B-B724-A97D09AD34BA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4">
            <a:extLst>
              <a:ext uri="{FF2B5EF4-FFF2-40B4-BE49-F238E27FC236}">
                <a16:creationId xmlns:a16="http://schemas.microsoft.com/office/drawing/2014/main" id="{D62ECCE1-A9DF-44E5-A9DA-82B7575CB905}"/>
              </a:ext>
            </a:extLst>
          </p:cNvPr>
          <p:cNvSpPr txBox="1">
            <a:spLocks/>
          </p:cNvSpPr>
          <p:nvPr userDrawn="1"/>
        </p:nvSpPr>
        <p:spPr>
          <a:xfrm>
            <a:off x="4038280" y="6361329"/>
            <a:ext cx="411372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en-US" sz="1200" dirty="0">
                <a:hlinkClick r:id="rId6"/>
              </a:rPr>
              <a:t>draft-ietf-6lo-multicast-registration</a:t>
            </a:r>
            <a:endParaRPr lang="en-US" dirty="0"/>
          </a:p>
        </p:txBody>
      </p:sp>
      <p:sp>
        <p:nvSpPr>
          <p:cNvPr id="11" name="Date Placeholder 3">
            <a:extLst>
              <a:ext uri="{FF2B5EF4-FFF2-40B4-BE49-F238E27FC236}">
                <a16:creationId xmlns:a16="http://schemas.microsoft.com/office/drawing/2014/main" id="{2604EFE0-40AD-4E4F-B4B5-630D0F4B12C9}"/>
              </a:ext>
            </a:extLst>
          </p:cNvPr>
          <p:cNvSpPr txBox="1">
            <a:spLocks/>
          </p:cNvSpPr>
          <p:nvPr userDrawn="1"/>
        </p:nvSpPr>
        <p:spPr>
          <a:xfrm>
            <a:off x="837982" y="6358846"/>
            <a:ext cx="27424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6lo – IETF 113</a:t>
            </a:r>
          </a:p>
        </p:txBody>
      </p:sp>
    </p:spTree>
    <p:extLst>
      <p:ext uri="{BB962C8B-B14F-4D97-AF65-F5344CB8AC3E}">
        <p14:creationId xmlns:p14="http://schemas.microsoft.com/office/powerpoint/2010/main" val="10822768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139" r:id="rId1"/>
    <p:sldLayoutId id="2147484144" r:id="rId2"/>
    <p:sldLayoutId id="2147484149" r:id="rId3"/>
    <p:sldLayoutId id="2147484152" r:id="rId4"/>
  </p:sldLayoutIdLst>
  <p:txStyles>
    <p:titleStyle>
      <a:lvl1pPr algn="l" defTabSz="914126" rtl="0" eaLnBrk="1" latinLnBrk="0" hangingPunct="1">
        <a:lnSpc>
          <a:spcPct val="90000"/>
        </a:lnSpc>
        <a:spcBef>
          <a:spcPct val="0"/>
        </a:spcBef>
        <a:buNone/>
        <a:defRPr sz="43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31" indent="-228531" algn="l" defTabSz="914126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799" kern="1200">
          <a:solidFill>
            <a:schemeClr val="tx1"/>
          </a:solidFill>
          <a:latin typeface="+mn-lt"/>
          <a:ea typeface="+mn-ea"/>
          <a:cs typeface="+mn-cs"/>
        </a:defRPr>
      </a:lvl1pPr>
      <a:lvl2pPr marL="685594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399" kern="1200">
          <a:solidFill>
            <a:schemeClr val="tx1"/>
          </a:solidFill>
          <a:latin typeface="+mn-lt"/>
          <a:ea typeface="+mn-ea"/>
          <a:cs typeface="+mn-cs"/>
        </a:defRPr>
      </a:lvl2pPr>
      <a:lvl3pPr marL="1142657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999" kern="1200">
          <a:solidFill>
            <a:schemeClr val="tx1"/>
          </a:solidFill>
          <a:latin typeface="+mn-lt"/>
          <a:ea typeface="+mn-ea"/>
          <a:cs typeface="+mn-cs"/>
        </a:defRPr>
      </a:lvl3pPr>
      <a:lvl4pPr marL="1599720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4pPr>
      <a:lvl5pPr marL="2056783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5pPr>
      <a:lvl6pPr marL="2513846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6pPr>
      <a:lvl7pPr marL="2970908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7pPr>
      <a:lvl8pPr marL="3427971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8pPr>
      <a:lvl9pPr marL="3885034" indent="-228531" algn="l" defTabSz="914126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79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1pPr>
      <a:lvl2pPr marL="457063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2pPr>
      <a:lvl3pPr marL="914126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3pPr>
      <a:lvl4pPr marL="1371189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4pPr>
      <a:lvl5pPr marL="1828251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5pPr>
      <a:lvl6pPr marL="2285314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6pPr>
      <a:lvl7pPr marL="2742377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7pPr>
      <a:lvl8pPr marL="3199440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8pPr>
      <a:lvl9pPr marL="3656503" algn="l" defTabSz="914126" rtl="0" eaLnBrk="1" latinLnBrk="0" hangingPunct="1">
        <a:defRPr sz="17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datatracker.ietf.org/doc/html/draft-ietf-6lo-multicast-registration" TargetMode="External"/><Relationship Id="rId3" Type="http://schemas.openxmlformats.org/officeDocument/2006/relationships/hyperlink" Target="https://www.rfc-editor.org/info/rfc6775" TargetMode="External"/><Relationship Id="rId7" Type="http://schemas.openxmlformats.org/officeDocument/2006/relationships/hyperlink" Target="https://datatracker.ietf.org/doc/html/draft-thubert-6lo-unicast-lookup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Relationship Id="rId6" Type="http://schemas.openxmlformats.org/officeDocument/2006/relationships/hyperlink" Target="https://www.rfc-editor.org/info/rfc8929" TargetMode="External"/><Relationship Id="rId5" Type="http://schemas.openxmlformats.org/officeDocument/2006/relationships/hyperlink" Target="https://www.rfc-editor.org/info/rfc8028" TargetMode="External"/><Relationship Id="rId4" Type="http://schemas.openxmlformats.org/officeDocument/2006/relationships/hyperlink" Target="https://www.rfc-editor.org/info/rfc8505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datatracker.ietf.org/doc/html/draft-ietf-6lo-multicast-registration" TargetMode="Externa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333333">
                <a:alpha val="0"/>
                <a:lumMod val="0"/>
                <a:lumOff val="100000"/>
              </a:srgb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27181" y="1615005"/>
            <a:ext cx="10029714" cy="2513024"/>
          </a:xfrm>
        </p:spPr>
        <p:txBody>
          <a:bodyPr>
            <a:normAutofit/>
          </a:bodyPr>
          <a:lstStyle/>
          <a:p>
            <a:pPr lvl="0" algn="ctr" eaLnBrk="0" fontAlgn="base" hangingPunct="0">
              <a:lnSpc>
                <a:spcPct val="100000"/>
              </a:lnSpc>
              <a:spcAft>
                <a:spcPct val="0"/>
              </a:spcAft>
            </a:pPr>
            <a:r>
              <a:rPr lang="en-US" sz="5400">
                <a:solidFill>
                  <a:srgbClr val="333333"/>
                </a:solidFill>
              </a:rPr>
              <a:t> IPv6 Neighbor Discovery Multicast Address Listener Registration</a:t>
            </a:r>
            <a:endParaRPr sz="1600" i="1" spc="0" dirty="0">
              <a:solidFill>
                <a:srgbClr val="333333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82713" y="4923137"/>
            <a:ext cx="9307444" cy="421293"/>
          </a:xfrm>
        </p:spPr>
        <p:txBody>
          <a:bodyPr/>
          <a:lstStyle/>
          <a:p>
            <a:r>
              <a:rPr lang="en-US" dirty="0">
                <a:solidFill>
                  <a:srgbClr val="4B4B4B"/>
                </a:solidFill>
              </a:rPr>
              <a:t>Pascal Thubert</a:t>
            </a:r>
          </a:p>
        </p:txBody>
      </p:sp>
      <p:sp>
        <p:nvSpPr>
          <p:cNvPr id="4" name="Rectangle 1"/>
          <p:cNvSpPr>
            <a:spLocks noGrp="1" noChangeArrowheads="1"/>
          </p:cNvSpPr>
          <p:nvPr>
            <p:ph type="body" sz="quarter" idx="10"/>
          </p:nvPr>
        </p:nvSpPr>
        <p:spPr bwMode="auto">
          <a:xfrm>
            <a:off x="531532" y="4494411"/>
            <a:ext cx="10790545" cy="61555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eaLnBrk="0" fontAlgn="base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</a:pPr>
            <a:r>
              <a:rPr lang="en-US" altLang="en-US" sz="1600" dirty="0">
                <a:solidFill>
                  <a:srgbClr val="000000"/>
                </a:solidFill>
                <a:latin typeface="Arial" panose="020B0604020202020204" pitchFamily="34" charset="0"/>
              </a:rPr>
              <a:t>draft-ietf-6lo-multicast-registration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rgbClr val="000000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Text Placeholder 3"/>
          <p:cNvSpPr txBox="1">
            <a:spLocks/>
          </p:cNvSpPr>
          <p:nvPr/>
        </p:nvSpPr>
        <p:spPr>
          <a:xfrm>
            <a:off x="314325" y="5471578"/>
            <a:ext cx="1805420" cy="38417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chemeClr val="tx2"/>
              </a:buClr>
              <a:buSzPct val="90000"/>
              <a:buFontTx/>
              <a:buNone/>
              <a:tabLst/>
              <a:defRPr lang="en-US" sz="18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 marL="406400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Clr>
                <a:schemeClr val="tx2"/>
              </a:buCl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 marL="571500" indent="-1588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 marL="688975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 marL="801688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>
                <a:solidFill>
                  <a:srgbClr val="4B4B4B"/>
                </a:solidFill>
              </a:rPr>
              <a:t>IETF 113</a:t>
            </a:r>
          </a:p>
        </p:txBody>
      </p:sp>
      <p:sp>
        <p:nvSpPr>
          <p:cNvPr id="9" name="Text Placeholder 4"/>
          <p:cNvSpPr txBox="1">
            <a:spLocks/>
          </p:cNvSpPr>
          <p:nvPr/>
        </p:nvSpPr>
        <p:spPr>
          <a:xfrm>
            <a:off x="315095" y="6007544"/>
            <a:ext cx="10814050" cy="38417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l" defTabSz="914400" rtl="0" eaLnBrk="1" latinLnBrk="0" hangingPunct="1">
              <a:lnSpc>
                <a:spcPct val="95000"/>
              </a:lnSpc>
              <a:spcBef>
                <a:spcPts val="1440"/>
              </a:spcBef>
              <a:buClr>
                <a:schemeClr val="tx2"/>
              </a:buClr>
              <a:buSzPct val="90000"/>
              <a:buFontTx/>
              <a:buNone/>
              <a:tabLst/>
              <a:defRPr lang="en-US" sz="14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1pPr>
            <a:lvl2pPr marL="406400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Clr>
                <a:schemeClr val="tx2"/>
              </a:buClr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2pPr>
            <a:lvl3pPr marL="571500" indent="-1588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3pPr>
            <a:lvl4pPr marL="688975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4pPr>
            <a:lvl5pPr marL="801688" indent="0" algn="l" defTabSz="914400" rtl="0" eaLnBrk="1" latinLnBrk="0" hangingPunct="1">
              <a:lnSpc>
                <a:spcPct val="95000"/>
              </a:lnSpc>
              <a:spcBef>
                <a:spcPts val="840"/>
              </a:spcBef>
              <a:buFontTx/>
              <a:buNone/>
              <a:defRPr lang="en-US" sz="2000" kern="1200" dirty="0" smtClean="0">
                <a:solidFill>
                  <a:schemeClr val="bg1"/>
                </a:solidFill>
                <a:latin typeface="+mj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>
                <a:solidFill>
                  <a:srgbClr val="4B4B4B"/>
                </a:solidFill>
              </a:rPr>
              <a:t>Remote</a:t>
            </a:r>
          </a:p>
        </p:txBody>
      </p:sp>
    </p:spTree>
    <p:extLst>
      <p:ext uri="{BB962C8B-B14F-4D97-AF65-F5344CB8AC3E}">
        <p14:creationId xmlns:p14="http://schemas.microsoft.com/office/powerpoint/2010/main" val="2036220506"/>
      </p:ext>
    </p:extLst>
  </p:cSld>
  <p:clrMapOvr>
    <a:masterClrMapping/>
  </p:clrMapOvr>
  <p:transition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7301" y="147767"/>
            <a:ext cx="11913056" cy="837982"/>
          </a:xfrm>
        </p:spPr>
        <p:txBody>
          <a:bodyPr>
            <a:normAutofit/>
          </a:bodyPr>
          <a:lstStyle/>
          <a:p>
            <a:r>
              <a:rPr lang="en-US" sz="3999" spc="-100" dirty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6LoWPAN ND (IPv6 Stateful Address Autoconfiguration)</a:t>
            </a:r>
            <a:endParaRPr lang="en-US" sz="3999" dirty="0">
              <a:solidFill>
                <a:schemeClr val="tx2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285026" y="1119677"/>
            <a:ext cx="11769366" cy="4701477"/>
          </a:xfrm>
        </p:spPr>
        <p:txBody>
          <a:bodyPr vert="horz" lIns="68569" tIns="34285" rIns="68569" bIns="34285" rtlCol="0">
            <a:noAutofit/>
          </a:bodyPr>
          <a:lstStyle/>
          <a:p>
            <a:pPr marL="0" lvl="1" indent="0">
              <a:buNone/>
            </a:pPr>
            <a:endParaRPr lang="en-US" altLang="en-US" sz="800" dirty="0"/>
          </a:p>
          <a:p>
            <a:pPr marL="633222" lvl="1" indent="-457063"/>
            <a:r>
              <a:rPr lang="en-US" altLang="en-US" sz="2400" dirty="0">
                <a:hlinkClick r:id="rId3"/>
              </a:rPr>
              <a:t>RFC 6775</a:t>
            </a:r>
            <a:r>
              <a:rPr lang="en-US" altLang="en-US" sz="2400" dirty="0"/>
              <a:t> (original 6LoWPAN ND)</a:t>
            </a:r>
          </a:p>
          <a:p>
            <a:pPr marL="1028391" lvl="4" indent="-457063"/>
            <a:r>
              <a:rPr lang="en-US" altLang="en-US" sz="2000" dirty="0"/>
              <a:t>Defines ARO for registration and DAD operations for stateful AAC</a:t>
            </a:r>
          </a:p>
          <a:p>
            <a:pPr marL="633222" lvl="1" indent="-457063"/>
            <a:r>
              <a:rPr lang="en-US" altLang="en-US" sz="2400" dirty="0">
                <a:hlinkClick r:id="rId4"/>
              </a:rPr>
              <a:t>RFC 8505</a:t>
            </a:r>
            <a:r>
              <a:rPr lang="en-US" altLang="en-US" sz="2400" dirty="0"/>
              <a:t> (extended 6LoWPAN ND)</a:t>
            </a:r>
          </a:p>
          <a:p>
            <a:pPr marL="1028391" lvl="4" indent="-457063"/>
            <a:r>
              <a:rPr lang="en-US" altLang="en-US" sz="2000" dirty="0"/>
              <a:t>Extends ARO, updates the registration procedure</a:t>
            </a:r>
          </a:p>
          <a:p>
            <a:pPr marL="1028391" lvl="4" indent="-457063"/>
            <a:r>
              <a:rPr lang="en-US" altLang="en-US" sz="2000" dirty="0"/>
              <a:t>Allows registering to network services inc. proxy</a:t>
            </a:r>
          </a:p>
          <a:p>
            <a:pPr marL="633222" lvl="1" indent="-457063"/>
            <a:r>
              <a:rPr lang="en-US" altLang="en-US" sz="2400" dirty="0">
                <a:hlinkClick r:id="rId5"/>
              </a:rPr>
              <a:t>RFC 8928</a:t>
            </a:r>
            <a:r>
              <a:rPr lang="en-US" altLang="en-US" sz="2400" dirty="0"/>
              <a:t> (Address Protection for ND)</a:t>
            </a:r>
          </a:p>
          <a:p>
            <a:pPr marL="1028391" lvl="4" indent="-457063"/>
            <a:r>
              <a:rPr lang="en-US" altLang="en-US" sz="2000" dirty="0"/>
              <a:t>Secures ownership and enables SAVI</a:t>
            </a:r>
          </a:p>
          <a:p>
            <a:pPr marL="633222" lvl="1" indent="-457063"/>
            <a:r>
              <a:rPr lang="en-US" altLang="en-US" sz="2400" dirty="0">
                <a:hlinkClick r:id="rId6"/>
              </a:rPr>
              <a:t>RFC 8929</a:t>
            </a:r>
            <a:r>
              <a:rPr lang="en-US" altLang="en-US" sz="2400" dirty="0"/>
              <a:t> (Backbone Router – proxy ND)</a:t>
            </a:r>
          </a:p>
          <a:p>
            <a:pPr marL="1028391" lvl="4" indent="-457063"/>
            <a:r>
              <a:rPr lang="en-US" altLang="en-US" sz="2000" dirty="0"/>
              <a:t>Defines a proxy ND operation. Updates EDAR to transport ND options such as SLLAO.</a:t>
            </a:r>
          </a:p>
          <a:p>
            <a:pPr marL="633222" lvl="1" indent="-457063"/>
            <a:r>
              <a:rPr lang="en-US" altLang="en-US" sz="2400" dirty="0">
                <a:hlinkClick r:id="rId7"/>
              </a:rPr>
              <a:t>draft-thubert-6lo-unicast-lookup</a:t>
            </a:r>
            <a:r>
              <a:rPr lang="en-US" altLang="en-US" sz="2400" dirty="0"/>
              <a:t> (Unicast Address lookup on backbone)</a:t>
            </a:r>
          </a:p>
          <a:p>
            <a:pPr marL="1028391" lvl="4" indent="-457063"/>
            <a:r>
              <a:rPr lang="en-US" altLang="en-US" sz="2000" dirty="0"/>
              <a:t>Allows the 6LBR to respond to lookups and saves broadcasts</a:t>
            </a:r>
          </a:p>
          <a:p>
            <a:pPr marL="633222" lvl="1" indent="-457063"/>
            <a:r>
              <a:rPr lang="en-US" altLang="en-US" sz="2400" dirty="0">
                <a:hlinkClick r:id="rId8"/>
              </a:rPr>
              <a:t>draft-ietf-6lo-multicast-registration</a:t>
            </a:r>
            <a:r>
              <a:rPr lang="en-US" altLang="en-US" sz="2400" dirty="0"/>
              <a:t> (Anycast and Multicast Address Registration)</a:t>
            </a:r>
          </a:p>
          <a:p>
            <a:pPr marL="1028391" lvl="4" indent="-457063"/>
            <a:r>
              <a:rPr lang="en-US" altLang="en-US" sz="2000" dirty="0"/>
              <a:t>Registers anycast and multicast addresses (in addition to unicast per RFC 8505)</a:t>
            </a:r>
          </a:p>
          <a:p>
            <a:pPr marL="1028391" lvl="4" indent="-457063"/>
            <a:endParaRPr lang="en-US" altLang="en-US" sz="2000" dirty="0"/>
          </a:p>
          <a:p>
            <a:pPr marL="1028391" lvl="4" indent="-457063"/>
            <a:endParaRPr lang="en-US" altLang="en-US" sz="2000" dirty="0"/>
          </a:p>
          <a:p>
            <a:pPr marL="1028391" lvl="4" indent="-457063"/>
            <a:endParaRPr lang="en-US" altLang="en-US" sz="2400" dirty="0"/>
          </a:p>
          <a:p>
            <a:pPr>
              <a:buFont typeface="Symbol"/>
              <a:buChar char="Þ"/>
            </a:pPr>
            <a:endParaRPr lang="en-US" altLang="en-US" sz="1800" dirty="0"/>
          </a:p>
        </p:txBody>
      </p:sp>
    </p:spTree>
    <p:extLst>
      <p:ext uri="{BB962C8B-B14F-4D97-AF65-F5344CB8AC3E}">
        <p14:creationId xmlns:p14="http://schemas.microsoft.com/office/powerpoint/2010/main" val="2634569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6191" y="305215"/>
            <a:ext cx="11438251" cy="838200"/>
          </a:xfrm>
        </p:spPr>
        <p:txBody>
          <a:bodyPr/>
          <a:lstStyle/>
          <a:p>
            <a:r>
              <a:rPr lang="en-US" dirty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Changes in </a:t>
            </a:r>
            <a:r>
              <a:rPr lang="en-US" altLang="en-US" sz="3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hlinkClick r:id="rId2"/>
              </a:rPr>
              <a:t>draft-ietf-6lo-multicast-registration</a:t>
            </a:r>
            <a:r>
              <a:rPr lang="en-US" altLang="en-US" sz="36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 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611568" y="1596451"/>
            <a:ext cx="11577257" cy="4363421"/>
          </a:xfrm>
        </p:spPr>
        <p:txBody>
          <a:bodyPr/>
          <a:lstStyle/>
          <a:p>
            <a:r>
              <a:rPr lang="en-US" sz="3200" dirty="0"/>
              <a:t>Since IETF 112</a:t>
            </a:r>
          </a:p>
          <a:p>
            <a:pPr lvl="1"/>
            <a:r>
              <a:rPr lang="en-US" sz="2800" dirty="0"/>
              <a:t>Bumped from 02 to 04</a:t>
            </a:r>
          </a:p>
          <a:p>
            <a:pPr lvl="1"/>
            <a:r>
              <a:rPr lang="en-US" sz="2800" dirty="0"/>
              <a:t>Implicit registration of FF02::1 (-04)</a:t>
            </a:r>
          </a:p>
          <a:p>
            <a:pPr lvl="1"/>
            <a:r>
              <a:rPr lang="en-US" sz="2800" dirty="0"/>
              <a:t>How RFC 8928 is leveraged to secure addresses (-03)</a:t>
            </a:r>
          </a:p>
          <a:p>
            <a:pPr lvl="1"/>
            <a:r>
              <a:rPr lang="fr-FR" sz="2800" dirty="0" err="1"/>
              <a:t>Aligned</a:t>
            </a:r>
            <a:r>
              <a:rPr lang="fr-FR" sz="2800" dirty="0"/>
              <a:t> draft-</a:t>
            </a:r>
            <a:r>
              <a:rPr lang="fr-FR" sz="2800" dirty="0" err="1"/>
              <a:t>thubert</a:t>
            </a:r>
            <a:r>
              <a:rPr lang="fr-FR" sz="2800" dirty="0"/>
              <a:t>-</a:t>
            </a:r>
            <a:r>
              <a:rPr lang="fr-FR" sz="2800" dirty="0" err="1"/>
              <a:t>bess</a:t>
            </a:r>
            <a:r>
              <a:rPr lang="fr-FR" sz="2800" dirty="0"/>
              <a:t>-</a:t>
            </a:r>
            <a:r>
              <a:rPr lang="fr-FR" sz="2800" dirty="0" err="1"/>
              <a:t>secure</a:t>
            </a:r>
            <a:r>
              <a:rPr lang="fr-FR" sz="2800" dirty="0"/>
              <a:t>-</a:t>
            </a:r>
            <a:r>
              <a:rPr lang="fr-FR" sz="2800" dirty="0" err="1"/>
              <a:t>evpn</a:t>
            </a:r>
            <a:r>
              <a:rPr lang="fr-FR" sz="2800" dirty="0"/>
              <a:t>-mac-</a:t>
            </a:r>
            <a:r>
              <a:rPr lang="fr-FR" sz="2800" dirty="0" err="1"/>
              <a:t>signaling</a:t>
            </a:r>
            <a:endParaRPr lang="en-US" sz="2800" dirty="0"/>
          </a:p>
          <a:p>
            <a:r>
              <a:rPr lang="en-US" sz="3200" dirty="0"/>
              <a:t>During IETF 112</a:t>
            </a:r>
          </a:p>
          <a:p>
            <a:pPr lvl="1"/>
            <a:r>
              <a:rPr lang="en-US" sz="2800" dirty="0"/>
              <a:t>Legacy anycast support and backward compatibility (-02)</a:t>
            </a:r>
          </a:p>
          <a:p>
            <a:pPr lvl="1"/>
            <a:r>
              <a:rPr lang="en-US" sz="2800" dirty="0"/>
              <a:t>Repurposing EDAR “status” field to carry A and M flags (-02)</a:t>
            </a:r>
          </a:p>
          <a:p>
            <a:pPr lvl="1"/>
            <a:endParaRPr lang="en-US" sz="2400" dirty="0"/>
          </a:p>
          <a:p>
            <a:endParaRPr lang="en-US" sz="2400" dirty="0"/>
          </a:p>
          <a:p>
            <a:pPr lvl="1">
              <a:buFont typeface="Symbol" panose="05050102010706020507" pitchFamily="18" charset="2"/>
              <a:buChar char="Þ"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64929126"/>
      </p:ext>
    </p:extLst>
  </p:cSld>
  <p:clrMapOvr>
    <a:masterClrMapping/>
  </p:clrMapOvr>
  <p:transition>
    <p:wipe dir="r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tx2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Next steps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sz="quarter" idx="10"/>
          </p:nvPr>
        </p:nvSpPr>
        <p:spPr>
          <a:xfrm>
            <a:off x="236764" y="1513182"/>
            <a:ext cx="11675501" cy="5215177"/>
          </a:xfrm>
        </p:spPr>
        <p:txBody>
          <a:bodyPr/>
          <a:lstStyle/>
          <a:p>
            <a:r>
              <a:rPr lang="fr-FR" sz="2800" dirty="0" err="1"/>
              <a:t>Missing</a:t>
            </a:r>
            <a:r>
              <a:rPr lang="fr-FR" sz="2800" dirty="0"/>
              <a:t> items?</a:t>
            </a:r>
          </a:p>
          <a:p>
            <a:r>
              <a:rPr lang="fr-FR" sz="2800" dirty="0" err="1"/>
              <a:t>Getting</a:t>
            </a:r>
            <a:r>
              <a:rPr lang="fr-FR" sz="2800" dirty="0"/>
              <a:t> a rough green light </a:t>
            </a:r>
            <a:r>
              <a:rPr lang="fr-FR" sz="2800" dirty="0" err="1"/>
              <a:t>from</a:t>
            </a:r>
            <a:r>
              <a:rPr lang="fr-FR" sz="2800" dirty="0"/>
              <a:t> </a:t>
            </a:r>
            <a:r>
              <a:rPr lang="fr-FR" sz="2800" dirty="0" err="1"/>
              <a:t>this</a:t>
            </a:r>
            <a:r>
              <a:rPr lang="fr-FR" sz="2800" dirty="0"/>
              <a:t> group</a:t>
            </a:r>
          </a:p>
          <a:p>
            <a:r>
              <a:rPr lang="fr-FR" sz="2800" dirty="0"/>
              <a:t>Passing the </a:t>
            </a:r>
            <a:r>
              <a:rPr lang="fr-FR" sz="2800" dirty="0" err="1"/>
              <a:t>token</a:t>
            </a:r>
            <a:r>
              <a:rPr lang="fr-FR" sz="2800" dirty="0"/>
              <a:t> to ROLL for validation </a:t>
            </a:r>
            <a:r>
              <a:rPr lang="fr-FR" sz="2800" dirty="0" err="1"/>
              <a:t>there</a:t>
            </a:r>
            <a:r>
              <a:rPr lang="fr-FR" sz="2800" dirty="0"/>
              <a:t> as </a:t>
            </a:r>
            <a:r>
              <a:rPr lang="fr-FR" sz="2800" dirty="0" err="1"/>
              <a:t>well</a:t>
            </a:r>
            <a:endParaRPr lang="fr-FR" sz="2800" dirty="0"/>
          </a:p>
        </p:txBody>
      </p:sp>
    </p:spTree>
    <p:extLst>
      <p:ext uri="{BB962C8B-B14F-4D97-AF65-F5344CB8AC3E}">
        <p14:creationId xmlns:p14="http://schemas.microsoft.com/office/powerpoint/2010/main" val="3337009757"/>
      </p:ext>
    </p:extLst>
  </p:cSld>
  <p:clrMapOvr>
    <a:masterClrMapping/>
  </p:clrMapOvr>
  <p:transition>
    <p:wipe dir="r"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Cisco Arial 16x9 template</Template>
  <TotalTime>12866</TotalTime>
  <Words>223</Words>
  <Application>Microsoft Office PowerPoint</Application>
  <PresentationFormat>Custom</PresentationFormat>
  <Paragraphs>37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Calibri Light</vt:lpstr>
      <vt:lpstr>Symbol</vt:lpstr>
      <vt:lpstr>Office Theme</vt:lpstr>
      <vt:lpstr> IPv6 Neighbor Discovery Multicast Address Listener Registration</vt:lpstr>
      <vt:lpstr>6LoWPAN ND (IPv6 Stateful Address Autoconfiguration)</vt:lpstr>
      <vt:lpstr>Changes in draft-ietf-6lo-multicast-registration   </vt:lpstr>
      <vt:lpstr>Next steps</vt:lpstr>
    </vt:vector>
  </TitlesOfParts>
  <Company>Cisco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Slide Must Match Session Title</dc:title>
  <dc:creator>Pascal Thubert;JP Vasseur (jvasseur)</dc:creator>
  <cp:keywords>Deterministic Wireless</cp:keywords>
  <cp:lastModifiedBy>Pascal Thubert (pthubert)</cp:lastModifiedBy>
  <cp:revision>1208</cp:revision>
  <dcterms:created xsi:type="dcterms:W3CDTF">2012-09-20T00:45:54Z</dcterms:created>
  <dcterms:modified xsi:type="dcterms:W3CDTF">2022-03-14T17:33:48Z</dcterms:modified>
</cp:coreProperties>
</file>

<file path=docProps/thumbnail.jpeg>
</file>