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69" r:id="rId3"/>
    <p:sldId id="272" r:id="rId4"/>
    <p:sldId id="273" r:id="rId5"/>
    <p:sldId id="274" r:id="rId6"/>
    <p:sldId id="270" r:id="rId7"/>
    <p:sldId id="271" r:id="rId8"/>
    <p:sldId id="266" r:id="rId9"/>
    <p:sldId id="264" r:id="rId10"/>
  </p:sldIdLst>
  <p:sldSz cx="9144000" cy="5143500" type="screen16x9"/>
  <p:notesSz cx="6858000" cy="9144000"/>
  <p:defaultText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95"/>
    <p:restoredTop sz="94666"/>
  </p:normalViewPr>
  <p:slideViewPr>
    <p:cSldViewPr snapToGrid="0" snapToObjects="1">
      <p:cViewPr varScale="1">
        <p:scale>
          <a:sx n="128" d="100"/>
          <a:sy n="128" d="100"/>
        </p:scale>
        <p:origin x="192" y="2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71D472-E329-4148-BD69-D03106D4AFC6}" type="datetimeFigureOut">
              <a:rPr lang="en-US" smtClean="0"/>
              <a:t>3/15/22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6116AB-CC4D-5C42-A818-D9DAD3C00776}" type="slidenum">
              <a:rPr lang="en-US" smtClean="0"/>
              <a:t>‹#›</a:t>
            </a:fld>
            <a:endParaRPr lang="en-US"/>
          </a:p>
        </p:txBody>
      </p:sp>
    </p:spTree>
    <p:extLst>
      <p:ext uri="{BB962C8B-B14F-4D97-AF65-F5344CB8AC3E}">
        <p14:creationId xmlns:p14="http://schemas.microsoft.com/office/powerpoint/2010/main" val="2881140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6116AB-CC4D-5C42-A818-D9DAD3C00776}" type="slidenum">
              <a:rPr lang="en-US" smtClean="0"/>
              <a:t>3</a:t>
            </a:fld>
            <a:endParaRPr lang="en-US"/>
          </a:p>
        </p:txBody>
      </p:sp>
    </p:spTree>
    <p:extLst>
      <p:ext uri="{BB962C8B-B14F-4D97-AF65-F5344CB8AC3E}">
        <p14:creationId xmlns:p14="http://schemas.microsoft.com/office/powerpoint/2010/main" val="2961031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90079-C764-454C-9178-EC148F8EE6B6}"/>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63CA6CB-8A39-B54D-B887-FB87EAC62AA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A039F83E-58AB-9F4F-823A-CC38C94B083C}"/>
              </a:ext>
            </a:extLst>
          </p:cNvPr>
          <p:cNvSpPr>
            <a:spLocks noGrp="1"/>
          </p:cNvSpPr>
          <p:nvPr>
            <p:ph type="dt" sz="half" idx="10"/>
          </p:nvPr>
        </p:nvSpPr>
        <p:spPr/>
        <p:txBody>
          <a:bodyPr/>
          <a:lstStyle/>
          <a:p>
            <a:fld id="{1D56582E-66AE-624D-A05B-4FB74BCFEBEB}" type="datetimeFigureOut">
              <a:rPr lang="en-US" smtClean="0"/>
              <a:t>3/15/22</a:t>
            </a:fld>
            <a:endParaRPr lang="en-US"/>
          </a:p>
        </p:txBody>
      </p:sp>
      <p:sp>
        <p:nvSpPr>
          <p:cNvPr id="5" name="Footer Placeholder 4">
            <a:extLst>
              <a:ext uri="{FF2B5EF4-FFF2-40B4-BE49-F238E27FC236}">
                <a16:creationId xmlns:a16="http://schemas.microsoft.com/office/drawing/2014/main" id="{100B9037-587D-584D-B1C2-AAB569FEEE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FFFAFE-5B0B-344C-B11A-A06F069C115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501860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DBE50-0E84-A444-973B-6C8150717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43883DE-931B-9A4A-A3D1-C4888D0DBD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EA0626-EBD9-F645-AF44-D19CFAFBCD4A}"/>
              </a:ext>
            </a:extLst>
          </p:cNvPr>
          <p:cNvSpPr>
            <a:spLocks noGrp="1"/>
          </p:cNvSpPr>
          <p:nvPr>
            <p:ph type="dt" sz="half" idx="10"/>
          </p:nvPr>
        </p:nvSpPr>
        <p:spPr/>
        <p:txBody>
          <a:bodyPr/>
          <a:lstStyle/>
          <a:p>
            <a:fld id="{1D56582E-66AE-624D-A05B-4FB74BCFEBEB}" type="datetimeFigureOut">
              <a:rPr lang="en-US" smtClean="0"/>
              <a:t>3/15/22</a:t>
            </a:fld>
            <a:endParaRPr lang="en-US"/>
          </a:p>
        </p:txBody>
      </p:sp>
      <p:sp>
        <p:nvSpPr>
          <p:cNvPr id="5" name="Footer Placeholder 4">
            <a:extLst>
              <a:ext uri="{FF2B5EF4-FFF2-40B4-BE49-F238E27FC236}">
                <a16:creationId xmlns:a16="http://schemas.microsoft.com/office/drawing/2014/main" id="{C921F633-A73E-8845-BAB0-7D1F8C49ED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8B8CFAA-BFEE-9243-97C6-00137E863095}"/>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266769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B3F7A1-9E54-2746-BFAA-7C0BC61D77BF}"/>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0FC364-552F-DA46-B92C-FF98C0C3BD99}"/>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DCA108-0772-4441-907C-33BA9FC7883A}"/>
              </a:ext>
            </a:extLst>
          </p:cNvPr>
          <p:cNvSpPr>
            <a:spLocks noGrp="1"/>
          </p:cNvSpPr>
          <p:nvPr>
            <p:ph type="dt" sz="half" idx="10"/>
          </p:nvPr>
        </p:nvSpPr>
        <p:spPr/>
        <p:txBody>
          <a:bodyPr/>
          <a:lstStyle/>
          <a:p>
            <a:fld id="{1D56582E-66AE-624D-A05B-4FB74BCFEBEB}" type="datetimeFigureOut">
              <a:rPr lang="en-US" smtClean="0"/>
              <a:t>3/15/22</a:t>
            </a:fld>
            <a:endParaRPr lang="en-US"/>
          </a:p>
        </p:txBody>
      </p:sp>
      <p:sp>
        <p:nvSpPr>
          <p:cNvPr id="5" name="Footer Placeholder 4">
            <a:extLst>
              <a:ext uri="{FF2B5EF4-FFF2-40B4-BE49-F238E27FC236}">
                <a16:creationId xmlns:a16="http://schemas.microsoft.com/office/drawing/2014/main" id="{1E138B48-A16A-9E42-B588-EF3A415568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A19F2B-F9EE-8042-954E-D3B8FC9EC9B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731952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86345-849C-8249-B7A8-F8B10CAD4D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0EA4D8-2F61-9743-B1EE-9F82484DC83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2E9BB3-E83C-C441-95F8-BD5914B1CF79}"/>
              </a:ext>
            </a:extLst>
          </p:cNvPr>
          <p:cNvSpPr>
            <a:spLocks noGrp="1"/>
          </p:cNvSpPr>
          <p:nvPr>
            <p:ph type="dt" sz="half" idx="10"/>
          </p:nvPr>
        </p:nvSpPr>
        <p:spPr/>
        <p:txBody>
          <a:bodyPr/>
          <a:lstStyle/>
          <a:p>
            <a:fld id="{1D56582E-66AE-624D-A05B-4FB74BCFEBEB}" type="datetimeFigureOut">
              <a:rPr lang="en-US" smtClean="0"/>
              <a:t>3/15/22</a:t>
            </a:fld>
            <a:endParaRPr lang="en-US"/>
          </a:p>
        </p:txBody>
      </p:sp>
      <p:sp>
        <p:nvSpPr>
          <p:cNvPr id="5" name="Footer Placeholder 4">
            <a:extLst>
              <a:ext uri="{FF2B5EF4-FFF2-40B4-BE49-F238E27FC236}">
                <a16:creationId xmlns:a16="http://schemas.microsoft.com/office/drawing/2014/main" id="{BAF48009-AE4A-1045-AB42-15A7D67138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172E10-F2BD-C04E-A77C-7241C1158D0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07873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4625D-C74E-A947-8352-D59A3F933F52}"/>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56A42C0E-C94D-F441-87D2-29FE0AFB9F3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1436B85-7D57-BA4E-AEA1-9202CDE936F7}"/>
              </a:ext>
            </a:extLst>
          </p:cNvPr>
          <p:cNvSpPr>
            <a:spLocks noGrp="1"/>
          </p:cNvSpPr>
          <p:nvPr>
            <p:ph type="dt" sz="half" idx="10"/>
          </p:nvPr>
        </p:nvSpPr>
        <p:spPr/>
        <p:txBody>
          <a:bodyPr/>
          <a:lstStyle/>
          <a:p>
            <a:fld id="{1D56582E-66AE-624D-A05B-4FB74BCFEBEB}" type="datetimeFigureOut">
              <a:rPr lang="en-US" smtClean="0"/>
              <a:t>3/15/22</a:t>
            </a:fld>
            <a:endParaRPr lang="en-US"/>
          </a:p>
        </p:txBody>
      </p:sp>
      <p:sp>
        <p:nvSpPr>
          <p:cNvPr id="5" name="Footer Placeholder 4">
            <a:extLst>
              <a:ext uri="{FF2B5EF4-FFF2-40B4-BE49-F238E27FC236}">
                <a16:creationId xmlns:a16="http://schemas.microsoft.com/office/drawing/2014/main" id="{038F6653-AC66-D34B-9C20-B6DE00E7B7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25BCD4-B660-2F43-85C8-01F3E11226FD}"/>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260666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6075A-8AE5-F04A-B7C6-D1388819D7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666101-BC9F-984F-B01B-D8469569610E}"/>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3DDB8-B104-F44C-887E-DABB53FB2F3D}"/>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3F8656-1D4B-5546-B970-FE520153AB47}"/>
              </a:ext>
            </a:extLst>
          </p:cNvPr>
          <p:cNvSpPr>
            <a:spLocks noGrp="1"/>
          </p:cNvSpPr>
          <p:nvPr>
            <p:ph type="dt" sz="half" idx="10"/>
          </p:nvPr>
        </p:nvSpPr>
        <p:spPr/>
        <p:txBody>
          <a:bodyPr/>
          <a:lstStyle/>
          <a:p>
            <a:fld id="{1D56582E-66AE-624D-A05B-4FB74BCFEBEB}" type="datetimeFigureOut">
              <a:rPr lang="en-US" smtClean="0"/>
              <a:t>3/15/22</a:t>
            </a:fld>
            <a:endParaRPr lang="en-US"/>
          </a:p>
        </p:txBody>
      </p:sp>
      <p:sp>
        <p:nvSpPr>
          <p:cNvPr id="6" name="Footer Placeholder 5">
            <a:extLst>
              <a:ext uri="{FF2B5EF4-FFF2-40B4-BE49-F238E27FC236}">
                <a16:creationId xmlns:a16="http://schemas.microsoft.com/office/drawing/2014/main" id="{5534D50A-56FC-1B45-BED0-694EDD4E3D1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D62F9F-1F39-AA4F-B873-6D7CF095C9AE}"/>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927075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77A4C-136B-1B4A-95DE-373CAA2D2A06}"/>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F9DDAF61-97E1-2A46-B6D0-240BDE74AEF0}"/>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EFFA6190-5FE0-B240-B931-7A00C53EB827}"/>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DC32E3-C61D-7044-B52B-9095484DA54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F5088208-AAD9-1C48-85B4-A48284F9ED12}"/>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E9BEA7B-76BE-B34A-8A0C-D750F64AAD79}"/>
              </a:ext>
            </a:extLst>
          </p:cNvPr>
          <p:cNvSpPr>
            <a:spLocks noGrp="1"/>
          </p:cNvSpPr>
          <p:nvPr>
            <p:ph type="dt" sz="half" idx="10"/>
          </p:nvPr>
        </p:nvSpPr>
        <p:spPr/>
        <p:txBody>
          <a:bodyPr/>
          <a:lstStyle/>
          <a:p>
            <a:fld id="{1D56582E-66AE-624D-A05B-4FB74BCFEBEB}" type="datetimeFigureOut">
              <a:rPr lang="en-US" smtClean="0"/>
              <a:t>3/15/22</a:t>
            </a:fld>
            <a:endParaRPr lang="en-US"/>
          </a:p>
        </p:txBody>
      </p:sp>
      <p:sp>
        <p:nvSpPr>
          <p:cNvPr id="8" name="Footer Placeholder 7">
            <a:extLst>
              <a:ext uri="{FF2B5EF4-FFF2-40B4-BE49-F238E27FC236}">
                <a16:creationId xmlns:a16="http://schemas.microsoft.com/office/drawing/2014/main" id="{6BF3AF93-42C0-8948-BEFC-0113408B63D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6317EB-730D-7545-B606-EB4C8DF6A830}"/>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598528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4DBF1-3B12-054D-ACB8-AAA4D5E83E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643883-25F1-7142-80BA-A194AF6AB95C}"/>
              </a:ext>
            </a:extLst>
          </p:cNvPr>
          <p:cNvSpPr>
            <a:spLocks noGrp="1"/>
          </p:cNvSpPr>
          <p:nvPr>
            <p:ph type="dt" sz="half" idx="10"/>
          </p:nvPr>
        </p:nvSpPr>
        <p:spPr/>
        <p:txBody>
          <a:bodyPr/>
          <a:lstStyle/>
          <a:p>
            <a:fld id="{1D56582E-66AE-624D-A05B-4FB74BCFEBEB}" type="datetimeFigureOut">
              <a:rPr lang="en-US" smtClean="0"/>
              <a:t>3/15/22</a:t>
            </a:fld>
            <a:endParaRPr lang="en-US"/>
          </a:p>
        </p:txBody>
      </p:sp>
      <p:sp>
        <p:nvSpPr>
          <p:cNvPr id="4" name="Footer Placeholder 3">
            <a:extLst>
              <a:ext uri="{FF2B5EF4-FFF2-40B4-BE49-F238E27FC236}">
                <a16:creationId xmlns:a16="http://schemas.microsoft.com/office/drawing/2014/main" id="{A15938D4-98DA-D648-A467-19875BF83A9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F205A5B-27D8-2347-8A0A-1215267BB811}"/>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1986890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6E29F7-522C-D943-AFED-4A37614EF891}"/>
              </a:ext>
            </a:extLst>
          </p:cNvPr>
          <p:cNvSpPr>
            <a:spLocks noGrp="1"/>
          </p:cNvSpPr>
          <p:nvPr>
            <p:ph type="dt" sz="half" idx="10"/>
          </p:nvPr>
        </p:nvSpPr>
        <p:spPr/>
        <p:txBody>
          <a:bodyPr/>
          <a:lstStyle/>
          <a:p>
            <a:fld id="{1D56582E-66AE-624D-A05B-4FB74BCFEBEB}" type="datetimeFigureOut">
              <a:rPr lang="en-US" smtClean="0"/>
              <a:t>3/15/22</a:t>
            </a:fld>
            <a:endParaRPr lang="en-US"/>
          </a:p>
        </p:txBody>
      </p:sp>
      <p:sp>
        <p:nvSpPr>
          <p:cNvPr id="3" name="Footer Placeholder 2">
            <a:extLst>
              <a:ext uri="{FF2B5EF4-FFF2-40B4-BE49-F238E27FC236}">
                <a16:creationId xmlns:a16="http://schemas.microsoft.com/office/drawing/2014/main" id="{77B18D28-29D1-DC4B-BAAB-BEECD2278D3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5F1692-598E-5445-9CEC-25FE8B22896C}"/>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4183278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81495-5143-0141-80DD-641B086639F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AA52128-2757-384F-BD7B-C2B526305B5D}"/>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D8649F-CCD2-D74D-AEA6-246F6874AC8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4C8216D5-CA1A-644D-A8D3-636D1D9EB2A0}"/>
              </a:ext>
            </a:extLst>
          </p:cNvPr>
          <p:cNvSpPr>
            <a:spLocks noGrp="1"/>
          </p:cNvSpPr>
          <p:nvPr>
            <p:ph type="dt" sz="half" idx="10"/>
          </p:nvPr>
        </p:nvSpPr>
        <p:spPr/>
        <p:txBody>
          <a:bodyPr/>
          <a:lstStyle/>
          <a:p>
            <a:fld id="{1D56582E-66AE-624D-A05B-4FB74BCFEBEB}" type="datetimeFigureOut">
              <a:rPr lang="en-US" smtClean="0"/>
              <a:t>3/15/22</a:t>
            </a:fld>
            <a:endParaRPr lang="en-US"/>
          </a:p>
        </p:txBody>
      </p:sp>
      <p:sp>
        <p:nvSpPr>
          <p:cNvPr id="6" name="Footer Placeholder 5">
            <a:extLst>
              <a:ext uri="{FF2B5EF4-FFF2-40B4-BE49-F238E27FC236}">
                <a16:creationId xmlns:a16="http://schemas.microsoft.com/office/drawing/2014/main" id="{DB4AB96C-9F16-0C4F-AA00-D130BC452B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CD70D9-C455-C742-A48B-318BB468AE52}"/>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3096019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A64DF-2C32-5C49-96B4-04475088685C}"/>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382AD94-93BD-6042-9E0E-BFAE7FEF4EC2}"/>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8D4A906-41D2-1E49-A55F-B161C81A681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Edit Master text styles</a:t>
            </a:r>
          </a:p>
        </p:txBody>
      </p:sp>
      <p:sp>
        <p:nvSpPr>
          <p:cNvPr id="5" name="Date Placeholder 4">
            <a:extLst>
              <a:ext uri="{FF2B5EF4-FFF2-40B4-BE49-F238E27FC236}">
                <a16:creationId xmlns:a16="http://schemas.microsoft.com/office/drawing/2014/main" id="{B7661FFA-1FA8-F049-BBD0-A30A7D5DCB44}"/>
              </a:ext>
            </a:extLst>
          </p:cNvPr>
          <p:cNvSpPr>
            <a:spLocks noGrp="1"/>
          </p:cNvSpPr>
          <p:nvPr>
            <p:ph type="dt" sz="half" idx="10"/>
          </p:nvPr>
        </p:nvSpPr>
        <p:spPr/>
        <p:txBody>
          <a:bodyPr/>
          <a:lstStyle/>
          <a:p>
            <a:fld id="{1D56582E-66AE-624D-A05B-4FB74BCFEBEB}" type="datetimeFigureOut">
              <a:rPr lang="en-US" smtClean="0"/>
              <a:t>3/15/22</a:t>
            </a:fld>
            <a:endParaRPr lang="en-US"/>
          </a:p>
        </p:txBody>
      </p:sp>
      <p:sp>
        <p:nvSpPr>
          <p:cNvPr id="6" name="Footer Placeholder 5">
            <a:extLst>
              <a:ext uri="{FF2B5EF4-FFF2-40B4-BE49-F238E27FC236}">
                <a16:creationId xmlns:a16="http://schemas.microsoft.com/office/drawing/2014/main" id="{4CF177D5-220C-194A-ACA5-071523E43A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BE05E9-1E4B-824B-BD83-F60B898E7577}"/>
              </a:ext>
            </a:extLst>
          </p:cNvPr>
          <p:cNvSpPr>
            <a:spLocks noGrp="1"/>
          </p:cNvSpPr>
          <p:nvPr>
            <p:ph type="sldNum" sz="quarter" idx="12"/>
          </p:nvPr>
        </p:nvSpPr>
        <p:spPr/>
        <p:txBody>
          <a:bodyPr/>
          <a:lstStyle/>
          <a:p>
            <a:fld id="{43D7CE35-1867-2742-9862-5460C4103144}" type="slidenum">
              <a:rPr lang="en-US" smtClean="0"/>
              <a:t>‹#›</a:t>
            </a:fld>
            <a:endParaRPr lang="en-US"/>
          </a:p>
        </p:txBody>
      </p:sp>
    </p:spTree>
    <p:extLst>
      <p:ext uri="{BB962C8B-B14F-4D97-AF65-F5344CB8AC3E}">
        <p14:creationId xmlns:p14="http://schemas.microsoft.com/office/powerpoint/2010/main" val="2253216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97A172-CB5C-0E44-93E5-C2BA605EC229}"/>
              </a:ext>
            </a:extLst>
          </p:cNvPr>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CFC747-4BFD-AA4E-984F-C8A49498EF2F}"/>
              </a:ext>
            </a:extLst>
          </p:cNvPr>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792CA0-CEF0-7442-8794-1AC5228692B0}"/>
              </a:ext>
            </a:extLst>
          </p:cNvPr>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1D56582E-66AE-624D-A05B-4FB74BCFEBEB}" type="datetimeFigureOut">
              <a:rPr lang="en-US" smtClean="0"/>
              <a:t>3/15/22</a:t>
            </a:fld>
            <a:endParaRPr lang="en-US"/>
          </a:p>
        </p:txBody>
      </p:sp>
      <p:sp>
        <p:nvSpPr>
          <p:cNvPr id="5" name="Footer Placeholder 4">
            <a:extLst>
              <a:ext uri="{FF2B5EF4-FFF2-40B4-BE49-F238E27FC236}">
                <a16:creationId xmlns:a16="http://schemas.microsoft.com/office/drawing/2014/main" id="{7A22AAEE-6A9D-9846-9B63-7C2ADB6CE5CA}"/>
              </a:ext>
            </a:extLst>
          </p:cNvPr>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27D2E1D-C1FE-E740-A507-44109C66CC8E}"/>
              </a:ext>
            </a:extLst>
          </p:cNvPr>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43D7CE35-1867-2742-9862-5460C4103144}" type="slidenum">
              <a:rPr lang="en-US" smtClean="0"/>
              <a:t>‹#›</a:t>
            </a:fld>
            <a:endParaRPr lang="en-US"/>
          </a:p>
        </p:txBody>
      </p:sp>
      <p:pic>
        <p:nvPicPr>
          <p:cNvPr id="7" name="Picture 7"/>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945636" y="25004"/>
            <a:ext cx="1139429" cy="3512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Box 8"/>
          <p:cNvSpPr txBox="1">
            <a:spLocks noChangeArrowheads="1"/>
          </p:cNvSpPr>
          <p:nvPr userDrawn="1"/>
        </p:nvSpPr>
        <p:spPr bwMode="auto">
          <a:xfrm>
            <a:off x="0" y="4912668"/>
            <a:ext cx="1326325" cy="238527"/>
          </a:xfrm>
          <a:prstGeom prst="rect">
            <a:avLst/>
          </a:prstGeom>
          <a:noFill/>
          <a:ln w="9525">
            <a:noFill/>
            <a:miter lim="800000"/>
            <a:headEnd/>
            <a:tailEnd/>
          </a:ln>
        </p:spPr>
        <p:txBody>
          <a:bodyPr wrap="none" lIns="68580" tIns="34290" rIns="68580" bIns="34290">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100" dirty="0">
                <a:cs typeface="Arial" panose="020B0604020202020204" pitchFamily="34" charset="0"/>
              </a:rPr>
              <a:t>LPWAN@IETF113</a:t>
            </a:r>
          </a:p>
        </p:txBody>
      </p:sp>
    </p:spTree>
    <p:extLst>
      <p:ext uri="{BB962C8B-B14F-4D97-AF65-F5344CB8AC3E}">
        <p14:creationId xmlns:p14="http://schemas.microsoft.com/office/powerpoint/2010/main" val="21833424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FE55F-568D-7545-BC7D-59B37313AC07}"/>
              </a:ext>
            </a:extLst>
          </p:cNvPr>
          <p:cNvSpPr>
            <a:spLocks noGrp="1"/>
          </p:cNvSpPr>
          <p:nvPr>
            <p:ph type="ctrTitle"/>
          </p:nvPr>
        </p:nvSpPr>
        <p:spPr>
          <a:xfrm>
            <a:off x="1075834" y="813491"/>
            <a:ext cx="7011186" cy="1790700"/>
          </a:xfrm>
        </p:spPr>
        <p:txBody>
          <a:bodyPr>
            <a:normAutofit/>
          </a:bodyPr>
          <a:lstStyle/>
          <a:p>
            <a:r>
              <a:rPr lang="fr-FR" sz="3000" b="1" dirty="0"/>
              <a:t>draft-ietf-lpwan-schc-over-nbiot-07</a:t>
            </a:r>
            <a:endParaRPr lang="fr-FR" sz="3000" b="1" i="1" dirty="0"/>
          </a:p>
        </p:txBody>
      </p:sp>
      <p:sp>
        <p:nvSpPr>
          <p:cNvPr id="3" name="Subtitle 2">
            <a:extLst>
              <a:ext uri="{FF2B5EF4-FFF2-40B4-BE49-F238E27FC236}">
                <a16:creationId xmlns:a16="http://schemas.microsoft.com/office/drawing/2014/main" id="{9A38F938-8B01-EE4E-BCD8-45175678EC37}"/>
              </a:ext>
            </a:extLst>
          </p:cNvPr>
          <p:cNvSpPr>
            <a:spLocks noGrp="1"/>
          </p:cNvSpPr>
          <p:nvPr>
            <p:ph type="subTitle" idx="1"/>
          </p:nvPr>
        </p:nvSpPr>
        <p:spPr>
          <a:xfrm>
            <a:off x="1152427" y="2739235"/>
            <a:ext cx="6858000" cy="1241822"/>
          </a:xfrm>
        </p:spPr>
        <p:txBody>
          <a:bodyPr>
            <a:normAutofit/>
          </a:bodyPr>
          <a:lstStyle/>
          <a:p>
            <a:r>
              <a:rPr lang="en-US" dirty="0"/>
              <a:t>Authors:</a:t>
            </a:r>
          </a:p>
          <a:p>
            <a:r>
              <a:rPr lang="en-US" dirty="0"/>
              <a:t>Edgar Ramos</a:t>
            </a:r>
          </a:p>
          <a:p>
            <a:pPr>
              <a:spcBef>
                <a:spcPts val="600"/>
              </a:spcBef>
            </a:pPr>
            <a:r>
              <a:rPr lang="en-US" u="sng" dirty="0"/>
              <a:t>Ana Minaburo</a:t>
            </a:r>
          </a:p>
        </p:txBody>
      </p:sp>
    </p:spTree>
    <p:extLst>
      <p:ext uri="{BB962C8B-B14F-4D97-AF65-F5344CB8AC3E}">
        <p14:creationId xmlns:p14="http://schemas.microsoft.com/office/powerpoint/2010/main" val="2642903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13147" y="90964"/>
            <a:ext cx="7886700" cy="994172"/>
          </a:xfrm>
        </p:spPr>
        <p:txBody>
          <a:bodyPr/>
          <a:lstStyle/>
          <a:p>
            <a:r>
              <a:rPr lang="en-US" dirty="0"/>
              <a:t>Overview</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628650" y="962526"/>
            <a:ext cx="7886700" cy="3670197"/>
          </a:xfrm>
        </p:spPr>
        <p:txBody>
          <a:bodyPr>
            <a:normAutofit/>
          </a:bodyPr>
          <a:lstStyle/>
          <a:p>
            <a:r>
              <a:rPr lang="en-US" dirty="0"/>
              <a:t>Thanks for your review, </a:t>
            </a:r>
            <a:r>
              <a:rPr lang="en-US" dirty="0" err="1"/>
              <a:t>Carles</a:t>
            </a:r>
            <a:r>
              <a:rPr lang="en-US" dirty="0"/>
              <a:t>.</a:t>
            </a:r>
          </a:p>
          <a:p>
            <a:pPr lvl="1"/>
            <a:r>
              <a:rPr lang="en-US" dirty="0"/>
              <a:t>Several nits</a:t>
            </a:r>
          </a:p>
          <a:p>
            <a:pPr lvl="1"/>
            <a:r>
              <a:rPr lang="en-US" dirty="0"/>
              <a:t>Structure of the draft to make clear the use of compression and fragmentation</a:t>
            </a:r>
          </a:p>
          <a:p>
            <a:endParaRPr lang="en-US" dirty="0"/>
          </a:p>
          <a:p>
            <a:endParaRPr lang="en-US" dirty="0"/>
          </a:p>
        </p:txBody>
      </p:sp>
      <p:sp>
        <p:nvSpPr>
          <p:cNvPr id="9" name="Rectangle 8">
            <a:extLst>
              <a:ext uri="{FF2B5EF4-FFF2-40B4-BE49-F238E27FC236}">
                <a16:creationId xmlns:a16="http://schemas.microsoft.com/office/drawing/2014/main" id="{D1E6A94B-3AC9-BE49-846E-C8849780CAE6}"/>
              </a:ext>
            </a:extLst>
          </p:cNvPr>
          <p:cNvSpPr/>
          <p:nvPr/>
        </p:nvSpPr>
        <p:spPr>
          <a:xfrm>
            <a:off x="3563579" y="4836957"/>
            <a:ext cx="2744597" cy="307777"/>
          </a:xfrm>
          <a:prstGeom prst="rect">
            <a:avLst/>
          </a:prstGeom>
        </p:spPr>
        <p:txBody>
          <a:bodyPr wrap="none">
            <a:spAutoFit/>
          </a:bodyPr>
          <a:lstStyle/>
          <a:p>
            <a:r>
              <a:rPr lang="fr-FR" dirty="0"/>
              <a:t>draft-ietf-lpwan-schc-over-nbiot-03</a:t>
            </a:r>
          </a:p>
        </p:txBody>
      </p:sp>
    </p:spTree>
    <p:extLst>
      <p:ext uri="{BB962C8B-B14F-4D97-AF65-F5344CB8AC3E}">
        <p14:creationId xmlns:p14="http://schemas.microsoft.com/office/powerpoint/2010/main" val="1783583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13147" y="90964"/>
            <a:ext cx="8253166" cy="994172"/>
          </a:xfrm>
        </p:spPr>
        <p:txBody>
          <a:bodyPr>
            <a:normAutofit/>
          </a:bodyPr>
          <a:lstStyle/>
          <a:p>
            <a:r>
              <a:rPr lang="en-US" sz="3200" dirty="0"/>
              <a:t>UseCase1: Radio Link IP based Data Transmission</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628649" y="908637"/>
            <a:ext cx="5344768" cy="1368343"/>
          </a:xfrm>
        </p:spPr>
        <p:txBody>
          <a:bodyPr>
            <a:normAutofit/>
          </a:bodyPr>
          <a:lstStyle/>
          <a:p>
            <a:pPr marL="0" indent="0">
              <a:buNone/>
            </a:pPr>
            <a:r>
              <a:rPr lang="en-US" sz="1800" dirty="0"/>
              <a:t>Why Fragmentation is not used in this case?</a:t>
            </a:r>
            <a:endParaRPr lang="en-US" sz="1100" dirty="0"/>
          </a:p>
          <a:p>
            <a:r>
              <a:rPr lang="en-US" sz="1100" dirty="0"/>
              <a:t>SCHC over User Plane</a:t>
            </a:r>
          </a:p>
          <a:p>
            <a:pPr lvl="1"/>
            <a:r>
              <a:rPr lang="en-US" sz="1000" dirty="0"/>
              <a:t>Data transport </a:t>
            </a:r>
          </a:p>
          <a:p>
            <a:pPr lvl="1"/>
            <a:r>
              <a:rPr lang="en-US" sz="1000" dirty="0"/>
              <a:t>SCHC Compression/Decompression as </a:t>
            </a:r>
            <a:r>
              <a:rPr lang="en-US" sz="1000" dirty="0" err="1"/>
              <a:t>RoHC</a:t>
            </a:r>
            <a:r>
              <a:rPr lang="en-US" sz="1000" dirty="0"/>
              <a:t> </a:t>
            </a:r>
          </a:p>
          <a:p>
            <a:pPr lvl="1"/>
            <a:r>
              <a:rPr lang="en-US" sz="1000" dirty="0"/>
              <a:t>No SCHC Fragmentation  </a:t>
            </a:r>
          </a:p>
          <a:p>
            <a:pPr lvl="1"/>
            <a:r>
              <a:rPr lang="en-US" sz="1000" dirty="0"/>
              <a:t>No major changes in the 3GPP specification</a:t>
            </a:r>
          </a:p>
          <a:p>
            <a:endParaRPr lang="en-US" sz="1100" dirty="0"/>
          </a:p>
          <a:p>
            <a:endParaRPr lang="en-US" sz="1100" dirty="0"/>
          </a:p>
        </p:txBody>
      </p:sp>
      <p:sp>
        <p:nvSpPr>
          <p:cNvPr id="9" name="Rectangle 8">
            <a:extLst>
              <a:ext uri="{FF2B5EF4-FFF2-40B4-BE49-F238E27FC236}">
                <a16:creationId xmlns:a16="http://schemas.microsoft.com/office/drawing/2014/main" id="{D1E6A94B-3AC9-BE49-846E-C8849780CAE6}"/>
              </a:ext>
            </a:extLst>
          </p:cNvPr>
          <p:cNvSpPr/>
          <p:nvPr/>
        </p:nvSpPr>
        <p:spPr>
          <a:xfrm>
            <a:off x="3563579" y="4836957"/>
            <a:ext cx="2744597" cy="307777"/>
          </a:xfrm>
          <a:prstGeom prst="rect">
            <a:avLst/>
          </a:prstGeom>
        </p:spPr>
        <p:txBody>
          <a:bodyPr wrap="none">
            <a:spAutoFit/>
          </a:bodyPr>
          <a:lstStyle/>
          <a:p>
            <a:r>
              <a:rPr lang="fr-FR" dirty="0"/>
              <a:t>draft-ietf-lpwan-schc-over-nbiot-03</a:t>
            </a:r>
          </a:p>
        </p:txBody>
      </p:sp>
      <p:sp>
        <p:nvSpPr>
          <p:cNvPr id="6" name="Rectangle 5">
            <a:extLst>
              <a:ext uri="{FF2B5EF4-FFF2-40B4-BE49-F238E27FC236}">
                <a16:creationId xmlns:a16="http://schemas.microsoft.com/office/drawing/2014/main" id="{5C58480D-8093-F547-A59A-EEF930124963}"/>
              </a:ext>
            </a:extLst>
          </p:cNvPr>
          <p:cNvSpPr/>
          <p:nvPr/>
        </p:nvSpPr>
        <p:spPr>
          <a:xfrm>
            <a:off x="935126" y="2426765"/>
            <a:ext cx="848564" cy="234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IP</a:t>
            </a:r>
          </a:p>
        </p:txBody>
      </p:sp>
      <p:sp>
        <p:nvSpPr>
          <p:cNvPr id="8" name="Rectangle 7">
            <a:extLst>
              <a:ext uri="{FF2B5EF4-FFF2-40B4-BE49-F238E27FC236}">
                <a16:creationId xmlns:a16="http://schemas.microsoft.com/office/drawing/2014/main" id="{C4F4557A-9688-104D-99EE-DDA210EE6BBB}"/>
              </a:ext>
            </a:extLst>
          </p:cNvPr>
          <p:cNvSpPr/>
          <p:nvPr/>
        </p:nvSpPr>
        <p:spPr>
          <a:xfrm>
            <a:off x="935126" y="2685643"/>
            <a:ext cx="848564" cy="234087"/>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PDCP (SCHC)</a:t>
            </a:r>
          </a:p>
        </p:txBody>
      </p:sp>
      <p:sp>
        <p:nvSpPr>
          <p:cNvPr id="10" name="Rectangle 9">
            <a:extLst>
              <a:ext uri="{FF2B5EF4-FFF2-40B4-BE49-F238E27FC236}">
                <a16:creationId xmlns:a16="http://schemas.microsoft.com/office/drawing/2014/main" id="{9D520254-6529-E34A-A26D-93A806ECC592}"/>
              </a:ext>
            </a:extLst>
          </p:cNvPr>
          <p:cNvSpPr/>
          <p:nvPr/>
        </p:nvSpPr>
        <p:spPr>
          <a:xfrm>
            <a:off x="935126" y="2938171"/>
            <a:ext cx="848564" cy="234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RLC</a:t>
            </a:r>
          </a:p>
        </p:txBody>
      </p:sp>
      <p:sp>
        <p:nvSpPr>
          <p:cNvPr id="11" name="Rectangle 10">
            <a:extLst>
              <a:ext uri="{FF2B5EF4-FFF2-40B4-BE49-F238E27FC236}">
                <a16:creationId xmlns:a16="http://schemas.microsoft.com/office/drawing/2014/main" id="{978F7B09-CE1E-E844-89BC-C0F5E5D89E7D}"/>
              </a:ext>
            </a:extLst>
          </p:cNvPr>
          <p:cNvSpPr/>
          <p:nvPr/>
        </p:nvSpPr>
        <p:spPr>
          <a:xfrm>
            <a:off x="935126" y="3190699"/>
            <a:ext cx="848564" cy="234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MAC</a:t>
            </a:r>
          </a:p>
        </p:txBody>
      </p:sp>
      <p:sp>
        <p:nvSpPr>
          <p:cNvPr id="12" name="Rectangle 11">
            <a:extLst>
              <a:ext uri="{FF2B5EF4-FFF2-40B4-BE49-F238E27FC236}">
                <a16:creationId xmlns:a16="http://schemas.microsoft.com/office/drawing/2014/main" id="{423F3327-C818-0043-997C-C3B597CF9928}"/>
              </a:ext>
            </a:extLst>
          </p:cNvPr>
          <p:cNvSpPr/>
          <p:nvPr/>
        </p:nvSpPr>
        <p:spPr>
          <a:xfrm>
            <a:off x="935126" y="3436876"/>
            <a:ext cx="848564" cy="234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PHY</a:t>
            </a:r>
          </a:p>
        </p:txBody>
      </p:sp>
      <p:sp>
        <p:nvSpPr>
          <p:cNvPr id="19" name="Rectangle 18">
            <a:extLst>
              <a:ext uri="{FF2B5EF4-FFF2-40B4-BE49-F238E27FC236}">
                <a16:creationId xmlns:a16="http://schemas.microsoft.com/office/drawing/2014/main" id="{DDE0AF12-A74B-2146-A82B-C81B907C77CA}"/>
              </a:ext>
            </a:extLst>
          </p:cNvPr>
          <p:cNvSpPr/>
          <p:nvPr/>
        </p:nvSpPr>
        <p:spPr>
          <a:xfrm>
            <a:off x="3041191" y="2691743"/>
            <a:ext cx="848564" cy="234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GTP-U</a:t>
            </a:r>
          </a:p>
        </p:txBody>
      </p:sp>
      <p:sp>
        <p:nvSpPr>
          <p:cNvPr id="20" name="Rectangle 19">
            <a:extLst>
              <a:ext uri="{FF2B5EF4-FFF2-40B4-BE49-F238E27FC236}">
                <a16:creationId xmlns:a16="http://schemas.microsoft.com/office/drawing/2014/main" id="{77AD952A-CF01-8C42-8D33-F1E1AA8FEDB1}"/>
              </a:ext>
            </a:extLst>
          </p:cNvPr>
          <p:cNvSpPr/>
          <p:nvPr/>
        </p:nvSpPr>
        <p:spPr>
          <a:xfrm>
            <a:off x="3041191" y="2944271"/>
            <a:ext cx="848564" cy="234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UDP/IP</a:t>
            </a:r>
          </a:p>
        </p:txBody>
      </p:sp>
      <p:sp>
        <p:nvSpPr>
          <p:cNvPr id="21" name="Rectangle 20">
            <a:extLst>
              <a:ext uri="{FF2B5EF4-FFF2-40B4-BE49-F238E27FC236}">
                <a16:creationId xmlns:a16="http://schemas.microsoft.com/office/drawing/2014/main" id="{5AC7997E-79D8-BB46-9B3A-D7735C04525B}"/>
              </a:ext>
            </a:extLst>
          </p:cNvPr>
          <p:cNvSpPr/>
          <p:nvPr/>
        </p:nvSpPr>
        <p:spPr>
          <a:xfrm>
            <a:off x="3041191" y="3196799"/>
            <a:ext cx="848564" cy="234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L2</a:t>
            </a:r>
          </a:p>
        </p:txBody>
      </p:sp>
      <p:sp>
        <p:nvSpPr>
          <p:cNvPr id="22" name="Rectangle 21">
            <a:extLst>
              <a:ext uri="{FF2B5EF4-FFF2-40B4-BE49-F238E27FC236}">
                <a16:creationId xmlns:a16="http://schemas.microsoft.com/office/drawing/2014/main" id="{4591C1C1-88B7-5A41-B8E6-8AFAB970CF75}"/>
              </a:ext>
            </a:extLst>
          </p:cNvPr>
          <p:cNvSpPr/>
          <p:nvPr/>
        </p:nvSpPr>
        <p:spPr>
          <a:xfrm>
            <a:off x="3041191" y="3442976"/>
            <a:ext cx="848564" cy="234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PHY</a:t>
            </a:r>
          </a:p>
        </p:txBody>
      </p:sp>
      <p:sp>
        <p:nvSpPr>
          <p:cNvPr id="24" name="Rectangle 23">
            <a:extLst>
              <a:ext uri="{FF2B5EF4-FFF2-40B4-BE49-F238E27FC236}">
                <a16:creationId xmlns:a16="http://schemas.microsoft.com/office/drawing/2014/main" id="{4CC0618A-ED15-E840-B0BF-E7E075070A6D}"/>
              </a:ext>
            </a:extLst>
          </p:cNvPr>
          <p:cNvSpPr/>
          <p:nvPr/>
        </p:nvSpPr>
        <p:spPr>
          <a:xfrm>
            <a:off x="2177996" y="2691740"/>
            <a:ext cx="848564" cy="234087"/>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rPr>
              <a:t>PDCP (SCHC)</a:t>
            </a:r>
          </a:p>
        </p:txBody>
      </p:sp>
      <p:sp>
        <p:nvSpPr>
          <p:cNvPr id="25" name="Rectangle 24">
            <a:extLst>
              <a:ext uri="{FF2B5EF4-FFF2-40B4-BE49-F238E27FC236}">
                <a16:creationId xmlns:a16="http://schemas.microsoft.com/office/drawing/2014/main" id="{7171F9E1-3D05-644A-A624-518C3DDA693D}"/>
              </a:ext>
            </a:extLst>
          </p:cNvPr>
          <p:cNvSpPr/>
          <p:nvPr/>
        </p:nvSpPr>
        <p:spPr>
          <a:xfrm>
            <a:off x="2177996" y="2944268"/>
            <a:ext cx="848564" cy="234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RLC</a:t>
            </a:r>
          </a:p>
        </p:txBody>
      </p:sp>
      <p:sp>
        <p:nvSpPr>
          <p:cNvPr id="26" name="Rectangle 25">
            <a:extLst>
              <a:ext uri="{FF2B5EF4-FFF2-40B4-BE49-F238E27FC236}">
                <a16:creationId xmlns:a16="http://schemas.microsoft.com/office/drawing/2014/main" id="{775077F4-FC01-3041-8AB7-8292486DBD1C}"/>
              </a:ext>
            </a:extLst>
          </p:cNvPr>
          <p:cNvSpPr/>
          <p:nvPr/>
        </p:nvSpPr>
        <p:spPr>
          <a:xfrm>
            <a:off x="2177996" y="3196796"/>
            <a:ext cx="848564" cy="234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MAC</a:t>
            </a:r>
          </a:p>
        </p:txBody>
      </p:sp>
      <p:sp>
        <p:nvSpPr>
          <p:cNvPr id="27" name="Rectangle 26">
            <a:extLst>
              <a:ext uri="{FF2B5EF4-FFF2-40B4-BE49-F238E27FC236}">
                <a16:creationId xmlns:a16="http://schemas.microsoft.com/office/drawing/2014/main" id="{5CCE7E3D-9358-754A-B1C7-2A6A53903D07}"/>
              </a:ext>
            </a:extLst>
          </p:cNvPr>
          <p:cNvSpPr/>
          <p:nvPr/>
        </p:nvSpPr>
        <p:spPr>
          <a:xfrm>
            <a:off x="2177996" y="3442973"/>
            <a:ext cx="848564" cy="2340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PHY</a:t>
            </a:r>
          </a:p>
        </p:txBody>
      </p:sp>
      <p:sp>
        <p:nvSpPr>
          <p:cNvPr id="7" name="TextBox 6">
            <a:extLst>
              <a:ext uri="{FF2B5EF4-FFF2-40B4-BE49-F238E27FC236}">
                <a16:creationId xmlns:a16="http://schemas.microsoft.com/office/drawing/2014/main" id="{4055B98D-3443-0948-9F61-62B4A81B4483}"/>
              </a:ext>
            </a:extLst>
          </p:cNvPr>
          <p:cNvSpPr txBox="1"/>
          <p:nvPr/>
        </p:nvSpPr>
        <p:spPr>
          <a:xfrm>
            <a:off x="1181100" y="3637515"/>
            <a:ext cx="314510" cy="230832"/>
          </a:xfrm>
          <a:prstGeom prst="rect">
            <a:avLst/>
          </a:prstGeom>
          <a:noFill/>
        </p:spPr>
        <p:txBody>
          <a:bodyPr wrap="none" rtlCol="0">
            <a:spAutoFit/>
          </a:bodyPr>
          <a:lstStyle/>
          <a:p>
            <a:r>
              <a:rPr lang="en-US" sz="900" dirty="0"/>
              <a:t>UE</a:t>
            </a:r>
          </a:p>
        </p:txBody>
      </p:sp>
      <p:sp>
        <p:nvSpPr>
          <p:cNvPr id="28" name="TextBox 27">
            <a:extLst>
              <a:ext uri="{FF2B5EF4-FFF2-40B4-BE49-F238E27FC236}">
                <a16:creationId xmlns:a16="http://schemas.microsoft.com/office/drawing/2014/main" id="{0138086A-8D9C-8A43-8CC2-904087B96993}"/>
              </a:ext>
            </a:extLst>
          </p:cNvPr>
          <p:cNvSpPr txBox="1"/>
          <p:nvPr/>
        </p:nvSpPr>
        <p:spPr>
          <a:xfrm>
            <a:off x="2825750" y="3637515"/>
            <a:ext cx="378630" cy="230832"/>
          </a:xfrm>
          <a:prstGeom prst="rect">
            <a:avLst/>
          </a:prstGeom>
          <a:noFill/>
        </p:spPr>
        <p:txBody>
          <a:bodyPr wrap="none" rtlCol="0">
            <a:spAutoFit/>
          </a:bodyPr>
          <a:lstStyle/>
          <a:p>
            <a:r>
              <a:rPr lang="en-US" sz="900" dirty="0" err="1"/>
              <a:t>eNB</a:t>
            </a:r>
            <a:endParaRPr lang="en-US" sz="900" dirty="0"/>
          </a:p>
        </p:txBody>
      </p:sp>
      <p:sp>
        <p:nvSpPr>
          <p:cNvPr id="30" name="TextBox 29">
            <a:extLst>
              <a:ext uri="{FF2B5EF4-FFF2-40B4-BE49-F238E27FC236}">
                <a16:creationId xmlns:a16="http://schemas.microsoft.com/office/drawing/2014/main" id="{E8788CA5-35AD-9F43-AF82-50E94C478043}"/>
              </a:ext>
            </a:extLst>
          </p:cNvPr>
          <p:cNvSpPr txBox="1"/>
          <p:nvPr/>
        </p:nvSpPr>
        <p:spPr>
          <a:xfrm>
            <a:off x="979873" y="3815105"/>
            <a:ext cx="672685" cy="307777"/>
          </a:xfrm>
          <a:prstGeom prst="rect">
            <a:avLst/>
          </a:prstGeom>
          <a:noFill/>
        </p:spPr>
        <p:txBody>
          <a:bodyPr wrap="none" rtlCol="0">
            <a:spAutoFit/>
          </a:bodyPr>
          <a:lstStyle/>
          <a:p>
            <a:r>
              <a:rPr lang="en-US" dirty="0"/>
              <a:t>Device</a:t>
            </a:r>
          </a:p>
        </p:txBody>
      </p:sp>
      <p:sp>
        <p:nvSpPr>
          <p:cNvPr id="31" name="TextBox 30">
            <a:extLst>
              <a:ext uri="{FF2B5EF4-FFF2-40B4-BE49-F238E27FC236}">
                <a16:creationId xmlns:a16="http://schemas.microsoft.com/office/drawing/2014/main" id="{73AC053A-E7A0-1548-99D1-C464E703D800}"/>
              </a:ext>
            </a:extLst>
          </p:cNvPr>
          <p:cNvSpPr txBox="1"/>
          <p:nvPr/>
        </p:nvSpPr>
        <p:spPr>
          <a:xfrm>
            <a:off x="2813050" y="3815105"/>
            <a:ext cx="573427" cy="307777"/>
          </a:xfrm>
          <a:prstGeom prst="rect">
            <a:avLst/>
          </a:prstGeom>
          <a:noFill/>
        </p:spPr>
        <p:txBody>
          <a:bodyPr wrap="none" rtlCol="0">
            <a:spAutoFit/>
          </a:bodyPr>
          <a:lstStyle/>
          <a:p>
            <a:r>
              <a:rPr lang="en-US" dirty="0"/>
              <a:t>NGW</a:t>
            </a:r>
          </a:p>
        </p:txBody>
      </p:sp>
    </p:spTree>
    <p:extLst>
      <p:ext uri="{BB962C8B-B14F-4D97-AF65-F5344CB8AC3E}">
        <p14:creationId xmlns:p14="http://schemas.microsoft.com/office/powerpoint/2010/main" val="37651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13147" y="90964"/>
            <a:ext cx="7885418" cy="694227"/>
          </a:xfrm>
        </p:spPr>
        <p:txBody>
          <a:bodyPr/>
          <a:lstStyle/>
          <a:p>
            <a:r>
              <a:rPr lang="en-US" dirty="0"/>
              <a:t>Draft Status </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368990" y="785191"/>
            <a:ext cx="8406020" cy="4180974"/>
          </a:xfrm>
        </p:spPr>
        <p:txBody>
          <a:bodyPr>
            <a:normAutofit/>
          </a:bodyPr>
          <a:lstStyle/>
          <a:p>
            <a:pPr marL="0" indent="0">
              <a:buNone/>
            </a:pPr>
            <a:br>
              <a:rPr lang="en-GB" sz="1500" dirty="0">
                <a:solidFill>
                  <a:prstClr val="black"/>
                </a:solidFill>
                <a:latin typeface="PTMono-Regular" panose="02060509020205020204" pitchFamily="49" charset="77"/>
              </a:rPr>
            </a:br>
            <a:endParaRPr lang="en-US" sz="1500" dirty="0">
              <a:solidFill>
                <a:prstClr val="black"/>
              </a:solidFill>
              <a:latin typeface="PTMono-Regular" panose="02060509020205020204" pitchFamily="49" charset="77"/>
            </a:endParaRPr>
          </a:p>
          <a:p>
            <a:r>
              <a:rPr lang="en-US" dirty="0"/>
              <a:t>Draft-ietf-lpwan-schc-over-nbiot-07 is an INFORMATIONAL draft</a:t>
            </a:r>
          </a:p>
          <a:p>
            <a:pPr lvl="1"/>
            <a:r>
              <a:rPr lang="en-US" dirty="0"/>
              <a:t>Guidance for the use of SCHC</a:t>
            </a:r>
          </a:p>
          <a:p>
            <a:pPr lvl="1"/>
            <a:r>
              <a:rPr lang="en-US" dirty="0"/>
              <a:t>Proposes parameter values</a:t>
            </a:r>
          </a:p>
          <a:p>
            <a:pPr lvl="1"/>
            <a:r>
              <a:rPr lang="en-US" dirty="0"/>
              <a:t>Not give any new feature</a:t>
            </a:r>
          </a:p>
          <a:p>
            <a:pPr lvl="1"/>
            <a:r>
              <a:rPr lang="en-US" dirty="0"/>
              <a:t>Not modify RFCs 8724 or 8824</a:t>
            </a:r>
          </a:p>
          <a:p>
            <a:pPr lvl="1"/>
            <a:endParaRPr lang="en-US" dirty="0"/>
          </a:p>
          <a:p>
            <a:pPr lvl="1"/>
            <a:endParaRPr lang="en-US" dirty="0"/>
          </a:p>
          <a:p>
            <a:r>
              <a:rPr lang="en-US" dirty="0"/>
              <a:t>3GPP documents at IETF are INFORMATIONAL</a:t>
            </a:r>
          </a:p>
          <a:p>
            <a:endParaRPr lang="en-US" dirty="0"/>
          </a:p>
        </p:txBody>
      </p:sp>
      <p:sp>
        <p:nvSpPr>
          <p:cNvPr id="9" name="Rectangle 8">
            <a:extLst>
              <a:ext uri="{FF2B5EF4-FFF2-40B4-BE49-F238E27FC236}">
                <a16:creationId xmlns:a16="http://schemas.microsoft.com/office/drawing/2014/main" id="{D1E6A94B-3AC9-BE49-846E-C8849780CAE6}"/>
              </a:ext>
            </a:extLst>
          </p:cNvPr>
          <p:cNvSpPr/>
          <p:nvPr/>
        </p:nvSpPr>
        <p:spPr>
          <a:xfrm>
            <a:off x="3563579" y="4836957"/>
            <a:ext cx="2744597" cy="307777"/>
          </a:xfrm>
          <a:prstGeom prst="rect">
            <a:avLst/>
          </a:prstGeom>
        </p:spPr>
        <p:txBody>
          <a:bodyPr wrap="none">
            <a:spAutoFit/>
          </a:bodyPr>
          <a:lstStyle/>
          <a:p>
            <a:r>
              <a:rPr lang="fr-FR" dirty="0"/>
              <a:t>draft-ietf-lpwan-schc-over-nbiot-03</a:t>
            </a:r>
          </a:p>
        </p:txBody>
      </p:sp>
    </p:spTree>
    <p:extLst>
      <p:ext uri="{BB962C8B-B14F-4D97-AF65-F5344CB8AC3E}">
        <p14:creationId xmlns:p14="http://schemas.microsoft.com/office/powerpoint/2010/main" val="565933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13147" y="90964"/>
            <a:ext cx="7885418" cy="694227"/>
          </a:xfrm>
        </p:spPr>
        <p:txBody>
          <a:bodyPr/>
          <a:lstStyle/>
          <a:p>
            <a:r>
              <a:rPr lang="en-US" dirty="0"/>
              <a:t>Draft Status </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0" y="1342481"/>
            <a:ext cx="2174792" cy="2305879"/>
          </a:xfrm>
        </p:spPr>
        <p:txBody>
          <a:bodyPr>
            <a:normAutofit/>
          </a:bodyPr>
          <a:lstStyle/>
          <a:p>
            <a:pPr marL="342900" lvl="1" indent="0">
              <a:buNone/>
            </a:pPr>
            <a:endParaRPr lang="en-US" dirty="0"/>
          </a:p>
          <a:p>
            <a:r>
              <a:rPr lang="en-US" dirty="0"/>
              <a:t>3GPP documents at IETF are INFORMATIONAL</a:t>
            </a:r>
          </a:p>
          <a:p>
            <a:endParaRPr lang="en-US" dirty="0"/>
          </a:p>
        </p:txBody>
      </p:sp>
      <p:sp>
        <p:nvSpPr>
          <p:cNvPr id="9" name="Rectangle 8">
            <a:extLst>
              <a:ext uri="{FF2B5EF4-FFF2-40B4-BE49-F238E27FC236}">
                <a16:creationId xmlns:a16="http://schemas.microsoft.com/office/drawing/2014/main" id="{D1E6A94B-3AC9-BE49-846E-C8849780CAE6}"/>
              </a:ext>
            </a:extLst>
          </p:cNvPr>
          <p:cNvSpPr/>
          <p:nvPr/>
        </p:nvSpPr>
        <p:spPr>
          <a:xfrm>
            <a:off x="3563579" y="4836957"/>
            <a:ext cx="2744597" cy="307777"/>
          </a:xfrm>
          <a:prstGeom prst="rect">
            <a:avLst/>
          </a:prstGeom>
        </p:spPr>
        <p:txBody>
          <a:bodyPr wrap="none">
            <a:spAutoFit/>
          </a:bodyPr>
          <a:lstStyle/>
          <a:p>
            <a:r>
              <a:rPr lang="fr-FR" dirty="0"/>
              <a:t>draft-ietf-lpwan-schc-over-nbiot-03</a:t>
            </a:r>
          </a:p>
        </p:txBody>
      </p:sp>
      <p:pic>
        <p:nvPicPr>
          <p:cNvPr id="5" name="Picture 4" descr="Table&#10;&#10;Description automatically generated">
            <a:extLst>
              <a:ext uri="{FF2B5EF4-FFF2-40B4-BE49-F238E27FC236}">
                <a16:creationId xmlns:a16="http://schemas.microsoft.com/office/drawing/2014/main" id="{30E26307-D2A5-4245-87D6-A1B24005B079}"/>
              </a:ext>
            </a:extLst>
          </p:cNvPr>
          <p:cNvPicPr>
            <a:picLocks noChangeAspect="1"/>
          </p:cNvPicPr>
          <p:nvPr/>
        </p:nvPicPr>
        <p:blipFill>
          <a:blip r:embed="rId2"/>
          <a:stretch>
            <a:fillRect/>
          </a:stretch>
        </p:blipFill>
        <p:spPr>
          <a:xfrm>
            <a:off x="2207122" y="-1"/>
            <a:ext cx="6936878" cy="4990845"/>
          </a:xfrm>
          <a:prstGeom prst="rect">
            <a:avLst/>
          </a:prstGeom>
        </p:spPr>
      </p:pic>
    </p:spTree>
    <p:extLst>
      <p:ext uri="{BB962C8B-B14F-4D97-AF65-F5344CB8AC3E}">
        <p14:creationId xmlns:p14="http://schemas.microsoft.com/office/powerpoint/2010/main" val="792449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13147" y="90964"/>
            <a:ext cx="7885418" cy="694227"/>
          </a:xfrm>
        </p:spPr>
        <p:txBody>
          <a:bodyPr/>
          <a:lstStyle/>
          <a:p>
            <a:r>
              <a:rPr lang="en-US" dirty="0"/>
              <a:t>Draft Status – Now: Informational</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368990" y="785191"/>
            <a:ext cx="8406020" cy="4180974"/>
          </a:xfrm>
        </p:spPr>
        <p:txBody>
          <a:bodyPr>
            <a:normAutofit fontScale="92500" lnSpcReduction="10000"/>
          </a:bodyPr>
          <a:lstStyle/>
          <a:p>
            <a:r>
              <a:rPr lang="en-US" dirty="0"/>
              <a:t>Suggest: BCP</a:t>
            </a:r>
          </a:p>
          <a:p>
            <a:pPr marL="0" indent="0">
              <a:buNone/>
            </a:pPr>
            <a:r>
              <a:rPr lang="en-US" dirty="0"/>
              <a:t>	RFC2026: “</a:t>
            </a:r>
            <a:r>
              <a:rPr lang="en-US" sz="1600" dirty="0">
                <a:solidFill>
                  <a:prstClr val="black"/>
                </a:solidFill>
                <a:latin typeface="PTMono-Regular" panose="02060509020205020204" pitchFamily="49" charset="77"/>
              </a:rPr>
              <a:t>The BCP subseries of the RFC series is designed to be a way to standardize practices and the results of community deliberations.  A   BCP document is subject to the same basic set of procedures as   standards track documents and thus is a vehicle by which the IETF   community can define and ratify the community's best current thinking   on a statement of principle or on what is believed </a:t>
            </a:r>
            <a:r>
              <a:rPr lang="en-US" sz="1600" u="sng" dirty="0">
                <a:solidFill>
                  <a:prstClr val="black"/>
                </a:solidFill>
                <a:latin typeface="PTMono-Regular" panose="02060509020205020204" pitchFamily="49" charset="77"/>
              </a:rPr>
              <a:t>to be the best way   to perform some operations or IETF process function</a:t>
            </a:r>
          </a:p>
          <a:p>
            <a:pPr marL="0" indent="0">
              <a:buNone/>
            </a:pPr>
            <a:r>
              <a:rPr lang="en-GB" sz="1500" dirty="0">
                <a:solidFill>
                  <a:prstClr val="black"/>
                </a:solidFill>
                <a:latin typeface="PTMono-Regular" panose="02060509020205020204" pitchFamily="49" charset="77"/>
              </a:rPr>
              <a:t>…</a:t>
            </a:r>
          </a:p>
          <a:p>
            <a:pPr marL="0" indent="0">
              <a:buNone/>
            </a:pPr>
            <a:r>
              <a:rPr lang="en-GB" sz="1500" dirty="0">
                <a:solidFill>
                  <a:prstClr val="black"/>
                </a:solidFill>
                <a:latin typeface="PTMono-Regular" panose="02060509020205020204" pitchFamily="49" charset="77"/>
              </a:rPr>
              <a:t>While it is recognized that entities such as the IAB and IESG are composed of individuals who may participate, as individuals, in the technical work of the IETF, it is also recognized that the entities themselves have an existence as leaders in the community. As leaders in the Internet technical community, these entities should have an outlet to propose ideas to stimulate work in a particular area, to raise the community's sensitivity to a certain issue, to make a statement of architectural principle, or to communicate their thoughts on other matters. </a:t>
            </a:r>
            <a:r>
              <a:rPr lang="en-GB" sz="1500" u="sng" dirty="0">
                <a:solidFill>
                  <a:prstClr val="black"/>
                </a:solidFill>
                <a:latin typeface="PTMono-Regular" panose="02060509020205020204" pitchFamily="49" charset="77"/>
              </a:rPr>
              <a:t>The BCP subseries creates a smoothly structured way for these management entities to insert proposals into the consensus-building machinery of the IETF while gauging the community's view of that issue</a:t>
            </a:r>
            <a:r>
              <a:rPr lang="en-GB" sz="1500" dirty="0">
                <a:solidFill>
                  <a:prstClr val="black"/>
                </a:solidFill>
                <a:latin typeface="PTMono-Regular" panose="02060509020205020204" pitchFamily="49" charset="77"/>
              </a:rPr>
              <a:t>.”</a:t>
            </a:r>
            <a:br>
              <a:rPr lang="en-GB" sz="1500" dirty="0">
                <a:solidFill>
                  <a:prstClr val="black"/>
                </a:solidFill>
                <a:latin typeface="PTMono-Regular" panose="02060509020205020204" pitchFamily="49" charset="77"/>
              </a:rPr>
            </a:br>
            <a:endParaRPr lang="en-US" sz="1500" dirty="0">
              <a:solidFill>
                <a:prstClr val="black"/>
              </a:solidFill>
              <a:latin typeface="PTMono-Regular" panose="02060509020205020204" pitchFamily="49" charset="77"/>
            </a:endParaRPr>
          </a:p>
          <a:p>
            <a:endParaRPr lang="en-US" dirty="0"/>
          </a:p>
        </p:txBody>
      </p:sp>
      <p:sp>
        <p:nvSpPr>
          <p:cNvPr id="9" name="Rectangle 8">
            <a:extLst>
              <a:ext uri="{FF2B5EF4-FFF2-40B4-BE49-F238E27FC236}">
                <a16:creationId xmlns:a16="http://schemas.microsoft.com/office/drawing/2014/main" id="{D1E6A94B-3AC9-BE49-846E-C8849780CAE6}"/>
              </a:ext>
            </a:extLst>
          </p:cNvPr>
          <p:cNvSpPr/>
          <p:nvPr/>
        </p:nvSpPr>
        <p:spPr>
          <a:xfrm>
            <a:off x="3563579" y="4836957"/>
            <a:ext cx="2744597" cy="307777"/>
          </a:xfrm>
          <a:prstGeom prst="rect">
            <a:avLst/>
          </a:prstGeom>
        </p:spPr>
        <p:txBody>
          <a:bodyPr wrap="none">
            <a:spAutoFit/>
          </a:bodyPr>
          <a:lstStyle/>
          <a:p>
            <a:r>
              <a:rPr lang="fr-FR" dirty="0"/>
              <a:t>draft-ietf-lpwan-schc-over-nbiot-03</a:t>
            </a:r>
          </a:p>
        </p:txBody>
      </p:sp>
    </p:spTree>
    <p:extLst>
      <p:ext uri="{BB962C8B-B14F-4D97-AF65-F5344CB8AC3E}">
        <p14:creationId xmlns:p14="http://schemas.microsoft.com/office/powerpoint/2010/main" val="41630689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13147" y="90964"/>
            <a:ext cx="7886700" cy="994172"/>
          </a:xfrm>
        </p:spPr>
        <p:txBody>
          <a:bodyPr/>
          <a:lstStyle/>
          <a:p>
            <a:r>
              <a:rPr lang="en-US" dirty="0"/>
              <a:t>IP version for compression</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628650" y="962526"/>
            <a:ext cx="7886700" cy="3670197"/>
          </a:xfrm>
        </p:spPr>
        <p:txBody>
          <a:bodyPr>
            <a:normAutofit/>
          </a:bodyPr>
          <a:lstStyle/>
          <a:p>
            <a:r>
              <a:rPr lang="en-US" dirty="0"/>
              <a:t>3GPP release 15</a:t>
            </a:r>
          </a:p>
          <a:p>
            <a:pPr lvl="1"/>
            <a:r>
              <a:rPr lang="en-US" dirty="0"/>
              <a:t>Uses IPv6 and IPv4</a:t>
            </a:r>
          </a:p>
          <a:p>
            <a:pPr lvl="1"/>
            <a:endParaRPr lang="en-US" dirty="0"/>
          </a:p>
          <a:p>
            <a:pPr lvl="1"/>
            <a:r>
              <a:rPr lang="en-US" dirty="0"/>
              <a:t>Does IETF will work on IPv4 compression with SCHC?</a:t>
            </a:r>
          </a:p>
          <a:p>
            <a:endParaRPr lang="en-US" dirty="0"/>
          </a:p>
        </p:txBody>
      </p:sp>
      <p:sp>
        <p:nvSpPr>
          <p:cNvPr id="9" name="Rectangle 8">
            <a:extLst>
              <a:ext uri="{FF2B5EF4-FFF2-40B4-BE49-F238E27FC236}">
                <a16:creationId xmlns:a16="http://schemas.microsoft.com/office/drawing/2014/main" id="{D1E6A94B-3AC9-BE49-846E-C8849780CAE6}"/>
              </a:ext>
            </a:extLst>
          </p:cNvPr>
          <p:cNvSpPr/>
          <p:nvPr/>
        </p:nvSpPr>
        <p:spPr>
          <a:xfrm>
            <a:off x="3563579" y="4836957"/>
            <a:ext cx="2744597" cy="307777"/>
          </a:xfrm>
          <a:prstGeom prst="rect">
            <a:avLst/>
          </a:prstGeom>
        </p:spPr>
        <p:txBody>
          <a:bodyPr wrap="none">
            <a:spAutoFit/>
          </a:bodyPr>
          <a:lstStyle/>
          <a:p>
            <a:r>
              <a:rPr lang="fr-FR" dirty="0"/>
              <a:t>draft-ietf-lpwan-schc-over-nbiot-03</a:t>
            </a:r>
          </a:p>
        </p:txBody>
      </p:sp>
    </p:spTree>
    <p:extLst>
      <p:ext uri="{BB962C8B-B14F-4D97-AF65-F5344CB8AC3E}">
        <p14:creationId xmlns:p14="http://schemas.microsoft.com/office/powerpoint/2010/main" val="2780746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13147" y="90964"/>
            <a:ext cx="7886700" cy="994172"/>
          </a:xfrm>
        </p:spPr>
        <p:txBody>
          <a:bodyPr/>
          <a:lstStyle/>
          <a:p>
            <a:r>
              <a:rPr lang="en-US" dirty="0"/>
              <a:t>NB-IoT Network</a:t>
            </a:r>
          </a:p>
        </p:txBody>
      </p:sp>
      <p:pic>
        <p:nvPicPr>
          <p:cNvPr id="5" name="Content Placeholder 4" descr="A screenshot of a cell phone&#10;&#10;Description automatically generated">
            <a:extLst>
              <a:ext uri="{FF2B5EF4-FFF2-40B4-BE49-F238E27FC236}">
                <a16:creationId xmlns:a16="http://schemas.microsoft.com/office/drawing/2014/main" id="{3E01214A-277B-AF48-8B80-B89B8BBFF9B7}"/>
              </a:ext>
            </a:extLst>
          </p:cNvPr>
          <p:cNvPicPr>
            <a:picLocks noGrp="1" noChangeAspect="1"/>
          </p:cNvPicPr>
          <p:nvPr>
            <p:ph idx="1"/>
          </p:nvPr>
        </p:nvPicPr>
        <p:blipFill>
          <a:blip r:embed="rId2"/>
          <a:stretch>
            <a:fillRect/>
          </a:stretch>
        </p:blipFill>
        <p:spPr>
          <a:xfrm>
            <a:off x="1292595" y="962025"/>
            <a:ext cx="6558809" cy="3670300"/>
          </a:xfrm>
        </p:spPr>
      </p:pic>
      <p:sp>
        <p:nvSpPr>
          <p:cNvPr id="9" name="Rectangle 8">
            <a:extLst>
              <a:ext uri="{FF2B5EF4-FFF2-40B4-BE49-F238E27FC236}">
                <a16:creationId xmlns:a16="http://schemas.microsoft.com/office/drawing/2014/main" id="{D1E6A94B-3AC9-BE49-846E-C8849780CAE6}"/>
              </a:ext>
            </a:extLst>
          </p:cNvPr>
          <p:cNvSpPr/>
          <p:nvPr/>
        </p:nvSpPr>
        <p:spPr>
          <a:xfrm>
            <a:off x="3563579" y="4836957"/>
            <a:ext cx="2744597" cy="307777"/>
          </a:xfrm>
          <a:prstGeom prst="rect">
            <a:avLst/>
          </a:prstGeom>
        </p:spPr>
        <p:txBody>
          <a:bodyPr wrap="none">
            <a:spAutoFit/>
          </a:bodyPr>
          <a:lstStyle/>
          <a:p>
            <a:r>
              <a:rPr lang="fr-FR" dirty="0"/>
              <a:t>draft-ietf-lpwan-schc-over-nbiot-03</a:t>
            </a:r>
          </a:p>
        </p:txBody>
      </p:sp>
      <p:sp>
        <p:nvSpPr>
          <p:cNvPr id="6" name="Rectangle 5">
            <a:extLst>
              <a:ext uri="{FF2B5EF4-FFF2-40B4-BE49-F238E27FC236}">
                <a16:creationId xmlns:a16="http://schemas.microsoft.com/office/drawing/2014/main" id="{544DEB43-123C-EB41-9688-5D44F423CF88}"/>
              </a:ext>
            </a:extLst>
          </p:cNvPr>
          <p:cNvSpPr/>
          <p:nvPr/>
        </p:nvSpPr>
        <p:spPr>
          <a:xfrm>
            <a:off x="1600200" y="962025"/>
            <a:ext cx="6251204" cy="49847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ectangle 6">
            <a:extLst>
              <a:ext uri="{FF2B5EF4-FFF2-40B4-BE49-F238E27FC236}">
                <a16:creationId xmlns:a16="http://schemas.microsoft.com/office/drawing/2014/main" id="{C905063C-6AD8-5747-8EC7-EB711F90FD37}"/>
              </a:ext>
            </a:extLst>
          </p:cNvPr>
          <p:cNvSpPr/>
          <p:nvPr/>
        </p:nvSpPr>
        <p:spPr>
          <a:xfrm>
            <a:off x="6699250" y="3530600"/>
            <a:ext cx="1206500" cy="56832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688733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6E07B-EF2B-6448-99EF-D97FEECF246F}"/>
              </a:ext>
            </a:extLst>
          </p:cNvPr>
          <p:cNvSpPr>
            <a:spLocks noGrp="1"/>
          </p:cNvSpPr>
          <p:nvPr>
            <p:ph type="title"/>
          </p:nvPr>
        </p:nvSpPr>
        <p:spPr>
          <a:xfrm>
            <a:off x="513147" y="90964"/>
            <a:ext cx="7886700" cy="994172"/>
          </a:xfrm>
        </p:spPr>
        <p:txBody>
          <a:bodyPr/>
          <a:lstStyle/>
          <a:p>
            <a:r>
              <a:rPr lang="en-US" dirty="0"/>
              <a:t>Thank you</a:t>
            </a:r>
          </a:p>
        </p:txBody>
      </p:sp>
      <p:sp>
        <p:nvSpPr>
          <p:cNvPr id="3" name="Content Placeholder 2">
            <a:extLst>
              <a:ext uri="{FF2B5EF4-FFF2-40B4-BE49-F238E27FC236}">
                <a16:creationId xmlns:a16="http://schemas.microsoft.com/office/drawing/2014/main" id="{A15D686A-C28A-6345-A306-E34730039B6B}"/>
              </a:ext>
            </a:extLst>
          </p:cNvPr>
          <p:cNvSpPr>
            <a:spLocks noGrp="1"/>
          </p:cNvSpPr>
          <p:nvPr>
            <p:ph idx="1"/>
          </p:nvPr>
        </p:nvSpPr>
        <p:spPr>
          <a:xfrm>
            <a:off x="628650" y="962526"/>
            <a:ext cx="7886700" cy="3670197"/>
          </a:xfrm>
        </p:spPr>
        <p:txBody>
          <a:bodyPr>
            <a:normAutofit/>
          </a:bodyPr>
          <a:lstStyle/>
          <a:p>
            <a:r>
              <a:rPr lang="en-US" dirty="0"/>
              <a:t>Questions? </a:t>
            </a:r>
          </a:p>
          <a:p>
            <a:endParaRPr lang="en-US" dirty="0"/>
          </a:p>
          <a:p>
            <a:r>
              <a:rPr lang="en-US" dirty="0"/>
              <a:t>L-C?</a:t>
            </a:r>
          </a:p>
        </p:txBody>
      </p:sp>
      <p:sp>
        <p:nvSpPr>
          <p:cNvPr id="9" name="Rectangle 8">
            <a:extLst>
              <a:ext uri="{FF2B5EF4-FFF2-40B4-BE49-F238E27FC236}">
                <a16:creationId xmlns:a16="http://schemas.microsoft.com/office/drawing/2014/main" id="{D1E6A94B-3AC9-BE49-846E-C8849780CAE6}"/>
              </a:ext>
            </a:extLst>
          </p:cNvPr>
          <p:cNvSpPr/>
          <p:nvPr/>
        </p:nvSpPr>
        <p:spPr>
          <a:xfrm>
            <a:off x="3563579" y="4836957"/>
            <a:ext cx="2744597" cy="307777"/>
          </a:xfrm>
          <a:prstGeom prst="rect">
            <a:avLst/>
          </a:prstGeom>
        </p:spPr>
        <p:txBody>
          <a:bodyPr wrap="none">
            <a:spAutoFit/>
          </a:bodyPr>
          <a:lstStyle/>
          <a:p>
            <a:r>
              <a:rPr lang="fr-FR" dirty="0"/>
              <a:t>draft-ietf-lpwan-schc-over-nbiot-03</a:t>
            </a:r>
          </a:p>
        </p:txBody>
      </p:sp>
    </p:spTree>
    <p:extLst>
      <p:ext uri="{BB962C8B-B14F-4D97-AF65-F5344CB8AC3E}">
        <p14:creationId xmlns:p14="http://schemas.microsoft.com/office/powerpoint/2010/main" val="2878033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15373</TotalTime>
  <Words>401</Words>
  <Application>Microsoft Macintosh PowerPoint</Application>
  <PresentationFormat>On-screen Show (16:9)</PresentationFormat>
  <Paragraphs>69</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PTMono-Regular</vt:lpstr>
      <vt:lpstr>Office Theme</vt:lpstr>
      <vt:lpstr>draft-ietf-lpwan-schc-over-nbiot-07</vt:lpstr>
      <vt:lpstr>Overview</vt:lpstr>
      <vt:lpstr>UseCase1: Radio Link IP based Data Transmission</vt:lpstr>
      <vt:lpstr>Draft Status </vt:lpstr>
      <vt:lpstr>Draft Status </vt:lpstr>
      <vt:lpstr>Draft Status – Now: Informational</vt:lpstr>
      <vt:lpstr>IP version for compression</vt:lpstr>
      <vt:lpstr>NB-IoT Network</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draft-ietf-lpwan-coap-static-context-hc-06</dc:title>
  <dc:creator>Ana Minaburo</dc:creator>
  <cp:lastModifiedBy>Ana Minaburo</cp:lastModifiedBy>
  <cp:revision>75</cp:revision>
  <dcterms:created xsi:type="dcterms:W3CDTF">2019-03-25T14:37:21Z</dcterms:created>
  <dcterms:modified xsi:type="dcterms:W3CDTF">2022-03-20T20:57:50Z</dcterms:modified>
</cp:coreProperties>
</file>