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5" r:id="rId1"/>
  </p:sldMasterIdLst>
  <p:notesMasterIdLst>
    <p:notesMasterId r:id="rId15"/>
  </p:notesMasterIdLst>
  <p:sldIdLst>
    <p:sldId id="1542" r:id="rId2"/>
    <p:sldId id="1567" r:id="rId3"/>
    <p:sldId id="1555" r:id="rId4"/>
    <p:sldId id="1585" r:id="rId5"/>
    <p:sldId id="1587" r:id="rId6"/>
    <p:sldId id="1582" r:id="rId7"/>
    <p:sldId id="1588" r:id="rId8"/>
    <p:sldId id="1577" r:id="rId9"/>
    <p:sldId id="1573" r:id="rId10"/>
    <p:sldId id="1568" r:id="rId11"/>
    <p:sldId id="1574" r:id="rId12"/>
    <p:sldId id="1584" r:id="rId13"/>
    <p:sldId id="1589" r:id="rId14"/>
  </p:sldIdLst>
  <p:sldSz cx="12188825" cy="6858000"/>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29">
          <p15:clr>
            <a:srgbClr val="A4A3A4"/>
          </p15:clr>
        </p15:guide>
        <p15:guide id="2" pos="278">
          <p15:clr>
            <a:srgbClr val="A4A3A4"/>
          </p15:clr>
        </p15:guide>
      </p15:sldGuideLst>
    </p:ext>
    <p:ext uri="{2D200454-40CA-4A62-9FC3-DE9A4176ACB9}">
      <p15:notesGuideLst xmlns:p15="http://schemas.microsoft.com/office/powerpoint/2012/main">
        <p15:guide id="1" orient="horz" pos="292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BFDFF"/>
    <a:srgbClr val="8BB8DD"/>
    <a:srgbClr val="4B4B4B"/>
    <a:srgbClr val="33CCCC"/>
    <a:srgbClr val="4220A0"/>
    <a:srgbClr val="333333"/>
    <a:srgbClr val="8ABFC2"/>
    <a:srgbClr val="7F7F7F"/>
    <a:srgbClr val="17FF54"/>
    <a:srgbClr val="17BF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225" autoAdjust="0"/>
    <p:restoredTop sz="96474" autoAdjust="0"/>
  </p:normalViewPr>
  <p:slideViewPr>
    <p:cSldViewPr snapToGrid="0" snapToObjects="1">
      <p:cViewPr varScale="1">
        <p:scale>
          <a:sx n="128" d="100"/>
          <a:sy n="128" d="100"/>
        </p:scale>
        <p:origin x="1092" y="132"/>
      </p:cViewPr>
      <p:guideLst>
        <p:guide orient="horz" pos="429"/>
        <p:guide pos="278"/>
      </p:guideLst>
    </p:cSldViewPr>
  </p:slideViewPr>
  <p:outlineViewPr>
    <p:cViewPr>
      <p:scale>
        <a:sx n="33" d="100"/>
        <a:sy n="33" d="100"/>
      </p:scale>
      <p:origin x="0" y="32538"/>
    </p:cViewPr>
  </p:outlineViewPr>
  <p:notesTextViewPr>
    <p:cViewPr>
      <p:scale>
        <a:sx n="100" d="100"/>
        <a:sy n="100" d="100"/>
      </p:scale>
      <p:origin x="0" y="0"/>
    </p:cViewPr>
  </p:notesTextViewPr>
  <p:sorterViewPr>
    <p:cViewPr>
      <p:scale>
        <a:sx n="66" d="100"/>
        <a:sy n="66" d="100"/>
      </p:scale>
      <p:origin x="0" y="1770"/>
    </p:cViewPr>
  </p:sorterViewPr>
  <p:notesViewPr>
    <p:cSldViewPr snapToGrid="0" snapToObjects="1">
      <p:cViewPr varScale="1">
        <p:scale>
          <a:sx n="62" d="100"/>
          <a:sy n="62" d="100"/>
        </p:scale>
        <p:origin x="-2506" y="-77"/>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a:defRPr sz="1200"/>
            </a:lvl1pPr>
          </a:lstStyle>
          <a:p>
            <a:fld id="{30E897D5-C396-4944-A86E-A2AAE0A4A06F}" type="datetimeFigureOut">
              <a:rPr lang="en-US" smtClean="0"/>
              <a:t>3/15/2022</a:t>
            </a:fld>
            <a:endParaRPr lang="en-US"/>
          </a:p>
        </p:txBody>
      </p:sp>
      <p:sp>
        <p:nvSpPr>
          <p:cNvPr id="4" name="Slide Image Placeholder 3"/>
          <p:cNvSpPr>
            <a:spLocks noGrp="1" noRot="1" noChangeAspect="1"/>
          </p:cNvSpPr>
          <p:nvPr>
            <p:ph type="sldImg" idx="2"/>
          </p:nvPr>
        </p:nvSpPr>
        <p:spPr>
          <a:xfrm>
            <a:off x="331788" y="696913"/>
            <a:ext cx="6194425"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a:defRPr sz="1200"/>
            </a:lvl1pPr>
          </a:lstStyle>
          <a:p>
            <a:fld id="{C3241518-0DAE-4D83-8FDF-A3233A4521BC}" type="slidenum">
              <a:rPr lang="en-US" smtClean="0"/>
              <a:t>‹#›</a:t>
            </a:fld>
            <a:endParaRPr lang="en-US"/>
          </a:p>
        </p:txBody>
      </p:sp>
    </p:spTree>
    <p:extLst>
      <p:ext uri="{BB962C8B-B14F-4D97-AF65-F5344CB8AC3E}">
        <p14:creationId xmlns:p14="http://schemas.microsoft.com/office/powerpoint/2010/main" val="1834566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tools.ietf.org/id/draft-pthubert-raw-architecture-04.html#RFC8655"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tools.ietf.org/id/draft-pthubert-raw-architecture-04.html#RFC4655"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241518-0DAE-4D83-8FDF-A3233A4521BC}" type="slidenum">
              <a:rPr lang="en-US" smtClean="0"/>
              <a:t>1</a:t>
            </a:fld>
            <a:endParaRPr lang="en-US"/>
          </a:p>
        </p:txBody>
      </p:sp>
    </p:spTree>
    <p:extLst>
      <p:ext uri="{BB962C8B-B14F-4D97-AF65-F5344CB8AC3E}">
        <p14:creationId xmlns:p14="http://schemas.microsoft.com/office/powerpoint/2010/main" val="31436526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241518-0DAE-4D83-8FDF-A3233A4521BC}" type="slidenum">
              <a:rPr lang="en-US" smtClean="0"/>
              <a:t>2</a:t>
            </a:fld>
            <a:endParaRPr lang="en-US"/>
          </a:p>
        </p:txBody>
      </p:sp>
    </p:spTree>
    <p:extLst>
      <p:ext uri="{BB962C8B-B14F-4D97-AF65-F5344CB8AC3E}">
        <p14:creationId xmlns:p14="http://schemas.microsoft.com/office/powerpoint/2010/main" val="14373264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241518-0DAE-4D83-8FDF-A3233A4521BC}" type="slidenum">
              <a:rPr lang="en-US" smtClean="0"/>
              <a:t>3</a:t>
            </a:fld>
            <a:endParaRPr lang="en-US"/>
          </a:p>
        </p:txBody>
      </p:sp>
    </p:spTree>
    <p:extLst>
      <p:ext uri="{BB962C8B-B14F-4D97-AF65-F5344CB8AC3E}">
        <p14:creationId xmlns:p14="http://schemas.microsoft.com/office/powerpoint/2010/main" val="3423864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241518-0DAE-4D83-8FDF-A3233A4521BC}" type="slidenum">
              <a:rPr lang="en-US" smtClean="0"/>
              <a:t>8</a:t>
            </a:fld>
            <a:endParaRPr lang="en-US"/>
          </a:p>
        </p:txBody>
      </p:sp>
    </p:spTree>
    <p:extLst>
      <p:ext uri="{BB962C8B-B14F-4D97-AF65-F5344CB8AC3E}">
        <p14:creationId xmlns:p14="http://schemas.microsoft.com/office/powerpoint/2010/main" val="32702268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RAW inherits the conceptual model described in section 4 of the DetNet Architecture [</a:t>
            </a:r>
            <a:r>
              <a:rPr lang="en-US" dirty="0">
                <a:hlinkClick r:id="rId3"/>
              </a:rPr>
              <a:t>RFC8655</a:t>
            </a:r>
            <a:r>
              <a:rPr lang="en-US" dirty="0"/>
              <a:t>]. RAW extends the DetNet service layer to provide additional agility against transmission loss. A Controller Plane Function (CPF) called the Path Computation Element (PCE) [</a:t>
            </a:r>
            <a:r>
              <a:rPr lang="en-US" dirty="0">
                <a:hlinkClick r:id="rId4"/>
              </a:rPr>
              <a:t>RFC4655</a:t>
            </a:r>
            <a:r>
              <a:rPr lang="en-US" dirty="0"/>
              <a:t>] interacts with RAW Nodes over a Southbound API. The RAW Nodes are DetNet relays that are capable of additional diversity mechanisms and measurement functions related to the radio interface, in particular the PAREO diversity mechanisms. The PCE defines a complex Track between an Ingress End System and an Egress End System, and indicates to the RAW Nodes where the PAREO operations may be </a:t>
            </a:r>
            <a:r>
              <a:rPr lang="en-US" dirty="0" err="1"/>
              <a:t>actionned</a:t>
            </a:r>
            <a:r>
              <a:rPr lang="en-US" dirty="0"/>
              <a:t> in the Network Plane. The Track may be expressed loosely to enable traversing a non-RAW subnetwork. In that case, the expectation is that the non-RAW subnetwork can be neglected in the RAW computation, that is, considered infinitely fast, reliable and/or available in comparison with the links between RAW nodes.</a:t>
            </a:r>
          </a:p>
        </p:txBody>
      </p:sp>
      <p:sp>
        <p:nvSpPr>
          <p:cNvPr id="4" name="Slide Number Placeholder 3"/>
          <p:cNvSpPr>
            <a:spLocks noGrp="1"/>
          </p:cNvSpPr>
          <p:nvPr>
            <p:ph type="sldNum" sz="quarter" idx="10"/>
          </p:nvPr>
        </p:nvSpPr>
        <p:spPr/>
        <p:txBody>
          <a:bodyPr/>
          <a:lstStyle/>
          <a:p>
            <a:fld id="{01CFA773-CF20-5B47-8441-39FE469C3B30}" type="slidenum">
              <a:rPr lang="en-US" smtClean="0"/>
              <a:pPr/>
              <a:t>9</a:t>
            </a:fld>
            <a:endParaRPr lang="en-US"/>
          </a:p>
        </p:txBody>
      </p:sp>
    </p:spTree>
    <p:extLst>
      <p:ext uri="{BB962C8B-B14F-4D97-AF65-F5344CB8AC3E}">
        <p14:creationId xmlns:p14="http://schemas.microsoft.com/office/powerpoint/2010/main" val="20097398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241518-0DAE-4D83-8FDF-A3233A4521BC}" type="slidenum">
              <a:rPr lang="en-US" smtClean="0"/>
              <a:t>10</a:t>
            </a:fld>
            <a:endParaRPr lang="en-US"/>
          </a:p>
        </p:txBody>
      </p:sp>
    </p:spTree>
    <p:extLst>
      <p:ext uri="{BB962C8B-B14F-4D97-AF65-F5344CB8AC3E}">
        <p14:creationId xmlns:p14="http://schemas.microsoft.com/office/powerpoint/2010/main" val="27265019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hangingPunct="0"/>
            <a:r>
              <a:rPr lang="en-US" dirty="0"/>
              <a:t>The PSE sits in the DetNet Service sub-Layer of Edge and Relay Nodes. On the one hand, it operates on the packet flow, learning the Track and path selection information from the packet, possibly making local decision and retagging the packet to indicate so. On the other hand, the PSE interacts with the lower layers and with its peers to obtain up-to-date information about its radio links and the quality of the overall Track, respectively.</a:t>
            </a:r>
          </a:p>
        </p:txBody>
      </p:sp>
      <p:sp>
        <p:nvSpPr>
          <p:cNvPr id="4" name="Slide Number Placeholder 3"/>
          <p:cNvSpPr>
            <a:spLocks noGrp="1"/>
          </p:cNvSpPr>
          <p:nvPr>
            <p:ph type="sldNum" sz="quarter" idx="10"/>
          </p:nvPr>
        </p:nvSpPr>
        <p:spPr/>
        <p:txBody>
          <a:bodyPr/>
          <a:lstStyle/>
          <a:p>
            <a:fld id="{01CFA773-CF20-5B47-8441-39FE469C3B30}" type="slidenum">
              <a:rPr lang="en-US" smtClean="0"/>
              <a:pPr/>
              <a:t>11</a:t>
            </a:fld>
            <a:endParaRPr lang="en-US"/>
          </a:p>
        </p:txBody>
      </p:sp>
    </p:spTree>
    <p:extLst>
      <p:ext uri="{BB962C8B-B14F-4D97-AF65-F5344CB8AC3E}">
        <p14:creationId xmlns:p14="http://schemas.microsoft.com/office/powerpoint/2010/main" val="15770824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3603" y="3602038"/>
            <a:ext cx="9141619" cy="1655762"/>
          </a:xfrm>
        </p:spPr>
        <p:txBody>
          <a:bodyPr/>
          <a:lstStyle>
            <a:lvl1pPr marL="0" indent="0" algn="ctr">
              <a:buNone/>
              <a:defRPr sz="2399"/>
            </a:lvl1pPr>
            <a:lvl2pPr marL="457063" indent="0" algn="ctr">
              <a:buNone/>
              <a:defRPr sz="1999"/>
            </a:lvl2pPr>
            <a:lvl3pPr marL="914126" indent="0" algn="ctr">
              <a:buNone/>
              <a:defRPr sz="1799"/>
            </a:lvl3pPr>
            <a:lvl4pPr marL="1371189" indent="0" algn="ctr">
              <a:buNone/>
              <a:defRPr sz="1600"/>
            </a:lvl4pPr>
            <a:lvl5pPr marL="1828251" indent="0" algn="ctr">
              <a:buNone/>
              <a:defRPr sz="1600"/>
            </a:lvl5pPr>
            <a:lvl6pPr marL="2285314" indent="0" algn="ctr">
              <a:buNone/>
              <a:defRPr sz="1600"/>
            </a:lvl6pPr>
            <a:lvl7pPr marL="2742377" indent="0" algn="ctr">
              <a:buNone/>
              <a:defRPr sz="1600"/>
            </a:lvl7pPr>
            <a:lvl8pPr marL="3199440" indent="0" algn="ctr">
              <a:buNone/>
              <a:defRPr sz="1600"/>
            </a:lvl8pPr>
            <a:lvl9pPr marL="3656503" indent="0" algn="ctr">
              <a:buNone/>
              <a:defRPr sz="1600"/>
            </a:lvl9pPr>
          </a:lstStyle>
          <a:p>
            <a:r>
              <a:rPr lang="en-US"/>
              <a:t>Click to edit Master subtitle style</a:t>
            </a:r>
          </a:p>
        </p:txBody>
      </p:sp>
      <p:sp>
        <p:nvSpPr>
          <p:cNvPr id="6" name="Slide Number Placeholder 5"/>
          <p:cNvSpPr>
            <a:spLocks noGrp="1"/>
          </p:cNvSpPr>
          <p:nvPr>
            <p:ph type="sldNum" sz="quarter" idx="12"/>
          </p:nvPr>
        </p:nvSpPr>
        <p:spPr>
          <a:xfrm>
            <a:off x="9036733" y="6320460"/>
            <a:ext cx="2742486" cy="365125"/>
          </a:xfrm>
          <a:prstGeom prst="rect">
            <a:avLst/>
          </a:prstGeom>
        </p:spPr>
        <p:txBody>
          <a:bodyPr/>
          <a:lstStyle/>
          <a:p>
            <a:pPr algn="r"/>
            <a:fld id="{18BF9C3C-0004-4145-8BE2-5FBA8C817ACA}" type="slidenum">
              <a:rPr lang="en-US" smtClean="0"/>
              <a:pPr algn="r"/>
              <a:t>‹#›</a:t>
            </a:fld>
            <a:endParaRPr lang="en-US" dirty="0"/>
          </a:p>
        </p:txBody>
      </p:sp>
      <p:sp>
        <p:nvSpPr>
          <p:cNvPr id="13" name="Title 1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18188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306189" y="432215"/>
            <a:ext cx="11438251" cy="838200"/>
          </a:xfrm>
        </p:spPr>
        <p:txBody>
          <a:bodyPr/>
          <a:lstStyle>
            <a:lvl1pPr algn="l" defTabSz="914400" rtl="0" eaLnBrk="1" latinLnBrk="0" hangingPunct="1">
              <a:lnSpc>
                <a:spcPct val="80000"/>
              </a:lnSpc>
              <a:spcBef>
                <a:spcPct val="0"/>
              </a:spcBef>
              <a:buNone/>
              <a:defRPr lang="en-US" sz="3600" b="0" kern="1200" spc="0" baseline="0" dirty="0">
                <a:solidFill>
                  <a:schemeClr val="bg2">
                    <a:lumMod val="25000"/>
                  </a:schemeClr>
                </a:solidFill>
                <a:latin typeface="+mj-lt"/>
                <a:ea typeface="+mj-ea"/>
                <a:cs typeface="+mj-cs"/>
              </a:defRPr>
            </a:lvl1pPr>
          </a:lstStyle>
          <a:p>
            <a:r>
              <a:rPr lang="en-US" dirty="0"/>
              <a:t>Click to edit Master title style</a:t>
            </a:r>
          </a:p>
        </p:txBody>
      </p:sp>
      <p:sp>
        <p:nvSpPr>
          <p:cNvPr id="4" name="Text Placeholder 3"/>
          <p:cNvSpPr>
            <a:spLocks noGrp="1"/>
          </p:cNvSpPr>
          <p:nvPr>
            <p:ph type="body" sz="quarter" idx="10"/>
          </p:nvPr>
        </p:nvSpPr>
        <p:spPr>
          <a:xfrm>
            <a:off x="310896" y="1344168"/>
            <a:ext cx="11424906" cy="4965192"/>
          </a:xfrm>
        </p:spPr>
        <p:txBody>
          <a:bodyPr>
            <a:noAutofit/>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72F1D92A-BCF8-48C5-BCB8-96BA19FD13E0}"/>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a:t>
            </a:fld>
            <a:endParaRPr lang="en-US" dirty="0"/>
          </a:p>
        </p:txBody>
      </p:sp>
      <p:pic>
        <p:nvPicPr>
          <p:cNvPr id="10" name="Picture 9">
            <a:extLst>
              <a:ext uri="{FF2B5EF4-FFF2-40B4-BE49-F238E27FC236}">
                <a16:creationId xmlns:a16="http://schemas.microsoft.com/office/drawing/2014/main" id="{F9E1E69F-573B-4378-B794-0D342839FE1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926397" y="-47123"/>
            <a:ext cx="2991509" cy="1500784"/>
          </a:xfrm>
          <a:prstGeom prst="rect">
            <a:avLst/>
          </a:prstGeom>
        </p:spPr>
      </p:pic>
    </p:spTree>
    <p:extLst>
      <p:ext uri="{BB962C8B-B14F-4D97-AF65-F5344CB8AC3E}">
        <p14:creationId xmlns:p14="http://schemas.microsoft.com/office/powerpoint/2010/main" val="1528471176"/>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7982" y="365126"/>
            <a:ext cx="10512862"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7982" y="1825625"/>
            <a:ext cx="10512862"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Box 3"/>
          <p:cNvSpPr txBox="1">
            <a:spLocks noChangeArrowheads="1"/>
          </p:cNvSpPr>
          <p:nvPr userDrawn="1"/>
        </p:nvSpPr>
        <p:spPr bwMode="auto">
          <a:xfrm>
            <a:off x="202871" y="6356350"/>
            <a:ext cx="3043066" cy="3099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9977" tIns="46788" rIns="89977" bIns="46788">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9pPr>
          </a:lstStyle>
          <a:p>
            <a:pPr eaLnBrk="1" hangingPunct="1">
              <a:defRPr/>
            </a:pPr>
            <a:r>
              <a:rPr lang="en-US" altLang="en-US" sz="1400" dirty="0">
                <a:cs typeface="Arial" panose="020B0604020202020204" pitchFamily="34" charset="0"/>
              </a:rPr>
              <a:t>RAW - IETF 113</a:t>
            </a:r>
          </a:p>
        </p:txBody>
      </p:sp>
      <p:sp>
        <p:nvSpPr>
          <p:cNvPr id="9" name="Slide Number Placeholder 5"/>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a:t>
            </a:fld>
            <a:endParaRPr lang="en-US" dirty="0"/>
          </a:p>
        </p:txBody>
      </p:sp>
      <p:sp>
        <p:nvSpPr>
          <p:cNvPr id="8" name="Footer Placeholder 4">
            <a:extLst>
              <a:ext uri="{FF2B5EF4-FFF2-40B4-BE49-F238E27FC236}">
                <a16:creationId xmlns:a16="http://schemas.microsoft.com/office/drawing/2014/main" id="{333CABE0-7215-49F5-90A8-79707843E0D9}"/>
              </a:ext>
            </a:extLst>
          </p:cNvPr>
          <p:cNvSpPr>
            <a:spLocks noGrp="1"/>
          </p:cNvSpPr>
          <p:nvPr>
            <p:ph type="ftr" sz="quarter" idx="11"/>
          </p:nvPr>
        </p:nvSpPr>
        <p:spPr>
          <a:xfrm>
            <a:off x="4037549" y="6328767"/>
            <a:ext cx="4113728" cy="365125"/>
          </a:xfrm>
          <a:prstGeom prst="rect">
            <a:avLst/>
          </a:prstGeom>
        </p:spPr>
        <p:txBody>
          <a:bodyPr/>
          <a:lstStyle>
            <a:lvl1pPr algn="ctr">
              <a:defRPr>
                <a:solidFill>
                  <a:schemeClr val="bg1">
                    <a:lumMod val="65000"/>
                  </a:schemeClr>
                </a:solidFill>
              </a:defRPr>
            </a:lvl1pPr>
          </a:lstStyle>
          <a:p>
            <a:r>
              <a:rPr lang="en-US" dirty="0"/>
              <a:t>draft-</a:t>
            </a:r>
            <a:r>
              <a:rPr lang="en-US" dirty="0" err="1"/>
              <a:t>ietf</a:t>
            </a:r>
            <a:r>
              <a:rPr lang="en-US" dirty="0"/>
              <a:t>-raw-architecture</a:t>
            </a:r>
          </a:p>
          <a:p>
            <a:endParaRPr lang="en-US" dirty="0"/>
          </a:p>
        </p:txBody>
      </p:sp>
      <p:sp>
        <p:nvSpPr>
          <p:cNvPr id="10" name="Footer Placeholder 4">
            <a:extLst>
              <a:ext uri="{FF2B5EF4-FFF2-40B4-BE49-F238E27FC236}">
                <a16:creationId xmlns:a16="http://schemas.microsoft.com/office/drawing/2014/main" id="{5DDE36AA-DE5F-4C76-AA4F-4F3368AE7D54}"/>
              </a:ext>
            </a:extLst>
          </p:cNvPr>
          <p:cNvSpPr txBox="1">
            <a:spLocks/>
          </p:cNvSpPr>
          <p:nvPr userDrawn="1"/>
        </p:nvSpPr>
        <p:spPr>
          <a:xfrm>
            <a:off x="4037549" y="6314094"/>
            <a:ext cx="4113728" cy="365125"/>
          </a:xfrm>
          <a:prstGeom prst="rect">
            <a:avLst/>
          </a:prstGeom>
        </p:spPr>
        <p:txBody>
          <a:bodyPr/>
          <a:lstStyle>
            <a:defPPr>
              <a:defRPr lang="en-US"/>
            </a:defPPr>
            <a:lvl1pPr marL="0" algn="ctr" defTabSz="914400" rtl="0" eaLnBrk="1" latinLnBrk="0" hangingPunct="1">
              <a:defRPr sz="1800" kern="1200">
                <a:solidFill>
                  <a:schemeClr val="bg1">
                    <a:lumMod val="6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draft-ietf-raw-architecture</a:t>
            </a:r>
          </a:p>
          <a:p>
            <a:endParaRPr lang="en-US" dirty="0"/>
          </a:p>
        </p:txBody>
      </p:sp>
    </p:spTree>
    <p:extLst>
      <p:ext uri="{BB962C8B-B14F-4D97-AF65-F5344CB8AC3E}">
        <p14:creationId xmlns:p14="http://schemas.microsoft.com/office/powerpoint/2010/main" val="4001671059"/>
      </p:ext>
    </p:extLst>
  </p:cSld>
  <p:clrMap bg1="lt1" tx1="dk1" bg2="lt2" tx2="dk2" accent1="accent1" accent2="accent2" accent3="accent3" accent4="accent4" accent5="accent5" accent6="accent6" hlink="hlink" folHlink="folHlink"/>
  <p:sldLayoutIdLst>
    <p:sldLayoutId id="2147484036" r:id="rId1"/>
    <p:sldLayoutId id="2147484045" r:id="rId2"/>
  </p:sldLayoutIdLst>
  <p:hf hdr="0" ftr="0" dt="0"/>
  <p:txStyles>
    <p:titleStyle>
      <a:lvl1pPr algn="l" defTabSz="914126"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31" indent="-228531" algn="l" defTabSz="914126" rtl="0" eaLnBrk="1" latinLnBrk="0" hangingPunct="1">
        <a:lnSpc>
          <a:spcPct val="90000"/>
        </a:lnSpc>
        <a:spcBef>
          <a:spcPts val="1000"/>
        </a:spcBef>
        <a:buFont typeface="Arial" panose="020B0604020202020204" pitchFamily="34" charset="0"/>
        <a:buChar char="•"/>
        <a:defRPr sz="2799" kern="1200">
          <a:solidFill>
            <a:schemeClr val="tx1"/>
          </a:solidFill>
          <a:latin typeface="+mn-lt"/>
          <a:ea typeface="+mn-ea"/>
          <a:cs typeface="+mn-cs"/>
        </a:defRPr>
      </a:lvl1pPr>
      <a:lvl2pPr marL="685594" indent="-228531" algn="l" defTabSz="914126"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2657" indent="-228531" algn="l" defTabSz="914126" rtl="0" eaLnBrk="1" latinLnBrk="0" hangingPunct="1">
        <a:lnSpc>
          <a:spcPct val="90000"/>
        </a:lnSpc>
        <a:spcBef>
          <a:spcPts val="500"/>
        </a:spcBef>
        <a:buFont typeface="Arial" panose="020B0604020202020204" pitchFamily="34" charset="0"/>
        <a:buChar char="•"/>
        <a:defRPr sz="1999" kern="1200">
          <a:solidFill>
            <a:schemeClr val="tx1"/>
          </a:solidFill>
          <a:latin typeface="+mn-lt"/>
          <a:ea typeface="+mn-ea"/>
          <a:cs typeface="+mn-cs"/>
        </a:defRPr>
      </a:lvl3pPr>
      <a:lvl4pPr marL="1599720"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4pPr>
      <a:lvl5pPr marL="2056783"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ietf.org/archive/id/draft-ietf-raw-architecture-00.html#RFC9049"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ietf.org/archive/id/draft-ietf-raw-architecture-00.html#RFC8655"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imarcai.com/ooda-loop-new"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93382C0-1403-46E4-AE67-1413ED79F18D}"/>
              </a:ext>
            </a:extLst>
          </p:cNvPr>
          <p:cNvPicPr>
            <a:picLocks noChangeAspect="1"/>
          </p:cNvPicPr>
          <p:nvPr/>
        </p:nvPicPr>
        <p:blipFill>
          <a:blip r:embed="rId3" cstate="print">
            <a:alphaModFix amt="13000"/>
            <a:extLst>
              <a:ext uri="{28A0092B-C50C-407E-A947-70E740481C1C}">
                <a14:useLocalDpi xmlns:a14="http://schemas.microsoft.com/office/drawing/2010/main" val="0"/>
              </a:ext>
            </a:extLst>
          </a:blip>
          <a:stretch>
            <a:fillRect/>
          </a:stretch>
        </p:blipFill>
        <p:spPr>
          <a:xfrm>
            <a:off x="-332072" y="-832446"/>
            <a:ext cx="13514941" cy="6780193"/>
          </a:xfrm>
          <a:prstGeom prst="rect">
            <a:avLst/>
          </a:prstGeom>
        </p:spPr>
      </p:pic>
      <p:sp>
        <p:nvSpPr>
          <p:cNvPr id="5" name="Title 4">
            <a:extLst>
              <a:ext uri="{FF2B5EF4-FFF2-40B4-BE49-F238E27FC236}">
                <a16:creationId xmlns:a16="http://schemas.microsoft.com/office/drawing/2014/main" id="{43DBEB85-27D2-4732-9912-FF699003C499}"/>
              </a:ext>
            </a:extLst>
          </p:cNvPr>
          <p:cNvSpPr>
            <a:spLocks noGrp="1"/>
          </p:cNvSpPr>
          <p:nvPr>
            <p:ph type="title"/>
          </p:nvPr>
        </p:nvSpPr>
        <p:spPr>
          <a:xfrm>
            <a:off x="975983" y="2775831"/>
            <a:ext cx="10512862" cy="1147344"/>
          </a:xfrm>
        </p:spPr>
        <p:txBody>
          <a:bodyPr>
            <a:noAutofit/>
          </a:bodyPr>
          <a:lstStyle/>
          <a:p>
            <a:r>
              <a:rPr lang="en-US" sz="6000" b="1" dirty="0"/>
              <a:t>Reliable and Available Wireless Architecture</a:t>
            </a:r>
          </a:p>
        </p:txBody>
      </p:sp>
      <p:sp>
        <p:nvSpPr>
          <p:cNvPr id="2" name="TextBox 1">
            <a:extLst>
              <a:ext uri="{FF2B5EF4-FFF2-40B4-BE49-F238E27FC236}">
                <a16:creationId xmlns:a16="http://schemas.microsoft.com/office/drawing/2014/main" id="{66B3430C-E35F-43A3-ACE4-5A109C332AAC}"/>
              </a:ext>
            </a:extLst>
          </p:cNvPr>
          <p:cNvSpPr txBox="1"/>
          <p:nvPr/>
        </p:nvSpPr>
        <p:spPr>
          <a:xfrm>
            <a:off x="191434" y="5208091"/>
            <a:ext cx="6758006" cy="923330"/>
          </a:xfrm>
          <a:prstGeom prst="rect">
            <a:avLst/>
          </a:prstGeom>
          <a:noFill/>
        </p:spPr>
        <p:txBody>
          <a:bodyPr wrap="square" rtlCol="0">
            <a:spAutoFit/>
          </a:bodyPr>
          <a:lstStyle/>
          <a:p>
            <a:r>
              <a:rPr lang="fr-FR" dirty="0" err="1"/>
              <a:t>Presenter</a:t>
            </a:r>
            <a:r>
              <a:rPr lang="fr-FR" dirty="0"/>
              <a:t>: Pascal Thubert</a:t>
            </a:r>
          </a:p>
          <a:p>
            <a:endParaRPr lang="fr-FR" dirty="0"/>
          </a:p>
          <a:p>
            <a:r>
              <a:rPr lang="fr-FR" dirty="0" err="1"/>
              <a:t>Authors</a:t>
            </a:r>
            <a:r>
              <a:rPr lang="fr-FR" dirty="0"/>
              <a:t>: P. Thubert, G.Z. Papadopoulos, (+ </a:t>
            </a:r>
            <a:r>
              <a:rPr lang="fr-FR" dirty="0" err="1"/>
              <a:t>contributors</a:t>
            </a:r>
            <a:r>
              <a:rPr lang="fr-FR" dirty="0"/>
              <a:t>)</a:t>
            </a:r>
            <a:endParaRPr lang="en-US" dirty="0"/>
          </a:p>
        </p:txBody>
      </p:sp>
    </p:spTree>
    <p:extLst>
      <p:ext uri="{BB962C8B-B14F-4D97-AF65-F5344CB8AC3E}">
        <p14:creationId xmlns:p14="http://schemas.microsoft.com/office/powerpoint/2010/main" val="39093995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A62A120-659B-4019-AEFE-243361473B8C}"/>
              </a:ext>
            </a:extLst>
          </p:cNvPr>
          <p:cNvSpPr>
            <a:spLocks noGrp="1"/>
          </p:cNvSpPr>
          <p:nvPr>
            <p:ph type="title"/>
          </p:nvPr>
        </p:nvSpPr>
        <p:spPr/>
        <p:txBody>
          <a:bodyPr/>
          <a:lstStyle/>
          <a:p>
            <a:r>
              <a:rPr lang="fr-FR" dirty="0">
                <a:solidFill>
                  <a:schemeClr val="tx1"/>
                </a:solidFill>
              </a:rPr>
              <a:t>RAW Architecture: the PSE</a:t>
            </a:r>
          </a:p>
        </p:txBody>
      </p:sp>
      <p:sp>
        <p:nvSpPr>
          <p:cNvPr id="6" name="Text Placeholder 5">
            <a:extLst>
              <a:ext uri="{FF2B5EF4-FFF2-40B4-BE49-F238E27FC236}">
                <a16:creationId xmlns:a16="http://schemas.microsoft.com/office/drawing/2014/main" id="{E2A3BD7F-F013-4EBD-9D96-CFDA9084339F}"/>
              </a:ext>
            </a:extLst>
          </p:cNvPr>
          <p:cNvSpPr>
            <a:spLocks noGrp="1"/>
          </p:cNvSpPr>
          <p:nvPr>
            <p:ph type="body" sz="quarter" idx="10"/>
          </p:nvPr>
        </p:nvSpPr>
        <p:spPr>
          <a:xfrm>
            <a:off x="381959" y="1500579"/>
            <a:ext cx="11424906" cy="1928421"/>
          </a:xfrm>
        </p:spPr>
        <p:txBody>
          <a:bodyPr/>
          <a:lstStyle/>
          <a:p>
            <a:r>
              <a:rPr lang="en-US" b="1" dirty="0"/>
              <a:t>RAW </a:t>
            </a:r>
            <a:r>
              <a:rPr lang="en-US" dirty="0"/>
              <a:t>defines the path selection engine (PSE) that performs rapid local adjustments of the forwarding tables to avoid excessive use of the resource diversity that the PCE proposes	</a:t>
            </a:r>
          </a:p>
          <a:p>
            <a:r>
              <a:rPr lang="en-US" dirty="0"/>
              <a:t>Exploiting richer forwarding capabilities with PAREO and scheduled transmissions</a:t>
            </a:r>
          </a:p>
        </p:txBody>
      </p:sp>
      <p:sp>
        <p:nvSpPr>
          <p:cNvPr id="4" name="Slide Number Placeholder 3">
            <a:extLst>
              <a:ext uri="{FF2B5EF4-FFF2-40B4-BE49-F238E27FC236}">
                <a16:creationId xmlns:a16="http://schemas.microsoft.com/office/drawing/2014/main" id="{AE8D5403-DB99-4F8B-A87D-8A2CC7446CE5}"/>
              </a:ext>
            </a:extLst>
          </p:cNvPr>
          <p:cNvSpPr>
            <a:spLocks noGrp="1"/>
          </p:cNvSpPr>
          <p:nvPr>
            <p:ph type="sldNum" sz="quarter" idx="4"/>
          </p:nvPr>
        </p:nvSpPr>
        <p:spPr/>
        <p:txBody>
          <a:bodyPr/>
          <a:lstStyle/>
          <a:p>
            <a:pPr algn="r">
              <a:defRPr/>
            </a:pPr>
            <a:fld id="{481748C4-3C8E-425B-A87C-F143330E359D}" type="slidenum">
              <a:rPr lang="en-US" altLang="en-US" smtClean="0"/>
              <a:pPr algn="r">
                <a:defRPr/>
              </a:pPr>
              <a:t>10</a:t>
            </a:fld>
            <a:endParaRPr lang="en-US" altLang="en-US" dirty="0"/>
          </a:p>
        </p:txBody>
      </p:sp>
      <p:graphicFrame>
        <p:nvGraphicFramePr>
          <p:cNvPr id="2" name="Table 1">
            <a:extLst>
              <a:ext uri="{FF2B5EF4-FFF2-40B4-BE49-F238E27FC236}">
                <a16:creationId xmlns:a16="http://schemas.microsoft.com/office/drawing/2014/main" id="{99DCDDBA-DF1B-4258-BB77-5537999E6AF7}"/>
              </a:ext>
            </a:extLst>
          </p:cNvPr>
          <p:cNvGraphicFramePr>
            <a:graphicFrameLocks noGrp="1"/>
          </p:cNvGraphicFramePr>
          <p:nvPr>
            <p:extLst>
              <p:ext uri="{D42A27DB-BD31-4B8C-83A1-F6EECF244321}">
                <p14:modId xmlns:p14="http://schemas.microsoft.com/office/powerpoint/2010/main" val="284581321"/>
              </p:ext>
            </p:extLst>
          </p:nvPr>
        </p:nvGraphicFramePr>
        <p:xfrm>
          <a:off x="381959" y="2916453"/>
          <a:ext cx="11438250" cy="3214839"/>
        </p:xfrm>
        <a:graphic>
          <a:graphicData uri="http://schemas.openxmlformats.org/drawingml/2006/table">
            <a:tbl>
              <a:tblPr firstRow="1" bandRow="1">
                <a:tableStyleId>{5C22544A-7EE6-4342-B048-85BDC9FD1C3A}</a:tableStyleId>
              </a:tblPr>
              <a:tblGrid>
                <a:gridCol w="2193184">
                  <a:extLst>
                    <a:ext uri="{9D8B030D-6E8A-4147-A177-3AD203B41FA5}">
                      <a16:colId xmlns:a16="http://schemas.microsoft.com/office/drawing/2014/main" val="2022633571"/>
                    </a:ext>
                  </a:extLst>
                </a:gridCol>
                <a:gridCol w="5014762">
                  <a:extLst>
                    <a:ext uri="{9D8B030D-6E8A-4147-A177-3AD203B41FA5}">
                      <a16:colId xmlns:a16="http://schemas.microsoft.com/office/drawing/2014/main" val="1362972595"/>
                    </a:ext>
                  </a:extLst>
                </a:gridCol>
                <a:gridCol w="4230304">
                  <a:extLst>
                    <a:ext uri="{9D8B030D-6E8A-4147-A177-3AD203B41FA5}">
                      <a16:colId xmlns:a16="http://schemas.microsoft.com/office/drawing/2014/main" val="2221061315"/>
                    </a:ext>
                  </a:extLst>
                </a:gridCol>
              </a:tblGrid>
              <a:tr h="567324">
                <a:tc>
                  <a:txBody>
                    <a:bodyPr/>
                    <a:lstStyle/>
                    <a:p>
                      <a:endParaRPr lang="fr-FR" sz="2400" dirty="0">
                        <a:latin typeface="CiscoSansTT Light" panose="020B0503020201020303" pitchFamily="34" charset="0"/>
                        <a:cs typeface="CiscoSansTT Light" panose="020B0503020201020303" pitchFamily="34" charset="0"/>
                      </a:endParaRPr>
                    </a:p>
                  </a:txBody>
                  <a:tcPr>
                    <a:solidFill>
                      <a:schemeClr val="bg2">
                        <a:lumMod val="25000"/>
                      </a:schemeClr>
                    </a:solidFill>
                  </a:tcPr>
                </a:tc>
                <a:tc>
                  <a:txBody>
                    <a:bodyPr/>
                    <a:lstStyle/>
                    <a:p>
                      <a:r>
                        <a:rPr lang="fr-FR" sz="2400" dirty="0">
                          <a:latin typeface="CiscoSansTT Light" panose="020B0503020201020303" pitchFamily="34" charset="0"/>
                          <a:cs typeface="CiscoSansTT Light" panose="020B0503020201020303" pitchFamily="34" charset="0"/>
                        </a:rPr>
                        <a:t>PCE (not in scope)</a:t>
                      </a:r>
                    </a:p>
                  </a:txBody>
                  <a:tcPr>
                    <a:solidFill>
                      <a:schemeClr val="bg2">
                        <a:lumMod val="25000"/>
                      </a:schemeClr>
                    </a:solidFill>
                  </a:tcPr>
                </a:tc>
                <a:tc>
                  <a:txBody>
                    <a:bodyPr/>
                    <a:lstStyle/>
                    <a:p>
                      <a:r>
                        <a:rPr lang="fr-FR" sz="2400" dirty="0">
                          <a:latin typeface="CiscoSansTT Light" panose="020B0503020201020303" pitchFamily="34" charset="0"/>
                          <a:cs typeface="CiscoSansTT Light" panose="020B0503020201020303" pitchFamily="34" charset="0"/>
                        </a:rPr>
                        <a:t> PSE (in scope)</a:t>
                      </a:r>
                    </a:p>
                  </a:txBody>
                  <a:tcPr>
                    <a:solidFill>
                      <a:schemeClr val="bg2">
                        <a:lumMod val="25000"/>
                      </a:schemeClr>
                    </a:solidFill>
                  </a:tcPr>
                </a:tc>
                <a:extLst>
                  <a:ext uri="{0D108BD9-81ED-4DB2-BD59-A6C34878D82A}">
                    <a16:rowId xmlns:a16="http://schemas.microsoft.com/office/drawing/2014/main" val="1606838113"/>
                  </a:ext>
                </a:extLst>
              </a:tr>
              <a:tr h="529503">
                <a:tc>
                  <a:txBody>
                    <a:bodyPr/>
                    <a:lstStyle/>
                    <a:p>
                      <a:r>
                        <a:rPr lang="fr-FR" sz="2200" dirty="0" err="1">
                          <a:latin typeface="CiscoSansTT Light" panose="020B0503020201020303" pitchFamily="34" charset="0"/>
                          <a:cs typeface="CiscoSansTT Light" panose="020B0503020201020303" pitchFamily="34" charset="0"/>
                        </a:rPr>
                        <a:t>Operation</a:t>
                      </a:r>
                      <a:endParaRPr lang="fr-FR" sz="2200" dirty="0">
                        <a:latin typeface="CiscoSansTT Light" panose="020B0503020201020303" pitchFamily="34" charset="0"/>
                        <a:cs typeface="CiscoSansTT Light" panose="020B0503020201020303" pitchFamily="34" charset="0"/>
                      </a:endParaRPr>
                    </a:p>
                  </a:txBody>
                  <a:tcPr>
                    <a:solidFill>
                      <a:schemeClr val="bg2">
                        <a:lumMod val="75000"/>
                      </a:schemeClr>
                    </a:solidFill>
                  </a:tcPr>
                </a:tc>
                <a:tc>
                  <a:txBody>
                    <a:bodyPr/>
                    <a:lstStyle/>
                    <a:p>
                      <a:r>
                        <a:rPr lang="fr-FR" sz="2200" dirty="0" err="1">
                          <a:latin typeface="CiscoSansTT Light" panose="020B0503020201020303" pitchFamily="34" charset="0"/>
                          <a:cs typeface="CiscoSansTT Light" panose="020B0503020201020303" pitchFamily="34" charset="0"/>
                        </a:rPr>
                        <a:t>Centralized</a:t>
                      </a:r>
                      <a:endParaRPr lang="fr-FR" sz="2200" dirty="0">
                        <a:latin typeface="CiscoSansTT Light" panose="020B0503020201020303" pitchFamily="34" charset="0"/>
                        <a:cs typeface="CiscoSansTT Light" panose="020B0503020201020303" pitchFamily="34" charset="0"/>
                      </a:endParaRPr>
                    </a:p>
                  </a:txBody>
                  <a:tcPr>
                    <a:solidFill>
                      <a:schemeClr val="bg2">
                        <a:lumMod val="75000"/>
                      </a:schemeClr>
                    </a:solidFill>
                  </a:tcPr>
                </a:tc>
                <a:tc>
                  <a:txBody>
                    <a:bodyPr/>
                    <a:lstStyle/>
                    <a:p>
                      <a:r>
                        <a:rPr lang="fr-FR" sz="2200" dirty="0">
                          <a:latin typeface="CiscoSansTT Light" panose="020B0503020201020303" pitchFamily="34" charset="0"/>
                          <a:cs typeface="CiscoSansTT Light" panose="020B0503020201020303" pitchFamily="34" charset="0"/>
                        </a:rPr>
                        <a:t>Source-</a:t>
                      </a:r>
                      <a:r>
                        <a:rPr lang="fr-FR" sz="2200" dirty="0" err="1">
                          <a:latin typeface="CiscoSansTT Light" panose="020B0503020201020303" pitchFamily="34" charset="0"/>
                          <a:cs typeface="CiscoSansTT Light" panose="020B0503020201020303" pitchFamily="34" charset="0"/>
                        </a:rPr>
                        <a:t>Routed</a:t>
                      </a:r>
                      <a:r>
                        <a:rPr lang="fr-FR" sz="2200" dirty="0">
                          <a:latin typeface="CiscoSansTT Light" panose="020B0503020201020303" pitchFamily="34" charset="0"/>
                          <a:cs typeface="CiscoSansTT Light" panose="020B0503020201020303" pitchFamily="34" charset="0"/>
                        </a:rPr>
                        <a:t> or Distributed</a:t>
                      </a:r>
                    </a:p>
                  </a:txBody>
                  <a:tcPr>
                    <a:solidFill>
                      <a:schemeClr val="bg2">
                        <a:lumMod val="75000"/>
                      </a:schemeClr>
                    </a:solidFill>
                  </a:tcPr>
                </a:tc>
                <a:extLst>
                  <a:ext uri="{0D108BD9-81ED-4DB2-BD59-A6C34878D82A}">
                    <a16:rowId xmlns:a16="http://schemas.microsoft.com/office/drawing/2014/main" val="1036030375"/>
                  </a:ext>
                </a:extLst>
              </a:tr>
              <a:tr h="529503">
                <a:tc>
                  <a:txBody>
                    <a:bodyPr/>
                    <a:lstStyle/>
                    <a:p>
                      <a:r>
                        <a:rPr lang="fr-FR" sz="2200" dirty="0">
                          <a:latin typeface="CiscoSansTT Light" panose="020B0503020201020303" pitchFamily="34" charset="0"/>
                          <a:cs typeface="CiscoSansTT Light" panose="020B0503020201020303" pitchFamily="34" charset="0"/>
                        </a:rPr>
                        <a:t>Communication</a:t>
                      </a:r>
                    </a:p>
                  </a:txBody>
                  <a:tcPr>
                    <a:solidFill>
                      <a:schemeClr val="bg2"/>
                    </a:solidFill>
                  </a:tcPr>
                </a:tc>
                <a:tc>
                  <a:txBody>
                    <a:bodyPr/>
                    <a:lstStyle/>
                    <a:p>
                      <a:r>
                        <a:rPr lang="fr-FR" sz="2200" dirty="0">
                          <a:latin typeface="CiscoSansTT Light" panose="020B0503020201020303" pitchFamily="34" charset="0"/>
                          <a:cs typeface="CiscoSansTT Light" panose="020B0503020201020303" pitchFamily="34" charset="0"/>
                        </a:rPr>
                        <a:t>Slow, </a:t>
                      </a:r>
                      <a:r>
                        <a:rPr lang="fr-FR" sz="2200" dirty="0" err="1">
                          <a:latin typeface="CiscoSansTT Light" panose="020B0503020201020303" pitchFamily="34" charset="0"/>
                          <a:cs typeface="CiscoSansTT Light" panose="020B0503020201020303" pitchFamily="34" charset="0"/>
                        </a:rPr>
                        <a:t>expensive</a:t>
                      </a:r>
                      <a:endParaRPr lang="fr-FR" sz="2200" dirty="0">
                        <a:latin typeface="CiscoSansTT Light" panose="020B0503020201020303" pitchFamily="34" charset="0"/>
                        <a:cs typeface="CiscoSansTT Light" panose="020B0503020201020303" pitchFamily="34" charset="0"/>
                      </a:endParaRPr>
                    </a:p>
                  </a:txBody>
                  <a:tcPr>
                    <a:solidFill>
                      <a:schemeClr val="bg2"/>
                    </a:solidFill>
                  </a:tcPr>
                </a:tc>
                <a:tc>
                  <a:txBody>
                    <a:bodyPr/>
                    <a:lstStyle/>
                    <a:p>
                      <a:r>
                        <a:rPr lang="fr-FR" sz="2200" dirty="0">
                          <a:latin typeface="CiscoSansTT Light" panose="020B0503020201020303" pitchFamily="34" charset="0"/>
                          <a:cs typeface="CiscoSansTT Light" panose="020B0503020201020303" pitchFamily="34" charset="0"/>
                        </a:rPr>
                        <a:t>Fast, local</a:t>
                      </a:r>
                    </a:p>
                  </a:txBody>
                  <a:tcPr>
                    <a:solidFill>
                      <a:schemeClr val="bg2"/>
                    </a:solidFill>
                  </a:tcPr>
                </a:tc>
                <a:extLst>
                  <a:ext uri="{0D108BD9-81ED-4DB2-BD59-A6C34878D82A}">
                    <a16:rowId xmlns:a16="http://schemas.microsoft.com/office/drawing/2014/main" val="2960521390"/>
                  </a:ext>
                </a:extLst>
              </a:tr>
              <a:tr h="529503">
                <a:tc>
                  <a:txBody>
                    <a:bodyPr/>
                    <a:lstStyle/>
                    <a:p>
                      <a:r>
                        <a:rPr lang="fr-FR" sz="2200" dirty="0">
                          <a:latin typeface="CiscoSansTT Light" panose="020B0503020201020303" pitchFamily="34" charset="0"/>
                          <a:cs typeface="CiscoSansTT Light" panose="020B0503020201020303" pitchFamily="34" charset="0"/>
                        </a:rPr>
                        <a:t>Time </a:t>
                      </a:r>
                      <a:r>
                        <a:rPr lang="fr-FR" sz="2200" dirty="0" err="1">
                          <a:latin typeface="CiscoSansTT Light" panose="020B0503020201020303" pitchFamily="34" charset="0"/>
                          <a:cs typeface="CiscoSansTT Light" panose="020B0503020201020303" pitchFamily="34" charset="0"/>
                        </a:rPr>
                        <a:t>Scale</a:t>
                      </a:r>
                      <a:endParaRPr lang="fr-FR" sz="2200" dirty="0">
                        <a:latin typeface="CiscoSansTT Light" panose="020B0503020201020303" pitchFamily="34" charset="0"/>
                        <a:cs typeface="CiscoSansTT Light" panose="020B0503020201020303" pitchFamily="34" charset="0"/>
                      </a:endParaRPr>
                    </a:p>
                  </a:txBody>
                  <a:tcPr>
                    <a:solidFill>
                      <a:schemeClr val="bg2">
                        <a:lumMod val="75000"/>
                      </a:schemeClr>
                    </a:solidFill>
                  </a:tcPr>
                </a:tc>
                <a:tc>
                  <a:txBody>
                    <a:bodyPr/>
                    <a:lstStyle/>
                    <a:p>
                      <a:r>
                        <a:rPr lang="fr-FR" sz="2200" dirty="0">
                          <a:latin typeface="CiscoSansTT Light" panose="020B0503020201020303" pitchFamily="34" charset="0"/>
                          <a:cs typeface="CiscoSansTT Light" panose="020B0503020201020303" pitchFamily="34" charset="0"/>
                        </a:rPr>
                        <a:t>Long (</a:t>
                      </a:r>
                      <a:r>
                        <a:rPr lang="fr-FR" sz="2200" dirty="0" err="1">
                          <a:latin typeface="CiscoSansTT Light" panose="020B0503020201020303" pitchFamily="34" charset="0"/>
                          <a:cs typeface="CiscoSansTT Light" panose="020B0503020201020303" pitchFamily="34" charset="0"/>
                        </a:rPr>
                        <a:t>hours</a:t>
                      </a:r>
                      <a:r>
                        <a:rPr lang="fr-FR" sz="2200" dirty="0">
                          <a:latin typeface="CiscoSansTT Light" panose="020B0503020201020303" pitchFamily="34" charset="0"/>
                          <a:cs typeface="CiscoSansTT Light" panose="020B0503020201020303" pitchFamily="34" charset="0"/>
                        </a:rPr>
                        <a:t>, </a:t>
                      </a:r>
                      <a:r>
                        <a:rPr lang="fr-FR" sz="2200" dirty="0" err="1">
                          <a:latin typeface="CiscoSansTT Light" panose="020B0503020201020303" pitchFamily="34" charset="0"/>
                          <a:cs typeface="CiscoSansTT Light" panose="020B0503020201020303" pitchFamily="34" charset="0"/>
                        </a:rPr>
                        <a:t>days</a:t>
                      </a:r>
                      <a:r>
                        <a:rPr lang="fr-FR" sz="2200" dirty="0">
                          <a:latin typeface="CiscoSansTT Light" panose="020B0503020201020303" pitchFamily="34" charset="0"/>
                          <a:cs typeface="CiscoSansTT Light" panose="020B0503020201020303" pitchFamily="34" charset="0"/>
                        </a:rPr>
                        <a:t>)</a:t>
                      </a:r>
                    </a:p>
                  </a:txBody>
                  <a:tcPr>
                    <a:solidFill>
                      <a:schemeClr val="bg2">
                        <a:lumMod val="75000"/>
                      </a:schemeClr>
                    </a:solidFill>
                  </a:tcPr>
                </a:tc>
                <a:tc>
                  <a:txBody>
                    <a:bodyPr/>
                    <a:lstStyle/>
                    <a:p>
                      <a:r>
                        <a:rPr lang="fr-FR" sz="2200" dirty="0">
                          <a:latin typeface="CiscoSansTT Light" panose="020B0503020201020303" pitchFamily="34" charset="0"/>
                          <a:cs typeface="CiscoSansTT Light" panose="020B0503020201020303" pitchFamily="34" charset="0"/>
                        </a:rPr>
                        <a:t>Short (</a:t>
                      </a:r>
                      <a:r>
                        <a:rPr lang="fr-FR" sz="2200" dirty="0" err="1">
                          <a:latin typeface="CiscoSansTT Light" panose="020B0503020201020303" pitchFamily="34" charset="0"/>
                          <a:cs typeface="CiscoSansTT Light" panose="020B0503020201020303" pitchFamily="34" charset="0"/>
                        </a:rPr>
                        <a:t>sub</a:t>
                      </a:r>
                      <a:r>
                        <a:rPr lang="fr-FR" sz="2200" dirty="0">
                          <a:latin typeface="CiscoSansTT Light" panose="020B0503020201020303" pitchFamily="34" charset="0"/>
                          <a:cs typeface="CiscoSansTT Light" panose="020B0503020201020303" pitchFamily="34" charset="0"/>
                        </a:rPr>
                        <a:t>-second)</a:t>
                      </a:r>
                    </a:p>
                  </a:txBody>
                  <a:tcPr>
                    <a:solidFill>
                      <a:schemeClr val="bg2">
                        <a:lumMod val="75000"/>
                      </a:schemeClr>
                    </a:solidFill>
                  </a:tcPr>
                </a:tc>
                <a:extLst>
                  <a:ext uri="{0D108BD9-81ED-4DB2-BD59-A6C34878D82A}">
                    <a16:rowId xmlns:a16="http://schemas.microsoft.com/office/drawing/2014/main" val="3137774117"/>
                  </a:ext>
                </a:extLst>
              </a:tr>
              <a:tr h="529503">
                <a:tc>
                  <a:txBody>
                    <a:bodyPr/>
                    <a:lstStyle/>
                    <a:p>
                      <a:r>
                        <a:rPr lang="fr-FR" sz="2200" dirty="0">
                          <a:latin typeface="CiscoSansTT Light" panose="020B0503020201020303" pitchFamily="34" charset="0"/>
                          <a:cs typeface="CiscoSansTT Light" panose="020B0503020201020303" pitchFamily="34" charset="0"/>
                        </a:rPr>
                        <a:t>Network size</a:t>
                      </a:r>
                    </a:p>
                  </a:txBody>
                  <a:tcPr>
                    <a:solidFill>
                      <a:schemeClr val="bg2"/>
                    </a:solidFill>
                  </a:tcPr>
                </a:tc>
                <a:tc>
                  <a:txBody>
                    <a:bodyPr/>
                    <a:lstStyle/>
                    <a:p>
                      <a:r>
                        <a:rPr lang="fr-FR" sz="2200" dirty="0">
                          <a:latin typeface="CiscoSansTT Light" panose="020B0503020201020303" pitchFamily="34" charset="0"/>
                          <a:cs typeface="CiscoSansTT Light" panose="020B0503020201020303" pitchFamily="34" charset="0"/>
                        </a:rPr>
                        <a:t>Large, </a:t>
                      </a:r>
                      <a:r>
                        <a:rPr lang="fr-FR" sz="2200" dirty="0" err="1">
                          <a:latin typeface="CiscoSansTT Light" panose="020B0503020201020303" pitchFamily="34" charset="0"/>
                          <a:cs typeface="CiscoSansTT Light" panose="020B0503020201020303" pitchFamily="34" charset="0"/>
                        </a:rPr>
                        <a:t>many</a:t>
                      </a:r>
                      <a:r>
                        <a:rPr lang="fr-FR" sz="2200" dirty="0">
                          <a:latin typeface="CiscoSansTT Light" panose="020B0503020201020303" pitchFamily="34" charset="0"/>
                          <a:cs typeface="CiscoSansTT Light" panose="020B0503020201020303" pitchFamily="34" charset="0"/>
                        </a:rPr>
                        <a:t> Tracks to </a:t>
                      </a:r>
                      <a:r>
                        <a:rPr lang="fr-FR" sz="2200" dirty="0" err="1">
                          <a:latin typeface="CiscoSansTT Light" panose="020B0503020201020303" pitchFamily="34" charset="0"/>
                          <a:cs typeface="CiscoSansTT Light" panose="020B0503020201020303" pitchFamily="34" charset="0"/>
                        </a:rPr>
                        <a:t>compute</a:t>
                      </a:r>
                      <a:endParaRPr lang="fr-FR" sz="2200" dirty="0">
                        <a:latin typeface="CiscoSansTT Light" panose="020B0503020201020303" pitchFamily="34" charset="0"/>
                        <a:cs typeface="CiscoSansTT Light" panose="020B0503020201020303" pitchFamily="34" charset="0"/>
                      </a:endParaRPr>
                    </a:p>
                  </a:txBody>
                  <a:tcPr>
                    <a:solidFill>
                      <a:schemeClr val="bg2"/>
                    </a:solidFill>
                  </a:tcPr>
                </a:tc>
                <a:tc>
                  <a:txBody>
                    <a:bodyPr/>
                    <a:lstStyle/>
                    <a:p>
                      <a:r>
                        <a:rPr lang="fr-FR" sz="2200" dirty="0">
                          <a:latin typeface="CiscoSansTT Light" panose="020B0503020201020303" pitchFamily="34" charset="0"/>
                          <a:cs typeface="CiscoSansTT Light" panose="020B0503020201020303" pitchFamily="34" charset="0"/>
                        </a:rPr>
                        <a:t>Small, </a:t>
                      </a:r>
                      <a:r>
                        <a:rPr lang="fr-FR" sz="2200" dirty="0" err="1">
                          <a:latin typeface="CiscoSansTT Light" panose="020B0503020201020303" pitchFamily="34" charset="0"/>
                          <a:cs typeface="CiscoSansTT Light" panose="020B0503020201020303" pitchFamily="34" charset="0"/>
                        </a:rPr>
                        <a:t>within</a:t>
                      </a:r>
                      <a:r>
                        <a:rPr lang="fr-FR" sz="2200" dirty="0">
                          <a:latin typeface="CiscoSansTT Light" panose="020B0503020201020303" pitchFamily="34" charset="0"/>
                          <a:cs typeface="CiscoSansTT Light" panose="020B0503020201020303" pitchFamily="34" charset="0"/>
                        </a:rPr>
                        <a:t> one Track</a:t>
                      </a:r>
                    </a:p>
                  </a:txBody>
                  <a:tcPr>
                    <a:solidFill>
                      <a:schemeClr val="bg2"/>
                    </a:solidFill>
                  </a:tcPr>
                </a:tc>
                <a:extLst>
                  <a:ext uri="{0D108BD9-81ED-4DB2-BD59-A6C34878D82A}">
                    <a16:rowId xmlns:a16="http://schemas.microsoft.com/office/drawing/2014/main" val="3996851403"/>
                  </a:ext>
                </a:extLst>
              </a:tr>
              <a:tr h="529503">
                <a:tc>
                  <a:txBody>
                    <a:bodyPr/>
                    <a:lstStyle/>
                    <a:p>
                      <a:r>
                        <a:rPr lang="fr-FR" sz="2200" dirty="0" err="1">
                          <a:latin typeface="CiscoSansTT Light" panose="020B0503020201020303" pitchFamily="34" charset="0"/>
                          <a:cs typeface="CiscoSansTT Light" panose="020B0503020201020303" pitchFamily="34" charset="0"/>
                        </a:rPr>
                        <a:t>Metrics</a:t>
                      </a:r>
                      <a:endParaRPr lang="fr-FR" sz="2200" dirty="0">
                        <a:latin typeface="CiscoSansTT Light" panose="020B0503020201020303" pitchFamily="34" charset="0"/>
                        <a:cs typeface="CiscoSansTT Light" panose="020B0503020201020303" pitchFamily="34" charset="0"/>
                      </a:endParaRPr>
                    </a:p>
                  </a:txBody>
                  <a:tcPr>
                    <a:solidFill>
                      <a:schemeClr val="bg2">
                        <a:lumMod val="75000"/>
                      </a:schemeClr>
                    </a:solidFill>
                  </a:tcPr>
                </a:tc>
                <a:tc>
                  <a:txBody>
                    <a:bodyPr/>
                    <a:lstStyle/>
                    <a:p>
                      <a:r>
                        <a:rPr lang="fr-FR" sz="2200" dirty="0" err="1">
                          <a:latin typeface="CiscoSansTT Light" panose="020B0503020201020303" pitchFamily="34" charset="0"/>
                          <a:cs typeface="CiscoSansTT Light" panose="020B0503020201020303" pitchFamily="34" charset="0"/>
                        </a:rPr>
                        <a:t>Averaged</a:t>
                      </a:r>
                      <a:r>
                        <a:rPr lang="fr-FR" sz="2200" dirty="0">
                          <a:latin typeface="CiscoSansTT Light" panose="020B0503020201020303" pitchFamily="34" charset="0"/>
                          <a:cs typeface="CiscoSansTT Light" panose="020B0503020201020303" pitchFamily="34" charset="0"/>
                        </a:rPr>
                        <a:t>, </a:t>
                      </a:r>
                      <a:r>
                        <a:rPr lang="fr-FR" sz="2200" dirty="0" err="1">
                          <a:latin typeface="CiscoSansTT Light" panose="020B0503020201020303" pitchFamily="34" charset="0"/>
                          <a:cs typeface="CiscoSansTT Light" panose="020B0503020201020303" pitchFamily="34" charset="0"/>
                        </a:rPr>
                        <a:t>Statistical</a:t>
                      </a:r>
                      <a:r>
                        <a:rPr lang="fr-FR" sz="2200" dirty="0">
                          <a:latin typeface="CiscoSansTT Light" panose="020B0503020201020303" pitchFamily="34" charset="0"/>
                          <a:cs typeface="CiscoSansTT Light" panose="020B0503020201020303" pitchFamily="34" charset="0"/>
                        </a:rPr>
                        <a:t>, </a:t>
                      </a:r>
                      <a:r>
                        <a:rPr lang="fr-FR" sz="2200" dirty="0" err="1">
                          <a:latin typeface="CiscoSansTT Light" panose="020B0503020201020303" pitchFamily="34" charset="0"/>
                          <a:cs typeface="CiscoSansTT Light" panose="020B0503020201020303" pitchFamily="34" charset="0"/>
                        </a:rPr>
                        <a:t>Shade</a:t>
                      </a:r>
                      <a:r>
                        <a:rPr lang="fr-FR" sz="2200" dirty="0">
                          <a:latin typeface="CiscoSansTT Light" panose="020B0503020201020303" pitchFamily="34" charset="0"/>
                          <a:cs typeface="CiscoSansTT Light" panose="020B0503020201020303" pitchFamily="34" charset="0"/>
                        </a:rPr>
                        <a:t> of </a:t>
                      </a:r>
                      <a:r>
                        <a:rPr lang="fr-FR" sz="2200" dirty="0" err="1">
                          <a:latin typeface="CiscoSansTT Light" panose="020B0503020201020303" pitchFamily="34" charset="0"/>
                          <a:cs typeface="CiscoSansTT Light" panose="020B0503020201020303" pitchFamily="34" charset="0"/>
                        </a:rPr>
                        <a:t>grey</a:t>
                      </a:r>
                      <a:endParaRPr lang="fr-FR" sz="2200" dirty="0">
                        <a:latin typeface="CiscoSansTT Light" panose="020B0503020201020303" pitchFamily="34" charset="0"/>
                        <a:cs typeface="CiscoSansTT Light" panose="020B0503020201020303" pitchFamily="34" charset="0"/>
                      </a:endParaRPr>
                    </a:p>
                  </a:txBody>
                  <a:tcPr>
                    <a:solidFill>
                      <a:schemeClr val="bg2">
                        <a:lumMod val="75000"/>
                      </a:schemeClr>
                    </a:solidFill>
                  </a:tcPr>
                </a:tc>
                <a:tc>
                  <a:txBody>
                    <a:bodyPr/>
                    <a:lstStyle/>
                    <a:p>
                      <a:r>
                        <a:rPr lang="fr-FR" sz="2200" dirty="0">
                          <a:latin typeface="CiscoSansTT Light" panose="020B0503020201020303" pitchFamily="34" charset="0"/>
                          <a:cs typeface="CiscoSansTT Light" panose="020B0503020201020303" pitchFamily="34" charset="0"/>
                        </a:rPr>
                        <a:t>Instant values / </a:t>
                      </a:r>
                      <a:r>
                        <a:rPr lang="fr-FR" sz="2200" dirty="0" err="1">
                          <a:latin typeface="CiscoSansTT Light" panose="020B0503020201020303" pitchFamily="34" charset="0"/>
                          <a:cs typeface="CiscoSansTT Light" panose="020B0503020201020303" pitchFamily="34" charset="0"/>
                        </a:rPr>
                        <a:t>boolean</a:t>
                      </a:r>
                      <a:r>
                        <a:rPr lang="fr-FR" sz="2200" dirty="0">
                          <a:latin typeface="CiscoSansTT Light" panose="020B0503020201020303" pitchFamily="34" charset="0"/>
                          <a:cs typeface="CiscoSansTT Light" panose="020B0503020201020303" pitchFamily="34" charset="0"/>
                        </a:rPr>
                        <a:t> state</a:t>
                      </a:r>
                    </a:p>
                  </a:txBody>
                  <a:tcPr>
                    <a:solidFill>
                      <a:schemeClr val="bg2">
                        <a:lumMod val="75000"/>
                      </a:schemeClr>
                    </a:solidFill>
                  </a:tcPr>
                </a:tc>
                <a:extLst>
                  <a:ext uri="{0D108BD9-81ED-4DB2-BD59-A6C34878D82A}">
                    <a16:rowId xmlns:a16="http://schemas.microsoft.com/office/drawing/2014/main" val="150274974"/>
                  </a:ext>
                </a:extLst>
              </a:tr>
            </a:tbl>
          </a:graphicData>
        </a:graphic>
      </p:graphicFrame>
    </p:spTree>
    <p:extLst>
      <p:ext uri="{BB962C8B-B14F-4D97-AF65-F5344CB8AC3E}">
        <p14:creationId xmlns:p14="http://schemas.microsoft.com/office/powerpoint/2010/main" val="1758617873"/>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74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38568" y="221952"/>
            <a:ext cx="6921349" cy="843629"/>
          </a:xfrm>
        </p:spPr>
        <p:txBody>
          <a:bodyPr>
            <a:normAutofit/>
          </a:bodyPr>
          <a:lstStyle/>
          <a:p>
            <a:r>
              <a:rPr lang="en-US" altLang="en-US" sz="4000" dirty="0"/>
              <a:t>The PSE “Stack”</a:t>
            </a:r>
          </a:p>
        </p:txBody>
      </p:sp>
      <p:sp>
        <p:nvSpPr>
          <p:cNvPr id="5" name="Slide Number Placeholder 5">
            <a:extLst>
              <a:ext uri="{FF2B5EF4-FFF2-40B4-BE49-F238E27FC236}">
                <a16:creationId xmlns:a16="http://schemas.microsoft.com/office/drawing/2014/main" id="{FF8169BE-2F51-4082-95A6-EAED6400C36E}"/>
              </a:ext>
            </a:extLst>
          </p:cNvPr>
          <p:cNvSpPr>
            <a:spLocks noGrp="1"/>
          </p:cNvSpPr>
          <p:nvPr>
            <p:ph type="sldNum" sz="quarter" idx="4"/>
          </p:nvPr>
        </p:nvSpPr>
        <p:spPr>
          <a:xfrm>
            <a:off x="9036733" y="6462865"/>
            <a:ext cx="2742486" cy="365125"/>
          </a:xfrm>
          <a:prstGeom prst="rect">
            <a:avLst/>
          </a:prstGeom>
        </p:spPr>
        <p:txBody>
          <a:bodyPr/>
          <a:lstStyle/>
          <a:p>
            <a:pPr algn="r"/>
            <a:fld id="{18BF9C3C-0004-4145-8BE2-5FBA8C817ACA}" type="slidenum">
              <a:rPr lang="en-US" smtClean="0"/>
              <a:pPr algn="r"/>
              <a:t>11</a:t>
            </a:fld>
            <a:endParaRPr lang="en-US" dirty="0"/>
          </a:p>
        </p:txBody>
      </p:sp>
      <p:grpSp>
        <p:nvGrpSpPr>
          <p:cNvPr id="3" name="Group 2">
            <a:extLst>
              <a:ext uri="{FF2B5EF4-FFF2-40B4-BE49-F238E27FC236}">
                <a16:creationId xmlns:a16="http://schemas.microsoft.com/office/drawing/2014/main" id="{F61F23D5-F9C4-4B41-A963-0D670745E1CD}"/>
              </a:ext>
            </a:extLst>
          </p:cNvPr>
          <p:cNvGrpSpPr/>
          <p:nvPr/>
        </p:nvGrpSpPr>
        <p:grpSpPr>
          <a:xfrm>
            <a:off x="1392207" y="1204411"/>
            <a:ext cx="9797160" cy="4985980"/>
            <a:chOff x="1392207" y="1340576"/>
            <a:chExt cx="9797160" cy="4985980"/>
          </a:xfrm>
        </p:grpSpPr>
        <p:grpSp>
          <p:nvGrpSpPr>
            <p:cNvPr id="21" name="Group 20">
              <a:extLst>
                <a:ext uri="{FF2B5EF4-FFF2-40B4-BE49-F238E27FC236}">
                  <a16:creationId xmlns:a16="http://schemas.microsoft.com/office/drawing/2014/main" id="{CBD8F434-6D71-46E4-B2B7-72E6294343F0}"/>
                </a:ext>
              </a:extLst>
            </p:cNvPr>
            <p:cNvGrpSpPr/>
            <p:nvPr/>
          </p:nvGrpSpPr>
          <p:grpSpPr>
            <a:xfrm>
              <a:off x="1655545" y="2451574"/>
              <a:ext cx="8075596" cy="2975809"/>
              <a:chOff x="1655545" y="2159269"/>
              <a:chExt cx="8075596" cy="2975809"/>
            </a:xfrm>
          </p:grpSpPr>
          <p:sp>
            <p:nvSpPr>
              <p:cNvPr id="19" name="Rectangle 18">
                <a:extLst>
                  <a:ext uri="{FF2B5EF4-FFF2-40B4-BE49-F238E27FC236}">
                    <a16:creationId xmlns:a16="http://schemas.microsoft.com/office/drawing/2014/main" id="{671D091E-5C12-4442-90EC-330EAE4B40A2}"/>
                  </a:ext>
                </a:extLst>
              </p:cNvPr>
              <p:cNvSpPr/>
              <p:nvPr/>
            </p:nvSpPr>
            <p:spPr>
              <a:xfrm>
                <a:off x="1655545" y="2661385"/>
                <a:ext cx="8075596" cy="2473693"/>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CED8620-4427-4D28-AB92-678A0300B691}"/>
                  </a:ext>
                </a:extLst>
              </p:cNvPr>
              <p:cNvSpPr/>
              <p:nvPr/>
            </p:nvSpPr>
            <p:spPr>
              <a:xfrm>
                <a:off x="1655545" y="2159269"/>
                <a:ext cx="8075596" cy="510285"/>
              </a:xfrm>
              <a:prstGeom prst="rect">
                <a:avLst/>
              </a:prstGeom>
              <a:pattFill prst="pct20">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6">
              <a:extLst>
                <a:ext uri="{FF2B5EF4-FFF2-40B4-BE49-F238E27FC236}">
                  <a16:creationId xmlns:a16="http://schemas.microsoft.com/office/drawing/2014/main" id="{ADFC3576-61C2-4BF8-8CF2-B11B255BEEB7}"/>
                </a:ext>
              </a:extLst>
            </p:cNvPr>
            <p:cNvSpPr/>
            <p:nvPr/>
          </p:nvSpPr>
          <p:spPr>
            <a:xfrm>
              <a:off x="1392207" y="1340576"/>
              <a:ext cx="9797160" cy="4985980"/>
            </a:xfrm>
            <a:prstGeom prst="rect">
              <a:avLst/>
            </a:prstGeom>
          </p:spPr>
          <p:txBody>
            <a:bodyPr wrap="square">
              <a:spAutoFit/>
            </a:bodyPr>
            <a:lstStyle/>
            <a:p>
              <a:endParaRPr lang="en-US" sz="1400" b="1" dirty="0">
                <a:latin typeface="Courier New" panose="02070309020205020404" pitchFamily="49" charset="0"/>
                <a:cs typeface="Courier New" panose="02070309020205020404" pitchFamily="49" charset="0"/>
              </a:endParaRPr>
            </a:p>
            <a:p>
              <a:r>
                <a:rPr lang="en-US" sz="1600" b="1" dirty="0">
                  <a:latin typeface="Courier New" panose="02070309020205020404" pitchFamily="49" charset="0"/>
                  <a:cs typeface="Courier New" panose="02070309020205020404" pitchFamily="49" charset="0"/>
                </a:rPr>
                <a:t>            |</a:t>
              </a:r>
            </a:p>
            <a:p>
              <a:r>
                <a:rPr lang="en-US" sz="1600" b="1" dirty="0">
                  <a:latin typeface="Courier New" panose="02070309020205020404" pitchFamily="49" charset="0"/>
                  <a:cs typeface="Courier New" panose="02070309020205020404" pitchFamily="49" charset="0"/>
                </a:rPr>
                <a:t>     packet | going</a:t>
              </a:r>
            </a:p>
            <a:p>
              <a:r>
                <a:rPr lang="en-US" sz="1600" b="1" dirty="0">
                  <a:latin typeface="Courier New" panose="02070309020205020404" pitchFamily="49" charset="0"/>
                  <a:cs typeface="Courier New" panose="02070309020205020404" pitchFamily="49" charset="0"/>
                </a:rPr>
                <a:t>   down the | stack</a:t>
              </a:r>
            </a:p>
            <a:p>
              <a:r>
                <a:rPr lang="en-US" sz="1600" b="1" dirty="0">
                  <a:latin typeface="Courier New" panose="02070309020205020404" pitchFamily="49" charset="0"/>
                  <a:cs typeface="Courier New" panose="02070309020205020404" pitchFamily="49" charset="0"/>
                </a:rPr>
                <a:t> +==========v==========+=====================+=====================+</a:t>
              </a:r>
            </a:p>
            <a:p>
              <a:r>
                <a:rPr lang="en-US" sz="1600" b="1" dirty="0">
                  <a:latin typeface="Courier New" panose="02070309020205020404" pitchFamily="49" charset="0"/>
                  <a:cs typeface="Courier New" panose="02070309020205020404" pitchFamily="49" charset="0"/>
                </a:rPr>
                <a:t> |   (</a:t>
              </a:r>
              <a:r>
                <a:rPr lang="en-US" sz="1600" b="1" dirty="0" err="1">
                  <a:latin typeface="Courier New" panose="02070309020205020404" pitchFamily="49" charset="0"/>
                  <a:cs typeface="Courier New" panose="02070309020205020404" pitchFamily="49" charset="0"/>
                </a:rPr>
                <a:t>iOAM</a:t>
              </a:r>
              <a:r>
                <a:rPr lang="en-US" sz="1600" b="1" dirty="0">
                  <a:latin typeface="Courier New" panose="02070309020205020404" pitchFamily="49" charset="0"/>
                  <a:cs typeface="Courier New" panose="02070309020205020404" pitchFamily="49" charset="0"/>
                </a:rPr>
                <a:t> + </a:t>
              </a:r>
              <a:r>
                <a:rPr lang="en-US" sz="1600" b="1" dirty="0" err="1">
                  <a:latin typeface="Courier New" panose="02070309020205020404" pitchFamily="49" charset="0"/>
                  <a:cs typeface="Courier New" panose="02070309020205020404" pitchFamily="49" charset="0"/>
                </a:rPr>
                <a:t>iCTRL</a:t>
              </a:r>
              <a:r>
                <a:rPr lang="en-US" sz="1600" b="1" dirty="0">
                  <a:latin typeface="Courier New" panose="02070309020205020404" pitchFamily="49" charset="0"/>
                  <a:cs typeface="Courier New" panose="02070309020205020404" pitchFamily="49" charset="0"/>
                </a:rPr>
                <a:t>)    | (L2 Triggers, DLEP) |       (</a:t>
              </a:r>
              <a:r>
                <a:rPr lang="en-US" sz="1600" b="1" dirty="0" err="1">
                  <a:latin typeface="Courier New" panose="02070309020205020404" pitchFamily="49" charset="0"/>
                  <a:cs typeface="Courier New" panose="02070309020205020404" pitchFamily="49" charset="0"/>
                </a:rPr>
                <a:t>oOAM</a:t>
              </a:r>
              <a:r>
                <a:rPr lang="en-US" sz="1600" b="1" dirty="0">
                  <a:latin typeface="Courier New" panose="02070309020205020404" pitchFamily="49" charset="0"/>
                  <a:cs typeface="Courier New" panose="02070309020205020404" pitchFamily="49" charset="0"/>
                </a:rPr>
                <a:t>)        |</a:t>
              </a:r>
            </a:p>
            <a:p>
              <a:r>
                <a:rPr lang="en-US" sz="1600" b="1" dirty="0">
                  <a:latin typeface="Courier New" panose="02070309020205020404" pitchFamily="49" charset="0"/>
                  <a:cs typeface="Courier New" panose="02070309020205020404" pitchFamily="49" charset="0"/>
                </a:rPr>
                <a:t> +==========v==========+=====================+=====================+</a:t>
              </a:r>
            </a:p>
            <a:p>
              <a:r>
                <a:rPr lang="en-US" sz="1600" b="1" dirty="0">
                  <a:latin typeface="Courier New" panose="02070309020205020404" pitchFamily="49" charset="0"/>
                  <a:cs typeface="Courier New" panose="02070309020205020404" pitchFamily="49" charset="0"/>
                </a:rPr>
                <a:t> |     Learn from                                 Learn from       |</a:t>
              </a:r>
            </a:p>
            <a:p>
              <a:r>
                <a:rPr lang="en-US" sz="1600" b="1" dirty="0">
                  <a:latin typeface="Courier New" panose="02070309020205020404" pitchFamily="49" charset="0"/>
                  <a:cs typeface="Courier New" panose="02070309020205020404" pitchFamily="49" charset="0"/>
                </a:rPr>
                <a:t> |    packet tagging                              end-to-end       |</a:t>
              </a:r>
            </a:p>
            <a:p>
              <a:r>
                <a:rPr lang="en-US" sz="1600" b="1" dirty="0">
                  <a:latin typeface="Courier New" panose="02070309020205020404" pitchFamily="49" charset="0"/>
                  <a:cs typeface="Courier New" panose="02070309020205020404" pitchFamily="49" charset="0"/>
                </a:rPr>
                <a:t> +----------v----------+                          OAM packets      |</a:t>
              </a:r>
            </a:p>
            <a:p>
              <a:r>
                <a:rPr lang="en-US" sz="1600" b="1" dirty="0">
                  <a:latin typeface="Courier New" panose="02070309020205020404" pitchFamily="49" charset="0"/>
                  <a:cs typeface="Courier New" panose="02070309020205020404" pitchFamily="49" charset="0"/>
                </a:rPr>
                <a:t> |</a:t>
              </a:r>
              <a:r>
                <a:rPr lang="en-US" sz="1600" b="1" dirty="0">
                  <a:highlight>
                    <a:srgbClr val="FFFF00"/>
                  </a:highlight>
                  <a:latin typeface="Courier New" panose="02070309020205020404" pitchFamily="49" charset="0"/>
                  <a:cs typeface="Courier New" panose="02070309020205020404" pitchFamily="49" charset="0"/>
                </a:rPr>
                <a:t> Forwarding decision </a:t>
              </a:r>
              <a:r>
                <a:rPr lang="en-US" sz="1600" b="1" dirty="0">
                  <a:latin typeface="Courier New" panose="02070309020205020404" pitchFamily="49" charset="0"/>
                  <a:cs typeface="Courier New" panose="02070309020205020404" pitchFamily="49" charset="0"/>
                </a:rPr>
                <a:t>&lt;                     +---------^-----------|</a:t>
              </a:r>
            </a:p>
            <a:p>
              <a:r>
                <a:rPr lang="en-US" sz="1600" b="1" dirty="0">
                  <a:latin typeface="Courier New" panose="02070309020205020404" pitchFamily="49" charset="0"/>
                  <a:cs typeface="Courier New" panose="02070309020205020404" pitchFamily="49" charset="0"/>
                </a:rPr>
                <a:t> +----------v----------+                     |      Enrich or      |</a:t>
              </a:r>
            </a:p>
            <a:p>
              <a:r>
                <a:rPr lang="en-US" sz="1600" b="1" dirty="0">
                  <a:latin typeface="Courier New" panose="02070309020205020404" pitchFamily="49" charset="0"/>
                  <a:cs typeface="Courier New" panose="02070309020205020404" pitchFamily="49" charset="0"/>
                </a:rPr>
                <a:t> +</a:t>
              </a:r>
              <a:r>
                <a:rPr lang="en-US" sz="1600" b="1" dirty="0">
                  <a:highlight>
                    <a:srgbClr val="00FF00"/>
                  </a:highlight>
                  <a:latin typeface="Courier New" panose="02070309020205020404" pitchFamily="49" charset="0"/>
                  <a:cs typeface="Courier New" panose="02070309020205020404" pitchFamily="49" charset="0"/>
                </a:rPr>
                <a:t>    Retag Packet     </a:t>
              </a:r>
              <a:r>
                <a:rPr lang="en-US" sz="1600" b="1" dirty="0">
                  <a:latin typeface="Courier New" panose="02070309020205020404" pitchFamily="49" charset="0"/>
                  <a:cs typeface="Courier New" panose="02070309020205020404" pitchFamily="49" charset="0"/>
                </a:rPr>
                <a:t>|  Learn abstracted   &gt;     Regenerate      |</a:t>
              </a:r>
            </a:p>
            <a:p>
              <a:r>
                <a:rPr lang="en-US" sz="1600" b="1" dirty="0">
                  <a:latin typeface="Courier New" panose="02070309020205020404" pitchFamily="49" charset="0"/>
                  <a:cs typeface="Courier New" panose="02070309020205020404" pitchFamily="49" charset="0"/>
                </a:rPr>
                <a:t> |</a:t>
              </a:r>
              <a:r>
                <a:rPr lang="en-US" sz="1600" b="1" dirty="0">
                  <a:highlight>
                    <a:srgbClr val="00FF00"/>
                  </a:highlight>
                  <a:latin typeface="Courier New" panose="02070309020205020404" pitchFamily="49" charset="0"/>
                  <a:cs typeface="Courier New" panose="02070309020205020404" pitchFamily="49" charset="0"/>
                </a:rPr>
                <a:t>    and Forward      </a:t>
              </a:r>
              <a:r>
                <a:rPr lang="en-US" sz="1600" b="1" dirty="0">
                  <a:latin typeface="Courier New" panose="02070309020205020404" pitchFamily="49" charset="0"/>
                  <a:cs typeface="Courier New" panose="02070309020205020404" pitchFamily="49" charset="0"/>
                </a:rPr>
                <a:t>| metrics about Links |     OAM packets     |</a:t>
              </a:r>
            </a:p>
            <a:p>
              <a:r>
                <a:rPr lang="en-US" sz="1600" b="1" dirty="0">
                  <a:latin typeface="Courier New" panose="02070309020205020404" pitchFamily="49" charset="0"/>
                  <a:cs typeface="Courier New" panose="02070309020205020404" pitchFamily="49" charset="0"/>
                </a:rPr>
                <a:t> +..........v..........+..........^..........+.........^.v.........+</a:t>
              </a:r>
            </a:p>
            <a:p>
              <a:r>
                <a:rPr lang="en-US" sz="1600" b="1" dirty="0">
                  <a:latin typeface="Courier New" panose="02070309020205020404" pitchFamily="49" charset="0"/>
                  <a:cs typeface="Courier New" panose="02070309020205020404" pitchFamily="49" charset="0"/>
                </a:rPr>
                <a:t> |</a:t>
              </a:r>
              <a:r>
                <a:rPr lang="en-US" sz="1600" b="1" dirty="0">
                  <a:highlight>
                    <a:srgbClr val="C0C0C0"/>
                  </a:highlight>
                  <a:latin typeface="Courier New" panose="02070309020205020404" pitchFamily="49" charset="0"/>
                  <a:cs typeface="Courier New" panose="02070309020205020404" pitchFamily="49" charset="0"/>
                </a:rPr>
                <a:t>                          Lower layers                           </a:t>
              </a:r>
              <a:r>
                <a:rPr lang="en-US" sz="1600" b="1" dirty="0">
                  <a:latin typeface="Courier New" panose="02070309020205020404" pitchFamily="49" charset="0"/>
                  <a:cs typeface="Courier New" panose="02070309020205020404" pitchFamily="49" charset="0"/>
                </a:rPr>
                <a:t>|</a:t>
              </a:r>
            </a:p>
            <a:p>
              <a:r>
                <a:rPr lang="en-US" sz="1600" b="1" dirty="0">
                  <a:latin typeface="Courier New" panose="02070309020205020404" pitchFamily="49" charset="0"/>
                  <a:cs typeface="Courier New" panose="02070309020205020404" pitchFamily="49" charset="0"/>
                </a:rPr>
                <a:t> +..........v.....................^....................^..v........+</a:t>
              </a:r>
            </a:p>
            <a:p>
              <a:r>
                <a:rPr lang="en-US" sz="1600" b="1" dirty="0">
                  <a:latin typeface="Courier New" panose="02070309020205020404" pitchFamily="49" charset="0"/>
                  <a:cs typeface="Courier New" panose="02070309020205020404" pitchFamily="49" charset="0"/>
                </a:rPr>
                <a:t>      frame | sent          Frame | L2 Ack        </a:t>
              </a:r>
              <a:r>
                <a:rPr lang="en-US" sz="1600" b="1" dirty="0" err="1">
                  <a:latin typeface="Courier New" panose="02070309020205020404" pitchFamily="49" charset="0"/>
                  <a:cs typeface="Courier New" panose="02070309020205020404" pitchFamily="49" charset="0"/>
                </a:rPr>
                <a:t>oOAM</a:t>
              </a:r>
              <a:r>
                <a:rPr lang="en-US" sz="1600" b="1" dirty="0">
                  <a:latin typeface="Courier New" panose="02070309020205020404" pitchFamily="49" charset="0"/>
                  <a:cs typeface="Courier New" panose="02070309020205020404" pitchFamily="49" charset="0"/>
                </a:rPr>
                <a:t> |  | packet</a:t>
              </a:r>
            </a:p>
            <a:p>
              <a:r>
                <a:rPr lang="en-US" sz="1600" b="1" dirty="0">
                  <a:latin typeface="Courier New" panose="02070309020205020404" pitchFamily="49" charset="0"/>
                  <a:cs typeface="Courier New" panose="02070309020205020404" pitchFamily="49" charset="0"/>
                </a:rPr>
                <a:t>       over | wireless        In  |                 In |  | and out</a:t>
              </a:r>
            </a:p>
            <a:p>
              <a:r>
                <a:rPr lang="en-US" sz="1600" b="1" dirty="0">
                  <a:latin typeface="Courier New" panose="02070309020205020404" pitchFamily="49" charset="0"/>
                  <a:cs typeface="Courier New" panose="02070309020205020404" pitchFamily="49" charset="0"/>
                </a:rPr>
                <a:t>            v                     |                    | </a:t>
              </a:r>
            </a:p>
          </p:txBody>
        </p:sp>
        <p:sp>
          <p:nvSpPr>
            <p:cNvPr id="8" name="Isosceles Triangle 7">
              <a:extLst>
                <a:ext uri="{FF2B5EF4-FFF2-40B4-BE49-F238E27FC236}">
                  <a16:creationId xmlns:a16="http://schemas.microsoft.com/office/drawing/2014/main" id="{94EC5DEE-C630-46D4-9D38-9969B77CE8A2}"/>
                </a:ext>
              </a:extLst>
            </p:cNvPr>
            <p:cNvSpPr/>
            <p:nvPr/>
          </p:nvSpPr>
          <p:spPr>
            <a:xfrm rot="16200000">
              <a:off x="4109988" y="3808894"/>
              <a:ext cx="395598" cy="22041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a:extLst>
                <a:ext uri="{FF2B5EF4-FFF2-40B4-BE49-F238E27FC236}">
                  <a16:creationId xmlns:a16="http://schemas.microsoft.com/office/drawing/2014/main" id="{91CA341D-0443-49F2-8FD2-61E17FF048FE}"/>
                </a:ext>
              </a:extLst>
            </p:cNvPr>
            <p:cNvSpPr/>
            <p:nvPr/>
          </p:nvSpPr>
          <p:spPr>
            <a:xfrm rot="5400000">
              <a:off x="6833826" y="4345308"/>
              <a:ext cx="356353" cy="21021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F707A66A-9531-45BC-9728-1FD431FEF7C5}"/>
                </a:ext>
              </a:extLst>
            </p:cNvPr>
            <p:cNvSpPr/>
            <p:nvPr/>
          </p:nvSpPr>
          <p:spPr>
            <a:xfrm>
              <a:off x="8034372" y="3797279"/>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Isosceles Triangle 10">
              <a:extLst>
                <a:ext uri="{FF2B5EF4-FFF2-40B4-BE49-F238E27FC236}">
                  <a16:creationId xmlns:a16="http://schemas.microsoft.com/office/drawing/2014/main" id="{6A5B09BC-1B69-4E4D-89DE-DD8AB15CF400}"/>
                </a:ext>
              </a:extLst>
            </p:cNvPr>
            <p:cNvSpPr/>
            <p:nvPr/>
          </p:nvSpPr>
          <p:spPr>
            <a:xfrm rot="10800000">
              <a:off x="2806249" y="3537141"/>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361CEBD4-C8D4-48B2-9F95-483A00B10B1C}"/>
                </a:ext>
              </a:extLst>
            </p:cNvPr>
            <p:cNvSpPr/>
            <p:nvPr/>
          </p:nvSpPr>
          <p:spPr>
            <a:xfrm rot="10800000">
              <a:off x="2806248" y="4047426"/>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2">
              <a:extLst>
                <a:ext uri="{FF2B5EF4-FFF2-40B4-BE49-F238E27FC236}">
                  <a16:creationId xmlns:a16="http://schemas.microsoft.com/office/drawing/2014/main" id="{A2E4C567-7A8D-4E73-8BA7-F7EB2B0B3B69}"/>
                </a:ext>
              </a:extLst>
            </p:cNvPr>
            <p:cNvSpPr/>
            <p:nvPr/>
          </p:nvSpPr>
          <p:spPr>
            <a:xfrm rot="10800000">
              <a:off x="2806247" y="4868636"/>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B8241508-A084-4703-A0E8-6F7E4070052A}"/>
                </a:ext>
              </a:extLst>
            </p:cNvPr>
            <p:cNvSpPr/>
            <p:nvPr/>
          </p:nvSpPr>
          <p:spPr>
            <a:xfrm rot="10800000">
              <a:off x="2806249" y="5348183"/>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Isosceles Triangle 14">
              <a:extLst>
                <a:ext uri="{FF2B5EF4-FFF2-40B4-BE49-F238E27FC236}">
                  <a16:creationId xmlns:a16="http://schemas.microsoft.com/office/drawing/2014/main" id="{A1FDA612-50E2-4C1F-9A41-AC53443D110E}"/>
                </a:ext>
              </a:extLst>
            </p:cNvPr>
            <p:cNvSpPr/>
            <p:nvPr/>
          </p:nvSpPr>
          <p:spPr>
            <a:xfrm rot="10800000">
              <a:off x="8424517" y="4852087"/>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Isosceles Triangle 15">
              <a:extLst>
                <a:ext uri="{FF2B5EF4-FFF2-40B4-BE49-F238E27FC236}">
                  <a16:creationId xmlns:a16="http://schemas.microsoft.com/office/drawing/2014/main" id="{188BDB13-1D37-40E3-B337-2FB5A384FCFA}"/>
                </a:ext>
              </a:extLst>
            </p:cNvPr>
            <p:cNvSpPr/>
            <p:nvPr/>
          </p:nvSpPr>
          <p:spPr>
            <a:xfrm rot="10800000">
              <a:off x="8429970" y="5314975"/>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Isosceles Triangle 16">
              <a:extLst>
                <a:ext uri="{FF2B5EF4-FFF2-40B4-BE49-F238E27FC236}">
                  <a16:creationId xmlns:a16="http://schemas.microsoft.com/office/drawing/2014/main" id="{8F9E2150-5E97-4C1C-85FD-2472E0CCA25F}"/>
                </a:ext>
              </a:extLst>
            </p:cNvPr>
            <p:cNvSpPr/>
            <p:nvPr/>
          </p:nvSpPr>
          <p:spPr>
            <a:xfrm>
              <a:off x="8061005" y="4824448"/>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Isosceles Triangle 17">
              <a:extLst>
                <a:ext uri="{FF2B5EF4-FFF2-40B4-BE49-F238E27FC236}">
                  <a16:creationId xmlns:a16="http://schemas.microsoft.com/office/drawing/2014/main" id="{02AED395-1527-4A99-AD6E-C41B8D369E3A}"/>
                </a:ext>
              </a:extLst>
            </p:cNvPr>
            <p:cNvSpPr/>
            <p:nvPr/>
          </p:nvSpPr>
          <p:spPr>
            <a:xfrm>
              <a:off x="8061005" y="5304109"/>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21">
              <a:extLst>
                <a:ext uri="{FF2B5EF4-FFF2-40B4-BE49-F238E27FC236}">
                  <a16:creationId xmlns:a16="http://schemas.microsoft.com/office/drawing/2014/main" id="{8ED7CF04-5576-4A67-9D8C-7DD99C3A9F93}"/>
                </a:ext>
              </a:extLst>
            </p:cNvPr>
            <p:cNvSpPr/>
            <p:nvPr/>
          </p:nvSpPr>
          <p:spPr>
            <a:xfrm rot="10800000">
              <a:off x="2806249" y="6047358"/>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Isosceles Triangle 22">
              <a:extLst>
                <a:ext uri="{FF2B5EF4-FFF2-40B4-BE49-F238E27FC236}">
                  <a16:creationId xmlns:a16="http://schemas.microsoft.com/office/drawing/2014/main" id="{ACF290C8-4B27-47A1-AEBE-101EC29BDE6B}"/>
                </a:ext>
              </a:extLst>
            </p:cNvPr>
            <p:cNvSpPr/>
            <p:nvPr/>
          </p:nvSpPr>
          <p:spPr>
            <a:xfrm rot="10800000">
              <a:off x="8446335" y="6036336"/>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Isosceles Triangle 24">
              <a:extLst>
                <a:ext uri="{FF2B5EF4-FFF2-40B4-BE49-F238E27FC236}">
                  <a16:creationId xmlns:a16="http://schemas.microsoft.com/office/drawing/2014/main" id="{4AA0C3CD-B07C-44FC-902D-7EDE390A22EF}"/>
                </a:ext>
              </a:extLst>
            </p:cNvPr>
            <p:cNvSpPr/>
            <p:nvPr/>
          </p:nvSpPr>
          <p:spPr>
            <a:xfrm>
              <a:off x="5495544" y="4756228"/>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Isosceles Triangle 25">
              <a:extLst>
                <a:ext uri="{FF2B5EF4-FFF2-40B4-BE49-F238E27FC236}">
                  <a16:creationId xmlns:a16="http://schemas.microsoft.com/office/drawing/2014/main" id="{4D8E1D8D-7423-423D-BB86-B09464C3D3AB}"/>
                </a:ext>
              </a:extLst>
            </p:cNvPr>
            <p:cNvSpPr/>
            <p:nvPr/>
          </p:nvSpPr>
          <p:spPr>
            <a:xfrm>
              <a:off x="5508858" y="5278408"/>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Isosceles Triangle 26">
              <a:extLst>
                <a:ext uri="{FF2B5EF4-FFF2-40B4-BE49-F238E27FC236}">
                  <a16:creationId xmlns:a16="http://schemas.microsoft.com/office/drawing/2014/main" id="{9241590C-61BB-4983-9B5A-E1EA1A6FE5FD}"/>
                </a:ext>
              </a:extLst>
            </p:cNvPr>
            <p:cNvSpPr/>
            <p:nvPr/>
          </p:nvSpPr>
          <p:spPr>
            <a:xfrm rot="10800000">
              <a:off x="2806246" y="2285784"/>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a:extLst>
                <a:ext uri="{FF2B5EF4-FFF2-40B4-BE49-F238E27FC236}">
                  <a16:creationId xmlns:a16="http://schemas.microsoft.com/office/drawing/2014/main" id="{4CB15C65-9358-419A-B650-81B897F4EA57}"/>
                </a:ext>
              </a:extLst>
            </p:cNvPr>
            <p:cNvCxnSpPr>
              <a:cxnSpLocks/>
            </p:cNvCxnSpPr>
            <p:nvPr/>
          </p:nvCxnSpPr>
          <p:spPr>
            <a:xfrm>
              <a:off x="3004044" y="5523046"/>
              <a:ext cx="0" cy="524312"/>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5BDF147-E286-46CA-97EE-AE18ABDCF805}"/>
                </a:ext>
              </a:extLst>
            </p:cNvPr>
            <p:cNvCxnSpPr>
              <a:cxnSpLocks/>
            </p:cNvCxnSpPr>
            <p:nvPr/>
          </p:nvCxnSpPr>
          <p:spPr>
            <a:xfrm>
              <a:off x="3004044" y="1629952"/>
              <a:ext cx="0" cy="676712"/>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53EAE30-64C0-4B94-8335-AD9FCEA07B7F}"/>
                </a:ext>
              </a:extLst>
            </p:cNvPr>
            <p:cNvCxnSpPr>
              <a:cxnSpLocks/>
              <a:stCxn id="26" idx="3"/>
            </p:cNvCxnSpPr>
            <p:nvPr/>
          </p:nvCxnSpPr>
          <p:spPr>
            <a:xfrm flipH="1">
              <a:off x="5701203" y="5503223"/>
              <a:ext cx="5454" cy="656542"/>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D839D4EB-DF9B-4998-B268-BE9F903AF037}"/>
                </a:ext>
              </a:extLst>
            </p:cNvPr>
            <p:cNvCxnSpPr>
              <a:cxnSpLocks/>
            </p:cNvCxnSpPr>
            <p:nvPr/>
          </p:nvCxnSpPr>
          <p:spPr>
            <a:xfrm flipH="1">
              <a:off x="8260247" y="5542202"/>
              <a:ext cx="5454" cy="656542"/>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C01A21C6-B4B2-46A0-959C-BECE1CEF142E}"/>
                </a:ext>
              </a:extLst>
            </p:cNvPr>
            <p:cNvCxnSpPr>
              <a:cxnSpLocks/>
            </p:cNvCxnSpPr>
            <p:nvPr/>
          </p:nvCxnSpPr>
          <p:spPr>
            <a:xfrm flipH="1">
              <a:off x="8633778" y="5482427"/>
              <a:ext cx="5454" cy="656542"/>
            </a:xfrm>
            <a:prstGeom prst="line">
              <a:avLst/>
            </a:prstGeom>
            <a:ln w="63500"/>
          </p:spPr>
          <p:style>
            <a:lnRef idx="1">
              <a:schemeClr val="accent1"/>
            </a:lnRef>
            <a:fillRef idx="0">
              <a:schemeClr val="accent1"/>
            </a:fillRef>
            <a:effectRef idx="0">
              <a:schemeClr val="accent1"/>
            </a:effectRef>
            <a:fontRef idx="minor">
              <a:schemeClr val="tx1"/>
            </a:fontRef>
          </p:style>
        </p:cxnSp>
        <p:pic>
          <p:nvPicPr>
            <p:cNvPr id="32" name="Picture 31" descr="Diagram, arrow&#10;&#10;Description automatically generated">
              <a:extLst>
                <a:ext uri="{FF2B5EF4-FFF2-40B4-BE49-F238E27FC236}">
                  <a16:creationId xmlns:a16="http://schemas.microsoft.com/office/drawing/2014/main" id="{53FA7D18-C565-4462-9B71-1EC61EEF8B16}"/>
                </a:ext>
              </a:extLst>
            </p:cNvPr>
            <p:cNvPicPr>
              <a:picLocks noChangeAspect="1"/>
            </p:cNvPicPr>
            <p:nvPr/>
          </p:nvPicPr>
          <p:blipFill>
            <a:blip r:embed="rId3" cstate="print">
              <a:duotone>
                <a:prstClr val="black"/>
                <a:schemeClr val="accent5">
                  <a:tint val="45000"/>
                  <a:satMod val="400000"/>
                </a:schemeClr>
              </a:duotone>
              <a:alphaModFix amt="85000"/>
              <a:extLst>
                <a:ext uri="{BEBA8EAE-BF5A-486C-A8C5-ECC9F3942E4B}">
                  <a14:imgProps xmlns:a14="http://schemas.microsoft.com/office/drawing/2010/main">
                    <a14:imgLayer r:embed="rId4">
                      <a14:imgEffect>
                        <a14:colorTemperature colorTemp="11051"/>
                      </a14:imgEffect>
                      <a14:imgEffect>
                        <a14:saturation sat="164000"/>
                      </a14:imgEffect>
                    </a14:imgLayer>
                  </a14:imgProps>
                </a:ext>
                <a:ext uri="{28A0092B-C50C-407E-A947-70E740481C1C}">
                  <a14:useLocalDpi xmlns:a14="http://schemas.microsoft.com/office/drawing/2010/main" val="0"/>
                </a:ext>
              </a:extLst>
            </a:blip>
            <a:stretch>
              <a:fillRect/>
            </a:stretch>
          </p:blipFill>
          <p:spPr>
            <a:xfrm>
              <a:off x="5109192" y="3004679"/>
              <a:ext cx="1269372" cy="1266812"/>
            </a:xfrm>
            <a:prstGeom prst="rect">
              <a:avLst/>
            </a:prstGeom>
          </p:spPr>
        </p:pic>
      </p:grpSp>
    </p:spTree>
    <p:extLst>
      <p:ext uri="{BB962C8B-B14F-4D97-AF65-F5344CB8AC3E}">
        <p14:creationId xmlns:p14="http://schemas.microsoft.com/office/powerpoint/2010/main" val="246550331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C8438-42AC-46F8-851B-295C03D2A4D0}"/>
              </a:ext>
            </a:extLst>
          </p:cNvPr>
          <p:cNvSpPr>
            <a:spLocks noGrp="1"/>
          </p:cNvSpPr>
          <p:nvPr>
            <p:ph type="title"/>
          </p:nvPr>
        </p:nvSpPr>
        <p:spPr/>
        <p:txBody>
          <a:bodyPr/>
          <a:lstStyle/>
          <a:p>
            <a:r>
              <a:rPr lang="en-US" dirty="0"/>
              <a:t>Status</a:t>
            </a:r>
          </a:p>
        </p:txBody>
      </p:sp>
      <p:sp>
        <p:nvSpPr>
          <p:cNvPr id="3" name="Text Placeholder 2">
            <a:extLst>
              <a:ext uri="{FF2B5EF4-FFF2-40B4-BE49-F238E27FC236}">
                <a16:creationId xmlns:a16="http://schemas.microsoft.com/office/drawing/2014/main" id="{CA597DCD-EA5E-4420-BA8E-A6890ECCD4A4}"/>
              </a:ext>
            </a:extLst>
          </p:cNvPr>
          <p:cNvSpPr>
            <a:spLocks noGrp="1"/>
          </p:cNvSpPr>
          <p:nvPr>
            <p:ph type="body" sz="quarter" idx="10"/>
          </p:nvPr>
        </p:nvSpPr>
        <p:spPr/>
        <p:txBody>
          <a:bodyPr/>
          <a:lstStyle/>
          <a:p>
            <a:r>
              <a:rPr lang="en-US" sz="2800" dirty="0"/>
              <a:t>02: split architecture / framework after IETF 112</a:t>
            </a:r>
          </a:p>
          <a:p>
            <a:r>
              <a:rPr lang="en-US" sz="2800" dirty="0"/>
              <a:t>03: Fabrice’s review</a:t>
            </a:r>
          </a:p>
          <a:p>
            <a:pPr lvl="1"/>
            <a:r>
              <a:rPr lang="en-US" dirty="0"/>
              <a:t>Clarification and reformulations (e.g., short range radios) </a:t>
            </a:r>
          </a:p>
          <a:p>
            <a:pPr lvl="1"/>
            <a:r>
              <a:rPr lang="en-US" dirty="0"/>
              <a:t>Forward references between sections 1 and 4</a:t>
            </a:r>
          </a:p>
          <a:p>
            <a:pPr lvl="1"/>
            <a:r>
              <a:rPr lang="en-US" dirty="0"/>
              <a:t>Promiscuous vs. multicast</a:t>
            </a:r>
          </a:p>
          <a:p>
            <a:r>
              <a:rPr lang="en-US" sz="2800" dirty="0"/>
              <a:t>04: Dave’s pre-WGLC review</a:t>
            </a:r>
          </a:p>
          <a:p>
            <a:pPr lvl="1"/>
            <a:r>
              <a:rPr lang="en-US" dirty="0"/>
              <a:t>Why @ L3 ? (technology diversity, increased spatial and spectrum diversity)</a:t>
            </a:r>
          </a:p>
          <a:p>
            <a:pPr lvl="1"/>
            <a:r>
              <a:rPr lang="en-US" dirty="0"/>
              <a:t>Positioning vs. DetNet (add DetNet Service Sublayer services)</a:t>
            </a:r>
          </a:p>
          <a:p>
            <a:pPr lvl="1"/>
            <a:r>
              <a:rPr lang="en-US" dirty="0"/>
              <a:t>Scope, clarify that multiple wireless access(es) is in scope</a:t>
            </a:r>
          </a:p>
          <a:p>
            <a:r>
              <a:rPr lang="en-US" sz="2800" dirty="0">
                <a:highlight>
                  <a:srgbClr val="00FFFF"/>
                </a:highlight>
              </a:rPr>
              <a:t>Editor’s view: Ready for WGLC</a:t>
            </a:r>
          </a:p>
        </p:txBody>
      </p:sp>
      <p:sp>
        <p:nvSpPr>
          <p:cNvPr id="4" name="Slide Number Placeholder 3">
            <a:extLst>
              <a:ext uri="{FF2B5EF4-FFF2-40B4-BE49-F238E27FC236}">
                <a16:creationId xmlns:a16="http://schemas.microsoft.com/office/drawing/2014/main" id="{A25E90EF-3A64-4FF5-A37F-39F859B927D4}"/>
              </a:ext>
            </a:extLst>
          </p:cNvPr>
          <p:cNvSpPr>
            <a:spLocks noGrp="1"/>
          </p:cNvSpPr>
          <p:nvPr>
            <p:ph type="sldNum" sz="quarter" idx="4"/>
          </p:nvPr>
        </p:nvSpPr>
        <p:spPr/>
        <p:txBody>
          <a:bodyPr/>
          <a:lstStyle/>
          <a:p>
            <a:pPr algn="r"/>
            <a:fld id="{18BF9C3C-0004-4145-8BE2-5FBA8C817ACA}" type="slidenum">
              <a:rPr lang="en-US" smtClean="0"/>
              <a:pPr algn="r"/>
              <a:t>12</a:t>
            </a:fld>
            <a:endParaRPr lang="en-US" dirty="0"/>
          </a:p>
        </p:txBody>
      </p:sp>
    </p:spTree>
    <p:extLst>
      <p:ext uri="{BB962C8B-B14F-4D97-AF65-F5344CB8AC3E}">
        <p14:creationId xmlns:p14="http://schemas.microsoft.com/office/powerpoint/2010/main" val="741646317"/>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C8438-42AC-46F8-851B-295C03D2A4D0}"/>
              </a:ext>
            </a:extLst>
          </p:cNvPr>
          <p:cNvSpPr>
            <a:spLocks noGrp="1"/>
          </p:cNvSpPr>
          <p:nvPr>
            <p:ph type="title"/>
          </p:nvPr>
        </p:nvSpPr>
        <p:spPr>
          <a:xfrm>
            <a:off x="2884498" y="2500855"/>
            <a:ext cx="6049639" cy="2041163"/>
          </a:xfrm>
        </p:spPr>
        <p:txBody>
          <a:bodyPr>
            <a:normAutofit/>
          </a:bodyPr>
          <a:lstStyle/>
          <a:p>
            <a:r>
              <a:rPr lang="en-US" sz="8800" dirty="0"/>
              <a:t>Questions ?</a:t>
            </a:r>
          </a:p>
        </p:txBody>
      </p:sp>
      <p:sp>
        <p:nvSpPr>
          <p:cNvPr id="4" name="Slide Number Placeholder 3">
            <a:extLst>
              <a:ext uri="{FF2B5EF4-FFF2-40B4-BE49-F238E27FC236}">
                <a16:creationId xmlns:a16="http://schemas.microsoft.com/office/drawing/2014/main" id="{A25E90EF-3A64-4FF5-A37F-39F859B927D4}"/>
              </a:ext>
            </a:extLst>
          </p:cNvPr>
          <p:cNvSpPr>
            <a:spLocks noGrp="1"/>
          </p:cNvSpPr>
          <p:nvPr>
            <p:ph type="sldNum" sz="quarter" idx="4"/>
          </p:nvPr>
        </p:nvSpPr>
        <p:spPr/>
        <p:txBody>
          <a:bodyPr/>
          <a:lstStyle/>
          <a:p>
            <a:pPr algn="r"/>
            <a:fld id="{18BF9C3C-0004-4145-8BE2-5FBA8C817ACA}" type="slidenum">
              <a:rPr lang="en-US" smtClean="0"/>
              <a:pPr algn="r"/>
              <a:t>13</a:t>
            </a:fld>
            <a:endParaRPr lang="en-US" dirty="0"/>
          </a:p>
        </p:txBody>
      </p:sp>
    </p:spTree>
    <p:extLst>
      <p:ext uri="{BB962C8B-B14F-4D97-AF65-F5344CB8AC3E}">
        <p14:creationId xmlns:p14="http://schemas.microsoft.com/office/powerpoint/2010/main" val="1286971591"/>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2D2A29D-1EDD-42C8-A78A-4DB7C1246D4B}"/>
              </a:ext>
            </a:extLst>
          </p:cNvPr>
          <p:cNvSpPr>
            <a:spLocks noGrp="1"/>
          </p:cNvSpPr>
          <p:nvPr>
            <p:ph type="title"/>
          </p:nvPr>
        </p:nvSpPr>
        <p:spPr>
          <a:xfrm>
            <a:off x="174101" y="229797"/>
            <a:ext cx="9207884" cy="838200"/>
          </a:xfrm>
        </p:spPr>
        <p:txBody>
          <a:bodyPr>
            <a:normAutofit/>
          </a:bodyPr>
          <a:lstStyle/>
          <a:p>
            <a:r>
              <a:rPr lang="en-US" dirty="0">
                <a:solidFill>
                  <a:schemeClr val="tx1"/>
                </a:solidFill>
              </a:rPr>
              <a:t>Reliability &amp; Availability vs. Energy &amp; Bandwidth</a:t>
            </a:r>
            <a:endParaRPr lang="fr-FR" dirty="0">
              <a:solidFill>
                <a:schemeClr val="tx1"/>
              </a:solidFill>
            </a:endParaRPr>
          </a:p>
        </p:txBody>
      </p:sp>
      <p:sp>
        <p:nvSpPr>
          <p:cNvPr id="6" name="Text Placeholder 5">
            <a:extLst>
              <a:ext uri="{FF2B5EF4-FFF2-40B4-BE49-F238E27FC236}">
                <a16:creationId xmlns:a16="http://schemas.microsoft.com/office/drawing/2014/main" id="{BE4DE177-E354-4164-A3FB-7C37C6E1D94D}"/>
              </a:ext>
            </a:extLst>
          </p:cNvPr>
          <p:cNvSpPr>
            <a:spLocks noGrp="1"/>
          </p:cNvSpPr>
          <p:nvPr>
            <p:ph type="body" sz="quarter" idx="10"/>
          </p:nvPr>
        </p:nvSpPr>
        <p:spPr>
          <a:xfrm>
            <a:off x="310896" y="1344168"/>
            <a:ext cx="7880604" cy="4965192"/>
          </a:xfrm>
        </p:spPr>
        <p:txBody>
          <a:bodyPr/>
          <a:lstStyle/>
          <a:p>
            <a:r>
              <a:rPr lang="en-US" dirty="0"/>
              <a:t>Due to uncontrolled interferences, including the self-induced multipath fading, deterministic networking can only be approached on wireless links.  </a:t>
            </a:r>
          </a:p>
          <a:p>
            <a:r>
              <a:rPr lang="en-US" dirty="0"/>
              <a:t>The radio conditions may change -way- faster than a centralized PCE can adapt and reprogram, in particular when the controller is distant and connectivity is slow and limited.  </a:t>
            </a:r>
          </a:p>
          <a:p>
            <a:r>
              <a:rPr lang="en-US" dirty="0"/>
              <a:t>RAW separates the path computation time scale at which a complex path is recomputed from the path selection time scale at which the forwarding decision is taken for one or a few packets.  </a:t>
            </a:r>
          </a:p>
          <a:p>
            <a:r>
              <a:rPr lang="en-US" dirty="0"/>
              <a:t>RAW operates at the path selection time scale. </a:t>
            </a:r>
            <a:r>
              <a:rPr lang="en-US" i="1" dirty="0"/>
              <a:t> </a:t>
            </a:r>
            <a:r>
              <a:rPr lang="en-US" dirty="0"/>
              <a:t>The RAW problem is to decide, within the redundant solutions that are proposed by the PCE, which will be used for each packet to provide a Reliable and Available service while minimizing the waste of resources.</a:t>
            </a:r>
            <a:endParaRPr lang="fr-FR" dirty="0"/>
          </a:p>
        </p:txBody>
      </p:sp>
      <p:sp>
        <p:nvSpPr>
          <p:cNvPr id="4" name="Slide Number Placeholder 3">
            <a:extLst>
              <a:ext uri="{FF2B5EF4-FFF2-40B4-BE49-F238E27FC236}">
                <a16:creationId xmlns:a16="http://schemas.microsoft.com/office/drawing/2014/main" id="{ED1D63DD-6C4B-4BB7-8871-0A08EC67069F}"/>
              </a:ext>
            </a:extLst>
          </p:cNvPr>
          <p:cNvSpPr>
            <a:spLocks noGrp="1"/>
          </p:cNvSpPr>
          <p:nvPr>
            <p:ph type="sldNum" sz="quarter" idx="4"/>
          </p:nvPr>
        </p:nvSpPr>
        <p:spPr/>
        <p:txBody>
          <a:bodyPr/>
          <a:lstStyle/>
          <a:p>
            <a:pPr algn="r">
              <a:defRPr/>
            </a:pPr>
            <a:fld id="{481748C4-3C8E-425B-A87C-F143330E359D}" type="slidenum">
              <a:rPr lang="en-US" altLang="en-US" smtClean="0"/>
              <a:pPr algn="r">
                <a:defRPr/>
              </a:pPr>
              <a:t>2</a:t>
            </a:fld>
            <a:endParaRPr lang="en-US" altLang="en-US"/>
          </a:p>
        </p:txBody>
      </p:sp>
      <p:sp>
        <p:nvSpPr>
          <p:cNvPr id="8" name="Thought Bubble: Cloud 7">
            <a:extLst>
              <a:ext uri="{FF2B5EF4-FFF2-40B4-BE49-F238E27FC236}">
                <a16:creationId xmlns:a16="http://schemas.microsoft.com/office/drawing/2014/main" id="{99B08902-F462-4F9D-BB49-812EBA6417F4}"/>
              </a:ext>
            </a:extLst>
          </p:cNvPr>
          <p:cNvSpPr/>
          <p:nvPr/>
        </p:nvSpPr>
        <p:spPr>
          <a:xfrm>
            <a:off x="7939017" y="1312589"/>
            <a:ext cx="3416300" cy="2798902"/>
          </a:xfrm>
          <a:prstGeom prst="cloudCallout">
            <a:avLst>
              <a:gd name="adj1" fmla="val 24469"/>
              <a:gd name="adj2" fmla="val 8204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Graphic 9" descr="Head with gears">
            <a:extLst>
              <a:ext uri="{FF2B5EF4-FFF2-40B4-BE49-F238E27FC236}">
                <a16:creationId xmlns:a16="http://schemas.microsoft.com/office/drawing/2014/main" id="{BD96E96E-1861-4026-948B-1FB1C93194A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198100" y="5082807"/>
            <a:ext cx="914400" cy="914400"/>
          </a:xfrm>
          <a:prstGeom prst="rect">
            <a:avLst/>
          </a:prstGeom>
        </p:spPr>
      </p:pic>
      <p:pic>
        <p:nvPicPr>
          <p:cNvPr id="12" name="Picture 11">
            <a:extLst>
              <a:ext uri="{FF2B5EF4-FFF2-40B4-BE49-F238E27FC236}">
                <a16:creationId xmlns:a16="http://schemas.microsoft.com/office/drawing/2014/main" id="{8E8C20EB-0EE7-45A1-9673-905827987449}"/>
              </a:ext>
            </a:extLst>
          </p:cNvPr>
          <p:cNvPicPr/>
          <p:nvPr/>
        </p:nvPicPr>
        <p:blipFill rotWithShape="1">
          <a:blip r:embed="rId5" cstate="print">
            <a:extLst>
              <a:ext uri="{28A0092B-C50C-407E-A947-70E740481C1C}">
                <a14:useLocalDpi xmlns:a14="http://schemas.microsoft.com/office/drawing/2010/main" val="0"/>
              </a:ext>
            </a:extLst>
          </a:blip>
          <a:srcRect t="14897" b="8858"/>
          <a:stretch/>
        </p:blipFill>
        <p:spPr bwMode="auto">
          <a:xfrm>
            <a:off x="8453367" y="2626805"/>
            <a:ext cx="2327416" cy="1016000"/>
          </a:xfrm>
          <a:prstGeom prst="rect">
            <a:avLst/>
          </a:prstGeom>
          <a:noFill/>
          <a:ln>
            <a:noFill/>
          </a:ln>
        </p:spPr>
      </p:pic>
      <p:sp>
        <p:nvSpPr>
          <p:cNvPr id="15" name="Flowchart: Magnetic Disk 14">
            <a:extLst>
              <a:ext uri="{FF2B5EF4-FFF2-40B4-BE49-F238E27FC236}">
                <a16:creationId xmlns:a16="http://schemas.microsoft.com/office/drawing/2014/main" id="{9F03A2CF-048A-4817-A74D-7241B5E5ABD9}"/>
              </a:ext>
            </a:extLst>
          </p:cNvPr>
          <p:cNvSpPr/>
          <p:nvPr/>
        </p:nvSpPr>
        <p:spPr>
          <a:xfrm>
            <a:off x="9463017" y="5133607"/>
            <a:ext cx="2431367" cy="1390476"/>
          </a:xfrm>
          <a:prstGeom prst="flowChartMagneticDisk">
            <a:avLst/>
          </a:prstGeom>
          <a:solidFill>
            <a:schemeClr val="accent1">
              <a:alpha val="11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ln w="0"/>
              <a:solidFill>
                <a:schemeClr val="tx1"/>
              </a:solidFill>
              <a:effectLst>
                <a:outerShdw blurRad="38100" dist="19050" dir="2700000" algn="tl" rotWithShape="0">
                  <a:schemeClr val="dk1">
                    <a:alpha val="40000"/>
                  </a:schemeClr>
                </a:outerShdw>
              </a:effectLst>
            </a:endParaRPr>
          </a:p>
          <a:p>
            <a:pPr algn="ctr"/>
            <a:endParaRPr lang="fr-FR" dirty="0">
              <a:ln w="0"/>
              <a:solidFill>
                <a:schemeClr val="tx1"/>
              </a:solidFill>
              <a:effectLst>
                <a:outerShdw blurRad="38100" dist="19050" dir="2700000" algn="tl" rotWithShape="0">
                  <a:schemeClr val="dk1">
                    <a:alpha val="40000"/>
                  </a:schemeClr>
                </a:outerShdw>
              </a:effectLst>
            </a:endParaRPr>
          </a:p>
          <a:p>
            <a:pPr algn="ctr"/>
            <a:endParaRPr lang="fr-FR" dirty="0">
              <a:ln w="0"/>
              <a:solidFill>
                <a:schemeClr val="tx1"/>
              </a:solidFill>
              <a:effectLst>
                <a:outerShdw blurRad="38100" dist="19050" dir="2700000" algn="tl" rotWithShape="0">
                  <a:schemeClr val="dk1">
                    <a:alpha val="40000"/>
                  </a:schemeClr>
                </a:outerShdw>
              </a:effectLst>
            </a:endParaRPr>
          </a:p>
          <a:p>
            <a:pPr algn="ctr"/>
            <a:r>
              <a:rPr lang="fr-FR" dirty="0">
                <a:ln w="0"/>
                <a:solidFill>
                  <a:schemeClr val="tx1"/>
                </a:solidFill>
                <a:effectLst>
                  <a:outerShdw blurRad="38100" dist="19050" dir="2700000" algn="tl" rotWithShape="0">
                    <a:schemeClr val="dk1">
                      <a:alpha val="40000"/>
                    </a:schemeClr>
                  </a:outerShdw>
                </a:effectLst>
              </a:rPr>
              <a:t>Controller</a:t>
            </a:r>
          </a:p>
        </p:txBody>
      </p:sp>
      <p:sp>
        <p:nvSpPr>
          <p:cNvPr id="16" name="TextBox 15">
            <a:extLst>
              <a:ext uri="{FF2B5EF4-FFF2-40B4-BE49-F238E27FC236}">
                <a16:creationId xmlns:a16="http://schemas.microsoft.com/office/drawing/2014/main" id="{707A00BA-97AF-495C-9622-2A53C8DDDCDF}"/>
              </a:ext>
            </a:extLst>
          </p:cNvPr>
          <p:cNvSpPr txBox="1"/>
          <p:nvPr/>
        </p:nvSpPr>
        <p:spPr>
          <a:xfrm>
            <a:off x="7955547" y="952042"/>
            <a:ext cx="1036053" cy="646331"/>
          </a:xfrm>
          <a:prstGeom prst="rect">
            <a:avLst/>
          </a:prstGeom>
          <a:noFill/>
        </p:spPr>
        <p:txBody>
          <a:bodyPr wrap="none" rtlCol="0">
            <a:spAutoFit/>
          </a:bodyPr>
          <a:lstStyle/>
          <a:p>
            <a:r>
              <a:rPr lang="fr-FR" dirty="0"/>
              <a:t>Wireless </a:t>
            </a:r>
          </a:p>
          <a:p>
            <a:r>
              <a:rPr lang="fr-FR" dirty="0"/>
              <a:t>network</a:t>
            </a:r>
          </a:p>
        </p:txBody>
      </p:sp>
      <p:sp>
        <p:nvSpPr>
          <p:cNvPr id="17" name="Oval 16">
            <a:extLst>
              <a:ext uri="{FF2B5EF4-FFF2-40B4-BE49-F238E27FC236}">
                <a16:creationId xmlns:a16="http://schemas.microsoft.com/office/drawing/2014/main" id="{70958610-FCD3-453A-A40A-584CC0016C28}"/>
              </a:ext>
            </a:extLst>
          </p:cNvPr>
          <p:cNvSpPr/>
          <p:nvPr/>
        </p:nvSpPr>
        <p:spPr>
          <a:xfrm>
            <a:off x="10359884" y="17759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Oval 17">
            <a:extLst>
              <a:ext uri="{FF2B5EF4-FFF2-40B4-BE49-F238E27FC236}">
                <a16:creationId xmlns:a16="http://schemas.microsoft.com/office/drawing/2014/main" id="{DD2AE4DD-0D2E-45A0-B2CC-3324C52DBEEC}"/>
              </a:ext>
            </a:extLst>
          </p:cNvPr>
          <p:cNvSpPr/>
          <p:nvPr/>
        </p:nvSpPr>
        <p:spPr>
          <a:xfrm>
            <a:off x="10512284" y="19283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Oval 18">
            <a:extLst>
              <a:ext uri="{FF2B5EF4-FFF2-40B4-BE49-F238E27FC236}">
                <a16:creationId xmlns:a16="http://schemas.microsoft.com/office/drawing/2014/main" id="{DF799647-C8DF-4FAE-ABDB-819D0E1B5F7E}"/>
              </a:ext>
            </a:extLst>
          </p:cNvPr>
          <p:cNvSpPr/>
          <p:nvPr/>
        </p:nvSpPr>
        <p:spPr>
          <a:xfrm>
            <a:off x="10664684" y="20807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Oval 19">
            <a:extLst>
              <a:ext uri="{FF2B5EF4-FFF2-40B4-BE49-F238E27FC236}">
                <a16:creationId xmlns:a16="http://schemas.microsoft.com/office/drawing/2014/main" id="{2B68BD63-7C7A-44E9-9332-10B62CE4B20B}"/>
              </a:ext>
            </a:extLst>
          </p:cNvPr>
          <p:cNvSpPr/>
          <p:nvPr/>
        </p:nvSpPr>
        <p:spPr>
          <a:xfrm>
            <a:off x="10817084" y="22331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Oval 20">
            <a:extLst>
              <a:ext uri="{FF2B5EF4-FFF2-40B4-BE49-F238E27FC236}">
                <a16:creationId xmlns:a16="http://schemas.microsoft.com/office/drawing/2014/main" id="{2A8BE087-EA2E-458F-8CD0-C09CDA5BEB03}"/>
              </a:ext>
            </a:extLst>
          </p:cNvPr>
          <p:cNvSpPr/>
          <p:nvPr/>
        </p:nvSpPr>
        <p:spPr>
          <a:xfrm>
            <a:off x="10016984" y="19727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Oval 21">
            <a:extLst>
              <a:ext uri="{FF2B5EF4-FFF2-40B4-BE49-F238E27FC236}">
                <a16:creationId xmlns:a16="http://schemas.microsoft.com/office/drawing/2014/main" id="{148BFA1D-6667-4224-83E7-6A78C5226756}"/>
              </a:ext>
            </a:extLst>
          </p:cNvPr>
          <p:cNvSpPr/>
          <p:nvPr/>
        </p:nvSpPr>
        <p:spPr>
          <a:xfrm>
            <a:off x="9254984" y="17251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Oval 22">
            <a:extLst>
              <a:ext uri="{FF2B5EF4-FFF2-40B4-BE49-F238E27FC236}">
                <a16:creationId xmlns:a16="http://schemas.microsoft.com/office/drawing/2014/main" id="{EB947996-004E-4B92-B941-022F517EAE3E}"/>
              </a:ext>
            </a:extLst>
          </p:cNvPr>
          <p:cNvSpPr/>
          <p:nvPr/>
        </p:nvSpPr>
        <p:spPr>
          <a:xfrm>
            <a:off x="10179050" y="21251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Oval 23">
            <a:extLst>
              <a:ext uri="{FF2B5EF4-FFF2-40B4-BE49-F238E27FC236}">
                <a16:creationId xmlns:a16="http://schemas.microsoft.com/office/drawing/2014/main" id="{9401B90E-9EEB-4451-800A-7FE70C544D1A}"/>
              </a:ext>
            </a:extLst>
          </p:cNvPr>
          <p:cNvSpPr/>
          <p:nvPr/>
        </p:nvSpPr>
        <p:spPr>
          <a:xfrm>
            <a:off x="10331450" y="22775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Oval 24">
            <a:extLst>
              <a:ext uri="{FF2B5EF4-FFF2-40B4-BE49-F238E27FC236}">
                <a16:creationId xmlns:a16="http://schemas.microsoft.com/office/drawing/2014/main" id="{9137DFA8-8EC3-494C-B552-1B93DB46252B}"/>
              </a:ext>
            </a:extLst>
          </p:cNvPr>
          <p:cNvSpPr/>
          <p:nvPr/>
        </p:nvSpPr>
        <p:spPr>
          <a:xfrm>
            <a:off x="10483850" y="24299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Oval 25">
            <a:extLst>
              <a:ext uri="{FF2B5EF4-FFF2-40B4-BE49-F238E27FC236}">
                <a16:creationId xmlns:a16="http://schemas.microsoft.com/office/drawing/2014/main" id="{B4AF632C-927E-41F8-BBD6-14433E6336A5}"/>
              </a:ext>
            </a:extLst>
          </p:cNvPr>
          <p:cNvSpPr/>
          <p:nvPr/>
        </p:nvSpPr>
        <p:spPr>
          <a:xfrm>
            <a:off x="9407384" y="18775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Oval 26">
            <a:extLst>
              <a:ext uri="{FF2B5EF4-FFF2-40B4-BE49-F238E27FC236}">
                <a16:creationId xmlns:a16="http://schemas.microsoft.com/office/drawing/2014/main" id="{04C5F9B6-3699-45B7-90A0-BD4CB2DAD2B6}"/>
              </a:ext>
            </a:extLst>
          </p:cNvPr>
          <p:cNvSpPr/>
          <p:nvPr/>
        </p:nvSpPr>
        <p:spPr>
          <a:xfrm>
            <a:off x="9559784" y="20299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Oval 27">
            <a:extLst>
              <a:ext uri="{FF2B5EF4-FFF2-40B4-BE49-F238E27FC236}">
                <a16:creationId xmlns:a16="http://schemas.microsoft.com/office/drawing/2014/main" id="{2D90433A-89BC-4351-A999-3B2924335129}"/>
              </a:ext>
            </a:extLst>
          </p:cNvPr>
          <p:cNvSpPr/>
          <p:nvPr/>
        </p:nvSpPr>
        <p:spPr>
          <a:xfrm>
            <a:off x="9712184" y="21823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Oval 28">
            <a:extLst>
              <a:ext uri="{FF2B5EF4-FFF2-40B4-BE49-F238E27FC236}">
                <a16:creationId xmlns:a16="http://schemas.microsoft.com/office/drawing/2014/main" id="{CE959B91-6310-4EC5-88AC-DB6BE976A026}"/>
              </a:ext>
            </a:extLst>
          </p:cNvPr>
          <p:cNvSpPr/>
          <p:nvPr/>
        </p:nvSpPr>
        <p:spPr>
          <a:xfrm>
            <a:off x="9864584" y="23347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Oval 29">
            <a:extLst>
              <a:ext uri="{FF2B5EF4-FFF2-40B4-BE49-F238E27FC236}">
                <a16:creationId xmlns:a16="http://schemas.microsoft.com/office/drawing/2014/main" id="{DED0A7FA-5AF7-47F2-B21F-D526427B0F72}"/>
              </a:ext>
            </a:extLst>
          </p:cNvPr>
          <p:cNvSpPr/>
          <p:nvPr/>
        </p:nvSpPr>
        <p:spPr>
          <a:xfrm>
            <a:off x="10016984" y="24871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Oval 30">
            <a:extLst>
              <a:ext uri="{FF2B5EF4-FFF2-40B4-BE49-F238E27FC236}">
                <a16:creationId xmlns:a16="http://schemas.microsoft.com/office/drawing/2014/main" id="{7421567C-1E8D-472C-9937-DF5BE851ECDD}"/>
              </a:ext>
            </a:extLst>
          </p:cNvPr>
          <p:cNvSpPr/>
          <p:nvPr/>
        </p:nvSpPr>
        <p:spPr>
          <a:xfrm>
            <a:off x="8675617" y="17505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Oval 31">
            <a:extLst>
              <a:ext uri="{FF2B5EF4-FFF2-40B4-BE49-F238E27FC236}">
                <a16:creationId xmlns:a16="http://schemas.microsoft.com/office/drawing/2014/main" id="{1AED592A-D7F1-4600-8A68-E4BF4933B1ED}"/>
              </a:ext>
            </a:extLst>
          </p:cNvPr>
          <p:cNvSpPr/>
          <p:nvPr/>
        </p:nvSpPr>
        <p:spPr>
          <a:xfrm>
            <a:off x="9381984" y="16298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Oval 32">
            <a:extLst>
              <a:ext uri="{FF2B5EF4-FFF2-40B4-BE49-F238E27FC236}">
                <a16:creationId xmlns:a16="http://schemas.microsoft.com/office/drawing/2014/main" id="{85830D6C-B34D-403A-A426-38273D7E631E}"/>
              </a:ext>
            </a:extLst>
          </p:cNvPr>
          <p:cNvSpPr/>
          <p:nvPr/>
        </p:nvSpPr>
        <p:spPr>
          <a:xfrm>
            <a:off x="9544050" y="17822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Oval 33">
            <a:extLst>
              <a:ext uri="{FF2B5EF4-FFF2-40B4-BE49-F238E27FC236}">
                <a16:creationId xmlns:a16="http://schemas.microsoft.com/office/drawing/2014/main" id="{BFD30E0A-7F3B-4A31-AC16-EBCC2BCBE3CB}"/>
              </a:ext>
            </a:extLst>
          </p:cNvPr>
          <p:cNvSpPr/>
          <p:nvPr/>
        </p:nvSpPr>
        <p:spPr>
          <a:xfrm>
            <a:off x="9696450" y="19346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Oval 34">
            <a:extLst>
              <a:ext uri="{FF2B5EF4-FFF2-40B4-BE49-F238E27FC236}">
                <a16:creationId xmlns:a16="http://schemas.microsoft.com/office/drawing/2014/main" id="{86E9069F-9D93-4DDC-A7DC-5153C35A1FD2}"/>
              </a:ext>
            </a:extLst>
          </p:cNvPr>
          <p:cNvSpPr/>
          <p:nvPr/>
        </p:nvSpPr>
        <p:spPr>
          <a:xfrm>
            <a:off x="9848850" y="20870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Oval 35">
            <a:extLst>
              <a:ext uri="{FF2B5EF4-FFF2-40B4-BE49-F238E27FC236}">
                <a16:creationId xmlns:a16="http://schemas.microsoft.com/office/drawing/2014/main" id="{D1294015-A031-4AEA-A275-9AF8C941589D}"/>
              </a:ext>
            </a:extLst>
          </p:cNvPr>
          <p:cNvSpPr/>
          <p:nvPr/>
        </p:nvSpPr>
        <p:spPr>
          <a:xfrm>
            <a:off x="9229584" y="19918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Oval 36">
            <a:extLst>
              <a:ext uri="{FF2B5EF4-FFF2-40B4-BE49-F238E27FC236}">
                <a16:creationId xmlns:a16="http://schemas.microsoft.com/office/drawing/2014/main" id="{00510097-2331-42DA-B7BA-6402C929045C}"/>
              </a:ext>
            </a:extLst>
          </p:cNvPr>
          <p:cNvSpPr/>
          <p:nvPr/>
        </p:nvSpPr>
        <p:spPr>
          <a:xfrm>
            <a:off x="9381984" y="21442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Oval 37">
            <a:extLst>
              <a:ext uri="{FF2B5EF4-FFF2-40B4-BE49-F238E27FC236}">
                <a16:creationId xmlns:a16="http://schemas.microsoft.com/office/drawing/2014/main" id="{5520FBDE-D865-44B7-8E2B-FEE796E2BDC6}"/>
              </a:ext>
            </a:extLst>
          </p:cNvPr>
          <p:cNvSpPr/>
          <p:nvPr/>
        </p:nvSpPr>
        <p:spPr>
          <a:xfrm>
            <a:off x="10105884" y="18267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Oval 38">
            <a:extLst>
              <a:ext uri="{FF2B5EF4-FFF2-40B4-BE49-F238E27FC236}">
                <a16:creationId xmlns:a16="http://schemas.microsoft.com/office/drawing/2014/main" id="{005F7D5A-199A-4FEE-8B60-EC4839530A96}"/>
              </a:ext>
            </a:extLst>
          </p:cNvPr>
          <p:cNvSpPr/>
          <p:nvPr/>
        </p:nvSpPr>
        <p:spPr>
          <a:xfrm>
            <a:off x="10267950" y="19791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Oval 39">
            <a:extLst>
              <a:ext uri="{FF2B5EF4-FFF2-40B4-BE49-F238E27FC236}">
                <a16:creationId xmlns:a16="http://schemas.microsoft.com/office/drawing/2014/main" id="{9DDEB1C1-C4DF-4AD0-896F-4F9C53652069}"/>
              </a:ext>
            </a:extLst>
          </p:cNvPr>
          <p:cNvSpPr/>
          <p:nvPr/>
        </p:nvSpPr>
        <p:spPr>
          <a:xfrm>
            <a:off x="10420350" y="21315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Oval 40">
            <a:extLst>
              <a:ext uri="{FF2B5EF4-FFF2-40B4-BE49-F238E27FC236}">
                <a16:creationId xmlns:a16="http://schemas.microsoft.com/office/drawing/2014/main" id="{8D9D4874-98EF-4F0C-A6CA-0632C13DFC54}"/>
              </a:ext>
            </a:extLst>
          </p:cNvPr>
          <p:cNvSpPr/>
          <p:nvPr/>
        </p:nvSpPr>
        <p:spPr>
          <a:xfrm>
            <a:off x="10572750" y="22839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Oval 41">
            <a:extLst>
              <a:ext uri="{FF2B5EF4-FFF2-40B4-BE49-F238E27FC236}">
                <a16:creationId xmlns:a16="http://schemas.microsoft.com/office/drawing/2014/main" id="{C4F414DE-682B-486A-965B-68269F9F42C1}"/>
              </a:ext>
            </a:extLst>
          </p:cNvPr>
          <p:cNvSpPr/>
          <p:nvPr/>
        </p:nvSpPr>
        <p:spPr>
          <a:xfrm>
            <a:off x="9953484" y="21886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Oval 42">
            <a:extLst>
              <a:ext uri="{FF2B5EF4-FFF2-40B4-BE49-F238E27FC236}">
                <a16:creationId xmlns:a16="http://schemas.microsoft.com/office/drawing/2014/main" id="{C1E46368-B6E8-4CBC-AEC7-FC4AE7CD718E}"/>
              </a:ext>
            </a:extLst>
          </p:cNvPr>
          <p:cNvSpPr/>
          <p:nvPr/>
        </p:nvSpPr>
        <p:spPr>
          <a:xfrm>
            <a:off x="10105884" y="23410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Oval 43">
            <a:extLst>
              <a:ext uri="{FF2B5EF4-FFF2-40B4-BE49-F238E27FC236}">
                <a16:creationId xmlns:a16="http://schemas.microsoft.com/office/drawing/2014/main" id="{70CC89BA-4C87-4C3D-999D-BC7B8F774296}"/>
              </a:ext>
            </a:extLst>
          </p:cNvPr>
          <p:cNvSpPr/>
          <p:nvPr/>
        </p:nvSpPr>
        <p:spPr>
          <a:xfrm>
            <a:off x="8492984" y="19346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Oval 44">
            <a:extLst>
              <a:ext uri="{FF2B5EF4-FFF2-40B4-BE49-F238E27FC236}">
                <a16:creationId xmlns:a16="http://schemas.microsoft.com/office/drawing/2014/main" id="{0C932963-0C07-4522-99AB-29E077407CA0}"/>
              </a:ext>
            </a:extLst>
          </p:cNvPr>
          <p:cNvSpPr/>
          <p:nvPr/>
        </p:nvSpPr>
        <p:spPr>
          <a:xfrm>
            <a:off x="8655050" y="20870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Oval 45">
            <a:extLst>
              <a:ext uri="{FF2B5EF4-FFF2-40B4-BE49-F238E27FC236}">
                <a16:creationId xmlns:a16="http://schemas.microsoft.com/office/drawing/2014/main" id="{596393E0-7571-4A0F-98CB-4045D1E688F2}"/>
              </a:ext>
            </a:extLst>
          </p:cNvPr>
          <p:cNvSpPr/>
          <p:nvPr/>
        </p:nvSpPr>
        <p:spPr>
          <a:xfrm>
            <a:off x="8807450" y="22394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Oval 46">
            <a:extLst>
              <a:ext uri="{FF2B5EF4-FFF2-40B4-BE49-F238E27FC236}">
                <a16:creationId xmlns:a16="http://schemas.microsoft.com/office/drawing/2014/main" id="{EA62A605-AE18-4210-8D03-55550D596CB3}"/>
              </a:ext>
            </a:extLst>
          </p:cNvPr>
          <p:cNvSpPr/>
          <p:nvPr/>
        </p:nvSpPr>
        <p:spPr>
          <a:xfrm>
            <a:off x="8959850" y="23918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Oval 47">
            <a:extLst>
              <a:ext uri="{FF2B5EF4-FFF2-40B4-BE49-F238E27FC236}">
                <a16:creationId xmlns:a16="http://schemas.microsoft.com/office/drawing/2014/main" id="{D216908C-A154-49D7-8FEC-4B7F188DCCD3}"/>
              </a:ext>
            </a:extLst>
          </p:cNvPr>
          <p:cNvSpPr/>
          <p:nvPr/>
        </p:nvSpPr>
        <p:spPr>
          <a:xfrm>
            <a:off x="8340584" y="22966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9" name="Oval 48">
            <a:extLst>
              <a:ext uri="{FF2B5EF4-FFF2-40B4-BE49-F238E27FC236}">
                <a16:creationId xmlns:a16="http://schemas.microsoft.com/office/drawing/2014/main" id="{D691F908-76B5-4F0B-8F3E-9193CF2CA527}"/>
              </a:ext>
            </a:extLst>
          </p:cNvPr>
          <p:cNvSpPr/>
          <p:nvPr/>
        </p:nvSpPr>
        <p:spPr>
          <a:xfrm>
            <a:off x="8492984" y="24490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Oval 49">
            <a:extLst>
              <a:ext uri="{FF2B5EF4-FFF2-40B4-BE49-F238E27FC236}">
                <a16:creationId xmlns:a16="http://schemas.microsoft.com/office/drawing/2014/main" id="{593D8961-88C9-4F79-921E-BBA65FBE4B10}"/>
              </a:ext>
            </a:extLst>
          </p:cNvPr>
          <p:cNvSpPr/>
          <p:nvPr/>
        </p:nvSpPr>
        <p:spPr>
          <a:xfrm>
            <a:off x="8181834" y="27601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Oval 50">
            <a:extLst>
              <a:ext uri="{FF2B5EF4-FFF2-40B4-BE49-F238E27FC236}">
                <a16:creationId xmlns:a16="http://schemas.microsoft.com/office/drawing/2014/main" id="{9D4A747A-727C-4362-8B42-E0B7F033AC13}"/>
              </a:ext>
            </a:extLst>
          </p:cNvPr>
          <p:cNvSpPr/>
          <p:nvPr/>
        </p:nvSpPr>
        <p:spPr>
          <a:xfrm>
            <a:off x="8343900" y="26522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2" name="Oval 51">
            <a:extLst>
              <a:ext uri="{FF2B5EF4-FFF2-40B4-BE49-F238E27FC236}">
                <a16:creationId xmlns:a16="http://schemas.microsoft.com/office/drawing/2014/main" id="{5BBE0A0F-12B4-43BD-9533-65AFF7021071}"/>
              </a:ext>
            </a:extLst>
          </p:cNvPr>
          <p:cNvSpPr/>
          <p:nvPr/>
        </p:nvSpPr>
        <p:spPr>
          <a:xfrm>
            <a:off x="8496300" y="28046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3" name="Oval 52">
            <a:extLst>
              <a:ext uri="{FF2B5EF4-FFF2-40B4-BE49-F238E27FC236}">
                <a16:creationId xmlns:a16="http://schemas.microsoft.com/office/drawing/2014/main" id="{2B74AEEA-F484-4F69-A6BF-8E082F9BBAAE}"/>
              </a:ext>
            </a:extLst>
          </p:cNvPr>
          <p:cNvSpPr/>
          <p:nvPr/>
        </p:nvSpPr>
        <p:spPr>
          <a:xfrm>
            <a:off x="8788400" y="31030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4" name="Oval 53">
            <a:extLst>
              <a:ext uri="{FF2B5EF4-FFF2-40B4-BE49-F238E27FC236}">
                <a16:creationId xmlns:a16="http://schemas.microsoft.com/office/drawing/2014/main" id="{39057C42-9DB0-4436-BE65-98D6C1D2E325}"/>
              </a:ext>
            </a:extLst>
          </p:cNvPr>
          <p:cNvSpPr/>
          <p:nvPr/>
        </p:nvSpPr>
        <p:spPr>
          <a:xfrm>
            <a:off x="8416784" y="33507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 name="Oval 54">
            <a:extLst>
              <a:ext uri="{FF2B5EF4-FFF2-40B4-BE49-F238E27FC236}">
                <a16:creationId xmlns:a16="http://schemas.microsoft.com/office/drawing/2014/main" id="{02F5E900-D76A-4311-BF77-74607B263594}"/>
              </a:ext>
            </a:extLst>
          </p:cNvPr>
          <p:cNvSpPr/>
          <p:nvPr/>
        </p:nvSpPr>
        <p:spPr>
          <a:xfrm>
            <a:off x="8569184" y="35031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Oval 55">
            <a:extLst>
              <a:ext uri="{FF2B5EF4-FFF2-40B4-BE49-F238E27FC236}">
                <a16:creationId xmlns:a16="http://schemas.microsoft.com/office/drawing/2014/main" id="{D57ADB14-B133-4BB0-9D57-FEEFFD8BAFCA}"/>
              </a:ext>
            </a:extLst>
          </p:cNvPr>
          <p:cNvSpPr/>
          <p:nvPr/>
        </p:nvSpPr>
        <p:spPr>
          <a:xfrm>
            <a:off x="10321784" y="22775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7" name="Oval 56">
            <a:extLst>
              <a:ext uri="{FF2B5EF4-FFF2-40B4-BE49-F238E27FC236}">
                <a16:creationId xmlns:a16="http://schemas.microsoft.com/office/drawing/2014/main" id="{0F3CC57B-6441-4A30-A234-AFD936BB535B}"/>
              </a:ext>
            </a:extLst>
          </p:cNvPr>
          <p:cNvSpPr/>
          <p:nvPr/>
        </p:nvSpPr>
        <p:spPr>
          <a:xfrm>
            <a:off x="10483850" y="24299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Oval 57">
            <a:extLst>
              <a:ext uri="{FF2B5EF4-FFF2-40B4-BE49-F238E27FC236}">
                <a16:creationId xmlns:a16="http://schemas.microsoft.com/office/drawing/2014/main" id="{4F4B5F60-3B44-4F60-B249-EA26C2B8D17E}"/>
              </a:ext>
            </a:extLst>
          </p:cNvPr>
          <p:cNvSpPr/>
          <p:nvPr/>
        </p:nvSpPr>
        <p:spPr>
          <a:xfrm>
            <a:off x="10636250" y="25823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9" name="Oval 58">
            <a:extLst>
              <a:ext uri="{FF2B5EF4-FFF2-40B4-BE49-F238E27FC236}">
                <a16:creationId xmlns:a16="http://schemas.microsoft.com/office/drawing/2014/main" id="{087B0773-4A1B-4416-9DBE-7D2EB1866A4F}"/>
              </a:ext>
            </a:extLst>
          </p:cNvPr>
          <p:cNvSpPr/>
          <p:nvPr/>
        </p:nvSpPr>
        <p:spPr>
          <a:xfrm>
            <a:off x="10788650" y="27347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Oval 59">
            <a:extLst>
              <a:ext uri="{FF2B5EF4-FFF2-40B4-BE49-F238E27FC236}">
                <a16:creationId xmlns:a16="http://schemas.microsoft.com/office/drawing/2014/main" id="{E545BACD-4761-4B28-B1C0-7600B05646DF}"/>
              </a:ext>
            </a:extLst>
          </p:cNvPr>
          <p:cNvSpPr/>
          <p:nvPr/>
        </p:nvSpPr>
        <p:spPr>
          <a:xfrm>
            <a:off x="10359884" y="2597087"/>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1" name="Oval 60">
            <a:extLst>
              <a:ext uri="{FF2B5EF4-FFF2-40B4-BE49-F238E27FC236}">
                <a16:creationId xmlns:a16="http://schemas.microsoft.com/office/drawing/2014/main" id="{13ED7EFB-BFB3-496A-8FAC-69B5642E167C}"/>
              </a:ext>
            </a:extLst>
          </p:cNvPr>
          <p:cNvSpPr/>
          <p:nvPr/>
        </p:nvSpPr>
        <p:spPr>
          <a:xfrm>
            <a:off x="10378934" y="30329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 name="Oval 61">
            <a:extLst>
              <a:ext uri="{FF2B5EF4-FFF2-40B4-BE49-F238E27FC236}">
                <a16:creationId xmlns:a16="http://schemas.microsoft.com/office/drawing/2014/main" id="{71AA86D9-C2ED-44C3-8E20-0E229BBBFD33}"/>
              </a:ext>
            </a:extLst>
          </p:cNvPr>
          <p:cNvSpPr/>
          <p:nvPr/>
        </p:nvSpPr>
        <p:spPr>
          <a:xfrm>
            <a:off x="8746984" y="19854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 name="Oval 62">
            <a:extLst>
              <a:ext uri="{FF2B5EF4-FFF2-40B4-BE49-F238E27FC236}">
                <a16:creationId xmlns:a16="http://schemas.microsoft.com/office/drawing/2014/main" id="{7A95CE5D-3CB8-4633-B454-27DD7B2529C7}"/>
              </a:ext>
            </a:extLst>
          </p:cNvPr>
          <p:cNvSpPr/>
          <p:nvPr/>
        </p:nvSpPr>
        <p:spPr>
          <a:xfrm>
            <a:off x="8899384" y="21378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4" name="Oval 63">
            <a:extLst>
              <a:ext uri="{FF2B5EF4-FFF2-40B4-BE49-F238E27FC236}">
                <a16:creationId xmlns:a16="http://schemas.microsoft.com/office/drawing/2014/main" id="{580A4575-A160-49B1-A208-217B481D9189}"/>
              </a:ext>
            </a:extLst>
          </p:cNvPr>
          <p:cNvSpPr/>
          <p:nvPr/>
        </p:nvSpPr>
        <p:spPr>
          <a:xfrm>
            <a:off x="9051784" y="22902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5" name="Oval 64">
            <a:extLst>
              <a:ext uri="{FF2B5EF4-FFF2-40B4-BE49-F238E27FC236}">
                <a16:creationId xmlns:a16="http://schemas.microsoft.com/office/drawing/2014/main" id="{C0D892C2-6093-43AC-96F7-C3324FC2434F}"/>
              </a:ext>
            </a:extLst>
          </p:cNvPr>
          <p:cNvSpPr/>
          <p:nvPr/>
        </p:nvSpPr>
        <p:spPr>
          <a:xfrm>
            <a:off x="9036050" y="20426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6" name="Oval 65">
            <a:extLst>
              <a:ext uri="{FF2B5EF4-FFF2-40B4-BE49-F238E27FC236}">
                <a16:creationId xmlns:a16="http://schemas.microsoft.com/office/drawing/2014/main" id="{5FDC5D04-C819-4B75-AFDD-B09C7BFCCC13}"/>
              </a:ext>
            </a:extLst>
          </p:cNvPr>
          <p:cNvSpPr/>
          <p:nvPr/>
        </p:nvSpPr>
        <p:spPr>
          <a:xfrm>
            <a:off x="8721584" y="22521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7" name="Oval 66">
            <a:extLst>
              <a:ext uri="{FF2B5EF4-FFF2-40B4-BE49-F238E27FC236}">
                <a16:creationId xmlns:a16="http://schemas.microsoft.com/office/drawing/2014/main" id="{C7FE182F-164F-4E98-B7B6-367CCB8B88E2}"/>
              </a:ext>
            </a:extLst>
          </p:cNvPr>
          <p:cNvSpPr/>
          <p:nvPr/>
        </p:nvSpPr>
        <p:spPr>
          <a:xfrm>
            <a:off x="8873984" y="24045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8" name="Oval 67">
            <a:extLst>
              <a:ext uri="{FF2B5EF4-FFF2-40B4-BE49-F238E27FC236}">
                <a16:creationId xmlns:a16="http://schemas.microsoft.com/office/drawing/2014/main" id="{2B376C1F-1ADB-4CB4-B2E0-277B3D9D5A70}"/>
              </a:ext>
            </a:extLst>
          </p:cNvPr>
          <p:cNvSpPr/>
          <p:nvPr/>
        </p:nvSpPr>
        <p:spPr>
          <a:xfrm>
            <a:off x="10504386" y="3543237"/>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9" name="Oval 68">
            <a:extLst>
              <a:ext uri="{FF2B5EF4-FFF2-40B4-BE49-F238E27FC236}">
                <a16:creationId xmlns:a16="http://schemas.microsoft.com/office/drawing/2014/main" id="{CD56B96E-262A-4A9C-AEF7-BB513A43B9E0}"/>
              </a:ext>
            </a:extLst>
          </p:cNvPr>
          <p:cNvSpPr/>
          <p:nvPr/>
        </p:nvSpPr>
        <p:spPr>
          <a:xfrm>
            <a:off x="9210534" y="23281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0" name="Oval 69">
            <a:extLst>
              <a:ext uri="{FF2B5EF4-FFF2-40B4-BE49-F238E27FC236}">
                <a16:creationId xmlns:a16="http://schemas.microsoft.com/office/drawing/2014/main" id="{2EB64DD4-2DB9-4B4C-A11E-7A95FD882367}"/>
              </a:ext>
            </a:extLst>
          </p:cNvPr>
          <p:cNvSpPr/>
          <p:nvPr/>
        </p:nvSpPr>
        <p:spPr>
          <a:xfrm>
            <a:off x="9940784" y="15915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1" name="Oval 70">
            <a:extLst>
              <a:ext uri="{FF2B5EF4-FFF2-40B4-BE49-F238E27FC236}">
                <a16:creationId xmlns:a16="http://schemas.microsoft.com/office/drawing/2014/main" id="{FD894C67-A04E-45DC-94DC-B039E4EAF4BE}"/>
              </a:ext>
            </a:extLst>
          </p:cNvPr>
          <p:cNvSpPr/>
          <p:nvPr/>
        </p:nvSpPr>
        <p:spPr>
          <a:xfrm>
            <a:off x="9925050" y="19600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2" name="Oval 71">
            <a:extLst>
              <a:ext uri="{FF2B5EF4-FFF2-40B4-BE49-F238E27FC236}">
                <a16:creationId xmlns:a16="http://schemas.microsoft.com/office/drawing/2014/main" id="{E21F3BAA-7239-4F38-81EB-0FDC4D9BE252}"/>
              </a:ext>
            </a:extLst>
          </p:cNvPr>
          <p:cNvSpPr/>
          <p:nvPr/>
        </p:nvSpPr>
        <p:spPr>
          <a:xfrm>
            <a:off x="9610584" y="21696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3" name="Oval 72">
            <a:extLst>
              <a:ext uri="{FF2B5EF4-FFF2-40B4-BE49-F238E27FC236}">
                <a16:creationId xmlns:a16="http://schemas.microsoft.com/office/drawing/2014/main" id="{AC7A14CE-1F46-4CC1-B341-2D58C41E8E54}"/>
              </a:ext>
            </a:extLst>
          </p:cNvPr>
          <p:cNvSpPr/>
          <p:nvPr/>
        </p:nvSpPr>
        <p:spPr>
          <a:xfrm>
            <a:off x="9762984" y="23220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4" name="Oval 73">
            <a:extLst>
              <a:ext uri="{FF2B5EF4-FFF2-40B4-BE49-F238E27FC236}">
                <a16:creationId xmlns:a16="http://schemas.microsoft.com/office/drawing/2014/main" id="{649EFCB6-C8C1-4E4C-AA4A-DDF37AC73C24}"/>
              </a:ext>
            </a:extLst>
          </p:cNvPr>
          <p:cNvSpPr/>
          <p:nvPr/>
        </p:nvSpPr>
        <p:spPr>
          <a:xfrm>
            <a:off x="9528034" y="36809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5" name="Oval 74">
            <a:extLst>
              <a:ext uri="{FF2B5EF4-FFF2-40B4-BE49-F238E27FC236}">
                <a16:creationId xmlns:a16="http://schemas.microsoft.com/office/drawing/2014/main" id="{F8E2D7DF-6168-439A-96D7-1F64F2F945CD}"/>
              </a:ext>
            </a:extLst>
          </p:cNvPr>
          <p:cNvSpPr/>
          <p:nvPr/>
        </p:nvSpPr>
        <p:spPr>
          <a:xfrm>
            <a:off x="9680434" y="38333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6" name="Oval 75">
            <a:extLst>
              <a:ext uri="{FF2B5EF4-FFF2-40B4-BE49-F238E27FC236}">
                <a16:creationId xmlns:a16="http://schemas.microsoft.com/office/drawing/2014/main" id="{675694F9-B1F9-4E9B-908C-2CA44D9A40E1}"/>
              </a:ext>
            </a:extLst>
          </p:cNvPr>
          <p:cNvSpPr/>
          <p:nvPr/>
        </p:nvSpPr>
        <p:spPr>
          <a:xfrm>
            <a:off x="9686784" y="29824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7" name="Oval 76">
            <a:extLst>
              <a:ext uri="{FF2B5EF4-FFF2-40B4-BE49-F238E27FC236}">
                <a16:creationId xmlns:a16="http://schemas.microsoft.com/office/drawing/2014/main" id="{52604A4D-C3A2-4912-ABE0-1D3A0873B768}"/>
              </a:ext>
            </a:extLst>
          </p:cNvPr>
          <p:cNvSpPr/>
          <p:nvPr/>
        </p:nvSpPr>
        <p:spPr>
          <a:xfrm>
            <a:off x="9839184" y="31348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8" name="Oval 77">
            <a:extLst>
              <a:ext uri="{FF2B5EF4-FFF2-40B4-BE49-F238E27FC236}">
                <a16:creationId xmlns:a16="http://schemas.microsoft.com/office/drawing/2014/main" id="{EA5C1B58-4865-4966-B442-66CF36AADB5F}"/>
              </a:ext>
            </a:extLst>
          </p:cNvPr>
          <p:cNvSpPr/>
          <p:nvPr/>
        </p:nvSpPr>
        <p:spPr>
          <a:xfrm>
            <a:off x="9166084" y="30903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9" name="Oval 78">
            <a:extLst>
              <a:ext uri="{FF2B5EF4-FFF2-40B4-BE49-F238E27FC236}">
                <a16:creationId xmlns:a16="http://schemas.microsoft.com/office/drawing/2014/main" id="{4DAE29E1-F72A-4873-AB8D-FF1213BC5102}"/>
              </a:ext>
            </a:extLst>
          </p:cNvPr>
          <p:cNvSpPr/>
          <p:nvPr/>
        </p:nvSpPr>
        <p:spPr>
          <a:xfrm>
            <a:off x="9318484" y="32427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0" name="Explosion: 8 Points 79">
            <a:extLst>
              <a:ext uri="{FF2B5EF4-FFF2-40B4-BE49-F238E27FC236}">
                <a16:creationId xmlns:a16="http://schemas.microsoft.com/office/drawing/2014/main" id="{027B1068-7549-4F19-A5E1-13BD896FC9D0}"/>
              </a:ext>
            </a:extLst>
          </p:cNvPr>
          <p:cNvSpPr/>
          <p:nvPr/>
        </p:nvSpPr>
        <p:spPr>
          <a:xfrm>
            <a:off x="9704318" y="2563305"/>
            <a:ext cx="322332" cy="372555"/>
          </a:xfrm>
          <a:prstGeom prst="irregularSeal1">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1" name="Callout: Bent Line 80">
            <a:extLst>
              <a:ext uri="{FF2B5EF4-FFF2-40B4-BE49-F238E27FC236}">
                <a16:creationId xmlns:a16="http://schemas.microsoft.com/office/drawing/2014/main" id="{0FE2640F-F974-4C80-AAE5-46552AEA8221}"/>
              </a:ext>
            </a:extLst>
          </p:cNvPr>
          <p:cNvSpPr/>
          <p:nvPr/>
        </p:nvSpPr>
        <p:spPr>
          <a:xfrm>
            <a:off x="11155151" y="2176453"/>
            <a:ext cx="914400" cy="320548"/>
          </a:xfrm>
          <a:prstGeom prst="borderCallout2">
            <a:avLst>
              <a:gd name="adj1" fmla="val 18750"/>
              <a:gd name="adj2" fmla="val -8333"/>
              <a:gd name="adj3" fmla="val 18750"/>
              <a:gd name="adj4" fmla="val -16667"/>
              <a:gd name="adj5" fmla="val 165150"/>
              <a:gd name="adj6" fmla="val -136060"/>
            </a:avLst>
          </a:prstGeom>
          <a:solidFill>
            <a:srgbClr val="00586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FAST</a:t>
            </a:r>
          </a:p>
        </p:txBody>
      </p:sp>
      <p:sp>
        <p:nvSpPr>
          <p:cNvPr id="82" name="Explosion: 8 Points 81">
            <a:extLst>
              <a:ext uri="{FF2B5EF4-FFF2-40B4-BE49-F238E27FC236}">
                <a16:creationId xmlns:a16="http://schemas.microsoft.com/office/drawing/2014/main" id="{FD7A1ACC-C1E3-4B34-8647-F6DBE2BCAFA0}"/>
              </a:ext>
            </a:extLst>
          </p:cNvPr>
          <p:cNvSpPr/>
          <p:nvPr/>
        </p:nvSpPr>
        <p:spPr>
          <a:xfrm>
            <a:off x="9182719" y="3318955"/>
            <a:ext cx="322332" cy="372555"/>
          </a:xfrm>
          <a:prstGeom prst="irregularSeal1">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3" name="Callout: Bent Line 82">
            <a:extLst>
              <a:ext uri="{FF2B5EF4-FFF2-40B4-BE49-F238E27FC236}">
                <a16:creationId xmlns:a16="http://schemas.microsoft.com/office/drawing/2014/main" id="{DD95CC2B-E311-4F78-BB72-3D8DF9459301}"/>
              </a:ext>
            </a:extLst>
          </p:cNvPr>
          <p:cNvSpPr/>
          <p:nvPr/>
        </p:nvSpPr>
        <p:spPr>
          <a:xfrm>
            <a:off x="11239218" y="3723514"/>
            <a:ext cx="914400" cy="320548"/>
          </a:xfrm>
          <a:prstGeom prst="borderCallout2">
            <a:avLst>
              <a:gd name="adj1" fmla="val 18750"/>
              <a:gd name="adj2" fmla="val -8333"/>
              <a:gd name="adj3" fmla="val 18750"/>
              <a:gd name="adj4" fmla="val -16667"/>
              <a:gd name="adj5" fmla="val 396842"/>
              <a:gd name="adj6" fmla="val -69583"/>
            </a:avLst>
          </a:prstGeom>
          <a:solidFill>
            <a:srgbClr val="005868">
              <a:alpha val="70000"/>
            </a:srgbClr>
          </a:solidFill>
          <a:ln>
            <a:solidFill>
              <a:schemeClr val="tx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SLOW</a:t>
            </a:r>
          </a:p>
        </p:txBody>
      </p:sp>
      <p:sp>
        <p:nvSpPr>
          <p:cNvPr id="86" name="Callout: Bent Line 85">
            <a:extLst>
              <a:ext uri="{FF2B5EF4-FFF2-40B4-BE49-F238E27FC236}">
                <a16:creationId xmlns:a16="http://schemas.microsoft.com/office/drawing/2014/main" id="{3B03832C-213C-402B-9DA3-E84760141538}"/>
              </a:ext>
            </a:extLst>
          </p:cNvPr>
          <p:cNvSpPr/>
          <p:nvPr/>
        </p:nvSpPr>
        <p:spPr>
          <a:xfrm>
            <a:off x="11185384" y="1451029"/>
            <a:ext cx="914400" cy="320548"/>
          </a:xfrm>
          <a:prstGeom prst="borderCallout2">
            <a:avLst>
              <a:gd name="adj1" fmla="val 18750"/>
              <a:gd name="adj2" fmla="val -8333"/>
              <a:gd name="adj3" fmla="val 18750"/>
              <a:gd name="adj4" fmla="val -16667"/>
              <a:gd name="adj5" fmla="val 97130"/>
              <a:gd name="adj6" fmla="val -54159"/>
            </a:avLst>
          </a:prstGeom>
          <a:solidFill>
            <a:srgbClr val="4220A0">
              <a:alpha val="7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LARGE</a:t>
            </a:r>
          </a:p>
        </p:txBody>
      </p:sp>
      <p:sp>
        <p:nvSpPr>
          <p:cNvPr id="87" name="Callout: Bent Line 86">
            <a:extLst>
              <a:ext uri="{FF2B5EF4-FFF2-40B4-BE49-F238E27FC236}">
                <a16:creationId xmlns:a16="http://schemas.microsoft.com/office/drawing/2014/main" id="{B7E25990-033A-4B27-A0CA-B3BE6228F5A2}"/>
              </a:ext>
            </a:extLst>
          </p:cNvPr>
          <p:cNvSpPr/>
          <p:nvPr/>
        </p:nvSpPr>
        <p:spPr>
          <a:xfrm>
            <a:off x="7715250" y="1780808"/>
            <a:ext cx="914400" cy="320548"/>
          </a:xfrm>
          <a:prstGeom prst="borderCallout2">
            <a:avLst>
              <a:gd name="adj1" fmla="val 70256"/>
              <a:gd name="adj2" fmla="val 104167"/>
              <a:gd name="adj3" fmla="val 72237"/>
              <a:gd name="adj4" fmla="val 112500"/>
              <a:gd name="adj5" fmla="val 295812"/>
              <a:gd name="adj6" fmla="val 186667"/>
            </a:avLst>
          </a:prstGeom>
          <a:solidFill>
            <a:srgbClr val="422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SMALL</a:t>
            </a:r>
          </a:p>
        </p:txBody>
      </p:sp>
      <p:sp>
        <p:nvSpPr>
          <p:cNvPr id="88" name="Callout: Bent Line 87">
            <a:extLst>
              <a:ext uri="{FF2B5EF4-FFF2-40B4-BE49-F238E27FC236}">
                <a16:creationId xmlns:a16="http://schemas.microsoft.com/office/drawing/2014/main" id="{BA7DB7CD-B50F-4C67-BD19-62B7CFE70609}"/>
              </a:ext>
            </a:extLst>
          </p:cNvPr>
          <p:cNvSpPr/>
          <p:nvPr/>
        </p:nvSpPr>
        <p:spPr>
          <a:xfrm>
            <a:off x="8548617" y="4241031"/>
            <a:ext cx="914400" cy="320548"/>
          </a:xfrm>
          <a:prstGeom prst="borderCallout2">
            <a:avLst>
              <a:gd name="adj1" fmla="val 70256"/>
              <a:gd name="adj2" fmla="val 104167"/>
              <a:gd name="adj3" fmla="val 72237"/>
              <a:gd name="adj4" fmla="val 112500"/>
              <a:gd name="adj5" fmla="val 32341"/>
              <a:gd name="adj6" fmla="val 169306"/>
            </a:avLst>
          </a:prstGeom>
          <a:solidFill>
            <a:srgbClr val="005868">
              <a:alpha val="70000"/>
            </a:srgbClr>
          </a:solidFill>
          <a:ln>
            <a:solidFill>
              <a:schemeClr val="tx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SLOW</a:t>
            </a:r>
          </a:p>
        </p:txBody>
      </p:sp>
    </p:spTree>
    <p:extLst>
      <p:ext uri="{BB962C8B-B14F-4D97-AF65-F5344CB8AC3E}">
        <p14:creationId xmlns:p14="http://schemas.microsoft.com/office/powerpoint/2010/main" val="402153222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80"/>
                                        </p:tgtEl>
                                      </p:cBhvr>
                                    </p:animEffect>
                                    <p:animScale>
                                      <p:cBhvr>
                                        <p:cTn id="7" dur="250" autoRev="1" fill="hold"/>
                                        <p:tgtEl>
                                          <p:spTgt spid="8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FB0C6212-0F71-4F04-AA64-4082A79CD23D}"/>
              </a:ext>
            </a:extLst>
          </p:cNvPr>
          <p:cNvSpPr/>
          <p:nvPr/>
        </p:nvSpPr>
        <p:spPr>
          <a:xfrm>
            <a:off x="639186" y="1505832"/>
            <a:ext cx="2203554" cy="475746"/>
          </a:xfrm>
          <a:prstGeom prst="ellips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2A07535-E719-4B2F-BE3E-2403C1F489AB}"/>
              </a:ext>
            </a:extLst>
          </p:cNvPr>
          <p:cNvSpPr>
            <a:spLocks noGrp="1"/>
          </p:cNvSpPr>
          <p:nvPr>
            <p:ph type="title"/>
          </p:nvPr>
        </p:nvSpPr>
        <p:spPr/>
        <p:txBody>
          <a:bodyPr>
            <a:normAutofit/>
          </a:bodyPr>
          <a:lstStyle/>
          <a:p>
            <a:r>
              <a:rPr lang="fr-FR" dirty="0"/>
              <a:t>RAW Architecture / Framework Split</a:t>
            </a:r>
          </a:p>
        </p:txBody>
      </p:sp>
      <p:sp>
        <p:nvSpPr>
          <p:cNvPr id="3" name="Text Placeholder 2">
            <a:extLst>
              <a:ext uri="{FF2B5EF4-FFF2-40B4-BE49-F238E27FC236}">
                <a16:creationId xmlns:a16="http://schemas.microsoft.com/office/drawing/2014/main" id="{D7925F4B-F95A-4862-A394-BF4BA0AD3808}"/>
              </a:ext>
            </a:extLst>
          </p:cNvPr>
          <p:cNvSpPr>
            <a:spLocks noGrp="1"/>
          </p:cNvSpPr>
          <p:nvPr>
            <p:ph type="body" sz="quarter" idx="10"/>
          </p:nvPr>
        </p:nvSpPr>
        <p:spPr>
          <a:xfrm>
            <a:off x="639186" y="1505832"/>
            <a:ext cx="10599427" cy="4736801"/>
          </a:xfrm>
        </p:spPr>
        <p:txBody>
          <a:bodyPr/>
          <a:lstStyle/>
          <a:p>
            <a:r>
              <a:rPr lang="en-US" sz="2400" dirty="0">
                <a:solidFill>
                  <a:schemeClr val="bg1"/>
                </a:solidFill>
                <a:latin typeface="CiscoSansTT Light" panose="020B0503020201020303" pitchFamily="34" charset="0"/>
                <a:cs typeface="CiscoSansTT Light" panose="020B0503020201020303" pitchFamily="34" charset="0"/>
              </a:rPr>
              <a:t>Architecture:</a:t>
            </a:r>
            <a:r>
              <a:rPr lang="en-US" sz="2400" dirty="0">
                <a:latin typeface="CiscoSansTT Light" panose="020B0503020201020303" pitchFamily="34" charset="0"/>
                <a:cs typeface="CiscoSansTT Light" panose="020B0503020201020303" pitchFamily="34" charset="0"/>
              </a:rPr>
              <a:t>   what we will do, the broad picture before the work</a:t>
            </a:r>
          </a:p>
          <a:p>
            <a:pPr marL="457063" lvl="1" indent="0">
              <a:buNone/>
            </a:pPr>
            <a:r>
              <a:rPr lang="en-US" sz="2199" dirty="0">
                <a:latin typeface="CiscoSansTT Light" panose="020B0503020201020303" pitchFamily="34" charset="0"/>
                <a:cs typeface="CiscoSansTT Light" panose="020B0503020201020303" pitchFamily="34" charset="0"/>
              </a:rPr>
              <a:t>Terminology</a:t>
            </a:r>
          </a:p>
          <a:p>
            <a:pPr marL="457063" lvl="1" indent="0">
              <a:buNone/>
            </a:pPr>
            <a:r>
              <a:rPr lang="en-US" sz="2199" dirty="0">
                <a:latin typeface="CiscoSansTT Light" panose="020B0503020201020303" pitchFamily="34" charset="0"/>
                <a:cs typeface="CiscoSansTT Light" panose="020B0503020201020303" pitchFamily="34" charset="0"/>
              </a:rPr>
              <a:t>Reliability and availability in the context of the IETF</a:t>
            </a:r>
          </a:p>
          <a:p>
            <a:pPr marL="457063" lvl="1" indent="0">
              <a:buNone/>
            </a:pPr>
            <a:r>
              <a:rPr lang="en-US" sz="2199" dirty="0">
                <a:latin typeface="CiscoSansTT Light" panose="020B0503020201020303" pitchFamily="34" charset="0"/>
                <a:cs typeface="CiscoSansTT Light" panose="020B0503020201020303" pitchFamily="34" charset="0"/>
              </a:rPr>
              <a:t>Conceptual Model with OODA Loop, </a:t>
            </a:r>
          </a:p>
          <a:p>
            <a:pPr marL="457063" lvl="1" indent="0">
              <a:buNone/>
            </a:pPr>
            <a:r>
              <a:rPr lang="en-US" sz="2199" dirty="0">
                <a:latin typeface="CiscoSansTT Light" panose="020B0503020201020303" pitchFamily="34" charset="0"/>
                <a:cs typeface="CiscoSansTT Light" panose="020B0503020201020303" pitchFamily="34" charset="0"/>
              </a:rPr>
              <a:t>Introducing the Path Selection Engine (PSE)</a:t>
            </a:r>
          </a:p>
          <a:p>
            <a:r>
              <a:rPr lang="en-US" sz="2400" dirty="0">
                <a:latin typeface="CiscoSansTT Light" panose="020B0503020201020303" pitchFamily="34" charset="0"/>
                <a:cs typeface="CiscoSansTT Light" panose="020B0503020201020303" pitchFamily="34" charset="0"/>
              </a:rPr>
              <a:t>Framework: How we did it, selected building blocks and their interaction</a:t>
            </a:r>
          </a:p>
          <a:p>
            <a:pPr marL="457063" lvl="1" indent="0">
              <a:buNone/>
            </a:pPr>
            <a:r>
              <a:rPr lang="en-US" sz="2199" dirty="0">
                <a:latin typeface="CiscoSansTT Light" panose="020B0503020201020303" pitchFamily="34" charset="0"/>
                <a:cs typeface="CiscoSansTT Light" panose="020B0503020201020303" pitchFamily="34" charset="0"/>
              </a:rPr>
              <a:t>Use cases and requirements served</a:t>
            </a:r>
          </a:p>
          <a:p>
            <a:pPr marL="457063" lvl="1" indent="0">
              <a:buNone/>
            </a:pPr>
            <a:r>
              <a:rPr lang="en-US" sz="2199" dirty="0">
                <a:latin typeface="CiscoSansTT Light" panose="020B0503020201020303" pitchFamily="34" charset="0"/>
                <a:cs typeface="CiscoSansTT Light" panose="020B0503020201020303" pitchFamily="34" charset="0"/>
              </a:rPr>
              <a:t>Scope of the work / applicability</a:t>
            </a:r>
          </a:p>
          <a:p>
            <a:pPr marL="457063" lvl="1" indent="0">
              <a:buNone/>
            </a:pPr>
            <a:r>
              <a:rPr lang="en-US" sz="2199" dirty="0">
                <a:latin typeface="CiscoSansTT Light" panose="020B0503020201020303" pitchFamily="34" charset="0"/>
                <a:cs typeface="CiscoSansTT Light" panose="020B0503020201020303" pitchFamily="34" charset="0"/>
              </a:rPr>
              <a:t>Identifying Tracks, Paths, and Flows</a:t>
            </a:r>
          </a:p>
          <a:p>
            <a:pPr marL="457063" lvl="1" indent="0">
              <a:buNone/>
            </a:pPr>
            <a:r>
              <a:rPr lang="en-US" sz="2199" dirty="0">
                <a:latin typeface="CiscoSansTT Light" panose="020B0503020201020303" pitchFamily="34" charset="0"/>
                <a:cs typeface="CiscoSansTT Light" panose="020B0503020201020303" pitchFamily="34" charset="0"/>
              </a:rPr>
              <a:t>Source Routing vs distributed PSE</a:t>
            </a:r>
          </a:p>
          <a:p>
            <a:pPr marL="457063" lvl="1" indent="0">
              <a:buNone/>
            </a:pPr>
            <a:r>
              <a:rPr lang="en-US" sz="2199" dirty="0">
                <a:latin typeface="CiscoSansTT Light" panose="020B0503020201020303" pitchFamily="34" charset="0"/>
                <a:cs typeface="CiscoSansTT Light" panose="020B0503020201020303" pitchFamily="34" charset="0"/>
              </a:rPr>
              <a:t>OAM and metrics</a:t>
            </a:r>
          </a:p>
          <a:p>
            <a:endParaRPr lang="en-US" sz="2000" dirty="0">
              <a:latin typeface="CiscoSansTT Light" panose="020B0503020201020303" pitchFamily="34" charset="0"/>
              <a:cs typeface="CiscoSansTT Light" panose="020B0503020201020303" pitchFamily="34" charset="0"/>
            </a:endParaRPr>
          </a:p>
          <a:p>
            <a:pPr marL="457063" lvl="1" indent="0">
              <a:buNone/>
            </a:pPr>
            <a:endParaRPr lang="en-US" sz="2398" dirty="0">
              <a:latin typeface="CiscoSansTT Light" panose="020B0503020201020303" pitchFamily="34" charset="0"/>
              <a:cs typeface="CiscoSansTT Light" panose="020B0503020201020303" pitchFamily="34" charset="0"/>
            </a:endParaRPr>
          </a:p>
        </p:txBody>
      </p:sp>
      <p:sp>
        <p:nvSpPr>
          <p:cNvPr id="4" name="Slide Number Placeholder 3">
            <a:extLst>
              <a:ext uri="{FF2B5EF4-FFF2-40B4-BE49-F238E27FC236}">
                <a16:creationId xmlns:a16="http://schemas.microsoft.com/office/drawing/2014/main" id="{994BFEAE-B261-434B-A2CC-BD8489471144}"/>
              </a:ext>
            </a:extLst>
          </p:cNvPr>
          <p:cNvSpPr>
            <a:spLocks noGrp="1"/>
          </p:cNvSpPr>
          <p:nvPr>
            <p:ph type="sldNum" sz="quarter" idx="4"/>
          </p:nvPr>
        </p:nvSpPr>
        <p:spPr/>
        <p:txBody>
          <a:bodyPr/>
          <a:lstStyle/>
          <a:p>
            <a:pPr algn="r"/>
            <a:fld id="{18BF9C3C-0004-4145-8BE2-5FBA8C817ACA}" type="slidenum">
              <a:rPr lang="en-US" smtClean="0"/>
              <a:pPr algn="r"/>
              <a:t>3</a:t>
            </a:fld>
            <a:endParaRPr lang="en-US" dirty="0"/>
          </a:p>
        </p:txBody>
      </p:sp>
    </p:spTree>
    <p:extLst>
      <p:ext uri="{BB962C8B-B14F-4D97-AF65-F5344CB8AC3E}">
        <p14:creationId xmlns:p14="http://schemas.microsoft.com/office/powerpoint/2010/main" val="3400446819"/>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B954A6-42F9-4E26-9880-6F8BD1ACD754}"/>
              </a:ext>
            </a:extLst>
          </p:cNvPr>
          <p:cNvSpPr>
            <a:spLocks noGrp="1"/>
          </p:cNvSpPr>
          <p:nvPr>
            <p:ph type="title"/>
          </p:nvPr>
        </p:nvSpPr>
        <p:spPr/>
        <p:txBody>
          <a:bodyPr/>
          <a:lstStyle/>
          <a:p>
            <a:r>
              <a:rPr lang="en-US" dirty="0"/>
              <a:t>Path and Complex Path (the experience)</a:t>
            </a:r>
          </a:p>
        </p:txBody>
      </p:sp>
      <p:sp>
        <p:nvSpPr>
          <p:cNvPr id="3" name="Text Placeholder 2">
            <a:extLst>
              <a:ext uri="{FF2B5EF4-FFF2-40B4-BE49-F238E27FC236}">
                <a16:creationId xmlns:a16="http://schemas.microsoft.com/office/drawing/2014/main" id="{8BCEDECC-6DAE-4C5F-A60A-8AB6BA0F5A42}"/>
              </a:ext>
            </a:extLst>
          </p:cNvPr>
          <p:cNvSpPr>
            <a:spLocks noGrp="1"/>
          </p:cNvSpPr>
          <p:nvPr>
            <p:ph type="body" sz="quarter" idx="10"/>
          </p:nvPr>
        </p:nvSpPr>
        <p:spPr/>
        <p:txBody>
          <a:bodyPr/>
          <a:lstStyle/>
          <a:p>
            <a:pPr marL="742950" lvl="1" indent="-285750" defTabSz="914400" eaLnBrk="0" fontAlgn="base" hangingPunct="0">
              <a:lnSpc>
                <a:spcPct val="100000"/>
              </a:lnSpc>
              <a:spcBef>
                <a:spcPct val="0"/>
              </a:spcBef>
              <a:spcAft>
                <a:spcPct val="0"/>
              </a:spcAft>
            </a:pPr>
            <a:r>
              <a:rPr kumimoji="0" lang="en-US" altLang="en-US" sz="2600" b="0" i="0" u="none" strike="noStrike" cap="none" normalizeH="0" baseline="0" dirty="0">
                <a:ln>
                  <a:noFill/>
                </a:ln>
                <a:solidFill>
                  <a:schemeClr val="tx1"/>
                </a:solidFill>
                <a:effectLst/>
                <a:latin typeface="Arial" panose="020B0604020202020204" pitchFamily="34" charset="0"/>
              </a:rPr>
              <a:t>The general acceptance of a path is a </a:t>
            </a:r>
            <a:r>
              <a:rPr kumimoji="0" lang="en-US" altLang="en-US" sz="2600" b="0" i="0" u="none" strike="noStrike" cap="none" normalizeH="0" baseline="0" dirty="0">
                <a:ln>
                  <a:noFill/>
                </a:ln>
                <a:solidFill>
                  <a:schemeClr val="tx1"/>
                </a:solidFill>
                <a:effectLst/>
                <a:highlight>
                  <a:srgbClr val="00FFFF"/>
                </a:highlight>
                <a:latin typeface="Arial" panose="020B0604020202020204" pitchFamily="34" charset="0"/>
              </a:rPr>
              <a:t>linear sequence </a:t>
            </a:r>
            <a:r>
              <a:rPr kumimoji="0" lang="en-US" altLang="en-US" sz="2600" b="0" i="0" u="none" strike="noStrike" cap="none" normalizeH="0" baseline="0" dirty="0">
                <a:ln>
                  <a:noFill/>
                </a:ln>
                <a:solidFill>
                  <a:schemeClr val="tx1"/>
                </a:solidFill>
                <a:effectLst/>
                <a:latin typeface="Arial" panose="020B0604020202020204" pitchFamily="34" charset="0"/>
              </a:rPr>
              <a:t>of nodes, as opposed to a multi-dimensional graph, defined by the </a:t>
            </a:r>
            <a:r>
              <a:rPr kumimoji="0" lang="en-US" altLang="en-US" sz="2600" b="0" i="0" u="none" strike="noStrike" cap="none" normalizeH="0" baseline="0" dirty="0">
                <a:ln>
                  <a:noFill/>
                </a:ln>
                <a:solidFill>
                  <a:schemeClr val="tx1"/>
                </a:solidFill>
                <a:effectLst/>
                <a:highlight>
                  <a:srgbClr val="00FFFF"/>
                </a:highlight>
                <a:latin typeface="Arial" panose="020B0604020202020204" pitchFamily="34" charset="0"/>
              </a:rPr>
              <a:t>experience</a:t>
            </a:r>
            <a:r>
              <a:rPr kumimoji="0" lang="en-US" altLang="en-US" sz="2600" b="0" i="0" u="none" strike="noStrike" cap="none" normalizeH="0" baseline="0" dirty="0">
                <a:ln>
                  <a:noFill/>
                </a:ln>
                <a:solidFill>
                  <a:schemeClr val="tx1"/>
                </a:solidFill>
                <a:effectLst/>
                <a:latin typeface="Arial" panose="020B0604020202020204" pitchFamily="34" charset="0"/>
              </a:rPr>
              <a:t> of the packet that went from a node A to a node B (</a:t>
            </a:r>
            <a:r>
              <a:rPr kumimoji="0" lang="en-US" altLang="en-US" sz="2600" b="0" i="0" u="none" strike="noStrike" cap="none" normalizeH="0" baseline="0" dirty="0">
                <a:ln>
                  <a:noFill/>
                </a:ln>
                <a:solidFill>
                  <a:schemeClr val="tx1"/>
                </a:solidFill>
                <a:effectLst/>
                <a:highlight>
                  <a:srgbClr val="FFFF00"/>
                </a:highlight>
                <a:latin typeface="Arial" panose="020B0604020202020204" pitchFamily="34" charset="0"/>
              </a:rPr>
              <a:t>see the definition of "path" in section 1.1 of [</a:t>
            </a:r>
            <a:r>
              <a:rPr kumimoji="0" lang="en-US" altLang="en-US" sz="2600" b="0" i="0" u="none" strike="noStrike" cap="none" normalizeH="0" baseline="0" dirty="0">
                <a:ln>
                  <a:noFill/>
                </a:ln>
                <a:solidFill>
                  <a:schemeClr val="tx1"/>
                </a:solidFill>
                <a:effectLst/>
                <a:highlight>
                  <a:srgbClr val="FFFF00"/>
                </a:highlight>
                <a:latin typeface="Arial" panose="020B0604020202020204" pitchFamily="34" charset="0"/>
                <a:hlinkClick r:id="rId2"/>
              </a:rPr>
              <a:t>RFC9049</a:t>
            </a:r>
            <a:r>
              <a:rPr kumimoji="0" lang="en-US" altLang="en-US" sz="2600" b="0" i="0" u="none" strike="noStrike" cap="none" normalizeH="0" baseline="0" dirty="0">
                <a:ln>
                  <a:noFill/>
                </a:ln>
                <a:solidFill>
                  <a:schemeClr val="tx1"/>
                </a:solidFill>
                <a:effectLst/>
                <a:highlight>
                  <a:srgbClr val="FFFF00"/>
                </a:highlight>
                <a:latin typeface="Arial" panose="020B0604020202020204" pitchFamily="34" charset="0"/>
              </a:rPr>
              <a:t>]</a:t>
            </a:r>
            <a:r>
              <a:rPr kumimoji="0" lang="en-US" altLang="en-US" sz="2600" b="0" i="0" u="none" strike="noStrike" cap="none" normalizeH="0" baseline="0" dirty="0">
                <a:ln>
                  <a:noFill/>
                </a:ln>
                <a:solidFill>
                  <a:schemeClr val="tx1"/>
                </a:solidFill>
                <a:effectLst/>
                <a:latin typeface="Arial" panose="020B0604020202020204" pitchFamily="34" charset="0"/>
              </a:rPr>
              <a:t>).</a:t>
            </a:r>
          </a:p>
          <a:p>
            <a:pPr marL="742950" lvl="1" indent="-285750" defTabSz="914400" eaLnBrk="0" fontAlgn="base" hangingPunct="0">
              <a:lnSpc>
                <a:spcPct val="100000"/>
              </a:lnSpc>
              <a:spcBef>
                <a:spcPct val="0"/>
              </a:spcBef>
              <a:spcAft>
                <a:spcPct val="0"/>
              </a:spcAft>
            </a:pPr>
            <a:r>
              <a:rPr kumimoji="0" lang="en-US" altLang="en-US" sz="2600" b="0" i="0" u="none" strike="noStrike" cap="none" normalizeH="0" baseline="0" dirty="0">
                <a:ln>
                  <a:noFill/>
                </a:ln>
                <a:solidFill>
                  <a:schemeClr val="tx1"/>
                </a:solidFill>
                <a:effectLst/>
                <a:latin typeface="Arial" panose="020B0604020202020204" pitchFamily="34" charset="0"/>
              </a:rPr>
              <a:t>With DetNet and RAW, a packet may be duplicated, fragmented and network-coded, and the various byproducts may travel different paths that are not necessarily end-to-end between A and B; we refer to that experience as a </a:t>
            </a:r>
            <a:r>
              <a:rPr kumimoji="0" lang="en-US" altLang="en-US" sz="2600" b="0" i="0" u="none" strike="noStrike" cap="none" normalizeH="0" baseline="0" dirty="0">
                <a:ln>
                  <a:noFill/>
                </a:ln>
                <a:solidFill>
                  <a:schemeClr val="tx1"/>
                </a:solidFill>
                <a:effectLst/>
                <a:highlight>
                  <a:srgbClr val="00FF00"/>
                </a:highlight>
                <a:latin typeface="Arial" panose="020B0604020202020204" pitchFamily="34" charset="0"/>
              </a:rPr>
              <a:t>complex path</a:t>
            </a:r>
            <a:r>
              <a:rPr kumimoji="0" lang="en-US" altLang="en-US" sz="2600" b="0" i="0" u="none" strike="noStrike" cap="none" normalizeH="0" baseline="0" dirty="0">
                <a:ln>
                  <a:noFill/>
                </a:ln>
                <a:solidFill>
                  <a:schemeClr val="tx1"/>
                </a:solidFill>
                <a:effectLst/>
                <a:latin typeface="Arial" panose="020B0604020202020204" pitchFamily="34" charset="0"/>
              </a:rPr>
              <a:t>.  </a:t>
            </a:r>
          </a:p>
          <a:p>
            <a:pPr marL="742950" lvl="1" indent="-285750" defTabSz="914400" eaLnBrk="0" fontAlgn="base" hangingPunct="0">
              <a:lnSpc>
                <a:spcPct val="100000"/>
              </a:lnSpc>
              <a:spcBef>
                <a:spcPct val="0"/>
              </a:spcBef>
              <a:spcAft>
                <a:spcPct val="0"/>
              </a:spcAft>
            </a:pPr>
            <a:r>
              <a:rPr kumimoji="0" lang="en-US" altLang="en-US" sz="2600" b="0" i="0" u="none" strike="noStrike" cap="none" normalizeH="0" baseline="0" dirty="0">
                <a:ln>
                  <a:noFill/>
                </a:ln>
                <a:solidFill>
                  <a:schemeClr val="tx1"/>
                </a:solidFill>
                <a:effectLst/>
                <a:latin typeface="Arial" panose="020B0604020202020204" pitchFamily="34" charset="0"/>
              </a:rPr>
              <a:t>The complex path does not fit the traditional description of a path; it is subject to change from a packet to the next.  </a:t>
            </a:r>
          </a:p>
          <a:p>
            <a:pPr marL="742950" lvl="1" indent="-285750" defTabSz="914400" eaLnBrk="0" fontAlgn="base" hangingPunct="0">
              <a:lnSpc>
                <a:spcPct val="100000"/>
              </a:lnSpc>
              <a:spcBef>
                <a:spcPct val="0"/>
              </a:spcBef>
              <a:spcAft>
                <a:spcPct val="0"/>
              </a:spcAft>
            </a:pPr>
            <a:r>
              <a:rPr kumimoji="0" lang="en-US" altLang="en-US" sz="2600" b="0" i="0" u="none" strike="noStrike" cap="none" normalizeH="0" baseline="0" dirty="0">
                <a:ln>
                  <a:noFill/>
                </a:ln>
                <a:solidFill>
                  <a:schemeClr val="tx1"/>
                </a:solidFill>
                <a:effectLst/>
                <a:latin typeface="Arial" panose="020B0604020202020204" pitchFamily="34" charset="0"/>
              </a:rPr>
              <a:t>This is why we introduce below the term of a</a:t>
            </a:r>
            <a:r>
              <a:rPr kumimoji="0" lang="en-US" altLang="en-US" sz="2600" b="0" i="0" u="none" strike="noStrike" cap="none" normalizeH="0" baseline="0" dirty="0">
                <a:ln>
                  <a:noFill/>
                </a:ln>
                <a:solidFill>
                  <a:schemeClr val="tx1"/>
                </a:solidFill>
                <a:effectLst/>
                <a:highlight>
                  <a:srgbClr val="00FF00"/>
                </a:highlight>
                <a:latin typeface="Arial" panose="020B0604020202020204" pitchFamily="34" charset="0"/>
              </a:rPr>
              <a:t> Track </a:t>
            </a:r>
            <a:r>
              <a:rPr kumimoji="0" lang="en-US" altLang="en-US" sz="2600" b="0" i="0" u="none" strike="noStrike" cap="none" normalizeH="0" baseline="0" dirty="0">
                <a:ln>
                  <a:noFill/>
                </a:ln>
                <a:solidFill>
                  <a:schemeClr val="tx1"/>
                </a:solidFill>
                <a:effectLst/>
                <a:latin typeface="Arial" panose="020B0604020202020204" pitchFamily="34" charset="0"/>
              </a:rPr>
              <a:t>as the overall topology where the possible complex paths are all contained.</a:t>
            </a:r>
          </a:p>
        </p:txBody>
      </p:sp>
      <p:sp>
        <p:nvSpPr>
          <p:cNvPr id="4" name="Slide Number Placeholder 3">
            <a:extLst>
              <a:ext uri="{FF2B5EF4-FFF2-40B4-BE49-F238E27FC236}">
                <a16:creationId xmlns:a16="http://schemas.microsoft.com/office/drawing/2014/main" id="{C2E7D7AC-7582-4D2C-BF75-BF383F03E5C4}"/>
              </a:ext>
            </a:extLst>
          </p:cNvPr>
          <p:cNvSpPr>
            <a:spLocks noGrp="1"/>
          </p:cNvSpPr>
          <p:nvPr>
            <p:ph type="sldNum" sz="quarter" idx="4"/>
          </p:nvPr>
        </p:nvSpPr>
        <p:spPr/>
        <p:txBody>
          <a:bodyPr/>
          <a:lstStyle/>
          <a:p>
            <a:pPr algn="r"/>
            <a:fld id="{18BF9C3C-0004-4145-8BE2-5FBA8C817ACA}" type="slidenum">
              <a:rPr lang="en-US" smtClean="0"/>
              <a:pPr algn="r"/>
              <a:t>4</a:t>
            </a:fld>
            <a:endParaRPr lang="en-US" dirty="0"/>
          </a:p>
        </p:txBody>
      </p:sp>
    </p:spTree>
    <p:extLst>
      <p:ext uri="{BB962C8B-B14F-4D97-AF65-F5344CB8AC3E}">
        <p14:creationId xmlns:p14="http://schemas.microsoft.com/office/powerpoint/2010/main" val="1622899215"/>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B954A6-42F9-4E26-9880-6F8BD1ACD754}"/>
              </a:ext>
            </a:extLst>
          </p:cNvPr>
          <p:cNvSpPr>
            <a:spLocks noGrp="1"/>
          </p:cNvSpPr>
          <p:nvPr>
            <p:ph type="title"/>
          </p:nvPr>
        </p:nvSpPr>
        <p:spPr/>
        <p:txBody>
          <a:bodyPr/>
          <a:lstStyle/>
          <a:p>
            <a:r>
              <a:rPr lang="en-US" dirty="0"/>
              <a:t>Track (the piping)</a:t>
            </a:r>
          </a:p>
        </p:txBody>
      </p:sp>
      <p:sp>
        <p:nvSpPr>
          <p:cNvPr id="3" name="Text Placeholder 2">
            <a:extLst>
              <a:ext uri="{FF2B5EF4-FFF2-40B4-BE49-F238E27FC236}">
                <a16:creationId xmlns:a16="http://schemas.microsoft.com/office/drawing/2014/main" id="{8BCEDECC-6DAE-4C5F-A60A-8AB6BA0F5A42}"/>
              </a:ext>
            </a:extLst>
          </p:cNvPr>
          <p:cNvSpPr>
            <a:spLocks noGrp="1"/>
          </p:cNvSpPr>
          <p:nvPr>
            <p:ph type="body" sz="quarter" idx="10"/>
          </p:nvPr>
        </p:nvSpPr>
        <p:spPr/>
        <p:txBody>
          <a:bodyPr/>
          <a:lstStyle/>
          <a:p>
            <a:pPr marL="457200" marR="0" lvl="1"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anose="020B0604020202020204" pitchFamily="34" charset="0"/>
              </a:rPr>
              <a:t>A </a:t>
            </a:r>
            <a:r>
              <a:rPr kumimoji="0" lang="en-US" altLang="en-US" sz="2000" b="0" i="0" u="none" strike="noStrike" cap="none" normalizeH="0" baseline="0" dirty="0">
                <a:ln>
                  <a:noFill/>
                </a:ln>
                <a:solidFill>
                  <a:schemeClr val="tx1"/>
                </a:solidFill>
                <a:effectLst/>
                <a:highlight>
                  <a:srgbClr val="00FF00"/>
                </a:highlight>
                <a:latin typeface="Arial" panose="020B0604020202020204" pitchFamily="34" charset="0"/>
              </a:rPr>
              <a:t>networking graph that can be followed to transport packets with equivalent treatment</a:t>
            </a:r>
            <a:r>
              <a:rPr kumimoji="0" lang="en-US" altLang="en-US" sz="2000" b="0" i="0" u="none" strike="noStrike" cap="none" normalizeH="0" baseline="0" dirty="0">
                <a:ln>
                  <a:noFill/>
                </a:ln>
                <a:solidFill>
                  <a:schemeClr val="tx1"/>
                </a:solidFill>
                <a:effectLst/>
                <a:latin typeface="Arial" panose="020B0604020202020204" pitchFamily="34" charset="0"/>
              </a:rPr>
              <a:t>; as opposed to the definition of a path above, a Track represents not an experience but a potential, is not necessarily a linear sequence, and is not necessarily fully traversed (flooded) by all packets of a flow.  It may contain </a:t>
            </a:r>
            <a:r>
              <a:rPr kumimoji="0" lang="en-US" altLang="en-US" sz="2000" b="0" i="0" u="none" strike="noStrike" cap="none" normalizeH="0" baseline="0" dirty="0">
                <a:ln>
                  <a:noFill/>
                </a:ln>
                <a:solidFill>
                  <a:schemeClr val="tx1"/>
                </a:solidFill>
                <a:effectLst/>
                <a:highlight>
                  <a:srgbClr val="00FF00"/>
                </a:highlight>
                <a:latin typeface="Arial" panose="020B0604020202020204" pitchFamily="34" charset="0"/>
              </a:rPr>
              <a:t>multiple paths that may overlap, fork and rejoin</a:t>
            </a:r>
            <a:r>
              <a:rPr kumimoji="0" lang="en-US" altLang="en-US" sz="2000" b="0" i="0" u="none" strike="noStrike" cap="none" normalizeH="0" baseline="0" dirty="0">
                <a:ln>
                  <a:noFill/>
                </a:ln>
                <a:solidFill>
                  <a:schemeClr val="tx1"/>
                </a:solidFill>
                <a:effectLst/>
                <a:latin typeface="Arial" panose="020B0604020202020204" pitchFamily="34" charset="0"/>
              </a:rPr>
              <a:t>, for instance to enable the RAW PAREO operations</a:t>
            </a:r>
          </a:p>
          <a:p>
            <a:pPr marL="457200" marR="0" lvl="1" indent="0" algn="l" defTabSz="914400" rtl="0" eaLnBrk="0" fontAlgn="base" latinLnBrk="0" hangingPunct="0">
              <a:lnSpc>
                <a:spcPct val="100000"/>
              </a:lnSpc>
              <a:spcBef>
                <a:spcPct val="0"/>
              </a:spcBef>
              <a:spcAft>
                <a:spcPct val="0"/>
              </a:spcAft>
              <a:buClrTx/>
              <a:buSzTx/>
              <a:buFontTx/>
              <a:buNone/>
              <a:tabLst/>
            </a:pPr>
            <a:endParaRPr kumimoji="0" lang="en-US" altLang="en-US" sz="1050" b="0" i="0" u="none" strike="noStrike" cap="none" normalizeH="0" baseline="0" dirty="0">
              <a:ln>
                <a:noFill/>
              </a:ln>
              <a:solidFill>
                <a:schemeClr val="tx1"/>
              </a:solidFill>
              <a:effectLst/>
              <a:latin typeface="Arial" panose="020B0604020202020204" pitchFamily="34" charset="0"/>
            </a:endParaRP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anose="020B0604020202020204" pitchFamily="34" charset="0"/>
              </a:rPr>
              <a:t>In DetNet [</a:t>
            </a:r>
            <a:r>
              <a:rPr kumimoji="0" lang="en-US" altLang="en-US" sz="2000" b="0" i="0" u="none" strike="noStrike" cap="none" normalizeH="0" baseline="0" dirty="0">
                <a:ln>
                  <a:noFill/>
                </a:ln>
                <a:solidFill>
                  <a:schemeClr val="tx1"/>
                </a:solidFill>
                <a:effectLst/>
                <a:latin typeface="Arial" panose="020B0604020202020204" pitchFamily="34" charset="0"/>
                <a:hlinkClick r:id="rId2"/>
              </a:rPr>
              <a:t>RFC8655</a:t>
            </a:r>
            <a:r>
              <a:rPr kumimoji="0" lang="en-US" altLang="en-US" sz="2000" b="0" i="0" u="none" strike="noStrike" cap="none" normalizeH="0" baseline="0" dirty="0">
                <a:ln>
                  <a:noFill/>
                </a:ln>
                <a:solidFill>
                  <a:schemeClr val="tx1"/>
                </a:solidFill>
                <a:effectLst/>
                <a:latin typeface="Arial" panose="020B0604020202020204" pitchFamily="34" charset="0"/>
              </a:rPr>
              <a:t>] terms, a Track has the following properties: </a:t>
            </a:r>
          </a:p>
          <a:p>
            <a:pPr marL="742950" lvl="1" indent="-285750" defTabSz="914400" eaLnBrk="0" fontAlgn="base" hangingPunct="0">
              <a:lnSpc>
                <a:spcPct val="100000"/>
              </a:lnSpc>
              <a:spcBef>
                <a:spcPct val="0"/>
              </a:spcBef>
              <a:spcAft>
                <a:spcPct val="0"/>
              </a:spcAft>
            </a:pPr>
            <a:r>
              <a:rPr kumimoji="0" lang="en-US" altLang="en-US" sz="2000" b="0" i="0" u="none" strike="noStrike" cap="none" normalizeH="0" baseline="0" dirty="0">
                <a:ln>
                  <a:noFill/>
                </a:ln>
                <a:solidFill>
                  <a:schemeClr val="tx1"/>
                </a:solidFill>
                <a:effectLst/>
                <a:latin typeface="Arial" panose="020B0604020202020204" pitchFamily="34" charset="0"/>
              </a:rPr>
              <a:t>A Track is a </a:t>
            </a:r>
            <a:r>
              <a:rPr kumimoji="0" lang="en-US" altLang="en-US" sz="2000" b="0" i="0" u="none" strike="noStrike" cap="none" normalizeH="0" baseline="0" dirty="0">
                <a:ln>
                  <a:noFill/>
                </a:ln>
                <a:solidFill>
                  <a:schemeClr val="tx1"/>
                </a:solidFill>
                <a:effectLst/>
                <a:highlight>
                  <a:srgbClr val="00FFFF"/>
                </a:highlight>
                <a:latin typeface="Arial" panose="020B0604020202020204" pitchFamily="34" charset="0"/>
              </a:rPr>
              <a:t>layer-3 abstraction </a:t>
            </a:r>
            <a:r>
              <a:rPr kumimoji="0" lang="en-US" altLang="en-US" sz="2000" b="0" i="0" u="none" strike="noStrike" cap="none" normalizeH="0" baseline="0" dirty="0">
                <a:ln>
                  <a:noFill/>
                </a:ln>
                <a:solidFill>
                  <a:schemeClr val="tx1"/>
                </a:solidFill>
                <a:effectLst/>
                <a:latin typeface="Arial" panose="020B0604020202020204" pitchFamily="34" charset="0"/>
              </a:rPr>
              <a:t>built upon </a:t>
            </a:r>
            <a:r>
              <a:rPr kumimoji="0" lang="en-US" altLang="en-US" sz="2000" b="0" i="0" u="none" strike="noStrike" cap="none" normalizeH="0" baseline="0" dirty="0">
                <a:ln>
                  <a:noFill/>
                </a:ln>
                <a:solidFill>
                  <a:schemeClr val="tx1"/>
                </a:solidFill>
                <a:effectLst/>
                <a:highlight>
                  <a:srgbClr val="00FFFF"/>
                </a:highlight>
                <a:latin typeface="Arial" panose="020B0604020202020204" pitchFamily="34" charset="0"/>
              </a:rPr>
              <a:t>P2P IP links between routers</a:t>
            </a:r>
            <a:r>
              <a:rPr kumimoji="0" lang="en-US" altLang="en-US" sz="2000" b="0" i="0" u="none" strike="noStrike" cap="none" normalizeH="0" baseline="0" dirty="0">
                <a:ln>
                  <a:noFill/>
                </a:ln>
                <a:solidFill>
                  <a:schemeClr val="tx1"/>
                </a:solidFill>
                <a:effectLst/>
                <a:latin typeface="Arial" panose="020B0604020202020204" pitchFamily="34" charset="0"/>
              </a:rPr>
              <a:t>.  A router may form multiple P2P IP links over a single radio interface.</a:t>
            </a:r>
          </a:p>
          <a:p>
            <a:pPr marL="742950" lvl="1" indent="-285750" defTabSz="914400" eaLnBrk="0" fontAlgn="base" hangingPunct="0">
              <a:lnSpc>
                <a:spcPct val="100000"/>
              </a:lnSpc>
              <a:spcBef>
                <a:spcPct val="0"/>
              </a:spcBef>
              <a:spcAft>
                <a:spcPct val="0"/>
              </a:spcAft>
            </a:pPr>
            <a:r>
              <a:rPr kumimoji="0" lang="en-US" altLang="en-US" sz="2000" b="0" i="0" u="none" strike="noStrike" cap="none" normalizeH="0" baseline="0" dirty="0">
                <a:ln>
                  <a:noFill/>
                </a:ln>
                <a:solidFill>
                  <a:schemeClr val="tx1"/>
                </a:solidFill>
                <a:effectLst/>
                <a:latin typeface="Arial" panose="020B0604020202020204" pitchFamily="34" charset="0"/>
              </a:rPr>
              <a:t>A Track has one Ingress and one Egress nodes, which operate as DetNet Edge nodes.</a:t>
            </a:r>
          </a:p>
          <a:p>
            <a:pPr marL="742950" lvl="1" indent="-285750" defTabSz="914400" eaLnBrk="0" fontAlgn="base" hangingPunct="0">
              <a:lnSpc>
                <a:spcPct val="100000"/>
              </a:lnSpc>
              <a:spcBef>
                <a:spcPct val="0"/>
              </a:spcBef>
              <a:spcAft>
                <a:spcPct val="0"/>
              </a:spcAft>
            </a:pPr>
            <a:r>
              <a:rPr kumimoji="0" lang="en-US" altLang="en-US" sz="2000" b="0" i="0" u="none" strike="noStrike" cap="none" normalizeH="0" baseline="0" dirty="0">
                <a:ln>
                  <a:noFill/>
                </a:ln>
                <a:solidFill>
                  <a:schemeClr val="tx1"/>
                </a:solidFill>
                <a:effectLst/>
                <a:latin typeface="Arial" panose="020B0604020202020204" pitchFamily="34" charset="0"/>
              </a:rPr>
              <a:t>A Track is reversible, meaning that packets can be routed against the flow of data packets, e.g., to carry OAM measurements or control messages back to the Ingress.</a:t>
            </a:r>
          </a:p>
          <a:p>
            <a:pPr marL="742950" lvl="1" indent="-285750" defTabSz="914400" eaLnBrk="0" fontAlgn="base" hangingPunct="0">
              <a:lnSpc>
                <a:spcPct val="100000"/>
              </a:lnSpc>
              <a:spcBef>
                <a:spcPct val="0"/>
              </a:spcBef>
              <a:spcAft>
                <a:spcPct val="0"/>
              </a:spcAft>
            </a:pPr>
            <a:r>
              <a:rPr kumimoji="0" lang="en-US" altLang="en-US" sz="2000" b="0" i="0" u="none" strike="noStrike" cap="none" normalizeH="0" baseline="0" dirty="0">
                <a:ln>
                  <a:noFill/>
                </a:ln>
                <a:solidFill>
                  <a:schemeClr val="tx1"/>
                </a:solidFill>
                <a:effectLst/>
                <a:latin typeface="Arial" panose="020B0604020202020204" pitchFamily="34" charset="0"/>
              </a:rPr>
              <a:t>The </a:t>
            </a:r>
            <a:r>
              <a:rPr kumimoji="0" lang="en-US" altLang="en-US" sz="2000" b="0" i="0" u="none" strike="noStrike" cap="none" normalizeH="0" baseline="0" dirty="0">
                <a:ln>
                  <a:noFill/>
                </a:ln>
                <a:solidFill>
                  <a:schemeClr val="tx1"/>
                </a:solidFill>
                <a:effectLst/>
                <a:highlight>
                  <a:srgbClr val="00FFFF"/>
                </a:highlight>
                <a:latin typeface="Arial" panose="020B0604020202020204" pitchFamily="34" charset="0"/>
              </a:rPr>
              <a:t>vertices of the Track are DetNet Relay nodes </a:t>
            </a:r>
            <a:r>
              <a:rPr kumimoji="0" lang="en-US" altLang="en-US" sz="2000" b="0" i="0" u="none" strike="noStrike" cap="none" normalizeH="0" baseline="0" dirty="0">
                <a:ln>
                  <a:noFill/>
                </a:ln>
                <a:solidFill>
                  <a:schemeClr val="tx1"/>
                </a:solidFill>
                <a:effectLst/>
                <a:latin typeface="Arial" panose="020B0604020202020204" pitchFamily="34" charset="0"/>
              </a:rPr>
              <a:t>that operate at the DetNet Service sublayer and provide the PAREO functions.</a:t>
            </a:r>
          </a:p>
          <a:p>
            <a:pPr marL="742950" lvl="1" indent="-285750" defTabSz="914400" eaLnBrk="0" fontAlgn="base" hangingPunct="0">
              <a:lnSpc>
                <a:spcPct val="100000"/>
              </a:lnSpc>
              <a:spcBef>
                <a:spcPct val="0"/>
              </a:spcBef>
              <a:spcAft>
                <a:spcPct val="0"/>
              </a:spcAft>
            </a:pPr>
            <a:r>
              <a:rPr kumimoji="0" lang="en-US" altLang="en-US" sz="2000" b="0" i="0" u="none" strike="noStrike" cap="none" normalizeH="0" baseline="0" dirty="0">
                <a:ln>
                  <a:noFill/>
                </a:ln>
                <a:solidFill>
                  <a:schemeClr val="tx1"/>
                </a:solidFill>
                <a:effectLst/>
                <a:latin typeface="Arial" panose="020B0604020202020204" pitchFamily="34" charset="0"/>
              </a:rPr>
              <a:t>The topological </a:t>
            </a:r>
            <a:r>
              <a:rPr kumimoji="0" lang="en-US" altLang="en-US" sz="2000" b="0" i="0" u="none" strike="noStrike" cap="none" normalizeH="0" baseline="0" dirty="0">
                <a:ln>
                  <a:noFill/>
                </a:ln>
                <a:solidFill>
                  <a:schemeClr val="tx1"/>
                </a:solidFill>
                <a:effectLst/>
                <a:highlight>
                  <a:srgbClr val="00FFFF"/>
                </a:highlight>
                <a:latin typeface="Arial" panose="020B0604020202020204" pitchFamily="34" charset="0"/>
              </a:rPr>
              <a:t>edges of the graph are serial sequences of DetNet Transit nodes </a:t>
            </a:r>
            <a:r>
              <a:rPr kumimoji="0" lang="en-US" altLang="en-US" sz="2000" b="0" i="0" u="none" strike="noStrike" cap="none" normalizeH="0" baseline="0" dirty="0">
                <a:ln>
                  <a:noFill/>
                </a:ln>
                <a:solidFill>
                  <a:schemeClr val="tx1"/>
                </a:solidFill>
                <a:effectLst/>
                <a:latin typeface="Arial" panose="020B0604020202020204" pitchFamily="34" charset="0"/>
              </a:rPr>
              <a:t>that operate at the DetNet Forwarding sublayer.</a:t>
            </a:r>
          </a:p>
        </p:txBody>
      </p:sp>
      <p:sp>
        <p:nvSpPr>
          <p:cNvPr id="4" name="Slide Number Placeholder 3">
            <a:extLst>
              <a:ext uri="{FF2B5EF4-FFF2-40B4-BE49-F238E27FC236}">
                <a16:creationId xmlns:a16="http://schemas.microsoft.com/office/drawing/2014/main" id="{C2E7D7AC-7582-4D2C-BF75-BF383F03E5C4}"/>
              </a:ext>
            </a:extLst>
          </p:cNvPr>
          <p:cNvSpPr>
            <a:spLocks noGrp="1"/>
          </p:cNvSpPr>
          <p:nvPr>
            <p:ph type="sldNum" sz="quarter" idx="4"/>
          </p:nvPr>
        </p:nvSpPr>
        <p:spPr/>
        <p:txBody>
          <a:bodyPr/>
          <a:lstStyle/>
          <a:p>
            <a:pPr algn="r"/>
            <a:fld id="{18BF9C3C-0004-4145-8BE2-5FBA8C817ACA}" type="slidenum">
              <a:rPr lang="en-US" smtClean="0"/>
              <a:pPr algn="r"/>
              <a:t>5</a:t>
            </a:fld>
            <a:endParaRPr lang="en-US" dirty="0"/>
          </a:p>
        </p:txBody>
      </p:sp>
    </p:spTree>
    <p:extLst>
      <p:ext uri="{BB962C8B-B14F-4D97-AF65-F5344CB8AC3E}">
        <p14:creationId xmlns:p14="http://schemas.microsoft.com/office/powerpoint/2010/main" val="1398068302"/>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B954A6-42F9-4E26-9880-6F8BD1ACD754}"/>
              </a:ext>
            </a:extLst>
          </p:cNvPr>
          <p:cNvSpPr>
            <a:spLocks noGrp="1"/>
          </p:cNvSpPr>
          <p:nvPr>
            <p:ph type="title"/>
          </p:nvPr>
        </p:nvSpPr>
        <p:spPr/>
        <p:txBody>
          <a:bodyPr/>
          <a:lstStyle/>
          <a:p>
            <a:r>
              <a:rPr lang="en-US" dirty="0"/>
              <a:t>Flow (the water)</a:t>
            </a:r>
          </a:p>
        </p:txBody>
      </p:sp>
      <p:sp>
        <p:nvSpPr>
          <p:cNvPr id="3" name="Text Placeholder 2">
            <a:extLst>
              <a:ext uri="{FF2B5EF4-FFF2-40B4-BE49-F238E27FC236}">
                <a16:creationId xmlns:a16="http://schemas.microsoft.com/office/drawing/2014/main" id="{8BCEDECC-6DAE-4C5F-A60A-8AB6BA0F5A42}"/>
              </a:ext>
            </a:extLst>
          </p:cNvPr>
          <p:cNvSpPr>
            <a:spLocks noGrp="1"/>
          </p:cNvSpPr>
          <p:nvPr>
            <p:ph type="body" sz="quarter" idx="10"/>
          </p:nvPr>
        </p:nvSpPr>
        <p:spPr>
          <a:xfrm>
            <a:off x="310896" y="1881266"/>
            <a:ext cx="11424906" cy="4428094"/>
          </a:xfrm>
        </p:spPr>
        <p:txBody>
          <a:bodyPr/>
          <a:lstStyle/>
          <a:p>
            <a:pPr marL="742950" lvl="1" indent="-285750" defTabSz="914400" eaLnBrk="0" fontAlgn="base" hangingPunct="0">
              <a:lnSpc>
                <a:spcPct val="100000"/>
              </a:lnSpc>
              <a:spcBef>
                <a:spcPct val="0"/>
              </a:spcBef>
              <a:spcAft>
                <a:spcPct val="0"/>
              </a:spcAft>
            </a:pPr>
            <a:r>
              <a:rPr kumimoji="0" lang="en-US" altLang="en-US" sz="2800" b="0" i="0" u="none" strike="noStrike" cap="none" normalizeH="0" baseline="0" dirty="0">
                <a:ln>
                  <a:noFill/>
                </a:ln>
                <a:solidFill>
                  <a:schemeClr val="tx1"/>
                </a:solidFill>
                <a:effectLst/>
                <a:latin typeface="Arial" panose="020B0604020202020204" pitchFamily="34" charset="0"/>
              </a:rPr>
              <a:t>A collection of consecutive IP packets defined by the upper layers and </a:t>
            </a:r>
            <a:r>
              <a:rPr kumimoji="0" lang="en-US" altLang="en-US" sz="2800" b="0" i="0" u="none" strike="noStrike" cap="none" normalizeH="0" baseline="0" dirty="0">
                <a:ln>
                  <a:noFill/>
                </a:ln>
                <a:solidFill>
                  <a:schemeClr val="tx1"/>
                </a:solidFill>
                <a:effectLst/>
                <a:highlight>
                  <a:srgbClr val="00FFFF"/>
                </a:highlight>
                <a:latin typeface="Arial" panose="020B0604020202020204" pitchFamily="34" charset="0"/>
              </a:rPr>
              <a:t>signaled by the same 5 or 6-tuple</a:t>
            </a:r>
            <a:r>
              <a:rPr kumimoji="0" lang="en-US" altLang="en-US" sz="2800" b="0" i="0" u="none" strike="noStrike" cap="none" normalizeH="0" baseline="0" dirty="0">
                <a:ln>
                  <a:noFill/>
                </a:ln>
                <a:solidFill>
                  <a:schemeClr val="tx1"/>
                </a:solidFill>
                <a:effectLst/>
                <a:latin typeface="Arial" panose="020B0604020202020204" pitchFamily="34" charset="0"/>
              </a:rPr>
              <a:t>.</a:t>
            </a:r>
          </a:p>
          <a:p>
            <a:pPr marL="742950" lvl="1" indent="-285750" defTabSz="914400" eaLnBrk="0" fontAlgn="base" hangingPunct="0">
              <a:lnSpc>
                <a:spcPct val="100000"/>
              </a:lnSpc>
              <a:spcBef>
                <a:spcPct val="0"/>
              </a:spcBef>
              <a:spcAft>
                <a:spcPct val="0"/>
              </a:spcAft>
            </a:pPr>
            <a:endParaRPr kumimoji="0" lang="en-US" altLang="en-US" sz="1200" b="0" i="0" u="none" strike="noStrike" cap="none" normalizeH="0" baseline="0" dirty="0">
              <a:ln>
                <a:noFill/>
              </a:ln>
              <a:solidFill>
                <a:schemeClr val="tx1"/>
              </a:solidFill>
              <a:effectLst/>
              <a:latin typeface="Arial" panose="020B0604020202020204" pitchFamily="34" charset="0"/>
            </a:endParaRPr>
          </a:p>
          <a:p>
            <a:pPr marL="742950" lvl="1" indent="-285750" defTabSz="914400" eaLnBrk="0" fontAlgn="base" hangingPunct="0">
              <a:lnSpc>
                <a:spcPct val="100000"/>
              </a:lnSpc>
              <a:spcBef>
                <a:spcPct val="0"/>
              </a:spcBef>
              <a:spcAft>
                <a:spcPct val="0"/>
              </a:spcAft>
            </a:pPr>
            <a:r>
              <a:rPr kumimoji="0" lang="en-US" altLang="en-US" sz="2800" b="0" i="0" u="none" strike="noStrike" cap="none" normalizeH="0" baseline="0" dirty="0">
                <a:ln>
                  <a:noFill/>
                </a:ln>
                <a:solidFill>
                  <a:schemeClr val="tx1"/>
                </a:solidFill>
                <a:effectLst/>
                <a:latin typeface="Arial" panose="020B0604020202020204" pitchFamily="34" charset="0"/>
              </a:rPr>
              <a:t>Packets of the same flow must be placed on the same Track to receive an equivalent treatment within the Track.</a:t>
            </a:r>
          </a:p>
          <a:p>
            <a:pPr marL="742950" lvl="1" indent="-285750" defTabSz="914400" eaLnBrk="0" fontAlgn="base" hangingPunct="0">
              <a:lnSpc>
                <a:spcPct val="100000"/>
              </a:lnSpc>
              <a:spcBef>
                <a:spcPct val="0"/>
              </a:spcBef>
              <a:spcAft>
                <a:spcPct val="0"/>
              </a:spcAft>
            </a:pPr>
            <a:endParaRPr kumimoji="0" lang="en-US" altLang="en-US" sz="1200" b="0" i="0" u="none" strike="noStrike" cap="none" normalizeH="0" baseline="0" dirty="0">
              <a:ln>
                <a:noFill/>
              </a:ln>
              <a:solidFill>
                <a:schemeClr val="tx1"/>
              </a:solidFill>
              <a:effectLst/>
              <a:latin typeface="Arial" panose="020B0604020202020204" pitchFamily="34" charset="0"/>
            </a:endParaRPr>
          </a:p>
          <a:p>
            <a:pPr marL="742950" lvl="1" indent="-285750" defTabSz="914400" eaLnBrk="0" fontAlgn="base" hangingPunct="0">
              <a:lnSpc>
                <a:spcPct val="100000"/>
              </a:lnSpc>
              <a:spcBef>
                <a:spcPct val="0"/>
              </a:spcBef>
              <a:spcAft>
                <a:spcPct val="0"/>
              </a:spcAft>
            </a:pPr>
            <a:r>
              <a:rPr kumimoji="0" lang="en-US" altLang="en-US" sz="2800" b="0" i="0" u="none" strike="noStrike" cap="none" normalizeH="0" baseline="0" dirty="0">
                <a:ln>
                  <a:noFill/>
                </a:ln>
                <a:solidFill>
                  <a:schemeClr val="tx1"/>
                </a:solidFill>
                <a:effectLst/>
                <a:highlight>
                  <a:srgbClr val="00FF00"/>
                </a:highlight>
                <a:latin typeface="Arial" panose="020B0604020202020204" pitchFamily="34" charset="0"/>
              </a:rPr>
              <a:t>Multiple flows may be transported along the same Track</a:t>
            </a:r>
            <a:r>
              <a:rPr kumimoji="0" lang="en-US" altLang="en-US" sz="2800" b="0" i="0" u="none" strike="noStrike" cap="none" normalizeH="0" baseline="0" dirty="0">
                <a:ln>
                  <a:noFill/>
                </a:ln>
                <a:solidFill>
                  <a:schemeClr val="tx1"/>
                </a:solidFill>
                <a:effectLst/>
                <a:latin typeface="Arial" panose="020B0604020202020204" pitchFamily="34" charset="0"/>
              </a:rPr>
              <a:t>.  </a:t>
            </a:r>
          </a:p>
          <a:p>
            <a:pPr marL="742950" lvl="1" indent="-285750" defTabSz="914400" eaLnBrk="0" fontAlgn="base" hangingPunct="0">
              <a:lnSpc>
                <a:spcPct val="100000"/>
              </a:lnSpc>
              <a:spcBef>
                <a:spcPct val="0"/>
              </a:spcBef>
              <a:spcAft>
                <a:spcPct val="0"/>
              </a:spcAft>
            </a:pPr>
            <a:endParaRPr kumimoji="0" lang="en-US" altLang="en-US" sz="1200" b="0" i="0" u="none" strike="noStrike" cap="none" normalizeH="0" baseline="0" dirty="0">
              <a:ln>
                <a:noFill/>
              </a:ln>
              <a:solidFill>
                <a:schemeClr val="tx1"/>
              </a:solidFill>
              <a:effectLst/>
              <a:latin typeface="Arial" panose="020B0604020202020204" pitchFamily="34" charset="0"/>
            </a:endParaRPr>
          </a:p>
          <a:p>
            <a:pPr marL="742950" lvl="1" indent="-285750" defTabSz="914400" eaLnBrk="0" fontAlgn="base" hangingPunct="0">
              <a:lnSpc>
                <a:spcPct val="100000"/>
              </a:lnSpc>
              <a:spcBef>
                <a:spcPct val="0"/>
              </a:spcBef>
              <a:spcAft>
                <a:spcPct val="0"/>
              </a:spcAft>
            </a:pPr>
            <a:r>
              <a:rPr kumimoji="0" lang="en-US" altLang="en-US" sz="2800" b="0" i="0" u="none" strike="noStrike" cap="none" normalizeH="0" baseline="0" dirty="0">
                <a:ln>
                  <a:noFill/>
                </a:ln>
                <a:solidFill>
                  <a:schemeClr val="tx1"/>
                </a:solidFill>
                <a:effectLst/>
                <a:latin typeface="Arial" panose="020B0604020202020204" pitchFamily="34" charset="0"/>
              </a:rPr>
              <a:t>The subTrack that is selected for the flow </a:t>
            </a:r>
            <a:r>
              <a:rPr kumimoji="0" lang="en-US" altLang="en-US" sz="2800" b="0" i="0" u="none" strike="noStrike" cap="none" normalizeH="0" baseline="0" dirty="0">
                <a:ln>
                  <a:noFill/>
                </a:ln>
                <a:solidFill>
                  <a:schemeClr val="tx1"/>
                </a:solidFill>
                <a:effectLst/>
                <a:highlight>
                  <a:srgbClr val="00FF00"/>
                </a:highlight>
                <a:latin typeface="Arial" panose="020B0604020202020204" pitchFamily="34" charset="0"/>
              </a:rPr>
              <a:t>may change over time under the control of the PSE</a:t>
            </a:r>
            <a:r>
              <a:rPr kumimoji="0" lang="en-US" altLang="en-US" sz="2800" b="0" i="0" u="none" strike="noStrike" cap="none" normalizeH="0" baseline="0" dirty="0">
                <a:ln>
                  <a:noFill/>
                </a:ln>
                <a:solidFill>
                  <a:schemeClr val="tx1"/>
                </a:solidFill>
                <a:effectLst/>
                <a:latin typeface="Arial" panose="020B0604020202020204" pitchFamily="34" charset="0"/>
              </a:rPr>
              <a:t>.</a:t>
            </a:r>
          </a:p>
        </p:txBody>
      </p:sp>
      <p:sp>
        <p:nvSpPr>
          <p:cNvPr id="4" name="Slide Number Placeholder 3">
            <a:extLst>
              <a:ext uri="{FF2B5EF4-FFF2-40B4-BE49-F238E27FC236}">
                <a16:creationId xmlns:a16="http://schemas.microsoft.com/office/drawing/2014/main" id="{C2E7D7AC-7582-4D2C-BF75-BF383F03E5C4}"/>
              </a:ext>
            </a:extLst>
          </p:cNvPr>
          <p:cNvSpPr>
            <a:spLocks noGrp="1"/>
          </p:cNvSpPr>
          <p:nvPr>
            <p:ph type="sldNum" sz="quarter" idx="4"/>
          </p:nvPr>
        </p:nvSpPr>
        <p:spPr/>
        <p:txBody>
          <a:bodyPr/>
          <a:lstStyle/>
          <a:p>
            <a:pPr algn="r"/>
            <a:fld id="{18BF9C3C-0004-4145-8BE2-5FBA8C817ACA}" type="slidenum">
              <a:rPr lang="en-US" smtClean="0"/>
              <a:pPr algn="r"/>
              <a:t>6</a:t>
            </a:fld>
            <a:endParaRPr lang="en-US" dirty="0"/>
          </a:p>
        </p:txBody>
      </p:sp>
    </p:spTree>
    <p:extLst>
      <p:ext uri="{BB962C8B-B14F-4D97-AF65-F5344CB8AC3E}">
        <p14:creationId xmlns:p14="http://schemas.microsoft.com/office/powerpoint/2010/main" val="421020270"/>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F66FE0-B775-4EA8-A469-7AEC70F52450}"/>
              </a:ext>
            </a:extLst>
          </p:cNvPr>
          <p:cNvSpPr>
            <a:spLocks noGrp="1"/>
          </p:cNvSpPr>
          <p:nvPr>
            <p:ph type="title"/>
          </p:nvPr>
        </p:nvSpPr>
        <p:spPr>
          <a:xfrm>
            <a:off x="5213221" y="629266"/>
            <a:ext cx="6421176" cy="1484347"/>
          </a:xfrm>
        </p:spPr>
        <p:txBody>
          <a:bodyPr vert="horz" lIns="91440" tIns="45720" rIns="91440" bIns="45720" rtlCol="0" anchor="ctr">
            <a:normAutofit/>
          </a:bodyPr>
          <a:lstStyle/>
          <a:p>
            <a:pPr>
              <a:lnSpc>
                <a:spcPct val="90000"/>
              </a:lnSpc>
            </a:pPr>
            <a:r>
              <a:rPr lang="en-US" sz="4400" kern="1200" dirty="0">
                <a:solidFill>
                  <a:schemeClr val="tx1"/>
                </a:solidFill>
                <a:latin typeface="+mj-lt"/>
                <a:ea typeface="+mj-ea"/>
                <a:cs typeface="+mj-cs"/>
              </a:rPr>
              <a:t>OODA Loop</a:t>
            </a:r>
            <a:br>
              <a:rPr lang="en-US" sz="4400" kern="1200" dirty="0">
                <a:solidFill>
                  <a:schemeClr val="tx1"/>
                </a:solidFill>
                <a:latin typeface="+mj-lt"/>
                <a:ea typeface="+mj-ea"/>
                <a:cs typeface="+mj-cs"/>
              </a:rPr>
            </a:br>
            <a:endParaRPr lang="en-US" sz="4400" kern="1200" dirty="0">
              <a:solidFill>
                <a:schemeClr val="tx1"/>
              </a:solidFill>
              <a:latin typeface="+mj-lt"/>
              <a:ea typeface="+mj-ea"/>
              <a:cs typeface="+mj-cs"/>
            </a:endParaRPr>
          </a:p>
        </p:txBody>
      </p:sp>
      <p:sp>
        <p:nvSpPr>
          <p:cNvPr id="10" name="Rectangle 9">
            <a:extLst>
              <a:ext uri="{FF2B5EF4-FFF2-40B4-BE49-F238E27FC236}">
                <a16:creationId xmlns:a16="http://schemas.microsoft.com/office/drawing/2014/main" id="{8E20FA99-AAAC-4AF3-9FAE-707420324F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34800" cy="6858000"/>
          </a:xfrm>
          <a:prstGeom prst="rect">
            <a:avLst/>
          </a:prstGeom>
          <a:solidFill>
            <a:srgbClr val="537D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ounded Rectangle 9">
            <a:extLst>
              <a:ext uri="{FF2B5EF4-FFF2-40B4-BE49-F238E27FC236}">
                <a16:creationId xmlns:a16="http://schemas.microsoft.com/office/drawing/2014/main" id="{9573BE85-6043-4C3A-A7DD-483A0A5FB7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505" y="559407"/>
            <a:ext cx="3665789"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Diagram, arrow&#10;&#10;Description automatically generated">
            <a:extLst>
              <a:ext uri="{FF2B5EF4-FFF2-40B4-BE49-F238E27FC236}">
                <a16:creationId xmlns:a16="http://schemas.microsoft.com/office/drawing/2014/main" id="{A741D1AA-452A-4C90-AEFD-1A5CB5B32B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1165" y="1875903"/>
            <a:ext cx="3112469" cy="3106194"/>
          </a:xfrm>
          <a:prstGeom prst="rect">
            <a:avLst/>
          </a:prstGeom>
          <a:effectLst/>
        </p:spPr>
      </p:pic>
      <p:sp>
        <p:nvSpPr>
          <p:cNvPr id="3" name="Text Placeholder 2">
            <a:extLst>
              <a:ext uri="{FF2B5EF4-FFF2-40B4-BE49-F238E27FC236}">
                <a16:creationId xmlns:a16="http://schemas.microsoft.com/office/drawing/2014/main" id="{C3B8B848-5269-47CC-8F75-D38E4E7C811B}"/>
              </a:ext>
            </a:extLst>
          </p:cNvPr>
          <p:cNvSpPr>
            <a:spLocks noGrp="1"/>
          </p:cNvSpPr>
          <p:nvPr>
            <p:ph type="body" sz="quarter" idx="10"/>
          </p:nvPr>
        </p:nvSpPr>
        <p:spPr>
          <a:xfrm>
            <a:off x="5213223" y="1875904"/>
            <a:ext cx="6421175" cy="4347916"/>
          </a:xfrm>
        </p:spPr>
        <p:txBody>
          <a:bodyPr vert="horz" lIns="91440" tIns="45720" rIns="91440" bIns="45720" rtlCol="0">
            <a:normAutofit lnSpcReduction="10000"/>
          </a:bodyPr>
          <a:lstStyle/>
          <a:p>
            <a:pPr marL="0" indent="0" defTabSz="914400">
              <a:lnSpc>
                <a:spcPct val="90000"/>
              </a:lnSpc>
              <a:buNone/>
            </a:pPr>
            <a:r>
              <a:rPr lang="en-US" b="1" dirty="0">
                <a:solidFill>
                  <a:srgbClr val="000000"/>
                </a:solidFill>
                <a:effectLst/>
              </a:rPr>
              <a:t>The OODA Loop Enables Continuous Adaptation to Continuously Changing Situations:</a:t>
            </a:r>
          </a:p>
          <a:p>
            <a:pPr marL="0" indent="0" defTabSz="914400">
              <a:lnSpc>
                <a:spcPct val="90000"/>
              </a:lnSpc>
              <a:buNone/>
            </a:pPr>
            <a:endParaRPr lang="en-US" sz="300" b="1" dirty="0">
              <a:solidFill>
                <a:srgbClr val="000000"/>
              </a:solidFill>
              <a:effectLst/>
            </a:endParaRPr>
          </a:p>
          <a:p>
            <a:pPr indent="-228600" defTabSz="914400">
              <a:lnSpc>
                <a:spcPct val="90000"/>
              </a:lnSpc>
            </a:pPr>
            <a:r>
              <a:rPr lang="en-US" sz="2000" b="1" dirty="0">
                <a:solidFill>
                  <a:schemeClr val="tx1"/>
                </a:solidFill>
                <a:latin typeface="+mn-lt"/>
              </a:rPr>
              <a:t>Observation:</a:t>
            </a:r>
            <a:r>
              <a:rPr lang="en-US" sz="2000" dirty="0">
                <a:solidFill>
                  <a:schemeClr val="tx1"/>
                </a:solidFill>
                <a:latin typeface="+mn-lt"/>
              </a:rPr>
              <a:t> the collection of data by means of the senses</a:t>
            </a:r>
          </a:p>
          <a:p>
            <a:pPr indent="-228600" defTabSz="914400">
              <a:lnSpc>
                <a:spcPct val="90000"/>
              </a:lnSpc>
            </a:pPr>
            <a:r>
              <a:rPr lang="en-US" sz="2000" b="1" dirty="0">
                <a:solidFill>
                  <a:schemeClr val="tx1"/>
                </a:solidFill>
                <a:latin typeface="+mn-lt"/>
              </a:rPr>
              <a:t>Orientation </a:t>
            </a:r>
            <a:r>
              <a:rPr lang="en-US" sz="2000" dirty="0">
                <a:solidFill>
                  <a:schemeClr val="tx1"/>
                </a:solidFill>
                <a:latin typeface="+mn-lt"/>
              </a:rPr>
              <a:t>the analysis and synthesis of data to form one’s current mental perspective</a:t>
            </a:r>
          </a:p>
          <a:p>
            <a:pPr indent="-228600" defTabSz="914400">
              <a:lnSpc>
                <a:spcPct val="90000"/>
              </a:lnSpc>
            </a:pPr>
            <a:r>
              <a:rPr lang="en-US" sz="2000" b="1" dirty="0">
                <a:solidFill>
                  <a:schemeClr val="tx1"/>
                </a:solidFill>
                <a:latin typeface="+mn-lt"/>
              </a:rPr>
              <a:t>Decision </a:t>
            </a:r>
            <a:r>
              <a:rPr lang="en-US" sz="2000" dirty="0">
                <a:solidFill>
                  <a:schemeClr val="tx1"/>
                </a:solidFill>
                <a:latin typeface="+mn-lt"/>
              </a:rPr>
              <a:t>the determination of a course of action based on one’s current mental perspective</a:t>
            </a:r>
          </a:p>
          <a:p>
            <a:pPr indent="-228600" defTabSz="914400">
              <a:lnSpc>
                <a:spcPct val="90000"/>
              </a:lnSpc>
            </a:pPr>
            <a:r>
              <a:rPr lang="en-US" sz="2000" b="1" dirty="0">
                <a:solidFill>
                  <a:schemeClr val="tx1"/>
                </a:solidFill>
                <a:latin typeface="+mn-lt"/>
              </a:rPr>
              <a:t>Action </a:t>
            </a:r>
            <a:r>
              <a:rPr lang="en-US" sz="2000" dirty="0">
                <a:solidFill>
                  <a:schemeClr val="tx1"/>
                </a:solidFill>
                <a:latin typeface="+mn-lt"/>
              </a:rPr>
              <a:t>the physical playing-out of decisions</a:t>
            </a:r>
          </a:p>
          <a:p>
            <a:pPr indent="-228600" defTabSz="914400">
              <a:lnSpc>
                <a:spcPct val="90000"/>
              </a:lnSpc>
            </a:pPr>
            <a:endParaRPr lang="en-US" sz="2000" dirty="0">
              <a:solidFill>
                <a:schemeClr val="tx1"/>
              </a:solidFill>
              <a:latin typeface="+mn-lt"/>
            </a:endParaRPr>
          </a:p>
          <a:p>
            <a:pPr marL="0" indent="0" defTabSz="914400">
              <a:lnSpc>
                <a:spcPct val="90000"/>
              </a:lnSpc>
              <a:buNone/>
            </a:pPr>
            <a:r>
              <a:rPr lang="en-US" sz="2000" dirty="0">
                <a:solidFill>
                  <a:schemeClr val="tx1"/>
                </a:solidFill>
                <a:latin typeface="+mn-lt"/>
              </a:rPr>
              <a:t>Source: </a:t>
            </a:r>
            <a:r>
              <a:rPr lang="en-US" sz="2000" dirty="0">
                <a:solidFill>
                  <a:schemeClr val="tx1"/>
                </a:solidFill>
                <a:latin typeface="+mn-lt"/>
                <a:hlinkClick r:id="rId3"/>
              </a:rPr>
              <a:t>https://imarcai.com/ooda-loop-new</a:t>
            </a:r>
            <a:r>
              <a:rPr lang="en-US" sz="2000" dirty="0">
                <a:solidFill>
                  <a:schemeClr val="tx1"/>
                </a:solidFill>
                <a:latin typeface="+mn-lt"/>
              </a:rPr>
              <a:t> </a:t>
            </a:r>
          </a:p>
        </p:txBody>
      </p:sp>
      <p:sp>
        <p:nvSpPr>
          <p:cNvPr id="4" name="Slide Number Placeholder 3">
            <a:extLst>
              <a:ext uri="{FF2B5EF4-FFF2-40B4-BE49-F238E27FC236}">
                <a16:creationId xmlns:a16="http://schemas.microsoft.com/office/drawing/2014/main" id="{C49AD6E3-48D5-488B-89A2-D642D2F09DF6}"/>
              </a:ext>
            </a:extLst>
          </p:cNvPr>
          <p:cNvSpPr>
            <a:spLocks noGrp="1"/>
          </p:cNvSpPr>
          <p:nvPr>
            <p:ph type="sldNum" sz="quarter" idx="4"/>
          </p:nvPr>
        </p:nvSpPr>
        <p:spPr>
          <a:xfrm>
            <a:off x="292531" y="6356350"/>
            <a:ext cx="685622" cy="365125"/>
          </a:xfrm>
        </p:spPr>
        <p:txBody>
          <a:bodyPr vert="horz" lIns="91440" tIns="45720" rIns="91440" bIns="45720" rtlCol="0" anchor="ctr">
            <a:normAutofit/>
          </a:bodyPr>
          <a:lstStyle/>
          <a:p>
            <a:pPr algn="r">
              <a:spcAft>
                <a:spcPts val="600"/>
              </a:spcAft>
            </a:pPr>
            <a:fld id="{18BF9C3C-0004-4145-8BE2-5FBA8C817ACA}" type="slidenum">
              <a:rPr lang="en-US" sz="1200">
                <a:solidFill>
                  <a:srgbClr val="595959"/>
                </a:solidFill>
              </a:rPr>
              <a:pPr algn="r">
                <a:spcAft>
                  <a:spcPts val="600"/>
                </a:spcAft>
              </a:pPr>
              <a:t>7</a:t>
            </a:fld>
            <a:endParaRPr lang="en-US" sz="1200">
              <a:solidFill>
                <a:srgbClr val="595959"/>
              </a:solidFill>
            </a:endParaRPr>
          </a:p>
        </p:txBody>
      </p:sp>
    </p:spTree>
    <p:extLst>
      <p:ext uri="{BB962C8B-B14F-4D97-AF65-F5344CB8AC3E}">
        <p14:creationId xmlns:p14="http://schemas.microsoft.com/office/powerpoint/2010/main" val="943636748"/>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2D2A29D-1EDD-42C8-A78A-4DB7C1246D4B}"/>
              </a:ext>
            </a:extLst>
          </p:cNvPr>
          <p:cNvSpPr>
            <a:spLocks noGrp="1"/>
          </p:cNvSpPr>
          <p:nvPr>
            <p:ph type="title"/>
          </p:nvPr>
        </p:nvSpPr>
        <p:spPr/>
        <p:txBody>
          <a:bodyPr/>
          <a:lstStyle/>
          <a:p>
            <a:r>
              <a:rPr lang="en-US" dirty="0">
                <a:latin typeface="CiscoSansTT Light" panose="020B0503020201020303" pitchFamily="34" charset="0"/>
                <a:cs typeface="CiscoSansTT Light" panose="020B0503020201020303" pitchFamily="34" charset="0"/>
              </a:rPr>
              <a:t>The Conceptual Model</a:t>
            </a:r>
            <a:endParaRPr lang="en-US" dirty="0">
              <a:solidFill>
                <a:srgbClr val="00767B"/>
              </a:solidFill>
              <a:effectLst>
                <a:outerShdw blurRad="38100" dist="38100" dir="2700000" algn="tl">
                  <a:srgbClr val="000000">
                    <a:alpha val="43137"/>
                  </a:srgbClr>
                </a:outerShdw>
              </a:effectLst>
            </a:endParaRPr>
          </a:p>
        </p:txBody>
      </p:sp>
      <p:sp>
        <p:nvSpPr>
          <p:cNvPr id="6" name="Text Placeholder 5">
            <a:extLst>
              <a:ext uri="{FF2B5EF4-FFF2-40B4-BE49-F238E27FC236}">
                <a16:creationId xmlns:a16="http://schemas.microsoft.com/office/drawing/2014/main" id="{BE4DE177-E354-4164-A3FB-7C37C6E1D94D}"/>
              </a:ext>
            </a:extLst>
          </p:cNvPr>
          <p:cNvSpPr>
            <a:spLocks noGrp="1"/>
          </p:cNvSpPr>
          <p:nvPr>
            <p:ph type="body" sz="quarter" idx="10"/>
          </p:nvPr>
        </p:nvSpPr>
        <p:spPr>
          <a:xfrm>
            <a:off x="325065" y="1239143"/>
            <a:ext cx="8372792" cy="4782599"/>
          </a:xfrm>
        </p:spPr>
        <p:txBody>
          <a:bodyPr/>
          <a:lstStyle/>
          <a:p>
            <a:r>
              <a:rPr lang="en-US" sz="2800" dirty="0"/>
              <a:t>OODA loop with 3 new steps: </a:t>
            </a:r>
          </a:p>
          <a:p>
            <a:pPr lvl="1"/>
            <a:r>
              <a:rPr lang="en-US" sz="2400" dirty="0"/>
              <a:t>Observe (OAM), Orient (PCE), </a:t>
            </a:r>
          </a:p>
          <a:p>
            <a:pPr lvl="1"/>
            <a:r>
              <a:rPr lang="en-US" sz="2400" dirty="0"/>
              <a:t>Decide (PSE), Act (PAREO)</a:t>
            </a:r>
          </a:p>
          <a:p>
            <a:r>
              <a:rPr lang="en-US" sz="2800" dirty="0"/>
              <a:t>PSE: </a:t>
            </a:r>
          </a:p>
          <a:p>
            <a:pPr lvl="1"/>
            <a:r>
              <a:rPr lang="en-US" dirty="0"/>
              <a:t>DetNet to signal Flow information</a:t>
            </a:r>
          </a:p>
          <a:p>
            <a:pPr lvl="1"/>
            <a:r>
              <a:rPr lang="en-US" dirty="0"/>
              <a:t>RAW-SRv6 to hint/control DetNet Service Layer</a:t>
            </a:r>
          </a:p>
          <a:p>
            <a:pPr lvl="1"/>
            <a:r>
              <a:rPr lang="en-US" dirty="0"/>
              <a:t>PSE operate at Track Ingress only (control)</a:t>
            </a:r>
          </a:p>
          <a:p>
            <a:pPr lvl="1"/>
            <a:r>
              <a:rPr lang="en-US" dirty="0"/>
              <a:t>PSE may be partially distributed (hint)</a:t>
            </a:r>
          </a:p>
          <a:p>
            <a:pPr lvl="1"/>
            <a:r>
              <a:rPr lang="en-US" dirty="0"/>
              <a:t>PSE may be fully distributed (No SRv6 signaling)</a:t>
            </a:r>
          </a:p>
          <a:p>
            <a:r>
              <a:rPr lang="en-US" sz="2800" dirty="0"/>
              <a:t>DetNet Service Plane</a:t>
            </a:r>
          </a:p>
          <a:p>
            <a:pPr lvl="1"/>
            <a:r>
              <a:rPr lang="en-US" dirty="0"/>
              <a:t>Enrich DetNet (PAREO, timing, SR hint/control)</a:t>
            </a:r>
          </a:p>
          <a:p>
            <a:pPr lvl="1"/>
            <a:endParaRPr lang="en-US" dirty="0"/>
          </a:p>
        </p:txBody>
      </p:sp>
      <p:sp>
        <p:nvSpPr>
          <p:cNvPr id="4" name="Slide Number Placeholder 3">
            <a:extLst>
              <a:ext uri="{FF2B5EF4-FFF2-40B4-BE49-F238E27FC236}">
                <a16:creationId xmlns:a16="http://schemas.microsoft.com/office/drawing/2014/main" id="{ED1D63DD-6C4B-4BB7-8871-0A08EC67069F}"/>
              </a:ext>
            </a:extLst>
          </p:cNvPr>
          <p:cNvSpPr>
            <a:spLocks noGrp="1"/>
          </p:cNvSpPr>
          <p:nvPr>
            <p:ph type="sldNum" sz="quarter" idx="4"/>
          </p:nvPr>
        </p:nvSpPr>
        <p:spPr/>
        <p:txBody>
          <a:bodyPr/>
          <a:lstStyle/>
          <a:p>
            <a:pPr algn="r">
              <a:defRPr/>
            </a:pPr>
            <a:fld id="{481748C4-3C8E-425B-A87C-F143330E359D}" type="slidenum">
              <a:rPr lang="en-US" altLang="en-US" smtClean="0"/>
              <a:pPr algn="r">
                <a:defRPr/>
              </a:pPr>
              <a:t>8</a:t>
            </a:fld>
            <a:endParaRPr lang="en-US" altLang="en-US" dirty="0"/>
          </a:p>
        </p:txBody>
      </p:sp>
      <p:grpSp>
        <p:nvGrpSpPr>
          <p:cNvPr id="2" name="Group 1">
            <a:extLst>
              <a:ext uri="{FF2B5EF4-FFF2-40B4-BE49-F238E27FC236}">
                <a16:creationId xmlns:a16="http://schemas.microsoft.com/office/drawing/2014/main" id="{97304C42-46C8-4439-81AC-98C6A82C636C}"/>
              </a:ext>
            </a:extLst>
          </p:cNvPr>
          <p:cNvGrpSpPr/>
          <p:nvPr/>
        </p:nvGrpSpPr>
        <p:grpSpPr>
          <a:xfrm>
            <a:off x="7348704" y="2503437"/>
            <a:ext cx="4177113" cy="3429691"/>
            <a:chOff x="8180073" y="3030298"/>
            <a:chExt cx="2708416" cy="2326640"/>
          </a:xfrm>
        </p:grpSpPr>
        <p:pic>
          <p:nvPicPr>
            <p:cNvPr id="12" name="Picture 11">
              <a:extLst>
                <a:ext uri="{FF2B5EF4-FFF2-40B4-BE49-F238E27FC236}">
                  <a16:creationId xmlns:a16="http://schemas.microsoft.com/office/drawing/2014/main" id="{8E8C20EB-0EE7-45A1-9673-905827987449}"/>
                </a:ext>
              </a:extLst>
            </p:cNvPr>
            <p:cNvPicPr/>
            <p:nvPr/>
          </p:nvPicPr>
          <p:blipFill rotWithShape="1">
            <a:blip r:embed="rId3" cstate="print">
              <a:extLst>
                <a:ext uri="{28A0092B-C50C-407E-A947-70E740481C1C}">
                  <a14:useLocalDpi xmlns:a14="http://schemas.microsoft.com/office/drawing/2010/main" val="0"/>
                </a:ext>
              </a:extLst>
            </a:blip>
            <a:srcRect t="14897" b="8858"/>
            <a:stretch/>
          </p:blipFill>
          <p:spPr bwMode="auto">
            <a:xfrm>
              <a:off x="8451606" y="4065602"/>
              <a:ext cx="2327416" cy="1016000"/>
            </a:xfrm>
            <a:prstGeom prst="rect">
              <a:avLst/>
            </a:prstGeom>
            <a:noFill/>
            <a:ln>
              <a:noFill/>
            </a:ln>
          </p:spPr>
        </p:pic>
        <p:sp>
          <p:nvSpPr>
            <p:cNvPr id="17" name="Oval 16">
              <a:extLst>
                <a:ext uri="{FF2B5EF4-FFF2-40B4-BE49-F238E27FC236}">
                  <a16:creationId xmlns:a16="http://schemas.microsoft.com/office/drawing/2014/main" id="{70958610-FCD3-453A-A40A-584CC0016C28}"/>
                </a:ext>
              </a:extLst>
            </p:cNvPr>
            <p:cNvSpPr/>
            <p:nvPr/>
          </p:nvSpPr>
          <p:spPr>
            <a:xfrm>
              <a:off x="10358123" y="32147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Oval 17">
              <a:extLst>
                <a:ext uri="{FF2B5EF4-FFF2-40B4-BE49-F238E27FC236}">
                  <a16:creationId xmlns:a16="http://schemas.microsoft.com/office/drawing/2014/main" id="{DD2AE4DD-0D2E-45A0-B2CC-3324C52DBEEC}"/>
                </a:ext>
              </a:extLst>
            </p:cNvPr>
            <p:cNvSpPr/>
            <p:nvPr/>
          </p:nvSpPr>
          <p:spPr>
            <a:xfrm>
              <a:off x="10510523" y="33671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Oval 18">
              <a:extLst>
                <a:ext uri="{FF2B5EF4-FFF2-40B4-BE49-F238E27FC236}">
                  <a16:creationId xmlns:a16="http://schemas.microsoft.com/office/drawing/2014/main" id="{DF799647-C8DF-4FAE-ABDB-819D0E1B5F7E}"/>
                </a:ext>
              </a:extLst>
            </p:cNvPr>
            <p:cNvSpPr/>
            <p:nvPr/>
          </p:nvSpPr>
          <p:spPr>
            <a:xfrm>
              <a:off x="10662923" y="35195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Oval 19">
              <a:extLst>
                <a:ext uri="{FF2B5EF4-FFF2-40B4-BE49-F238E27FC236}">
                  <a16:creationId xmlns:a16="http://schemas.microsoft.com/office/drawing/2014/main" id="{2B68BD63-7C7A-44E9-9332-10B62CE4B20B}"/>
                </a:ext>
              </a:extLst>
            </p:cNvPr>
            <p:cNvSpPr/>
            <p:nvPr/>
          </p:nvSpPr>
          <p:spPr>
            <a:xfrm>
              <a:off x="10815323" y="36719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Oval 20">
              <a:extLst>
                <a:ext uri="{FF2B5EF4-FFF2-40B4-BE49-F238E27FC236}">
                  <a16:creationId xmlns:a16="http://schemas.microsoft.com/office/drawing/2014/main" id="{2A8BE087-EA2E-458F-8CD0-C09CDA5BEB03}"/>
                </a:ext>
              </a:extLst>
            </p:cNvPr>
            <p:cNvSpPr/>
            <p:nvPr/>
          </p:nvSpPr>
          <p:spPr>
            <a:xfrm>
              <a:off x="10015223" y="34115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Oval 21">
              <a:extLst>
                <a:ext uri="{FF2B5EF4-FFF2-40B4-BE49-F238E27FC236}">
                  <a16:creationId xmlns:a16="http://schemas.microsoft.com/office/drawing/2014/main" id="{148BFA1D-6667-4224-83E7-6A78C5226756}"/>
                </a:ext>
              </a:extLst>
            </p:cNvPr>
            <p:cNvSpPr/>
            <p:nvPr/>
          </p:nvSpPr>
          <p:spPr>
            <a:xfrm>
              <a:off x="9253223" y="31639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Oval 22">
              <a:extLst>
                <a:ext uri="{FF2B5EF4-FFF2-40B4-BE49-F238E27FC236}">
                  <a16:creationId xmlns:a16="http://schemas.microsoft.com/office/drawing/2014/main" id="{EB947996-004E-4B92-B941-022F517EAE3E}"/>
                </a:ext>
              </a:extLst>
            </p:cNvPr>
            <p:cNvSpPr/>
            <p:nvPr/>
          </p:nvSpPr>
          <p:spPr>
            <a:xfrm>
              <a:off x="10177289" y="35639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Oval 23">
              <a:extLst>
                <a:ext uri="{FF2B5EF4-FFF2-40B4-BE49-F238E27FC236}">
                  <a16:creationId xmlns:a16="http://schemas.microsoft.com/office/drawing/2014/main" id="{9401B90E-9EEB-4451-800A-7FE70C544D1A}"/>
                </a:ext>
              </a:extLst>
            </p:cNvPr>
            <p:cNvSpPr/>
            <p:nvPr/>
          </p:nvSpPr>
          <p:spPr>
            <a:xfrm>
              <a:off x="10329689" y="37163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Oval 24">
              <a:extLst>
                <a:ext uri="{FF2B5EF4-FFF2-40B4-BE49-F238E27FC236}">
                  <a16:creationId xmlns:a16="http://schemas.microsoft.com/office/drawing/2014/main" id="{9137DFA8-8EC3-494C-B552-1B93DB46252B}"/>
                </a:ext>
              </a:extLst>
            </p:cNvPr>
            <p:cNvSpPr/>
            <p:nvPr/>
          </p:nvSpPr>
          <p:spPr>
            <a:xfrm>
              <a:off x="10482089" y="38687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Oval 25">
              <a:extLst>
                <a:ext uri="{FF2B5EF4-FFF2-40B4-BE49-F238E27FC236}">
                  <a16:creationId xmlns:a16="http://schemas.microsoft.com/office/drawing/2014/main" id="{B4AF632C-927E-41F8-BBD6-14433E6336A5}"/>
                </a:ext>
              </a:extLst>
            </p:cNvPr>
            <p:cNvSpPr/>
            <p:nvPr/>
          </p:nvSpPr>
          <p:spPr>
            <a:xfrm>
              <a:off x="9405623" y="33163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Oval 26">
              <a:extLst>
                <a:ext uri="{FF2B5EF4-FFF2-40B4-BE49-F238E27FC236}">
                  <a16:creationId xmlns:a16="http://schemas.microsoft.com/office/drawing/2014/main" id="{04C5F9B6-3699-45B7-90A0-BD4CB2DAD2B6}"/>
                </a:ext>
              </a:extLst>
            </p:cNvPr>
            <p:cNvSpPr/>
            <p:nvPr/>
          </p:nvSpPr>
          <p:spPr>
            <a:xfrm>
              <a:off x="9558023" y="34687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Oval 27">
              <a:extLst>
                <a:ext uri="{FF2B5EF4-FFF2-40B4-BE49-F238E27FC236}">
                  <a16:creationId xmlns:a16="http://schemas.microsoft.com/office/drawing/2014/main" id="{2D90433A-89BC-4351-A999-3B2924335129}"/>
                </a:ext>
              </a:extLst>
            </p:cNvPr>
            <p:cNvSpPr/>
            <p:nvPr/>
          </p:nvSpPr>
          <p:spPr>
            <a:xfrm>
              <a:off x="9710423" y="36211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Oval 28">
              <a:extLst>
                <a:ext uri="{FF2B5EF4-FFF2-40B4-BE49-F238E27FC236}">
                  <a16:creationId xmlns:a16="http://schemas.microsoft.com/office/drawing/2014/main" id="{CE959B91-6310-4EC5-88AC-DB6BE976A026}"/>
                </a:ext>
              </a:extLst>
            </p:cNvPr>
            <p:cNvSpPr/>
            <p:nvPr/>
          </p:nvSpPr>
          <p:spPr>
            <a:xfrm>
              <a:off x="9862823" y="37735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Oval 29">
              <a:extLst>
                <a:ext uri="{FF2B5EF4-FFF2-40B4-BE49-F238E27FC236}">
                  <a16:creationId xmlns:a16="http://schemas.microsoft.com/office/drawing/2014/main" id="{DED0A7FA-5AF7-47F2-B21F-D526427B0F72}"/>
                </a:ext>
              </a:extLst>
            </p:cNvPr>
            <p:cNvSpPr/>
            <p:nvPr/>
          </p:nvSpPr>
          <p:spPr>
            <a:xfrm>
              <a:off x="10015223" y="39259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Oval 30">
              <a:extLst>
                <a:ext uri="{FF2B5EF4-FFF2-40B4-BE49-F238E27FC236}">
                  <a16:creationId xmlns:a16="http://schemas.microsoft.com/office/drawing/2014/main" id="{7421567C-1E8D-472C-9937-DF5BE851ECDD}"/>
                </a:ext>
              </a:extLst>
            </p:cNvPr>
            <p:cNvSpPr/>
            <p:nvPr/>
          </p:nvSpPr>
          <p:spPr>
            <a:xfrm>
              <a:off x="8673856" y="31893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Oval 31">
              <a:extLst>
                <a:ext uri="{FF2B5EF4-FFF2-40B4-BE49-F238E27FC236}">
                  <a16:creationId xmlns:a16="http://schemas.microsoft.com/office/drawing/2014/main" id="{1AED592A-D7F1-4600-8A68-E4BF4933B1ED}"/>
                </a:ext>
              </a:extLst>
            </p:cNvPr>
            <p:cNvSpPr/>
            <p:nvPr/>
          </p:nvSpPr>
          <p:spPr>
            <a:xfrm>
              <a:off x="9380223" y="30686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Oval 32">
              <a:extLst>
                <a:ext uri="{FF2B5EF4-FFF2-40B4-BE49-F238E27FC236}">
                  <a16:creationId xmlns:a16="http://schemas.microsoft.com/office/drawing/2014/main" id="{85830D6C-B34D-403A-A426-38273D7E631E}"/>
                </a:ext>
              </a:extLst>
            </p:cNvPr>
            <p:cNvSpPr/>
            <p:nvPr/>
          </p:nvSpPr>
          <p:spPr>
            <a:xfrm>
              <a:off x="9542289" y="32210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Oval 33">
              <a:extLst>
                <a:ext uri="{FF2B5EF4-FFF2-40B4-BE49-F238E27FC236}">
                  <a16:creationId xmlns:a16="http://schemas.microsoft.com/office/drawing/2014/main" id="{BFD30E0A-7F3B-4A31-AC16-EBCC2BCBE3CB}"/>
                </a:ext>
              </a:extLst>
            </p:cNvPr>
            <p:cNvSpPr/>
            <p:nvPr/>
          </p:nvSpPr>
          <p:spPr>
            <a:xfrm>
              <a:off x="9694689" y="33734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Oval 34">
              <a:extLst>
                <a:ext uri="{FF2B5EF4-FFF2-40B4-BE49-F238E27FC236}">
                  <a16:creationId xmlns:a16="http://schemas.microsoft.com/office/drawing/2014/main" id="{86E9069F-9D93-4DDC-A7DC-5153C35A1FD2}"/>
                </a:ext>
              </a:extLst>
            </p:cNvPr>
            <p:cNvSpPr/>
            <p:nvPr/>
          </p:nvSpPr>
          <p:spPr>
            <a:xfrm>
              <a:off x="9847089" y="35258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Oval 35">
              <a:extLst>
                <a:ext uri="{FF2B5EF4-FFF2-40B4-BE49-F238E27FC236}">
                  <a16:creationId xmlns:a16="http://schemas.microsoft.com/office/drawing/2014/main" id="{D1294015-A031-4AEA-A275-9AF8C941589D}"/>
                </a:ext>
              </a:extLst>
            </p:cNvPr>
            <p:cNvSpPr/>
            <p:nvPr/>
          </p:nvSpPr>
          <p:spPr>
            <a:xfrm>
              <a:off x="9227823" y="34306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Oval 36">
              <a:extLst>
                <a:ext uri="{FF2B5EF4-FFF2-40B4-BE49-F238E27FC236}">
                  <a16:creationId xmlns:a16="http://schemas.microsoft.com/office/drawing/2014/main" id="{00510097-2331-42DA-B7BA-6402C929045C}"/>
                </a:ext>
              </a:extLst>
            </p:cNvPr>
            <p:cNvSpPr/>
            <p:nvPr/>
          </p:nvSpPr>
          <p:spPr>
            <a:xfrm>
              <a:off x="9380223" y="35830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Oval 37">
              <a:extLst>
                <a:ext uri="{FF2B5EF4-FFF2-40B4-BE49-F238E27FC236}">
                  <a16:creationId xmlns:a16="http://schemas.microsoft.com/office/drawing/2014/main" id="{5520FBDE-D865-44B7-8E2B-FEE796E2BDC6}"/>
                </a:ext>
              </a:extLst>
            </p:cNvPr>
            <p:cNvSpPr/>
            <p:nvPr/>
          </p:nvSpPr>
          <p:spPr>
            <a:xfrm>
              <a:off x="10104123" y="32655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Oval 38">
              <a:extLst>
                <a:ext uri="{FF2B5EF4-FFF2-40B4-BE49-F238E27FC236}">
                  <a16:creationId xmlns:a16="http://schemas.microsoft.com/office/drawing/2014/main" id="{005F7D5A-199A-4FEE-8B60-EC4839530A96}"/>
                </a:ext>
              </a:extLst>
            </p:cNvPr>
            <p:cNvSpPr/>
            <p:nvPr/>
          </p:nvSpPr>
          <p:spPr>
            <a:xfrm>
              <a:off x="10266189" y="341790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Oval 39">
              <a:extLst>
                <a:ext uri="{FF2B5EF4-FFF2-40B4-BE49-F238E27FC236}">
                  <a16:creationId xmlns:a16="http://schemas.microsoft.com/office/drawing/2014/main" id="{9DDEB1C1-C4DF-4AD0-896F-4F9C53652069}"/>
                </a:ext>
              </a:extLst>
            </p:cNvPr>
            <p:cNvSpPr/>
            <p:nvPr/>
          </p:nvSpPr>
          <p:spPr>
            <a:xfrm>
              <a:off x="10418589" y="357030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Oval 40">
              <a:extLst>
                <a:ext uri="{FF2B5EF4-FFF2-40B4-BE49-F238E27FC236}">
                  <a16:creationId xmlns:a16="http://schemas.microsoft.com/office/drawing/2014/main" id="{8D9D4874-98EF-4F0C-A6CA-0632C13DFC54}"/>
                </a:ext>
              </a:extLst>
            </p:cNvPr>
            <p:cNvSpPr/>
            <p:nvPr/>
          </p:nvSpPr>
          <p:spPr>
            <a:xfrm>
              <a:off x="10570989" y="372270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Oval 41">
              <a:extLst>
                <a:ext uri="{FF2B5EF4-FFF2-40B4-BE49-F238E27FC236}">
                  <a16:creationId xmlns:a16="http://schemas.microsoft.com/office/drawing/2014/main" id="{C4F414DE-682B-486A-965B-68269F9F42C1}"/>
                </a:ext>
              </a:extLst>
            </p:cNvPr>
            <p:cNvSpPr/>
            <p:nvPr/>
          </p:nvSpPr>
          <p:spPr>
            <a:xfrm>
              <a:off x="9951723" y="36274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Oval 42">
              <a:extLst>
                <a:ext uri="{FF2B5EF4-FFF2-40B4-BE49-F238E27FC236}">
                  <a16:creationId xmlns:a16="http://schemas.microsoft.com/office/drawing/2014/main" id="{C1E46368-B6E8-4CBC-AEC7-FC4AE7CD718E}"/>
                </a:ext>
              </a:extLst>
            </p:cNvPr>
            <p:cNvSpPr/>
            <p:nvPr/>
          </p:nvSpPr>
          <p:spPr>
            <a:xfrm>
              <a:off x="10104123" y="37798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Oval 43">
              <a:extLst>
                <a:ext uri="{FF2B5EF4-FFF2-40B4-BE49-F238E27FC236}">
                  <a16:creationId xmlns:a16="http://schemas.microsoft.com/office/drawing/2014/main" id="{70CC89BA-4C87-4C3D-999D-BC7B8F774296}"/>
                </a:ext>
              </a:extLst>
            </p:cNvPr>
            <p:cNvSpPr/>
            <p:nvPr/>
          </p:nvSpPr>
          <p:spPr>
            <a:xfrm>
              <a:off x="8491223" y="33734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Oval 44">
              <a:extLst>
                <a:ext uri="{FF2B5EF4-FFF2-40B4-BE49-F238E27FC236}">
                  <a16:creationId xmlns:a16="http://schemas.microsoft.com/office/drawing/2014/main" id="{0C932963-0C07-4522-99AB-29E077407CA0}"/>
                </a:ext>
              </a:extLst>
            </p:cNvPr>
            <p:cNvSpPr/>
            <p:nvPr/>
          </p:nvSpPr>
          <p:spPr>
            <a:xfrm>
              <a:off x="8653289" y="35258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Oval 45">
              <a:extLst>
                <a:ext uri="{FF2B5EF4-FFF2-40B4-BE49-F238E27FC236}">
                  <a16:creationId xmlns:a16="http://schemas.microsoft.com/office/drawing/2014/main" id="{596393E0-7571-4A0F-98CB-4045D1E688F2}"/>
                </a:ext>
              </a:extLst>
            </p:cNvPr>
            <p:cNvSpPr/>
            <p:nvPr/>
          </p:nvSpPr>
          <p:spPr>
            <a:xfrm>
              <a:off x="8805689" y="36782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Oval 46">
              <a:extLst>
                <a:ext uri="{FF2B5EF4-FFF2-40B4-BE49-F238E27FC236}">
                  <a16:creationId xmlns:a16="http://schemas.microsoft.com/office/drawing/2014/main" id="{EA62A605-AE18-4210-8D03-55550D596CB3}"/>
                </a:ext>
              </a:extLst>
            </p:cNvPr>
            <p:cNvSpPr/>
            <p:nvPr/>
          </p:nvSpPr>
          <p:spPr>
            <a:xfrm>
              <a:off x="8958089" y="38306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Oval 47">
              <a:extLst>
                <a:ext uri="{FF2B5EF4-FFF2-40B4-BE49-F238E27FC236}">
                  <a16:creationId xmlns:a16="http://schemas.microsoft.com/office/drawing/2014/main" id="{D216908C-A154-49D7-8FEC-4B7F188DCCD3}"/>
                </a:ext>
              </a:extLst>
            </p:cNvPr>
            <p:cNvSpPr/>
            <p:nvPr/>
          </p:nvSpPr>
          <p:spPr>
            <a:xfrm>
              <a:off x="8338823" y="37354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9" name="Oval 48">
              <a:extLst>
                <a:ext uri="{FF2B5EF4-FFF2-40B4-BE49-F238E27FC236}">
                  <a16:creationId xmlns:a16="http://schemas.microsoft.com/office/drawing/2014/main" id="{D691F908-76B5-4F0B-8F3E-9193CF2CA527}"/>
                </a:ext>
              </a:extLst>
            </p:cNvPr>
            <p:cNvSpPr/>
            <p:nvPr/>
          </p:nvSpPr>
          <p:spPr>
            <a:xfrm>
              <a:off x="8491223" y="38878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Oval 49">
              <a:extLst>
                <a:ext uri="{FF2B5EF4-FFF2-40B4-BE49-F238E27FC236}">
                  <a16:creationId xmlns:a16="http://schemas.microsoft.com/office/drawing/2014/main" id="{593D8961-88C9-4F79-921E-BBA65FBE4B10}"/>
                </a:ext>
              </a:extLst>
            </p:cNvPr>
            <p:cNvSpPr/>
            <p:nvPr/>
          </p:nvSpPr>
          <p:spPr>
            <a:xfrm>
              <a:off x="8180073" y="41989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Oval 50">
              <a:extLst>
                <a:ext uri="{FF2B5EF4-FFF2-40B4-BE49-F238E27FC236}">
                  <a16:creationId xmlns:a16="http://schemas.microsoft.com/office/drawing/2014/main" id="{9D4A747A-727C-4362-8B42-E0B7F033AC13}"/>
                </a:ext>
              </a:extLst>
            </p:cNvPr>
            <p:cNvSpPr/>
            <p:nvPr/>
          </p:nvSpPr>
          <p:spPr>
            <a:xfrm>
              <a:off x="8342139" y="409100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2" name="Oval 51">
              <a:extLst>
                <a:ext uri="{FF2B5EF4-FFF2-40B4-BE49-F238E27FC236}">
                  <a16:creationId xmlns:a16="http://schemas.microsoft.com/office/drawing/2014/main" id="{5BBE0A0F-12B4-43BD-9533-65AFF7021071}"/>
                </a:ext>
              </a:extLst>
            </p:cNvPr>
            <p:cNvSpPr/>
            <p:nvPr/>
          </p:nvSpPr>
          <p:spPr>
            <a:xfrm>
              <a:off x="8494539" y="424340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3" name="Oval 52">
              <a:extLst>
                <a:ext uri="{FF2B5EF4-FFF2-40B4-BE49-F238E27FC236}">
                  <a16:creationId xmlns:a16="http://schemas.microsoft.com/office/drawing/2014/main" id="{2B74AEEA-F484-4F69-A6BF-8E082F9BBAAE}"/>
                </a:ext>
              </a:extLst>
            </p:cNvPr>
            <p:cNvSpPr/>
            <p:nvPr/>
          </p:nvSpPr>
          <p:spPr>
            <a:xfrm>
              <a:off x="8786639" y="45418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4" name="Oval 53">
              <a:extLst>
                <a:ext uri="{FF2B5EF4-FFF2-40B4-BE49-F238E27FC236}">
                  <a16:creationId xmlns:a16="http://schemas.microsoft.com/office/drawing/2014/main" id="{39057C42-9DB0-4436-BE65-98D6C1D2E325}"/>
                </a:ext>
              </a:extLst>
            </p:cNvPr>
            <p:cNvSpPr/>
            <p:nvPr/>
          </p:nvSpPr>
          <p:spPr>
            <a:xfrm>
              <a:off x="8415023" y="47895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 name="Oval 54">
              <a:extLst>
                <a:ext uri="{FF2B5EF4-FFF2-40B4-BE49-F238E27FC236}">
                  <a16:creationId xmlns:a16="http://schemas.microsoft.com/office/drawing/2014/main" id="{02F5E900-D76A-4311-BF77-74607B263594}"/>
                </a:ext>
              </a:extLst>
            </p:cNvPr>
            <p:cNvSpPr/>
            <p:nvPr/>
          </p:nvSpPr>
          <p:spPr>
            <a:xfrm>
              <a:off x="8567423" y="49419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Oval 55">
              <a:extLst>
                <a:ext uri="{FF2B5EF4-FFF2-40B4-BE49-F238E27FC236}">
                  <a16:creationId xmlns:a16="http://schemas.microsoft.com/office/drawing/2014/main" id="{D57ADB14-B133-4BB0-9D57-FEEFFD8BAFCA}"/>
                </a:ext>
              </a:extLst>
            </p:cNvPr>
            <p:cNvSpPr/>
            <p:nvPr/>
          </p:nvSpPr>
          <p:spPr>
            <a:xfrm>
              <a:off x="10320023" y="37163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7" name="Oval 56">
              <a:extLst>
                <a:ext uri="{FF2B5EF4-FFF2-40B4-BE49-F238E27FC236}">
                  <a16:creationId xmlns:a16="http://schemas.microsoft.com/office/drawing/2014/main" id="{0F3CC57B-6441-4A30-A234-AFD936BB535B}"/>
                </a:ext>
              </a:extLst>
            </p:cNvPr>
            <p:cNvSpPr/>
            <p:nvPr/>
          </p:nvSpPr>
          <p:spPr>
            <a:xfrm>
              <a:off x="10482089" y="38687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Oval 57">
              <a:extLst>
                <a:ext uri="{FF2B5EF4-FFF2-40B4-BE49-F238E27FC236}">
                  <a16:creationId xmlns:a16="http://schemas.microsoft.com/office/drawing/2014/main" id="{4F4B5F60-3B44-4F60-B249-EA26C2B8D17E}"/>
                </a:ext>
              </a:extLst>
            </p:cNvPr>
            <p:cNvSpPr/>
            <p:nvPr/>
          </p:nvSpPr>
          <p:spPr>
            <a:xfrm>
              <a:off x="10634489" y="40211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9" name="Oval 58">
              <a:extLst>
                <a:ext uri="{FF2B5EF4-FFF2-40B4-BE49-F238E27FC236}">
                  <a16:creationId xmlns:a16="http://schemas.microsoft.com/office/drawing/2014/main" id="{087B0773-4A1B-4416-9DBE-7D2EB1866A4F}"/>
                </a:ext>
              </a:extLst>
            </p:cNvPr>
            <p:cNvSpPr/>
            <p:nvPr/>
          </p:nvSpPr>
          <p:spPr>
            <a:xfrm>
              <a:off x="10786889" y="41735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Oval 59">
              <a:extLst>
                <a:ext uri="{FF2B5EF4-FFF2-40B4-BE49-F238E27FC236}">
                  <a16:creationId xmlns:a16="http://schemas.microsoft.com/office/drawing/2014/main" id="{E545BACD-4761-4B28-B1C0-7600B05646DF}"/>
                </a:ext>
              </a:extLst>
            </p:cNvPr>
            <p:cNvSpPr/>
            <p:nvPr/>
          </p:nvSpPr>
          <p:spPr>
            <a:xfrm>
              <a:off x="10358123" y="4035884"/>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1" name="Oval 60">
              <a:extLst>
                <a:ext uri="{FF2B5EF4-FFF2-40B4-BE49-F238E27FC236}">
                  <a16:creationId xmlns:a16="http://schemas.microsoft.com/office/drawing/2014/main" id="{13ED7EFB-BFB3-496A-8FAC-69B5642E167C}"/>
                </a:ext>
              </a:extLst>
            </p:cNvPr>
            <p:cNvSpPr/>
            <p:nvPr/>
          </p:nvSpPr>
          <p:spPr>
            <a:xfrm>
              <a:off x="10377173" y="4471748"/>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 name="Oval 61">
              <a:extLst>
                <a:ext uri="{FF2B5EF4-FFF2-40B4-BE49-F238E27FC236}">
                  <a16:creationId xmlns:a16="http://schemas.microsoft.com/office/drawing/2014/main" id="{71AA86D9-C2ED-44C3-8E20-0E229BBBFD33}"/>
                </a:ext>
              </a:extLst>
            </p:cNvPr>
            <p:cNvSpPr/>
            <p:nvPr/>
          </p:nvSpPr>
          <p:spPr>
            <a:xfrm>
              <a:off x="8745223" y="34242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 name="Oval 62">
              <a:extLst>
                <a:ext uri="{FF2B5EF4-FFF2-40B4-BE49-F238E27FC236}">
                  <a16:creationId xmlns:a16="http://schemas.microsoft.com/office/drawing/2014/main" id="{7A95CE5D-3CB8-4633-B454-27DD7B2529C7}"/>
                </a:ext>
              </a:extLst>
            </p:cNvPr>
            <p:cNvSpPr/>
            <p:nvPr/>
          </p:nvSpPr>
          <p:spPr>
            <a:xfrm>
              <a:off x="8897623" y="35766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4" name="Oval 63">
              <a:extLst>
                <a:ext uri="{FF2B5EF4-FFF2-40B4-BE49-F238E27FC236}">
                  <a16:creationId xmlns:a16="http://schemas.microsoft.com/office/drawing/2014/main" id="{580A4575-A160-49B1-A208-217B481D9189}"/>
                </a:ext>
              </a:extLst>
            </p:cNvPr>
            <p:cNvSpPr/>
            <p:nvPr/>
          </p:nvSpPr>
          <p:spPr>
            <a:xfrm>
              <a:off x="9050023" y="37290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5" name="Oval 64">
              <a:extLst>
                <a:ext uri="{FF2B5EF4-FFF2-40B4-BE49-F238E27FC236}">
                  <a16:creationId xmlns:a16="http://schemas.microsoft.com/office/drawing/2014/main" id="{C0D892C2-6093-43AC-96F7-C3324FC2434F}"/>
                </a:ext>
              </a:extLst>
            </p:cNvPr>
            <p:cNvSpPr/>
            <p:nvPr/>
          </p:nvSpPr>
          <p:spPr>
            <a:xfrm>
              <a:off x="9034289" y="348140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6" name="Oval 65">
              <a:extLst>
                <a:ext uri="{FF2B5EF4-FFF2-40B4-BE49-F238E27FC236}">
                  <a16:creationId xmlns:a16="http://schemas.microsoft.com/office/drawing/2014/main" id="{5FDC5D04-C819-4B75-AFDD-B09C7BFCCC13}"/>
                </a:ext>
              </a:extLst>
            </p:cNvPr>
            <p:cNvSpPr/>
            <p:nvPr/>
          </p:nvSpPr>
          <p:spPr>
            <a:xfrm>
              <a:off x="8719823" y="36909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7" name="Oval 66">
              <a:extLst>
                <a:ext uri="{FF2B5EF4-FFF2-40B4-BE49-F238E27FC236}">
                  <a16:creationId xmlns:a16="http://schemas.microsoft.com/office/drawing/2014/main" id="{C7FE182F-164F-4E98-B7B6-367CCB8B88E2}"/>
                </a:ext>
              </a:extLst>
            </p:cNvPr>
            <p:cNvSpPr/>
            <p:nvPr/>
          </p:nvSpPr>
          <p:spPr>
            <a:xfrm>
              <a:off x="8872223" y="38433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8" name="Oval 67">
              <a:extLst>
                <a:ext uri="{FF2B5EF4-FFF2-40B4-BE49-F238E27FC236}">
                  <a16:creationId xmlns:a16="http://schemas.microsoft.com/office/drawing/2014/main" id="{2B376C1F-1ADB-4CB4-B2E0-277B3D9D5A70}"/>
                </a:ext>
              </a:extLst>
            </p:cNvPr>
            <p:cNvSpPr/>
            <p:nvPr/>
          </p:nvSpPr>
          <p:spPr>
            <a:xfrm>
              <a:off x="10502625" y="4982034"/>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9" name="Oval 68">
              <a:extLst>
                <a:ext uri="{FF2B5EF4-FFF2-40B4-BE49-F238E27FC236}">
                  <a16:creationId xmlns:a16="http://schemas.microsoft.com/office/drawing/2014/main" id="{CD56B96E-262A-4A9C-AEF7-BB513A43B9E0}"/>
                </a:ext>
              </a:extLst>
            </p:cNvPr>
            <p:cNvSpPr/>
            <p:nvPr/>
          </p:nvSpPr>
          <p:spPr>
            <a:xfrm>
              <a:off x="9208773" y="3766898"/>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0" name="Oval 69">
              <a:extLst>
                <a:ext uri="{FF2B5EF4-FFF2-40B4-BE49-F238E27FC236}">
                  <a16:creationId xmlns:a16="http://schemas.microsoft.com/office/drawing/2014/main" id="{2EB64DD4-2DB9-4B4C-A11E-7A95FD882367}"/>
                </a:ext>
              </a:extLst>
            </p:cNvPr>
            <p:cNvSpPr/>
            <p:nvPr/>
          </p:nvSpPr>
          <p:spPr>
            <a:xfrm>
              <a:off x="9939023" y="3030298"/>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1" name="Oval 70">
              <a:extLst>
                <a:ext uri="{FF2B5EF4-FFF2-40B4-BE49-F238E27FC236}">
                  <a16:creationId xmlns:a16="http://schemas.microsoft.com/office/drawing/2014/main" id="{FD894C67-A04E-45DC-94DC-B039E4EAF4BE}"/>
                </a:ext>
              </a:extLst>
            </p:cNvPr>
            <p:cNvSpPr/>
            <p:nvPr/>
          </p:nvSpPr>
          <p:spPr>
            <a:xfrm>
              <a:off x="9923289" y="33988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2" name="Oval 71">
              <a:extLst>
                <a:ext uri="{FF2B5EF4-FFF2-40B4-BE49-F238E27FC236}">
                  <a16:creationId xmlns:a16="http://schemas.microsoft.com/office/drawing/2014/main" id="{E21F3BAA-7239-4F38-81EB-0FDC4D9BE252}"/>
                </a:ext>
              </a:extLst>
            </p:cNvPr>
            <p:cNvSpPr/>
            <p:nvPr/>
          </p:nvSpPr>
          <p:spPr>
            <a:xfrm>
              <a:off x="9608823" y="36084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3" name="Oval 72">
              <a:extLst>
                <a:ext uri="{FF2B5EF4-FFF2-40B4-BE49-F238E27FC236}">
                  <a16:creationId xmlns:a16="http://schemas.microsoft.com/office/drawing/2014/main" id="{AC7A14CE-1F46-4CC1-B341-2D58C41E8E54}"/>
                </a:ext>
              </a:extLst>
            </p:cNvPr>
            <p:cNvSpPr/>
            <p:nvPr/>
          </p:nvSpPr>
          <p:spPr>
            <a:xfrm>
              <a:off x="9761223" y="37608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4" name="Oval 73">
              <a:extLst>
                <a:ext uri="{FF2B5EF4-FFF2-40B4-BE49-F238E27FC236}">
                  <a16:creationId xmlns:a16="http://schemas.microsoft.com/office/drawing/2014/main" id="{649EFCB6-C8C1-4E4C-AA4A-DDF37AC73C24}"/>
                </a:ext>
              </a:extLst>
            </p:cNvPr>
            <p:cNvSpPr/>
            <p:nvPr/>
          </p:nvSpPr>
          <p:spPr>
            <a:xfrm>
              <a:off x="9526273" y="51197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5" name="Oval 74">
              <a:extLst>
                <a:ext uri="{FF2B5EF4-FFF2-40B4-BE49-F238E27FC236}">
                  <a16:creationId xmlns:a16="http://schemas.microsoft.com/office/drawing/2014/main" id="{F8E2D7DF-6168-439A-96D7-1F64F2F945CD}"/>
                </a:ext>
              </a:extLst>
            </p:cNvPr>
            <p:cNvSpPr/>
            <p:nvPr/>
          </p:nvSpPr>
          <p:spPr>
            <a:xfrm>
              <a:off x="9678673" y="52721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6" name="Oval 75">
              <a:extLst>
                <a:ext uri="{FF2B5EF4-FFF2-40B4-BE49-F238E27FC236}">
                  <a16:creationId xmlns:a16="http://schemas.microsoft.com/office/drawing/2014/main" id="{675694F9-B1F9-4E9B-908C-2CA44D9A40E1}"/>
                </a:ext>
              </a:extLst>
            </p:cNvPr>
            <p:cNvSpPr/>
            <p:nvPr/>
          </p:nvSpPr>
          <p:spPr>
            <a:xfrm>
              <a:off x="9685023" y="44212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7" name="Oval 76">
              <a:extLst>
                <a:ext uri="{FF2B5EF4-FFF2-40B4-BE49-F238E27FC236}">
                  <a16:creationId xmlns:a16="http://schemas.microsoft.com/office/drawing/2014/main" id="{52604A4D-C3A2-4912-ABE0-1D3A0873B768}"/>
                </a:ext>
              </a:extLst>
            </p:cNvPr>
            <p:cNvSpPr/>
            <p:nvPr/>
          </p:nvSpPr>
          <p:spPr>
            <a:xfrm>
              <a:off x="9837423" y="45736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8" name="Oval 77">
              <a:extLst>
                <a:ext uri="{FF2B5EF4-FFF2-40B4-BE49-F238E27FC236}">
                  <a16:creationId xmlns:a16="http://schemas.microsoft.com/office/drawing/2014/main" id="{EA5C1B58-4865-4966-B442-66CF36AADB5F}"/>
                </a:ext>
              </a:extLst>
            </p:cNvPr>
            <p:cNvSpPr/>
            <p:nvPr/>
          </p:nvSpPr>
          <p:spPr>
            <a:xfrm>
              <a:off x="9164323" y="45291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9" name="Oval 78">
              <a:extLst>
                <a:ext uri="{FF2B5EF4-FFF2-40B4-BE49-F238E27FC236}">
                  <a16:creationId xmlns:a16="http://schemas.microsoft.com/office/drawing/2014/main" id="{4DAE29E1-F72A-4873-AB8D-FF1213BC5102}"/>
                </a:ext>
              </a:extLst>
            </p:cNvPr>
            <p:cNvSpPr/>
            <p:nvPr/>
          </p:nvSpPr>
          <p:spPr>
            <a:xfrm>
              <a:off x="9316723" y="46815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85" name="TextBox 84">
            <a:extLst>
              <a:ext uri="{FF2B5EF4-FFF2-40B4-BE49-F238E27FC236}">
                <a16:creationId xmlns:a16="http://schemas.microsoft.com/office/drawing/2014/main" id="{3F86517D-55DD-461E-B94A-5E8F55D2F868}"/>
              </a:ext>
            </a:extLst>
          </p:cNvPr>
          <p:cNvSpPr txBox="1"/>
          <p:nvPr/>
        </p:nvSpPr>
        <p:spPr>
          <a:xfrm>
            <a:off x="9574365" y="1245265"/>
            <a:ext cx="2477217" cy="369332"/>
          </a:xfrm>
          <a:prstGeom prst="rect">
            <a:avLst/>
          </a:prstGeom>
          <a:noFill/>
        </p:spPr>
        <p:txBody>
          <a:bodyPr wrap="none" rtlCol="0">
            <a:spAutoFit/>
          </a:bodyPr>
          <a:lstStyle/>
          <a:p>
            <a:r>
              <a:rPr lang="en-US" dirty="0"/>
              <a:t>Redundant Radio Access</a:t>
            </a:r>
          </a:p>
        </p:txBody>
      </p:sp>
      <p:sp>
        <p:nvSpPr>
          <p:cNvPr id="3" name="Arrow: Curved Right 2">
            <a:extLst>
              <a:ext uri="{FF2B5EF4-FFF2-40B4-BE49-F238E27FC236}">
                <a16:creationId xmlns:a16="http://schemas.microsoft.com/office/drawing/2014/main" id="{82918F80-F0E2-48A3-B5BB-6D51149EAA8C}"/>
              </a:ext>
            </a:extLst>
          </p:cNvPr>
          <p:cNvSpPr/>
          <p:nvPr/>
        </p:nvSpPr>
        <p:spPr>
          <a:xfrm flipH="1">
            <a:off x="8382127" y="4291669"/>
            <a:ext cx="2849886" cy="1216152"/>
          </a:xfrm>
          <a:prstGeom prst="curvedRightArrow">
            <a:avLst>
              <a:gd name="adj1" fmla="val 12773"/>
              <a:gd name="adj2" fmla="val 3779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Callout: Line 6">
            <a:extLst>
              <a:ext uri="{FF2B5EF4-FFF2-40B4-BE49-F238E27FC236}">
                <a16:creationId xmlns:a16="http://schemas.microsoft.com/office/drawing/2014/main" id="{A0D0CEA9-1857-4DE2-BEB5-0ECDB42EE3E6}"/>
              </a:ext>
            </a:extLst>
          </p:cNvPr>
          <p:cNvSpPr/>
          <p:nvPr/>
        </p:nvSpPr>
        <p:spPr>
          <a:xfrm>
            <a:off x="9772794" y="3745201"/>
            <a:ext cx="2278788" cy="393141"/>
          </a:xfrm>
          <a:prstGeom prst="borderCallout1">
            <a:avLst>
              <a:gd name="adj1" fmla="val 106294"/>
              <a:gd name="adj2" fmla="val 46908"/>
              <a:gd name="adj3" fmla="val 190960"/>
              <a:gd name="adj4" fmla="val 4286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Packet flow / SR, IPPM</a:t>
            </a:r>
          </a:p>
        </p:txBody>
      </p:sp>
      <p:sp>
        <p:nvSpPr>
          <p:cNvPr id="82" name="Callout: Line 81">
            <a:extLst>
              <a:ext uri="{FF2B5EF4-FFF2-40B4-BE49-F238E27FC236}">
                <a16:creationId xmlns:a16="http://schemas.microsoft.com/office/drawing/2014/main" id="{D0C32A53-28D7-4840-A699-7BB9498597F5}"/>
              </a:ext>
            </a:extLst>
          </p:cNvPr>
          <p:cNvSpPr/>
          <p:nvPr/>
        </p:nvSpPr>
        <p:spPr>
          <a:xfrm>
            <a:off x="9424911" y="5605476"/>
            <a:ext cx="2340844" cy="393141"/>
          </a:xfrm>
          <a:prstGeom prst="borderCallout1">
            <a:avLst>
              <a:gd name="adj1" fmla="val 18750"/>
              <a:gd name="adj2" fmla="val -8333"/>
              <a:gd name="adj3" fmla="val -53185"/>
              <a:gd name="adj4" fmla="val -2359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Feedback / DLEP, OAM</a:t>
            </a:r>
          </a:p>
        </p:txBody>
      </p:sp>
      <p:sp>
        <p:nvSpPr>
          <p:cNvPr id="86" name="Callout: Line 85">
            <a:extLst>
              <a:ext uri="{FF2B5EF4-FFF2-40B4-BE49-F238E27FC236}">
                <a16:creationId xmlns:a16="http://schemas.microsoft.com/office/drawing/2014/main" id="{3FE427D6-90AA-4D52-B2FC-B037AB37EEA9}"/>
              </a:ext>
            </a:extLst>
          </p:cNvPr>
          <p:cNvSpPr/>
          <p:nvPr/>
        </p:nvSpPr>
        <p:spPr>
          <a:xfrm>
            <a:off x="5904790" y="2645546"/>
            <a:ext cx="2807961" cy="393141"/>
          </a:xfrm>
          <a:prstGeom prst="borderCallout1">
            <a:avLst>
              <a:gd name="adj1" fmla="val 111785"/>
              <a:gd name="adj2" fmla="val 52662"/>
              <a:gd name="adj3" fmla="val 503721"/>
              <a:gd name="adj4" fmla="val 6830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PSE at Ingress (headend)</a:t>
            </a:r>
          </a:p>
        </p:txBody>
      </p:sp>
      <p:sp>
        <p:nvSpPr>
          <p:cNvPr id="87" name="Callout: Line 86">
            <a:extLst>
              <a:ext uri="{FF2B5EF4-FFF2-40B4-BE49-F238E27FC236}">
                <a16:creationId xmlns:a16="http://schemas.microsoft.com/office/drawing/2014/main" id="{3277A4C2-6C2C-4C3A-8977-A725EBC4D4BB}"/>
              </a:ext>
            </a:extLst>
          </p:cNvPr>
          <p:cNvSpPr/>
          <p:nvPr/>
        </p:nvSpPr>
        <p:spPr>
          <a:xfrm>
            <a:off x="8682212" y="1959233"/>
            <a:ext cx="2905875" cy="393141"/>
          </a:xfrm>
          <a:prstGeom prst="borderCallout1">
            <a:avLst>
              <a:gd name="adj1" fmla="val 111785"/>
              <a:gd name="adj2" fmla="val 52662"/>
              <a:gd name="adj3" fmla="val 558879"/>
              <a:gd name="adj4" fmla="val 311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(PSE) DetNet Service Layer</a:t>
            </a:r>
          </a:p>
        </p:txBody>
      </p:sp>
      <p:pic>
        <p:nvPicPr>
          <p:cNvPr id="9" name="Picture 8" descr="Diagram, arrow&#10;&#10;Description automatically generated">
            <a:extLst>
              <a:ext uri="{FF2B5EF4-FFF2-40B4-BE49-F238E27FC236}">
                <a16:creationId xmlns:a16="http://schemas.microsoft.com/office/drawing/2014/main" id="{ADD782D7-EADF-4141-9300-BDC7F4A8946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96478" y="417284"/>
            <a:ext cx="1602176" cy="1598946"/>
          </a:xfrm>
          <a:prstGeom prst="rect">
            <a:avLst/>
          </a:prstGeom>
        </p:spPr>
      </p:pic>
    </p:spTree>
    <p:extLst>
      <p:ext uri="{BB962C8B-B14F-4D97-AF65-F5344CB8AC3E}">
        <p14:creationId xmlns:p14="http://schemas.microsoft.com/office/powerpoint/2010/main" val="2137518861"/>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763" y="146912"/>
            <a:ext cx="11438251" cy="838200"/>
          </a:xfrm>
        </p:spPr>
        <p:txBody>
          <a:bodyPr>
            <a:normAutofit/>
          </a:bodyPr>
          <a:lstStyle/>
          <a:p>
            <a:r>
              <a:rPr lang="en-US" altLang="en-US" sz="4400" dirty="0"/>
              <a:t>RAW within (and vs.) DetNet</a:t>
            </a:r>
          </a:p>
        </p:txBody>
      </p:sp>
      <p:sp>
        <p:nvSpPr>
          <p:cNvPr id="3" name="Text Placeholder 2"/>
          <p:cNvSpPr>
            <a:spLocks noGrp="1"/>
          </p:cNvSpPr>
          <p:nvPr>
            <p:ph type="body" sz="quarter" idx="10"/>
          </p:nvPr>
        </p:nvSpPr>
        <p:spPr>
          <a:xfrm>
            <a:off x="383456" y="1128930"/>
            <a:ext cx="4589892" cy="5089876"/>
          </a:xfrm>
        </p:spPr>
        <p:txBody>
          <a:bodyPr lIns="68587" tIns="34294" rIns="68587" bIns="34294"/>
          <a:lstStyle/>
          <a:p>
            <a:pPr marL="0" indent="0">
              <a:buNone/>
            </a:pPr>
            <a:endParaRPr lang="en-US" altLang="en-US" sz="200" u="sng" dirty="0">
              <a:solidFill>
                <a:schemeClr val="accent6">
                  <a:lumMod val="75000"/>
                </a:schemeClr>
              </a:solidFill>
              <a:effectLst>
                <a:outerShdw blurRad="38100" dist="38100" dir="2700000" algn="tl">
                  <a:srgbClr val="000000">
                    <a:alpha val="43137"/>
                  </a:srgbClr>
                </a:outerShdw>
              </a:effectLst>
            </a:endParaRPr>
          </a:p>
          <a:p>
            <a:pPr marL="0" indent="0">
              <a:buNone/>
            </a:pPr>
            <a:r>
              <a:rPr lang="en-US" altLang="en-US" sz="2800" dirty="0"/>
              <a:t>RAW operates at the DetNet Service Layer in the Network Plane</a:t>
            </a:r>
          </a:p>
          <a:p>
            <a:pPr marL="0" indent="0">
              <a:buNone/>
            </a:pPr>
            <a:r>
              <a:rPr lang="en-US" altLang="en-US" sz="2800" dirty="0"/>
              <a:t>Controller Plane Functions compute complex Tracks</a:t>
            </a:r>
          </a:p>
          <a:p>
            <a:pPr marL="0" indent="0">
              <a:buNone/>
            </a:pPr>
            <a:r>
              <a:rPr lang="en-US" altLang="en-US" sz="2800" dirty="0"/>
              <a:t>RAW observes a selection of L2 Links (the others are “infinite”)</a:t>
            </a:r>
          </a:p>
          <a:p>
            <a:pPr marL="0" indent="0">
              <a:buNone/>
            </a:pPr>
            <a:r>
              <a:rPr lang="en-US" altLang="en-US" sz="2800" dirty="0"/>
              <a:t>RAW observes the L3 end-to-end operation</a:t>
            </a:r>
            <a:endParaRPr lang="en-US" altLang="en-US" dirty="0"/>
          </a:p>
        </p:txBody>
      </p:sp>
      <p:sp>
        <p:nvSpPr>
          <p:cNvPr id="5" name="Slide Number Placeholder 5">
            <a:extLst>
              <a:ext uri="{FF2B5EF4-FFF2-40B4-BE49-F238E27FC236}">
                <a16:creationId xmlns:a16="http://schemas.microsoft.com/office/drawing/2014/main" id="{FF8169BE-2F51-4082-95A6-EAED6400C36E}"/>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9</a:t>
            </a:fld>
            <a:endParaRPr lang="en-US" dirty="0"/>
          </a:p>
        </p:txBody>
      </p:sp>
      <p:sp>
        <p:nvSpPr>
          <p:cNvPr id="7" name="Rectangle 6">
            <a:extLst>
              <a:ext uri="{FF2B5EF4-FFF2-40B4-BE49-F238E27FC236}">
                <a16:creationId xmlns:a16="http://schemas.microsoft.com/office/drawing/2014/main" id="{ADFC3576-61C2-4BF8-8CF2-B11B255BEEB7}"/>
              </a:ext>
            </a:extLst>
          </p:cNvPr>
          <p:cNvSpPr/>
          <p:nvPr/>
        </p:nvSpPr>
        <p:spPr>
          <a:xfrm>
            <a:off x="4973348" y="1703476"/>
            <a:ext cx="7572980" cy="4154984"/>
          </a:xfrm>
          <a:prstGeom prst="rect">
            <a:avLst/>
          </a:prstGeom>
        </p:spPr>
        <p:txBody>
          <a:bodyPr wrap="square">
            <a:spAutoFit/>
          </a:bodyPr>
          <a:lstStyle/>
          <a:p>
            <a:endParaRPr lang="en-US" sz="1200" b="1" dirty="0">
              <a:latin typeface="Courier New" panose="02070309020205020404" pitchFamily="49" charset="0"/>
              <a:cs typeface="Courier New" panose="02070309020205020404" pitchFamily="49" charset="0"/>
            </a:endParaRPr>
          </a:p>
          <a:p>
            <a:r>
              <a:rPr lang="en-US" sz="1400" b="1" dirty="0">
                <a:latin typeface="Courier New" panose="02070309020205020404" pitchFamily="49" charset="0"/>
                <a:cs typeface="Courier New" panose="02070309020205020404" pitchFamily="49" charset="0"/>
              </a:rPr>
              <a:t>        CPF               </a:t>
            </a:r>
            <a:r>
              <a:rPr lang="en-US" sz="1400" b="1" dirty="0" err="1">
                <a:latin typeface="Courier New" panose="02070309020205020404" pitchFamily="49" charset="0"/>
                <a:cs typeface="Courier New" panose="02070309020205020404" pitchFamily="49" charset="0"/>
              </a:rPr>
              <a:t>CPF</a:t>
            </a: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CPF</a:t>
            </a: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CPF</a:t>
            </a:r>
            <a:endParaRPr lang="en-US" sz="1400" b="1" dirty="0">
              <a:latin typeface="Courier New" panose="02070309020205020404" pitchFamily="49" charset="0"/>
              <a:cs typeface="Courier New" panose="02070309020205020404" pitchFamily="49" charset="0"/>
            </a:endParaRPr>
          </a:p>
          <a:p>
            <a:endParaRPr lang="en-US" sz="1400" b="1" dirty="0">
              <a:latin typeface="Courier New" panose="02070309020205020404" pitchFamily="49" charset="0"/>
              <a:cs typeface="Courier New" panose="02070309020205020404" pitchFamily="49" charset="0"/>
            </a:endParaRPr>
          </a:p>
          <a:p>
            <a:endParaRPr lang="en-US" sz="1400" b="1" dirty="0">
              <a:latin typeface="Courier New" panose="02070309020205020404" pitchFamily="49" charset="0"/>
              <a:cs typeface="Courier New" panose="02070309020205020404" pitchFamily="49" charset="0"/>
            </a:endParaRPr>
          </a:p>
          <a:p>
            <a:r>
              <a:rPr lang="en-US" sz="1400" b="1" dirty="0">
                <a:latin typeface="Courier New" panose="02070309020205020404" pitchFamily="49" charset="0"/>
                <a:cs typeface="Courier New" panose="02070309020205020404" pitchFamily="49" charset="0"/>
              </a:rPr>
              <a:t>                       Southbound API</a:t>
            </a:r>
          </a:p>
          <a:p>
            <a:r>
              <a:rPr lang="en-US" sz="1400" b="1" dirty="0">
                <a:latin typeface="Courier New" panose="02070309020205020404" pitchFamily="49" charset="0"/>
                <a:cs typeface="Courier New" panose="02070309020205020404" pitchFamily="49" charset="0"/>
              </a:rPr>
              <a:t>   _-._-._-._-._-._-._-._-._-._-._-._-._-._-._-._-._-._-._-._-._-._-</a:t>
            </a:r>
          </a:p>
          <a:p>
            <a:r>
              <a:rPr lang="en-US" sz="1400" b="1" dirty="0">
                <a:latin typeface="Courier New" panose="02070309020205020404" pitchFamily="49" charset="0"/>
                <a:cs typeface="Courier New" panose="02070309020205020404" pitchFamily="49" charset="0"/>
              </a:rPr>
              <a:t> _-._-._-._-._-._-._-._-._-._-._-._-._-._-._-._-._-._-._-._-._-._-</a:t>
            </a:r>
          </a:p>
          <a:p>
            <a:endParaRPr lang="en-US" sz="1400" b="1" dirty="0">
              <a:latin typeface="Courier New" panose="02070309020205020404" pitchFamily="49" charset="0"/>
              <a:cs typeface="Courier New" panose="02070309020205020404" pitchFamily="49" charset="0"/>
            </a:endParaRPr>
          </a:p>
          <a:p>
            <a:endParaRPr lang="en-US" sz="1400" b="1" dirty="0">
              <a:latin typeface="Courier New" panose="02070309020205020404" pitchFamily="49" charset="0"/>
              <a:cs typeface="Courier New" panose="02070309020205020404" pitchFamily="49" charset="0"/>
            </a:endParaRPr>
          </a:p>
          <a:p>
            <a:r>
              <a:rPr lang="en-US" sz="1400" b="1" dirty="0">
                <a:latin typeface="Courier New" panose="02070309020205020404" pitchFamily="49" charset="0"/>
                <a:cs typeface="Courier New" panose="02070309020205020404" pitchFamily="49" charset="0"/>
              </a:rPr>
              <a:t>                 RAW  --z   RAW  --z   RAW  --z   RAW</a:t>
            </a:r>
          </a:p>
          <a:p>
            <a:r>
              <a:rPr lang="en-US" sz="1400" b="1" dirty="0">
                <a:latin typeface="Courier New" panose="02070309020205020404" pitchFamily="49" charset="0"/>
                <a:cs typeface="Courier New" panose="02070309020205020404" pitchFamily="49" charset="0"/>
              </a:rPr>
              <a:t>             z-- Node  z--  Node  z--  Node  z--  Node --z</a:t>
            </a:r>
          </a:p>
          <a:p>
            <a:r>
              <a:rPr lang="en-US" sz="1400" b="1" dirty="0">
                <a:latin typeface="Courier New" panose="02070309020205020404" pitchFamily="49" charset="0"/>
                <a:cs typeface="Courier New" panose="02070309020205020404" pitchFamily="49" charset="0"/>
              </a:rPr>
              <a:t>  Ingress --z    /          /                           z-- Egress</a:t>
            </a:r>
          </a:p>
          <a:p>
            <a:r>
              <a:rPr lang="en-US" sz="1400" b="1" dirty="0">
                <a:latin typeface="Courier New" panose="02070309020205020404" pitchFamily="49" charset="0"/>
                <a:cs typeface="Courier New" panose="02070309020205020404" pitchFamily="49" charset="0"/>
              </a:rPr>
              <a:t>  End           \          \         </a:t>
            </a:r>
            <a:r>
              <a:rPr lang="en-US" sz="1400" b="1" dirty="0">
                <a:highlight>
                  <a:srgbClr val="FFFF00"/>
                </a:highlight>
                <a:latin typeface="Courier New" panose="02070309020205020404" pitchFamily="49" charset="0"/>
                <a:cs typeface="Courier New" panose="02070309020205020404" pitchFamily="49" charset="0"/>
              </a:rPr>
              <a:t>.. .</a:t>
            </a:r>
            <a:r>
              <a:rPr lang="en-US" sz="1400" b="1" dirty="0">
                <a:latin typeface="Courier New" panose="02070309020205020404" pitchFamily="49" charset="0"/>
                <a:cs typeface="Courier New" panose="02070309020205020404" pitchFamily="49" charset="0"/>
              </a:rPr>
              <a:t>                   End</a:t>
            </a:r>
          </a:p>
          <a:p>
            <a:r>
              <a:rPr lang="en-US" sz="1400" b="1" dirty="0">
                <a:latin typeface="Courier New" panose="02070309020205020404" pitchFamily="49" charset="0"/>
                <a:cs typeface="Courier New" panose="02070309020205020404" pitchFamily="49" charset="0"/>
              </a:rPr>
              <a:t>  Node   ---z   /          /       </a:t>
            </a:r>
            <a:r>
              <a:rPr lang="en-US" sz="1400" b="1" dirty="0">
                <a:highlight>
                  <a:srgbClr val="FFFF00"/>
                </a:highlight>
                <a:latin typeface="Courier New" panose="02070309020205020404" pitchFamily="49" charset="0"/>
                <a:cs typeface="Courier New" panose="02070309020205020404" pitchFamily="49" charset="0"/>
              </a:rPr>
              <a:t>.. ..  .</a:t>
            </a:r>
            <a:r>
              <a:rPr lang="en-US" sz="1400" b="1" dirty="0">
                <a:latin typeface="Courier New" panose="02070309020205020404" pitchFamily="49" charset="0"/>
                <a:cs typeface="Courier New" panose="02070309020205020404" pitchFamily="49" charset="0"/>
              </a:rPr>
              <a:t>             z-- Node</a:t>
            </a:r>
          </a:p>
          <a:p>
            <a:r>
              <a:rPr lang="en-US" sz="1400" b="1" dirty="0">
                <a:latin typeface="Courier New" panose="02070309020205020404" pitchFamily="49" charset="0"/>
                <a:cs typeface="Courier New" panose="02070309020205020404" pitchFamily="49" charset="0"/>
              </a:rPr>
              <a:t>           z-- RAW  --z   RAW     </a:t>
            </a:r>
            <a:r>
              <a:rPr lang="en-US" sz="1400" b="1" dirty="0">
                <a:highlight>
                  <a:srgbClr val="FFFF00"/>
                </a:highlight>
                <a:latin typeface="Courier New" panose="02070309020205020404" pitchFamily="49" charset="0"/>
                <a:cs typeface="Courier New" panose="02070309020205020404" pitchFamily="49" charset="0"/>
              </a:rPr>
              <a:t>( non-RAW )</a:t>
            </a:r>
            <a:r>
              <a:rPr lang="en-US" sz="1400" b="1" dirty="0">
                <a:latin typeface="Courier New" panose="02070309020205020404" pitchFamily="49" charset="0"/>
                <a:cs typeface="Courier New" panose="02070309020205020404" pitchFamily="49" charset="0"/>
              </a:rPr>
              <a:t> -- RAW --z</a:t>
            </a:r>
          </a:p>
          <a:p>
            <a:r>
              <a:rPr lang="en-US" sz="1400" b="1" dirty="0">
                <a:latin typeface="Courier New" panose="02070309020205020404" pitchFamily="49" charset="0"/>
                <a:cs typeface="Courier New" panose="02070309020205020404" pitchFamily="49" charset="0"/>
              </a:rPr>
              <a:t>               Node  z--  Node --- </a:t>
            </a:r>
            <a:r>
              <a:rPr lang="en-US" sz="1400" b="1" dirty="0">
                <a:highlight>
                  <a:srgbClr val="FFFF00"/>
                </a:highlight>
                <a:latin typeface="Courier New" panose="02070309020205020404" pitchFamily="49" charset="0"/>
                <a:cs typeface="Courier New" panose="02070309020205020404" pitchFamily="49" charset="0"/>
              </a:rPr>
              <a:t>( Nodes  )</a:t>
            </a:r>
            <a:r>
              <a:rPr lang="en-US" sz="1400" b="1" dirty="0">
                <a:latin typeface="Courier New" panose="02070309020205020404" pitchFamily="49" charset="0"/>
                <a:cs typeface="Courier New" panose="02070309020205020404" pitchFamily="49" charset="0"/>
              </a:rPr>
              <a:t>   Node</a:t>
            </a:r>
          </a:p>
          <a:p>
            <a:r>
              <a:rPr lang="en-US" sz="1400" b="1" dirty="0">
                <a:latin typeface="Courier New" panose="02070309020205020404" pitchFamily="49" charset="0"/>
                <a:cs typeface="Courier New" panose="02070309020205020404" pitchFamily="49" charset="0"/>
              </a:rPr>
              <a:t>                                     </a:t>
            </a:r>
            <a:r>
              <a:rPr lang="en-US" sz="1400" b="1" dirty="0">
                <a:highlight>
                  <a:srgbClr val="FFFF00"/>
                </a:highlight>
                <a:latin typeface="Courier New" panose="02070309020205020404" pitchFamily="49" charset="0"/>
                <a:cs typeface="Courier New" panose="02070309020205020404" pitchFamily="49" charset="0"/>
              </a:rPr>
              <a:t> ... .</a:t>
            </a:r>
          </a:p>
          <a:p>
            <a:r>
              <a:rPr lang="en-US" sz="1400" b="1" dirty="0">
                <a:latin typeface="Courier New" panose="02070309020205020404" pitchFamily="49" charset="0"/>
                <a:cs typeface="Courier New" panose="02070309020205020404" pitchFamily="49" charset="0"/>
              </a:rPr>
              <a:t>  --z   wireless           wired</a:t>
            </a:r>
          </a:p>
          <a:p>
            <a:r>
              <a:rPr lang="en-US" sz="1400" b="1" dirty="0">
                <a:latin typeface="Courier New" panose="02070309020205020404" pitchFamily="49" charset="0"/>
                <a:cs typeface="Courier New" panose="02070309020205020404" pitchFamily="49" charset="0"/>
              </a:rPr>
              <a:t>   z--  link           --- link</a:t>
            </a:r>
            <a:endParaRPr lang="en-US" sz="1200" b="1"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99824046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666</TotalTime>
  <Words>1639</Words>
  <Application>Microsoft Office PowerPoint</Application>
  <PresentationFormat>Custom</PresentationFormat>
  <Paragraphs>179</Paragraphs>
  <Slides>13</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Calibri Light</vt:lpstr>
      <vt:lpstr>CiscoSansTT Light</vt:lpstr>
      <vt:lpstr>Courier New</vt:lpstr>
      <vt:lpstr>Office Theme</vt:lpstr>
      <vt:lpstr>Reliable and Available Wireless Architecture</vt:lpstr>
      <vt:lpstr>Reliability &amp; Availability vs. Energy &amp; Bandwidth</vt:lpstr>
      <vt:lpstr>RAW Architecture / Framework Split</vt:lpstr>
      <vt:lpstr>Path and Complex Path (the experience)</vt:lpstr>
      <vt:lpstr>Track (the piping)</vt:lpstr>
      <vt:lpstr>Flow (the water)</vt:lpstr>
      <vt:lpstr>OODA Loop </vt:lpstr>
      <vt:lpstr>The Conceptual Model</vt:lpstr>
      <vt:lpstr>RAW within (and vs.) DetNet</vt:lpstr>
      <vt:lpstr>RAW Architecture: the PSE</vt:lpstr>
      <vt:lpstr>The PSE “Stack”</vt:lpstr>
      <vt:lpstr>Status</vt:lpstr>
      <vt:lpstr>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Reliable and Available Wireless Architecture/Framework</dc:title>
  <dc:creator>Pascal Thubert (pthubert)</dc:creator>
  <cp:lastModifiedBy>Pascal Thubert (pthubert)</cp:lastModifiedBy>
  <cp:revision>146</cp:revision>
  <dcterms:created xsi:type="dcterms:W3CDTF">2020-11-10T15:50:42Z</dcterms:created>
  <dcterms:modified xsi:type="dcterms:W3CDTF">2022-03-15T13:15:31Z</dcterms:modified>
</cp:coreProperties>
</file>