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5" r:id="rId1"/>
  </p:sldMasterIdLst>
  <p:notesMasterIdLst>
    <p:notesMasterId r:id="rId10"/>
  </p:notesMasterIdLst>
  <p:sldIdLst>
    <p:sldId id="1542" r:id="rId2"/>
    <p:sldId id="1555" r:id="rId3"/>
    <p:sldId id="1575" r:id="rId4"/>
    <p:sldId id="1574" r:id="rId5"/>
    <p:sldId id="1577" r:id="rId6"/>
    <p:sldId id="1543" r:id="rId7"/>
    <p:sldId id="1560" r:id="rId8"/>
    <p:sldId id="1589" r:id="rId9"/>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278">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FDFF"/>
    <a:srgbClr val="8BB8DD"/>
    <a:srgbClr val="4B4B4B"/>
    <a:srgbClr val="33CCCC"/>
    <a:srgbClr val="4220A0"/>
    <a:srgbClr val="333333"/>
    <a:srgbClr val="8ABFC2"/>
    <a:srgbClr val="7F7F7F"/>
    <a:srgbClr val="17FF54"/>
    <a:srgbClr val="17BF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225" autoAdjust="0"/>
    <p:restoredTop sz="96474" autoAdjust="0"/>
  </p:normalViewPr>
  <p:slideViewPr>
    <p:cSldViewPr snapToGrid="0" snapToObjects="1">
      <p:cViewPr varScale="1">
        <p:scale>
          <a:sx n="180" d="100"/>
          <a:sy n="180" d="100"/>
        </p:scale>
        <p:origin x="180" y="564"/>
      </p:cViewPr>
      <p:guideLst>
        <p:guide orient="horz" pos="429"/>
        <p:guide pos="278"/>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notesViewPr>
    <p:cSldViewPr snapToGrid="0" snapToObjects="1">
      <p:cViewPr varScale="1">
        <p:scale>
          <a:sx n="62" d="100"/>
          <a:sy n="62" d="100"/>
        </p:scale>
        <p:origin x="-2506" y="-77"/>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3/20/2022</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241518-0DAE-4D83-8FDF-A3233A4521BC}" type="slidenum">
              <a:rPr lang="en-US" smtClean="0"/>
              <a:t>1</a:t>
            </a:fld>
            <a:endParaRPr lang="en-US"/>
          </a:p>
        </p:txBody>
      </p:sp>
    </p:spTree>
    <p:extLst>
      <p:ext uri="{BB962C8B-B14F-4D97-AF65-F5344CB8AC3E}">
        <p14:creationId xmlns:p14="http://schemas.microsoft.com/office/powerpoint/2010/main" val="3143652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2</a:t>
            </a:fld>
            <a:endParaRPr lang="en-US"/>
          </a:p>
        </p:txBody>
      </p:sp>
    </p:spTree>
    <p:extLst>
      <p:ext uri="{BB962C8B-B14F-4D97-AF65-F5344CB8AC3E}">
        <p14:creationId xmlns:p14="http://schemas.microsoft.com/office/powerpoint/2010/main" val="342386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RAW OAM operation in the Network Plane observes either a full Track or </a:t>
            </a:r>
            <a:r>
              <a:rPr lang="en-US" dirty="0" err="1"/>
              <a:t>subTracks</a:t>
            </a:r>
            <a:r>
              <a:rPr lang="en-US" dirty="0"/>
              <a:t> that are being used at this time. This </a:t>
            </a:r>
            <a:r>
              <a:rPr lang="en-US" dirty="0" err="1"/>
              <a:t>observeation</a:t>
            </a:r>
            <a:r>
              <a:rPr lang="en-US" dirty="0"/>
              <a:t> feeds the RAW PSE that makes the decision on which PAREO function in actioned at which RAW Node, for one a small continuous series of packet</a:t>
            </a:r>
          </a:p>
          <a:p>
            <a:pPr hangingPunct="0"/>
            <a:r>
              <a:rPr lang="en-US" dirty="0"/>
              <a:t>In the case of a End-to-End Protection in a Wireless Mesh, the Track is strict and congruent with the path so all links are observed. Conversely, in the case of Radio Access Protection, the Track is Loose and in that case only the first hop is observed; the rest of the path is abstracted and considered infinitely reliable. In the case of the Radio Access Protection, only the first hop is protected; the loss of a packet that was sent over one of the possible first hops is attributed to that first hop, even if a particular loss effectively happens farther down the path. The Links that are not observed by OAM are opaque to it, meaning that the OAM information is carried across and possibly echoed as data, but there is no information capture in intermediate nodes. In the example above, the Internet is opaque and not controlled by RAW; still the RAW OAM measures the end-to-end latency and delivery ratio for packets sent via each if RAN 1, RAN 2 and RAN 3, and determines whether a packet should be sent over either or a collection of those access links.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3</a:t>
            </a:fld>
            <a:endParaRPr lang="en-US"/>
          </a:p>
        </p:txBody>
      </p:sp>
    </p:spTree>
    <p:extLst>
      <p:ext uri="{BB962C8B-B14F-4D97-AF65-F5344CB8AC3E}">
        <p14:creationId xmlns:p14="http://schemas.microsoft.com/office/powerpoint/2010/main" val="2063213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PSE sits in the DetNet Service sub-Layer of Edge and Relay Nodes. On the one hand, it operates on the packet flow, learning the Track and path selection information from the packet, possibly making local decision and retagging the packet to indicate so. On the other hand, the PSE interacts with the lower layers and with its peers to obtain up-to-date information about its radio links and the quality of the overall Track, respectively.</a:t>
            </a:r>
          </a:p>
        </p:txBody>
      </p:sp>
      <p:sp>
        <p:nvSpPr>
          <p:cNvPr id="4" name="Slide Number Placeholder 3"/>
          <p:cNvSpPr>
            <a:spLocks noGrp="1"/>
          </p:cNvSpPr>
          <p:nvPr>
            <p:ph type="sldNum" sz="quarter" idx="10"/>
          </p:nvPr>
        </p:nvSpPr>
        <p:spPr/>
        <p:txBody>
          <a:bodyPr/>
          <a:lstStyle/>
          <a:p>
            <a:fld id="{01CFA773-CF20-5B47-8441-39FE469C3B30}" type="slidenum">
              <a:rPr lang="en-US" smtClean="0"/>
              <a:pPr/>
              <a:t>4</a:t>
            </a:fld>
            <a:endParaRPr lang="en-US"/>
          </a:p>
        </p:txBody>
      </p:sp>
    </p:spTree>
    <p:extLst>
      <p:ext uri="{BB962C8B-B14F-4D97-AF65-F5344CB8AC3E}">
        <p14:creationId xmlns:p14="http://schemas.microsoft.com/office/powerpoint/2010/main" val="1577082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RAW OAM operation in the Network Plane observes either a full Track or </a:t>
            </a:r>
            <a:r>
              <a:rPr lang="en-US" dirty="0" err="1"/>
              <a:t>subTracks</a:t>
            </a:r>
            <a:r>
              <a:rPr lang="en-US" dirty="0"/>
              <a:t> that are being used at this time. This </a:t>
            </a:r>
            <a:r>
              <a:rPr lang="en-US" dirty="0" err="1"/>
              <a:t>observeation</a:t>
            </a:r>
            <a:r>
              <a:rPr lang="en-US" dirty="0"/>
              <a:t> feeds the RAW PSE that makes the decision on which PAREO function in actioned at which RAW Node, for one a small continuous series of packet</a:t>
            </a:r>
          </a:p>
          <a:p>
            <a:pPr hangingPunct="0"/>
            <a:r>
              <a:rPr lang="en-US" dirty="0"/>
              <a:t>In the case of a End-to-End Protection in a Wireless Mesh, the Track is strict and congruent with the path so all links are observed. Conversely, in the case of Radio Access Protection, the Track is Loose and in that case only the first hop is observed; the rest of the path is abstracted and considered infinitely reliable. In the case of the Radio Access Protection, only the first hop is protected; the loss of a packet that was sent over one of the possible first hops is attributed to that first hop, even if a particular loss effectively happens farther down the path. The Links that are not observed by OAM are opaque to it, meaning that the OAM information is carried across and possibly echoed as data, but there is no information capture in intermediate nodes. In the example above, the Internet is opaque and not controlled by RAW; still the RAW OAM measures the end-to-end latency and delivery ratio for packets sent via each if RAN 1, RAN 2 and RAN 3, and determines whether a packet should be sent over either or a collection of those access links.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5</a:t>
            </a:fld>
            <a:endParaRPr lang="en-US"/>
          </a:p>
        </p:txBody>
      </p:sp>
    </p:spTree>
    <p:extLst>
      <p:ext uri="{BB962C8B-B14F-4D97-AF65-F5344CB8AC3E}">
        <p14:creationId xmlns:p14="http://schemas.microsoft.com/office/powerpoint/2010/main" val="2580896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sz="1200" b="1" kern="1200" dirty="0">
                <a:solidFill>
                  <a:schemeClr val="tx1"/>
                </a:solidFill>
                <a:effectLst/>
                <a:latin typeface="+mn-lt"/>
                <a:ea typeface="+mn-ea"/>
                <a:cs typeface="+mn-cs"/>
              </a:rPr>
              <a:t>In a nutshell:</a:t>
            </a:r>
            <a:r>
              <a:rPr lang="en-US" sz="1200" kern="1200" dirty="0">
                <a:solidFill>
                  <a:schemeClr val="tx1"/>
                </a:solidFill>
                <a:effectLst/>
                <a:latin typeface="+mn-lt"/>
                <a:ea typeface="+mn-ea"/>
                <a:cs typeface="+mn-cs"/>
              </a:rPr>
              <a:t> While scheduling transmissions can guarantee the time of delivery, it is impossible, in the ISM band, to keep all possible interferers at bay. Co-channel interference, as well as the self-inflicted Multi-Path fading, which is due to echoes of the transmission, are unavoidable. So there is no way to guarantee the delivery of all frames.</a:t>
            </a:r>
          </a:p>
          <a:p>
            <a:pPr hangingPunct="0"/>
            <a:r>
              <a:rPr lang="en-US" sz="1200" kern="1200" dirty="0">
                <a:solidFill>
                  <a:schemeClr val="tx1"/>
                </a:solidFill>
                <a:effectLst/>
                <a:latin typeface="+mn-lt"/>
                <a:ea typeface="+mn-ea"/>
                <a:cs typeface="+mn-cs"/>
              </a:rPr>
              <a:t>It takes different mitigation techniques to avoid the different issues that affect wireless transmissions. To combat them all, all possible forms of diversity should be leveraged, in the spatial domain by routing over multipath, in the temporal domain by retrying transmissions or sending copies over parallel paths at distinct times, and in the frequency domain with frequency hopping (within frames) or channel hopping (between frames).</a:t>
            </a:r>
          </a:p>
          <a:p>
            <a:r>
              <a:rPr lang="en-US" sz="1200" kern="1200" dirty="0">
                <a:solidFill>
                  <a:schemeClr val="tx1"/>
                </a:solidFill>
                <a:effectLst/>
                <a:latin typeface="+mn-lt"/>
                <a:ea typeface="+mn-ea"/>
                <a:cs typeface="+mn-cs"/>
              </a:rPr>
              <a:t>Several times along the way to the destination, the work presented in this manuscript replicates and then eliminates the copies of a packet that are forwarded along parallel disjoint paths, hopping between frequencies with each transmission so that a copy along one path does not interfere with a copy along the other</a:t>
            </a:r>
            <a:endParaRPr lang="en-US" dirty="0"/>
          </a:p>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6</a:t>
            </a:fld>
            <a:endParaRPr lang="en-US"/>
          </a:p>
        </p:txBody>
      </p:sp>
    </p:spTree>
    <p:extLst>
      <p:ext uri="{BB962C8B-B14F-4D97-AF65-F5344CB8AC3E}">
        <p14:creationId xmlns:p14="http://schemas.microsoft.com/office/powerpoint/2010/main" val="2009739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818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89" y="432215"/>
            <a:ext cx="11438251" cy="838200"/>
          </a:xfrm>
        </p:spPr>
        <p:txBody>
          <a:bodyPr/>
          <a:lstStyle>
            <a:lvl1pPr algn="l" defTabSz="914400" rtl="0" eaLnBrk="1" latinLnBrk="0" hangingPunct="1">
              <a:lnSpc>
                <a:spcPct val="80000"/>
              </a:lnSpc>
              <a:spcBef>
                <a:spcPct val="0"/>
              </a:spcBef>
              <a:buNone/>
              <a:defRPr lang="en-US" sz="3600" b="0" kern="1200" spc="0" baseline="0" dirty="0">
                <a:solidFill>
                  <a:schemeClr val="bg2">
                    <a:lumMod val="25000"/>
                  </a:schemeClr>
                </a:solidFill>
                <a:latin typeface="+mj-lt"/>
                <a:ea typeface="+mj-ea"/>
                <a:cs typeface="+mj-cs"/>
              </a:defRPr>
            </a:lvl1pPr>
          </a:lstStyle>
          <a:p>
            <a:r>
              <a:rPr lang="en-US" dirty="0"/>
              <a:t>Click to edit Master title style</a:t>
            </a:r>
          </a:p>
        </p:txBody>
      </p:sp>
      <p:sp>
        <p:nvSpPr>
          <p:cNvPr id="4" name="Text Placeholder 3"/>
          <p:cNvSpPr>
            <a:spLocks noGrp="1"/>
          </p:cNvSpPr>
          <p:nvPr>
            <p:ph type="body" sz="quarter" idx="10"/>
          </p:nvPr>
        </p:nvSpPr>
        <p:spPr>
          <a:xfrm>
            <a:off x="310896" y="1344168"/>
            <a:ext cx="11424906"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72F1D92A-BCF8-48C5-BCB8-96BA19FD13E0}"/>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pic>
        <p:nvPicPr>
          <p:cNvPr id="10" name="Picture 9">
            <a:extLst>
              <a:ext uri="{FF2B5EF4-FFF2-40B4-BE49-F238E27FC236}">
                <a16:creationId xmlns:a16="http://schemas.microsoft.com/office/drawing/2014/main" id="{F9E1E69F-573B-4378-B794-0D342839FE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152847117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Box 3"/>
          <p:cNvSpPr txBox="1">
            <a:spLocks noChangeArrowheads="1"/>
          </p:cNvSpPr>
          <p:nvPr userDrawn="1"/>
        </p:nvSpPr>
        <p:spPr bwMode="auto">
          <a:xfrm>
            <a:off x="202871" y="6356350"/>
            <a:ext cx="3043066"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9977" tIns="46788" rIns="89977" bIns="4678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a:cs typeface="Arial" panose="020B0604020202020204" pitchFamily="34" charset="0"/>
              </a:rPr>
              <a:t>RAW - IETF 113</a:t>
            </a:r>
          </a:p>
        </p:txBody>
      </p:sp>
      <p:sp>
        <p:nvSpPr>
          <p:cNvPr id="9" name="Slide Number Placeholder 5"/>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11" name="Footer Placeholder 4">
            <a:extLst>
              <a:ext uri="{FF2B5EF4-FFF2-40B4-BE49-F238E27FC236}">
                <a16:creationId xmlns:a16="http://schemas.microsoft.com/office/drawing/2014/main" id="{983313DC-896F-4015-843B-2AB1576FC294}"/>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a:t>
            </a:r>
            <a:r>
              <a:rPr lang="en-US" dirty="0" err="1"/>
              <a:t>ietf</a:t>
            </a:r>
            <a:r>
              <a:rPr lang="en-US" dirty="0"/>
              <a:t>-raw-framework</a:t>
            </a:r>
          </a:p>
        </p:txBody>
      </p:sp>
      <p:sp>
        <p:nvSpPr>
          <p:cNvPr id="12" name="Footer Placeholder 4">
            <a:extLst>
              <a:ext uri="{FF2B5EF4-FFF2-40B4-BE49-F238E27FC236}">
                <a16:creationId xmlns:a16="http://schemas.microsoft.com/office/drawing/2014/main" id="{7D2D5534-0B57-4B95-A96E-C4B8CE69CD09}"/>
              </a:ext>
            </a:extLst>
          </p:cNvPr>
          <p:cNvSpPr txBox="1">
            <a:spLocks/>
          </p:cNvSpPr>
          <p:nvPr userDrawn="1"/>
        </p:nvSpPr>
        <p:spPr>
          <a:xfrm>
            <a:off x="4037549" y="6330900"/>
            <a:ext cx="4113728"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draft-ietf-raw-framework</a:t>
            </a:r>
            <a:endParaRPr lang="en-US" dirty="0"/>
          </a:p>
        </p:txBody>
      </p:sp>
    </p:spTree>
    <p:extLst>
      <p:ext uri="{BB962C8B-B14F-4D97-AF65-F5344CB8AC3E}">
        <p14:creationId xmlns:p14="http://schemas.microsoft.com/office/powerpoint/2010/main" val="4001671059"/>
      </p:ext>
    </p:extLst>
  </p:cSld>
  <p:clrMap bg1="lt1" tx1="dk1" bg2="lt2" tx2="dk2" accent1="accent1" accent2="accent2" accent3="accent3" accent4="accent4" accent5="accent5" accent6="accent6" hlink="hlink" folHlink="folHlink"/>
  <p:sldLayoutIdLst>
    <p:sldLayoutId id="2147484036" r:id="rId1"/>
    <p:sldLayoutId id="2147484045" r:id="rId2"/>
  </p:sldLayoutIdLst>
  <p:hf hdr="0" ftr="0" dt="0"/>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en.wikipedia.org/wiki/File:Yes_check.sv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93382C0-1403-46E4-AE67-1413ED79F18D}"/>
              </a:ext>
            </a:extLst>
          </p:cNvPr>
          <p:cNvPicPr>
            <a:picLocks noChangeAspect="1"/>
          </p:cNvPicPr>
          <p:nvPr/>
        </p:nvPicPr>
        <p:blipFill>
          <a:blip r:embed="rId3" cstate="print">
            <a:alphaModFix amt="13000"/>
            <a:extLst>
              <a:ext uri="{28A0092B-C50C-407E-A947-70E740481C1C}">
                <a14:useLocalDpi xmlns:a14="http://schemas.microsoft.com/office/drawing/2010/main" val="0"/>
              </a:ext>
            </a:extLst>
          </a:blip>
          <a:stretch>
            <a:fillRect/>
          </a:stretch>
        </p:blipFill>
        <p:spPr>
          <a:xfrm>
            <a:off x="-332072" y="-832446"/>
            <a:ext cx="13514941" cy="6780193"/>
          </a:xfrm>
          <a:prstGeom prst="rect">
            <a:avLst/>
          </a:prstGeom>
        </p:spPr>
      </p:pic>
      <p:sp>
        <p:nvSpPr>
          <p:cNvPr id="5" name="Title 4">
            <a:extLst>
              <a:ext uri="{FF2B5EF4-FFF2-40B4-BE49-F238E27FC236}">
                <a16:creationId xmlns:a16="http://schemas.microsoft.com/office/drawing/2014/main" id="{43DBEB85-27D2-4732-9912-FF699003C499}"/>
              </a:ext>
            </a:extLst>
          </p:cNvPr>
          <p:cNvSpPr>
            <a:spLocks noGrp="1"/>
          </p:cNvSpPr>
          <p:nvPr>
            <p:ph type="title"/>
          </p:nvPr>
        </p:nvSpPr>
        <p:spPr>
          <a:xfrm>
            <a:off x="975983" y="2775831"/>
            <a:ext cx="10512862" cy="1147344"/>
          </a:xfrm>
        </p:spPr>
        <p:txBody>
          <a:bodyPr>
            <a:noAutofit/>
          </a:bodyPr>
          <a:lstStyle/>
          <a:p>
            <a:r>
              <a:rPr lang="en-US" sz="6000" b="1" dirty="0"/>
              <a:t>Reliable and Available Wireless Framework</a:t>
            </a:r>
          </a:p>
        </p:txBody>
      </p:sp>
      <p:sp>
        <p:nvSpPr>
          <p:cNvPr id="2" name="TextBox 1">
            <a:extLst>
              <a:ext uri="{FF2B5EF4-FFF2-40B4-BE49-F238E27FC236}">
                <a16:creationId xmlns:a16="http://schemas.microsoft.com/office/drawing/2014/main" id="{66B3430C-E35F-43A3-ACE4-5A109C332AAC}"/>
              </a:ext>
            </a:extLst>
          </p:cNvPr>
          <p:cNvSpPr txBox="1"/>
          <p:nvPr/>
        </p:nvSpPr>
        <p:spPr>
          <a:xfrm>
            <a:off x="191434" y="5208091"/>
            <a:ext cx="6758006" cy="923330"/>
          </a:xfrm>
          <a:prstGeom prst="rect">
            <a:avLst/>
          </a:prstGeom>
          <a:noFill/>
        </p:spPr>
        <p:txBody>
          <a:bodyPr wrap="square" rtlCol="0">
            <a:spAutoFit/>
          </a:bodyPr>
          <a:lstStyle/>
          <a:p>
            <a:r>
              <a:rPr lang="fr-FR" dirty="0" err="1"/>
              <a:t>Presenter</a:t>
            </a:r>
            <a:r>
              <a:rPr lang="fr-FR" dirty="0"/>
              <a:t>: Pascal Thubert</a:t>
            </a:r>
          </a:p>
          <a:p>
            <a:endParaRPr lang="fr-FR" dirty="0"/>
          </a:p>
          <a:p>
            <a:r>
              <a:rPr lang="fr-FR" dirty="0" err="1"/>
              <a:t>Authors</a:t>
            </a:r>
            <a:r>
              <a:rPr lang="fr-FR" dirty="0"/>
              <a:t>: P. Thubert, Lou Berger, (+ </a:t>
            </a:r>
            <a:r>
              <a:rPr lang="fr-FR" dirty="0" err="1"/>
              <a:t>contributors</a:t>
            </a:r>
            <a:r>
              <a:rPr lang="fr-FR" dirty="0"/>
              <a:t>)</a:t>
            </a:r>
            <a:endParaRPr lang="en-US" dirty="0"/>
          </a:p>
        </p:txBody>
      </p:sp>
    </p:spTree>
    <p:extLst>
      <p:ext uri="{BB962C8B-B14F-4D97-AF65-F5344CB8AC3E}">
        <p14:creationId xmlns:p14="http://schemas.microsoft.com/office/powerpoint/2010/main" val="3909399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FF843762-1DD1-4752-9433-55301FD6C9E4}"/>
              </a:ext>
            </a:extLst>
          </p:cNvPr>
          <p:cNvSpPr/>
          <p:nvPr/>
        </p:nvSpPr>
        <p:spPr>
          <a:xfrm>
            <a:off x="541750" y="3628864"/>
            <a:ext cx="2203554" cy="475746"/>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A07535-E719-4B2F-BE3E-2403C1F489AB}"/>
              </a:ext>
            </a:extLst>
          </p:cNvPr>
          <p:cNvSpPr>
            <a:spLocks noGrp="1"/>
          </p:cNvSpPr>
          <p:nvPr>
            <p:ph type="title"/>
          </p:nvPr>
        </p:nvSpPr>
        <p:spPr/>
        <p:txBody>
          <a:bodyPr>
            <a:normAutofit/>
          </a:bodyPr>
          <a:lstStyle/>
          <a:p>
            <a:r>
              <a:rPr lang="fr-FR" dirty="0"/>
              <a:t>RAW Architecture / Framework Split</a:t>
            </a:r>
          </a:p>
        </p:txBody>
      </p:sp>
      <p:sp>
        <p:nvSpPr>
          <p:cNvPr id="3" name="Text Placeholder 2">
            <a:extLst>
              <a:ext uri="{FF2B5EF4-FFF2-40B4-BE49-F238E27FC236}">
                <a16:creationId xmlns:a16="http://schemas.microsoft.com/office/drawing/2014/main" id="{D7925F4B-F95A-4862-A394-BF4BA0AD3808}"/>
              </a:ext>
            </a:extLst>
          </p:cNvPr>
          <p:cNvSpPr>
            <a:spLocks noGrp="1"/>
          </p:cNvSpPr>
          <p:nvPr>
            <p:ph type="body" sz="quarter" idx="10"/>
          </p:nvPr>
        </p:nvSpPr>
        <p:spPr>
          <a:xfrm>
            <a:off x="639186" y="1505832"/>
            <a:ext cx="10880755" cy="4736801"/>
          </a:xfrm>
        </p:spPr>
        <p:txBody>
          <a:bodyPr/>
          <a:lstStyle/>
          <a:p>
            <a:r>
              <a:rPr lang="en-US" sz="2400" dirty="0">
                <a:latin typeface="CiscoSansTT Light" panose="020B0503020201020303" pitchFamily="34" charset="0"/>
                <a:cs typeface="CiscoSansTT Light" panose="020B0503020201020303" pitchFamily="34" charset="0"/>
              </a:rPr>
              <a:t>Architecture: what we will do, the broad picture before the work</a:t>
            </a:r>
          </a:p>
          <a:p>
            <a:pPr marL="457063" lvl="1" indent="0">
              <a:buNone/>
            </a:pPr>
            <a:r>
              <a:rPr lang="en-US" sz="2199" dirty="0">
                <a:latin typeface="CiscoSansTT Light" panose="020B0503020201020303" pitchFamily="34" charset="0"/>
                <a:cs typeface="CiscoSansTT Light" panose="020B0503020201020303" pitchFamily="34" charset="0"/>
              </a:rPr>
              <a:t>Terminology</a:t>
            </a:r>
          </a:p>
          <a:p>
            <a:pPr marL="457063" lvl="1" indent="0">
              <a:buNone/>
            </a:pPr>
            <a:r>
              <a:rPr lang="en-US" sz="2199" dirty="0">
                <a:latin typeface="CiscoSansTT Light" panose="020B0503020201020303" pitchFamily="34" charset="0"/>
                <a:cs typeface="CiscoSansTT Light" panose="020B0503020201020303" pitchFamily="34" charset="0"/>
              </a:rPr>
              <a:t>Reliability and availability in the context of the IETF</a:t>
            </a:r>
          </a:p>
          <a:p>
            <a:pPr marL="457063" lvl="1" indent="0">
              <a:buNone/>
            </a:pPr>
            <a:r>
              <a:rPr lang="en-US" sz="2199" dirty="0">
                <a:latin typeface="CiscoSansTT Light" panose="020B0503020201020303" pitchFamily="34" charset="0"/>
                <a:cs typeface="CiscoSansTT Light" panose="020B0503020201020303" pitchFamily="34" charset="0"/>
              </a:rPr>
              <a:t>Conceptual Model with OODA Loop, </a:t>
            </a:r>
          </a:p>
          <a:p>
            <a:pPr marL="457063" lvl="1" indent="0">
              <a:buNone/>
            </a:pPr>
            <a:r>
              <a:rPr lang="en-US" sz="2199" dirty="0">
                <a:latin typeface="CiscoSansTT Light" panose="020B0503020201020303" pitchFamily="34" charset="0"/>
                <a:cs typeface="CiscoSansTT Light" panose="020B0503020201020303" pitchFamily="34" charset="0"/>
              </a:rPr>
              <a:t>Introducing the Path Selection Engine (PSE)</a:t>
            </a:r>
          </a:p>
          <a:p>
            <a:r>
              <a:rPr lang="en-US" sz="2400" dirty="0">
                <a:solidFill>
                  <a:schemeClr val="bg1"/>
                </a:solidFill>
                <a:latin typeface="CiscoSansTT Light" panose="020B0503020201020303" pitchFamily="34" charset="0"/>
                <a:cs typeface="CiscoSansTT Light" panose="020B0503020201020303" pitchFamily="34" charset="0"/>
              </a:rPr>
              <a:t>Framework:</a:t>
            </a:r>
            <a:r>
              <a:rPr lang="en-US" sz="2400" dirty="0">
                <a:latin typeface="CiscoSansTT Light" panose="020B0503020201020303" pitchFamily="34" charset="0"/>
                <a:cs typeface="CiscoSansTT Light" panose="020B0503020201020303" pitchFamily="34" charset="0"/>
              </a:rPr>
              <a:t>    How we did it, selected building blocks and their interaction</a:t>
            </a:r>
          </a:p>
          <a:p>
            <a:pPr marL="457063" lvl="1" indent="0">
              <a:buNone/>
            </a:pPr>
            <a:r>
              <a:rPr lang="en-US" sz="2199" dirty="0">
                <a:latin typeface="CiscoSansTT Light" panose="020B0503020201020303" pitchFamily="34" charset="0"/>
                <a:cs typeface="CiscoSansTT Light" panose="020B0503020201020303" pitchFamily="34" charset="0"/>
              </a:rPr>
              <a:t>Use cases and requirements served</a:t>
            </a:r>
          </a:p>
          <a:p>
            <a:pPr marL="457063" lvl="1" indent="0">
              <a:buNone/>
            </a:pPr>
            <a:r>
              <a:rPr lang="en-US" sz="2199" dirty="0">
                <a:latin typeface="CiscoSansTT Light" panose="020B0503020201020303" pitchFamily="34" charset="0"/>
                <a:cs typeface="CiscoSansTT Light" panose="020B0503020201020303" pitchFamily="34" charset="0"/>
              </a:rPr>
              <a:t>Scope of the work / applicability</a:t>
            </a:r>
          </a:p>
          <a:p>
            <a:pPr marL="457063" lvl="1" indent="0">
              <a:buNone/>
            </a:pPr>
            <a:r>
              <a:rPr lang="en-US" sz="2199" dirty="0">
                <a:latin typeface="CiscoSansTT Light" panose="020B0503020201020303" pitchFamily="34" charset="0"/>
                <a:cs typeface="CiscoSansTT Light" panose="020B0503020201020303" pitchFamily="34" charset="0"/>
              </a:rPr>
              <a:t>Identifying Tracks, Paths, and Flows</a:t>
            </a:r>
          </a:p>
          <a:p>
            <a:pPr marL="457063" lvl="1" indent="0">
              <a:buNone/>
            </a:pPr>
            <a:r>
              <a:rPr lang="en-US" sz="2199" dirty="0">
                <a:latin typeface="CiscoSansTT Light" panose="020B0503020201020303" pitchFamily="34" charset="0"/>
                <a:cs typeface="CiscoSansTT Light" panose="020B0503020201020303" pitchFamily="34" charset="0"/>
              </a:rPr>
              <a:t>Source Routing vs distributed PSE</a:t>
            </a:r>
          </a:p>
          <a:p>
            <a:pPr marL="457063" lvl="1" indent="0">
              <a:buNone/>
            </a:pPr>
            <a:r>
              <a:rPr lang="en-US" sz="2199" dirty="0">
                <a:latin typeface="CiscoSansTT Light" panose="020B0503020201020303" pitchFamily="34" charset="0"/>
                <a:cs typeface="CiscoSansTT Light" panose="020B0503020201020303" pitchFamily="34" charset="0"/>
              </a:rPr>
              <a:t>OAM and metrics</a:t>
            </a:r>
          </a:p>
          <a:p>
            <a:endParaRPr lang="en-US" sz="2000" dirty="0">
              <a:latin typeface="CiscoSansTT Light" panose="020B0503020201020303" pitchFamily="34" charset="0"/>
              <a:cs typeface="CiscoSansTT Light" panose="020B0503020201020303" pitchFamily="34" charset="0"/>
            </a:endParaRPr>
          </a:p>
          <a:p>
            <a:pPr marL="457063" lvl="1" indent="0">
              <a:buNone/>
            </a:pPr>
            <a:endParaRPr lang="en-US" sz="2398"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994BFEAE-B261-434B-A2CC-BD8489471144}"/>
              </a:ext>
            </a:extLst>
          </p:cNvPr>
          <p:cNvSpPr>
            <a:spLocks noGrp="1"/>
          </p:cNvSpPr>
          <p:nvPr>
            <p:ph type="sldNum" sz="quarter" idx="4"/>
          </p:nvPr>
        </p:nvSpPr>
        <p:spPr/>
        <p:txBody>
          <a:bodyPr/>
          <a:lstStyle/>
          <a:p>
            <a:pPr algn="r"/>
            <a:fld id="{18BF9C3C-0004-4145-8BE2-5FBA8C817ACA}" type="slidenum">
              <a:rPr lang="en-US" smtClean="0"/>
              <a:pPr algn="r"/>
              <a:t>2</a:t>
            </a:fld>
            <a:endParaRPr lang="en-US" dirty="0"/>
          </a:p>
        </p:txBody>
      </p:sp>
    </p:spTree>
    <p:extLst>
      <p:ext uri="{BB962C8B-B14F-4D97-AF65-F5344CB8AC3E}">
        <p14:creationId xmlns:p14="http://schemas.microsoft.com/office/powerpoint/2010/main" val="3400446819"/>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04" y="230106"/>
            <a:ext cx="11438251" cy="838200"/>
          </a:xfrm>
        </p:spPr>
        <p:txBody>
          <a:bodyPr>
            <a:normAutofit/>
          </a:bodyPr>
          <a:lstStyle/>
          <a:p>
            <a:r>
              <a:rPr lang="fr-FR" sz="4000" dirty="0">
                <a:solidFill>
                  <a:schemeClr val="tx1"/>
                </a:solidFill>
              </a:rPr>
              <a:t>Use case: Wireless Access Diversity</a:t>
            </a:r>
            <a:endParaRPr lang="en-US" altLang="en-US" sz="4000" dirty="0"/>
          </a:p>
        </p:txBody>
      </p:sp>
      <p:sp>
        <p:nvSpPr>
          <p:cNvPr id="3" name="Text Placeholder 2"/>
          <p:cNvSpPr>
            <a:spLocks noGrp="1"/>
          </p:cNvSpPr>
          <p:nvPr>
            <p:ph type="body" sz="quarter" idx="10"/>
          </p:nvPr>
        </p:nvSpPr>
        <p:spPr>
          <a:xfrm>
            <a:off x="554811" y="1154103"/>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sz="2800" dirty="0"/>
              <a:t>RAW OAM operation in the Network Plane observes either a full Track or </a:t>
            </a:r>
            <a:r>
              <a:rPr lang="en-US" sz="2800" dirty="0" err="1"/>
              <a:t>subTracks</a:t>
            </a:r>
            <a:r>
              <a:rPr lang="en-US" sz="2800" dirty="0"/>
              <a:t> that are being used at this time. In the case of Radio Access Protection, the Track is Loose and only the first hop is observed:</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3</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1335577" y="2461176"/>
            <a:ext cx="10321736" cy="3693319"/>
          </a:xfrm>
          <a:prstGeom prst="rect">
            <a:avLst/>
          </a:prstGeom>
        </p:spPr>
        <p:txBody>
          <a:bodyPr wrap="square">
            <a:spAutoFit/>
          </a:bodyPr>
          <a:lstStyle/>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   ..</a:t>
            </a:r>
          </a:p>
          <a:p>
            <a:r>
              <a:rPr lang="en-US" b="1" dirty="0">
                <a:latin typeface="Courier New" panose="02070309020205020404" pitchFamily="49" charset="0"/>
                <a:cs typeface="Courier New" panose="02070309020205020404" pitchFamily="49" charset="0"/>
              </a:rPr>
              <a:t>               RAN 1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    +-----------+</a:t>
            </a:r>
          </a:p>
          <a:p>
            <a:r>
              <a:rPr lang="en-US" b="1" dirty="0">
                <a:latin typeface="Courier New" panose="02070309020205020404" pitchFamily="49" charset="0"/>
                <a:cs typeface="Courier New" panose="02070309020205020404" pitchFamily="49" charset="0"/>
              </a:rPr>
              <a:t>|Wireless|-                .                     .....  |  Service  |</a:t>
            </a:r>
          </a:p>
          <a:p>
            <a:r>
              <a:rPr lang="en-US" b="1" dirty="0">
                <a:latin typeface="Courier New" panose="02070309020205020404" pitchFamily="49" charset="0"/>
                <a:cs typeface="Courier New" panose="02070309020205020404" pitchFamily="49" charset="0"/>
              </a:rPr>
              <a:t>| Device |-***-- RAN 2 -- .       Internet       ....---|     /     |</a:t>
            </a:r>
          </a:p>
          <a:p>
            <a:r>
              <a:rPr lang="en-US" b="1" dirty="0">
                <a:latin typeface="Courier New" panose="02070309020205020404" pitchFamily="49" charset="0"/>
                <a:cs typeface="Courier New" panose="02070309020205020404" pitchFamily="49" charset="0"/>
              </a:rPr>
              <a:t>|(STA/UE)|-                ..                   .....   |Application|</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RAN n  --------  ...   .....</a:t>
            </a:r>
          </a:p>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 flapping at this time  $$$ expensive</a:t>
            </a:r>
            <a:endParaRPr lang="en-US" sz="12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7883420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CBD8F434-6D71-46E4-B2B7-72E6294343F0}"/>
              </a:ext>
            </a:extLst>
          </p:cNvPr>
          <p:cNvGrpSpPr/>
          <p:nvPr/>
        </p:nvGrpSpPr>
        <p:grpSpPr>
          <a:xfrm>
            <a:off x="1655545" y="2159269"/>
            <a:ext cx="8075596" cy="2975809"/>
            <a:chOff x="1655545" y="2159269"/>
            <a:chExt cx="8075596" cy="2975809"/>
          </a:xfrm>
        </p:grpSpPr>
        <p:sp>
          <p:nvSpPr>
            <p:cNvPr id="19" name="Rectangle 18">
              <a:extLst>
                <a:ext uri="{FF2B5EF4-FFF2-40B4-BE49-F238E27FC236}">
                  <a16:creationId xmlns:a16="http://schemas.microsoft.com/office/drawing/2014/main" id="{671D091E-5C12-4442-90EC-330EAE4B40A2}"/>
                </a:ext>
              </a:extLst>
            </p:cNvPr>
            <p:cNvSpPr/>
            <p:nvPr/>
          </p:nvSpPr>
          <p:spPr>
            <a:xfrm>
              <a:off x="1655545" y="2661385"/>
              <a:ext cx="8075596" cy="247369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CED8620-4427-4D28-AB92-678A0300B691}"/>
                </a:ext>
              </a:extLst>
            </p:cNvPr>
            <p:cNvSpPr/>
            <p:nvPr/>
          </p:nvSpPr>
          <p:spPr>
            <a:xfrm>
              <a:off x="1655545" y="2159269"/>
              <a:ext cx="8075596" cy="510285"/>
            </a:xfrm>
            <a:prstGeom prst="rect">
              <a:avLst/>
            </a:prstGeom>
            <a:pattFill prst="pct2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ADFC3576-61C2-4BF8-8CF2-B11B255BEEB7}"/>
              </a:ext>
            </a:extLst>
          </p:cNvPr>
          <p:cNvSpPr/>
          <p:nvPr/>
        </p:nvSpPr>
        <p:spPr>
          <a:xfrm>
            <a:off x="1392207" y="1048271"/>
            <a:ext cx="9797160" cy="4985980"/>
          </a:xfrm>
          <a:prstGeom prst="rect">
            <a:avLst/>
          </a:prstGeom>
        </p:spPr>
        <p:txBody>
          <a:bodyPr wrap="square">
            <a:spAutoFit/>
          </a:bodyPr>
          <a:lstStyle/>
          <a:p>
            <a:endParaRPr lang="en-US" sz="14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packet | going</a:t>
            </a:r>
          </a:p>
          <a:p>
            <a:r>
              <a:rPr lang="en-US" sz="1600" b="1" dirty="0">
                <a:latin typeface="Courier New" panose="02070309020205020404" pitchFamily="49" charset="0"/>
                <a:cs typeface="Courier New" panose="02070309020205020404" pitchFamily="49" charset="0"/>
              </a:rPr>
              <a:t>   down the | stack</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iOAM</a:t>
            </a:r>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iCTRL</a:t>
            </a:r>
            <a:r>
              <a:rPr lang="en-US" sz="1600" b="1" dirty="0">
                <a:latin typeface="Courier New" panose="02070309020205020404" pitchFamily="49" charset="0"/>
                <a:cs typeface="Courier New" panose="02070309020205020404" pitchFamily="49" charset="0"/>
              </a:rPr>
              <a:t>)    | (L2 Triggers, DLEP) |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Learn from                                 Learn from       |</a:t>
            </a:r>
          </a:p>
          <a:p>
            <a:r>
              <a:rPr lang="en-US" sz="1600" b="1" dirty="0">
                <a:latin typeface="Courier New" panose="02070309020205020404" pitchFamily="49" charset="0"/>
                <a:cs typeface="Courier New" panose="02070309020205020404" pitchFamily="49" charset="0"/>
              </a:rPr>
              <a:t> |    packet tagging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 Maintain    </a:t>
            </a:r>
            <a:r>
              <a:rPr lang="en-US" sz="1600" b="1" dirty="0">
                <a:effectLst>
                  <a:outerShdw blurRad="38100" dist="38100" dir="2700000" algn="tl">
                    <a:srgbClr val="000000">
                      <a:alpha val="43137"/>
                    </a:srgbClr>
                  </a:outerShdw>
                </a:effectLs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end-to-end       |</a:t>
            </a:r>
          </a:p>
          <a:p>
            <a:r>
              <a:rPr lang="en-US" sz="1600" b="1" dirty="0">
                <a:latin typeface="Courier New" panose="02070309020205020404" pitchFamily="49" charset="0"/>
                <a:cs typeface="Courier New" panose="02070309020205020404" pitchFamily="49" charset="0"/>
              </a:rPr>
              <a:t> +----------v----------+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Forwarding</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OAM packets      |</a:t>
            </a:r>
          </a:p>
          <a:p>
            <a:r>
              <a:rPr lang="en-US" sz="1600" b="1" dirty="0">
                <a:latin typeface="Courier New" panose="02070309020205020404" pitchFamily="49" charset="0"/>
                <a:cs typeface="Courier New" panose="02070309020205020404" pitchFamily="49" charset="0"/>
              </a:rPr>
              <a:t> |</a:t>
            </a:r>
            <a:r>
              <a:rPr lang="en-US" sz="1600" b="1" dirty="0">
                <a:highlight>
                  <a:srgbClr val="FFFF00"/>
                </a:highlight>
                <a:latin typeface="Courier New" panose="02070309020205020404" pitchFamily="49" charset="0"/>
                <a:cs typeface="Courier New" panose="02070309020205020404" pitchFamily="49" charset="0"/>
              </a:rPr>
              <a:t> Forwarding decision </a:t>
            </a:r>
            <a:r>
              <a:rPr lang="en-US" sz="1600" b="1" dirty="0">
                <a:latin typeface="Courier New" panose="02070309020205020404" pitchFamily="49" charset="0"/>
                <a:cs typeface="Courier New" panose="02070309020205020404" pitchFamily="49" charset="0"/>
              </a:rPr>
              <a:t>&lt;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State</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                     |      Enrich or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Retag Packet     </a:t>
            </a:r>
            <a:r>
              <a:rPr lang="en-US" sz="1600" b="1" dirty="0">
                <a:latin typeface="Courier New" panose="02070309020205020404" pitchFamily="49" charset="0"/>
                <a:cs typeface="Courier New" panose="02070309020205020404" pitchFamily="49" charset="0"/>
              </a:rPr>
              <a:t>|  Learn abstracted   &gt;     Regenerate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and Forward      </a:t>
            </a:r>
            <a:r>
              <a:rPr lang="en-US" sz="1600" b="1" dirty="0">
                <a:latin typeface="Courier New" panose="02070309020205020404" pitchFamily="49" charset="0"/>
                <a:cs typeface="Courier New" panose="02070309020205020404" pitchFamily="49" charset="0"/>
              </a:rPr>
              <a:t>| metrics about Links |     OAM packets     |</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a:t>
            </a:r>
            <a:r>
              <a:rPr lang="en-US" sz="1600" b="1" dirty="0">
                <a:highlight>
                  <a:srgbClr val="C0C0C0"/>
                </a:highlight>
                <a:latin typeface="Courier New" panose="02070309020205020404" pitchFamily="49" charset="0"/>
                <a:cs typeface="Courier New" panose="02070309020205020404" pitchFamily="49" charset="0"/>
              </a:rPr>
              <a:t>                          Lower layers                           </a:t>
            </a:r>
            <a:r>
              <a:rPr lang="en-US" sz="1600" b="1" dirty="0">
                <a:latin typeface="Courier New" panose="02070309020205020404" pitchFamily="49" charset="0"/>
                <a:cs typeface="Courier New" panose="02070309020205020404" pitchFamily="49" charset="0"/>
              </a:rPr>
              <a:t>|</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frame | sent          Frame | L2 Ack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  | packet</a:t>
            </a:r>
          </a:p>
          <a:p>
            <a:r>
              <a:rPr lang="en-US" sz="1600" b="1" dirty="0">
                <a:latin typeface="Courier New" panose="02070309020205020404" pitchFamily="49" charset="0"/>
                <a:cs typeface="Courier New" panose="02070309020205020404" pitchFamily="49" charset="0"/>
              </a:rPr>
              <a:t>       over | wireless        In  |                 In |  | and out</a:t>
            </a:r>
          </a:p>
          <a:p>
            <a:r>
              <a:rPr lang="en-US" sz="1600" b="1" dirty="0">
                <a:latin typeface="Courier New" panose="02070309020205020404" pitchFamily="49" charset="0"/>
                <a:cs typeface="Courier New" panose="02070309020205020404" pitchFamily="49" charset="0"/>
              </a:rPr>
              <a:t>            v                     |                    | </a:t>
            </a:r>
          </a:p>
        </p:txBody>
      </p:sp>
      <p:sp>
        <p:nvSpPr>
          <p:cNvPr id="2" name="Title 1"/>
          <p:cNvSpPr>
            <a:spLocks noGrp="1"/>
          </p:cNvSpPr>
          <p:nvPr>
            <p:ph type="title"/>
          </p:nvPr>
        </p:nvSpPr>
        <p:spPr>
          <a:xfrm>
            <a:off x="195763" y="146912"/>
            <a:ext cx="11438251" cy="838200"/>
          </a:xfrm>
        </p:spPr>
        <p:txBody>
          <a:bodyPr>
            <a:normAutofit/>
          </a:bodyPr>
          <a:lstStyle/>
          <a:p>
            <a:r>
              <a:rPr lang="fr-FR" sz="4000" dirty="0" err="1">
                <a:solidFill>
                  <a:schemeClr val="tx1"/>
                </a:solidFill>
              </a:rPr>
              <a:t>Implementing</a:t>
            </a:r>
            <a:r>
              <a:rPr lang="fr-FR" sz="4000" dirty="0">
                <a:solidFill>
                  <a:schemeClr val="tx1"/>
                </a:solidFill>
              </a:rPr>
              <a:t> the </a:t>
            </a:r>
            <a:r>
              <a:rPr lang="en-US" altLang="en-US" sz="4000" dirty="0"/>
              <a:t>PSE “Stack”</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4</a:t>
            </a:fld>
            <a:endParaRPr lang="en-US" dirty="0"/>
          </a:p>
        </p:txBody>
      </p:sp>
      <p:sp>
        <p:nvSpPr>
          <p:cNvPr id="8" name="Isosceles Triangle 7">
            <a:extLst>
              <a:ext uri="{FF2B5EF4-FFF2-40B4-BE49-F238E27FC236}">
                <a16:creationId xmlns:a16="http://schemas.microsoft.com/office/drawing/2014/main" id="{94EC5DEE-C630-46D4-9D38-9969B77CE8A2}"/>
              </a:ext>
            </a:extLst>
          </p:cNvPr>
          <p:cNvSpPr/>
          <p:nvPr/>
        </p:nvSpPr>
        <p:spPr>
          <a:xfrm rot="16200000">
            <a:off x="4109988" y="3516589"/>
            <a:ext cx="395598" cy="2204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extLst>
              <a:ext uri="{FF2B5EF4-FFF2-40B4-BE49-F238E27FC236}">
                <a16:creationId xmlns:a16="http://schemas.microsoft.com/office/drawing/2014/main" id="{91CA341D-0443-49F2-8FD2-61E17FF048FE}"/>
              </a:ext>
            </a:extLst>
          </p:cNvPr>
          <p:cNvSpPr/>
          <p:nvPr/>
        </p:nvSpPr>
        <p:spPr>
          <a:xfrm rot="5400000">
            <a:off x="6833826" y="4053003"/>
            <a:ext cx="356353" cy="2102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F707A66A-9531-45BC-9728-1FD431FEF7C5}"/>
              </a:ext>
            </a:extLst>
          </p:cNvPr>
          <p:cNvSpPr/>
          <p:nvPr/>
        </p:nvSpPr>
        <p:spPr>
          <a:xfrm>
            <a:off x="8034372" y="350497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6A5B09BC-1B69-4E4D-89DE-DD8AB15CF400}"/>
              </a:ext>
            </a:extLst>
          </p:cNvPr>
          <p:cNvSpPr/>
          <p:nvPr/>
        </p:nvSpPr>
        <p:spPr>
          <a:xfrm rot="10800000">
            <a:off x="2806249" y="3244836"/>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361CEBD4-C8D4-48B2-9F95-483A00B10B1C}"/>
              </a:ext>
            </a:extLst>
          </p:cNvPr>
          <p:cNvSpPr/>
          <p:nvPr/>
        </p:nvSpPr>
        <p:spPr>
          <a:xfrm rot="10800000">
            <a:off x="2806248" y="375512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2E4C567-7A8D-4E73-8BA7-F7EB2B0B3B69}"/>
              </a:ext>
            </a:extLst>
          </p:cNvPr>
          <p:cNvSpPr/>
          <p:nvPr/>
        </p:nvSpPr>
        <p:spPr>
          <a:xfrm rot="10800000">
            <a:off x="2806247" y="45763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B8241508-A084-4703-A0E8-6F7E4070052A}"/>
              </a:ext>
            </a:extLst>
          </p:cNvPr>
          <p:cNvSpPr/>
          <p:nvPr/>
        </p:nvSpPr>
        <p:spPr>
          <a:xfrm rot="10800000">
            <a:off x="2806249" y="505587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A1FDA612-50E2-4C1F-9A41-AC53443D110E}"/>
              </a:ext>
            </a:extLst>
          </p:cNvPr>
          <p:cNvSpPr/>
          <p:nvPr/>
        </p:nvSpPr>
        <p:spPr>
          <a:xfrm rot="10800000">
            <a:off x="8424517" y="4559782"/>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188BDB13-1D37-40E3-B337-2FB5A384FCFA}"/>
              </a:ext>
            </a:extLst>
          </p:cNvPr>
          <p:cNvSpPr/>
          <p:nvPr/>
        </p:nvSpPr>
        <p:spPr>
          <a:xfrm rot="10800000">
            <a:off x="8429970" y="5022670"/>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8F9E2150-5E97-4C1C-85FD-2472E0CCA25F}"/>
              </a:ext>
            </a:extLst>
          </p:cNvPr>
          <p:cNvSpPr/>
          <p:nvPr/>
        </p:nvSpPr>
        <p:spPr>
          <a:xfrm>
            <a:off x="8061005" y="453214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02AED395-1527-4A99-AD6E-C41B8D369E3A}"/>
              </a:ext>
            </a:extLst>
          </p:cNvPr>
          <p:cNvSpPr/>
          <p:nvPr/>
        </p:nvSpPr>
        <p:spPr>
          <a:xfrm>
            <a:off x="8061005" y="501180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8ED7CF04-5576-4A67-9D8C-7DD99C3A9F93}"/>
              </a:ext>
            </a:extLst>
          </p:cNvPr>
          <p:cNvSpPr/>
          <p:nvPr/>
        </p:nvSpPr>
        <p:spPr>
          <a:xfrm rot="10800000">
            <a:off x="2806249" y="575505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ACF290C8-4B27-47A1-AEBE-101EC29BDE6B}"/>
              </a:ext>
            </a:extLst>
          </p:cNvPr>
          <p:cNvSpPr/>
          <p:nvPr/>
        </p:nvSpPr>
        <p:spPr>
          <a:xfrm rot="10800000">
            <a:off x="8446335" y="57440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4AA0C3CD-B07C-44FC-902D-7EDE390A22EF}"/>
              </a:ext>
            </a:extLst>
          </p:cNvPr>
          <p:cNvSpPr/>
          <p:nvPr/>
        </p:nvSpPr>
        <p:spPr>
          <a:xfrm>
            <a:off x="5495544" y="446392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4D8E1D8D-7423-423D-BB86-B09464C3D3AB}"/>
              </a:ext>
            </a:extLst>
          </p:cNvPr>
          <p:cNvSpPr/>
          <p:nvPr/>
        </p:nvSpPr>
        <p:spPr>
          <a:xfrm>
            <a:off x="5508858" y="498610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241590C-61BB-4983-9B5A-E1EA1A6FE5FD}"/>
              </a:ext>
            </a:extLst>
          </p:cNvPr>
          <p:cNvSpPr/>
          <p:nvPr/>
        </p:nvSpPr>
        <p:spPr>
          <a:xfrm rot="10800000">
            <a:off x="2806246" y="1993479"/>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4CB15C65-9358-419A-B650-81B897F4EA57}"/>
              </a:ext>
            </a:extLst>
          </p:cNvPr>
          <p:cNvCxnSpPr>
            <a:cxnSpLocks/>
          </p:cNvCxnSpPr>
          <p:nvPr/>
        </p:nvCxnSpPr>
        <p:spPr>
          <a:xfrm>
            <a:off x="3004044" y="5230741"/>
            <a:ext cx="0" cy="5243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5BDF147-E286-46CA-97EE-AE18ABDCF805}"/>
              </a:ext>
            </a:extLst>
          </p:cNvPr>
          <p:cNvCxnSpPr>
            <a:cxnSpLocks/>
          </p:cNvCxnSpPr>
          <p:nvPr/>
        </p:nvCxnSpPr>
        <p:spPr>
          <a:xfrm>
            <a:off x="3004044" y="1337647"/>
            <a:ext cx="0" cy="6767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3EAE30-64C0-4B94-8335-AD9FCEA07B7F}"/>
              </a:ext>
            </a:extLst>
          </p:cNvPr>
          <p:cNvCxnSpPr>
            <a:cxnSpLocks/>
            <a:stCxn id="26" idx="3"/>
          </p:cNvCxnSpPr>
          <p:nvPr/>
        </p:nvCxnSpPr>
        <p:spPr>
          <a:xfrm flipH="1">
            <a:off x="5701203" y="5210918"/>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839D4EB-DF9B-4998-B268-BE9F903AF037}"/>
              </a:ext>
            </a:extLst>
          </p:cNvPr>
          <p:cNvCxnSpPr>
            <a:cxnSpLocks/>
          </p:cNvCxnSpPr>
          <p:nvPr/>
        </p:nvCxnSpPr>
        <p:spPr>
          <a:xfrm flipH="1">
            <a:off x="8260247" y="5249897"/>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01A21C6-B4B2-46A0-959C-BECE1CEF142E}"/>
              </a:ext>
            </a:extLst>
          </p:cNvPr>
          <p:cNvCxnSpPr>
            <a:cxnSpLocks/>
          </p:cNvCxnSpPr>
          <p:nvPr/>
        </p:nvCxnSpPr>
        <p:spPr>
          <a:xfrm flipH="1">
            <a:off x="8633778" y="5190122"/>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55033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Flow and Tracks</a:t>
            </a:r>
            <a:endParaRPr lang="en-US" altLang="en-US" sz="4000" dirty="0"/>
          </a:p>
        </p:txBody>
      </p:sp>
      <p:sp>
        <p:nvSpPr>
          <p:cNvPr id="3" name="Text Placeholder 2"/>
          <p:cNvSpPr>
            <a:spLocks noGrp="1"/>
          </p:cNvSpPr>
          <p:nvPr>
            <p:ph type="body" sz="quarter" idx="10"/>
          </p:nvPr>
        </p:nvSpPr>
        <p:spPr>
          <a:xfrm>
            <a:off x="554812" y="954628"/>
            <a:ext cx="4789182"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sz="2000" dirty="0"/>
              <a:t>The RAW service includes forwarding over a subset of the Links that form the Track (a subTrack). Packets from the same or a different flow that are routed through the same Track will not necessarily traverse the same Links. </a:t>
            </a:r>
          </a:p>
          <a:p>
            <a:pPr marL="0" indent="0">
              <a:buNone/>
            </a:pPr>
            <a:r>
              <a:rPr lang="en-US" sz="2000" dirty="0"/>
              <a:t>The PSE selects a subTrack for a packet based on the links that are preferred and those that should be avoided at this time. </a:t>
            </a:r>
          </a:p>
          <a:p>
            <a:pPr marL="0" indent="0">
              <a:buNone/>
            </a:pPr>
            <a:r>
              <a:rPr lang="en-US" sz="2000" dirty="0"/>
              <a:t>Each packet is forwarded within the subTrack that provides the best adequation with the SLA of the flow and the energy and bandwidth constraints of the network.</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5</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6229227" y="531576"/>
            <a:ext cx="5268229" cy="5886227"/>
          </a:xfrm>
          <a:prstGeom prst="rect">
            <a:avLst/>
          </a:prstGeom>
        </p:spPr>
        <p:txBody>
          <a:bodyPr wrap="square">
            <a:spAutoFit/>
          </a:bodyPr>
          <a:lstStyle/>
          <a:p>
            <a:endParaRPr lang="en-US" b="1" dirty="0">
              <a:latin typeface="Courier New" panose="02070309020205020404" pitchFamily="49" charset="0"/>
              <a:cs typeface="Courier New" panose="02070309020205020404" pitchFamily="49" charset="0"/>
            </a:endParaRPr>
          </a:p>
          <a:p>
            <a:endParaRPr lang="en-US" sz="105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Flow 1 (6-tuple) ----+</a:t>
            </a:r>
          </a:p>
          <a:p>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Flow 2 (6-tuple)  ---+    |</a:t>
            </a:r>
          </a:p>
          <a:p>
            <a:r>
              <a:rPr lang="en-US" sz="1200" b="1" dirty="0">
                <a:latin typeface="Courier New" panose="02070309020205020404" pitchFamily="49" charset="0"/>
                <a:cs typeface="Courier New" panose="02070309020205020404" pitchFamily="49" charset="0"/>
              </a:rPr>
              <a:t>                            |    |</a:t>
            </a:r>
          </a:p>
          <a:p>
            <a:r>
              <a:rPr lang="en-US" sz="1200" b="1" dirty="0">
                <a:latin typeface="Courier New" panose="02070309020205020404" pitchFamily="49" charset="0"/>
                <a:cs typeface="Courier New" panose="02070309020205020404" pitchFamily="49" charset="0"/>
              </a:rPr>
              <a:t>    OAM     -----------+    |    |</a:t>
            </a:r>
          </a:p>
          <a:p>
            <a:r>
              <a:rPr lang="en-US" sz="1200" b="1" dirty="0">
                <a:latin typeface="Courier New" panose="02070309020205020404" pitchFamily="49" charset="0"/>
                <a:cs typeface="Courier New" panose="02070309020205020404" pitchFamily="49" charset="0"/>
              </a:rPr>
              <a:t>                       |    |    |</a:t>
            </a:r>
          </a:p>
          <a:p>
            <a:r>
              <a:rPr lang="en-US" sz="1200" b="1" dirty="0">
                <a:latin typeface="Courier New" panose="02070309020205020404" pitchFamily="49" charset="0"/>
                <a:cs typeface="Courier New" panose="02070309020205020404" pitchFamily="49" charset="0"/>
              </a:rPr>
              <a:t>                       |    |    |</a:t>
            </a:r>
          </a:p>
          <a:p>
            <a:r>
              <a:rPr lang="en-US" sz="1200" b="1" dirty="0">
                <a:latin typeface="Courier New" panose="02070309020205020404" pitchFamily="49" charset="0"/>
                <a:cs typeface="Courier New" panose="02070309020205020404" pitchFamily="49" charset="0"/>
              </a:rPr>
              <a:t>                  |    |    |    |    |</a:t>
            </a:r>
          </a:p>
          <a:p>
            <a:r>
              <a:rPr lang="en-US" sz="1200" b="1" dirty="0">
                <a:latin typeface="Courier New" panose="02070309020205020404" pitchFamily="49" charset="0"/>
                <a:cs typeface="Courier New" panose="02070309020205020404" pitchFamily="49" charset="0"/>
              </a:rPr>
              <a:t>                  |    v    </a:t>
            </a:r>
            <a:r>
              <a:rPr lang="en-US" sz="1200" b="1" dirty="0" err="1">
                <a:latin typeface="Courier New" panose="02070309020205020404" pitchFamily="49" charset="0"/>
                <a:cs typeface="Courier New" panose="02070309020205020404" pitchFamily="49" charset="0"/>
              </a:rPr>
              <a:t>v</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v</a:t>
            </a:r>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                   |</a:t>
            </a:r>
          </a:p>
          <a:p>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Track </a:t>
            </a:r>
            <a:r>
              <a:rPr lang="en-US" sz="1200" b="1" dirty="0" err="1">
                <a:latin typeface="Courier New" panose="02070309020205020404" pitchFamily="49" charset="0"/>
                <a:cs typeface="Courier New" panose="02070309020205020404" pitchFamily="49" charset="0"/>
              </a:rPr>
              <a:t>i</a:t>
            </a:r>
            <a:r>
              <a:rPr lang="en-US" sz="1200" b="1" dirty="0">
                <a:latin typeface="Courier New" panose="02070309020205020404" pitchFamily="49" charset="0"/>
                <a:cs typeface="Courier New" panose="02070309020205020404" pitchFamily="49" charset="0"/>
              </a:rPr>
              <a:t> (Ingress IP Address, TrackId)</a:t>
            </a:r>
          </a:p>
          <a:p>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         |                   |</a:t>
            </a:r>
          </a:p>
          <a:p>
            <a:r>
              <a:rPr lang="en-US" sz="1200" b="1" dirty="0">
                <a:latin typeface="Courier New" panose="02070309020205020404" pitchFamily="49" charset="0"/>
                <a:cs typeface="Courier New" panose="02070309020205020404" pitchFamily="49" charset="0"/>
              </a:rPr>
              <a:t>            |         |                   |</a:t>
            </a:r>
          </a:p>
          <a:p>
            <a:r>
              <a:rPr lang="en-US" sz="1200" b="1" dirty="0">
                <a:latin typeface="Courier New" panose="02070309020205020404" pitchFamily="49" charset="0"/>
                <a:cs typeface="Courier New" panose="02070309020205020404" pitchFamily="49" charset="0"/>
              </a:rPr>
              <a:t>     subTrack 1    subTrack 2          subTrack n</a:t>
            </a:r>
          </a:p>
          <a:p>
            <a:r>
              <a:rPr lang="en-US" sz="1200" b="1" dirty="0">
                <a:latin typeface="Courier New" panose="02070309020205020404" pitchFamily="49" charset="0"/>
                <a:cs typeface="Courier New" panose="02070309020205020404" pitchFamily="49" charset="0"/>
              </a:rPr>
              <a:t>            |         |                   |</a:t>
            </a:r>
          </a:p>
          <a:p>
            <a:r>
              <a:rPr lang="en-US" sz="1200" b="1" dirty="0">
                <a:latin typeface="Courier New" panose="02070309020205020404" pitchFamily="49" charset="0"/>
                <a:cs typeface="Courier New" panose="02070309020205020404" pitchFamily="49" charset="0"/>
              </a:rPr>
              <a:t>            |         |                   |</a:t>
            </a:r>
          </a:p>
          <a:p>
            <a:r>
              <a:rPr lang="en-US" sz="1200" b="1" dirty="0">
                <a:latin typeface="Courier New" panose="02070309020205020404" pitchFamily="49" charset="0"/>
                <a:cs typeface="Courier New" panose="02070309020205020404" pitchFamily="49" charset="0"/>
              </a:rPr>
              <a:t>            V         </a:t>
            </a:r>
            <a:r>
              <a:rPr lang="en-US" sz="1200" b="1" dirty="0" err="1">
                <a:latin typeface="Courier New" panose="02070309020205020404" pitchFamily="49" charset="0"/>
                <a:cs typeface="Courier New" panose="02070309020205020404" pitchFamily="49" charset="0"/>
              </a:rPr>
              <a:t>V</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V</a:t>
            </a:r>
            <a:endParaRPr lang="en-US" sz="1200" b="1" dirty="0">
              <a:latin typeface="Courier New" panose="02070309020205020404" pitchFamily="49" charset="0"/>
              <a:cs typeface="Courier New" panose="02070309020205020404" pitchFamily="49" charset="0"/>
            </a:endParaRPr>
          </a:p>
          <a:p>
            <a:r>
              <a:rPr lang="en-US" sz="1200" b="1" dirty="0">
                <a:latin typeface="Courier New" panose="02070309020205020404" pitchFamily="49" charset="0"/>
                <a:cs typeface="Courier New" panose="02070309020205020404" pitchFamily="49" charset="0"/>
              </a:rPr>
              <a:t>         +-----------------------------------+</a:t>
            </a:r>
          </a:p>
          <a:p>
            <a:r>
              <a:rPr lang="en-US" sz="1200" b="1" dirty="0">
                <a:latin typeface="Courier New" panose="02070309020205020404" pitchFamily="49" charset="0"/>
                <a:cs typeface="Courier New" panose="02070309020205020404" pitchFamily="49" charset="0"/>
              </a:rPr>
              <a:t>         |                                   |</a:t>
            </a:r>
          </a:p>
          <a:p>
            <a:r>
              <a:rPr lang="en-US" sz="1200" b="1" dirty="0">
                <a:latin typeface="Courier New" panose="02070309020205020404" pitchFamily="49" charset="0"/>
                <a:cs typeface="Courier New" panose="02070309020205020404" pitchFamily="49" charset="0"/>
              </a:rPr>
              <a:t>         |         Destination               |</a:t>
            </a:r>
          </a:p>
          <a:p>
            <a:r>
              <a:rPr lang="en-US" sz="1200" b="1" dirty="0">
                <a:latin typeface="Courier New" panose="02070309020205020404" pitchFamily="49" charset="0"/>
                <a:cs typeface="Courier New" panose="02070309020205020404" pitchFamily="49" charset="0"/>
              </a:rPr>
              <a:t>         |                                   |</a:t>
            </a:r>
          </a:p>
          <a:p>
            <a:r>
              <a:rPr lang="en-US" sz="1200" b="1" dirty="0">
                <a:latin typeface="Courier New" panose="02070309020205020404" pitchFamily="49" charset="0"/>
                <a:cs typeface="Courier New" panose="02070309020205020404" pitchFamily="49" charset="0"/>
              </a:rPr>
              <a:t>         +-----------------------------------+</a:t>
            </a:r>
            <a:endParaRPr lang="en-US" sz="16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586926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What do we need to do?</a:t>
            </a:r>
          </a:p>
        </p:txBody>
      </p:sp>
      <p:sp>
        <p:nvSpPr>
          <p:cNvPr id="3" name="Text Placeholder 2"/>
          <p:cNvSpPr>
            <a:spLocks noGrp="1"/>
          </p:cNvSpPr>
          <p:nvPr>
            <p:ph type="body" sz="quarter" idx="10"/>
          </p:nvPr>
        </p:nvSpPr>
        <p:spPr>
          <a:xfrm>
            <a:off x="554811" y="917604"/>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Select Appropriate Radios and Effective Use Cases</a:t>
            </a:r>
          </a:p>
          <a:p>
            <a:pPr lvl="1">
              <a:buFont typeface="Symbol"/>
              <a:buChar char="Þ"/>
            </a:pPr>
            <a:r>
              <a:rPr lang="en-US" altLang="en-US" dirty="0"/>
              <a:t> Req: Capability to schedule resources</a:t>
            </a:r>
          </a:p>
          <a:p>
            <a:pPr lvl="1">
              <a:buFont typeface="Symbol"/>
              <a:buChar char="Þ"/>
            </a:pPr>
            <a:r>
              <a:rPr lang="en-US" altLang="en-US" dirty="0"/>
              <a:t> </a:t>
            </a:r>
            <a:r>
              <a:rPr lang="en-US" altLang="en-US" dirty="0" err="1"/>
              <a:t>Opt</a:t>
            </a:r>
            <a:r>
              <a:rPr lang="en-US" altLang="en-US" dirty="0"/>
              <a:t>: Diversity capabilities (frequency, beam, …)</a:t>
            </a:r>
          </a:p>
          <a:p>
            <a:pPr marL="0" indent="0">
              <a:buNone/>
            </a:pPr>
            <a:r>
              <a:rPr lang="en-US" altLang="en-US" sz="2800" dirty="0"/>
              <a:t>Adapt per-packet activity of a RAW flow along a diverse path</a:t>
            </a:r>
            <a:endParaRPr lang="en-US" altLang="en-US" sz="2800" dirty="0">
              <a:solidFill>
                <a:srgbClr val="4220A0"/>
              </a:solidFill>
              <a:effectLst>
                <a:outerShdw blurRad="38100" dist="38100" dir="2700000" algn="tl">
                  <a:srgbClr val="000000">
                    <a:alpha val="43137"/>
                  </a:srgbClr>
                </a:outerShdw>
              </a:effectLst>
            </a:endParaRPr>
          </a:p>
          <a:p>
            <a:pPr lvl="1">
              <a:buFont typeface="Symbol"/>
              <a:buChar char="Þ"/>
            </a:pPr>
            <a:r>
              <a:rPr lang="en-US" altLang="en-US" dirty="0"/>
              <a:t> Determine Specific Data Models to match radio properties (for CCAMP and IPPM?)</a:t>
            </a:r>
          </a:p>
          <a:p>
            <a:pPr lvl="1">
              <a:buFont typeface="Symbol"/>
              <a:buChar char="Þ"/>
            </a:pPr>
            <a:r>
              <a:rPr lang="en-US" altLang="en-US" dirty="0"/>
              <a:t> Signal forwarding properties in packets (e.g., BIER-TE)</a:t>
            </a:r>
          </a:p>
          <a:p>
            <a:pPr lvl="1">
              <a:buFont typeface="Symbol"/>
              <a:buChar char="Þ"/>
            </a:pPr>
            <a:r>
              <a:rPr lang="en-US" altLang="en-US" dirty="0"/>
              <a:t> Source routed and Distributed forwarding decision (use of PAREO functions)</a:t>
            </a:r>
          </a:p>
          <a:p>
            <a:pPr lvl="1">
              <a:buFont typeface="Symbol"/>
              <a:buChar char="Þ"/>
            </a:pPr>
            <a:r>
              <a:rPr lang="en-US" altLang="en-US" dirty="0"/>
              <a:t> In-band control of resource Usage to optimize energy and bandwidth</a:t>
            </a:r>
          </a:p>
          <a:p>
            <a:pPr marL="0" indent="0">
              <a:buNone/>
            </a:pPr>
            <a:r>
              <a:rPr lang="en-US" altLang="en-US" sz="2800" dirty="0"/>
              <a:t>Enable </a:t>
            </a:r>
            <a:r>
              <a:rPr lang="en-US" altLang="en-US" sz="2800" dirty="0" err="1"/>
              <a:t>i</a:t>
            </a:r>
            <a:r>
              <a:rPr lang="en-US" altLang="en-US" sz="2800" dirty="0"/>
              <a:t>/</a:t>
            </a:r>
            <a:r>
              <a:rPr lang="en-US" altLang="en-US" sz="2800" dirty="0" err="1"/>
              <a:t>oOAM</a:t>
            </a:r>
            <a:r>
              <a:rPr lang="en-US" altLang="en-US" sz="2800" dirty="0"/>
              <a:t> (in and out-of-band)</a:t>
            </a:r>
            <a:endParaRPr lang="en-US" altLang="en-US" sz="2800" dirty="0">
              <a:solidFill>
                <a:srgbClr val="4B4B4B"/>
              </a:solidFill>
            </a:endParaRPr>
          </a:p>
          <a:p>
            <a:pPr lvl="1">
              <a:buFont typeface="Symbol"/>
              <a:buChar char="Þ"/>
            </a:pPr>
            <a:r>
              <a:rPr lang="en-US" altLang="en-US" dirty="0"/>
              <a:t> Forward packets or generated placebo packets to measure LQI</a:t>
            </a:r>
          </a:p>
          <a:p>
            <a:pPr lvl="1">
              <a:buFont typeface="Symbol"/>
              <a:buChar char="Þ"/>
            </a:pPr>
            <a:r>
              <a:rPr lang="en-US" altLang="en-US" dirty="0"/>
              <a:t> In-band forward and out-of-band backward gathering of metrics across NECM</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6</a:t>
            </a:fld>
            <a:endParaRPr lang="en-US" dirty="0"/>
          </a:p>
        </p:txBody>
      </p:sp>
      <p:pic>
        <p:nvPicPr>
          <p:cNvPr id="7" name="Picture 6" descr="A picture containing green, clock, drawing&#10;&#10;Description automatically generated">
            <a:extLst>
              <a:ext uri="{FF2B5EF4-FFF2-40B4-BE49-F238E27FC236}">
                <a16:creationId xmlns:a16="http://schemas.microsoft.com/office/drawing/2014/main" id="{064FB5DA-AC72-4D62-8C06-53379E03AD4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20271" y="1349432"/>
            <a:ext cx="972152" cy="972152"/>
          </a:xfrm>
          <a:prstGeom prst="rect">
            <a:avLst/>
          </a:prstGeom>
        </p:spPr>
      </p:pic>
    </p:spTree>
    <p:extLst>
      <p:ext uri="{BB962C8B-B14F-4D97-AF65-F5344CB8AC3E}">
        <p14:creationId xmlns:p14="http://schemas.microsoft.com/office/powerpoint/2010/main" val="26438334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7EB5B-9C98-43E8-B425-2B666069EB3C}"/>
              </a:ext>
            </a:extLst>
          </p:cNvPr>
          <p:cNvSpPr>
            <a:spLocks noGrp="1"/>
          </p:cNvSpPr>
          <p:nvPr>
            <p:ph type="title"/>
          </p:nvPr>
        </p:nvSpPr>
        <p:spPr>
          <a:xfrm>
            <a:off x="306189" y="432215"/>
            <a:ext cx="11438251" cy="713192"/>
          </a:xfrm>
        </p:spPr>
        <p:txBody>
          <a:bodyPr>
            <a:normAutofit/>
          </a:bodyPr>
          <a:lstStyle/>
          <a:p>
            <a:r>
              <a:rPr lang="en-US" dirty="0"/>
              <a:t>RAW interactions with other IETF WGs</a:t>
            </a:r>
            <a:endParaRPr lang="fr-FR" dirty="0"/>
          </a:p>
        </p:txBody>
      </p:sp>
      <p:sp>
        <p:nvSpPr>
          <p:cNvPr id="3" name="Text Placeholder 2">
            <a:extLst>
              <a:ext uri="{FF2B5EF4-FFF2-40B4-BE49-F238E27FC236}">
                <a16:creationId xmlns:a16="http://schemas.microsoft.com/office/drawing/2014/main" id="{3CF70D39-6952-41AA-8F3C-91886063A712}"/>
              </a:ext>
            </a:extLst>
          </p:cNvPr>
          <p:cNvSpPr>
            <a:spLocks noGrp="1"/>
          </p:cNvSpPr>
          <p:nvPr>
            <p:ph type="body" sz="quarter" idx="10"/>
          </p:nvPr>
        </p:nvSpPr>
        <p:spPr>
          <a:xfrm>
            <a:off x="310896" y="1344168"/>
            <a:ext cx="11424906" cy="4840064"/>
          </a:xfrm>
        </p:spPr>
        <p:txBody>
          <a:bodyPr/>
          <a:lstStyle/>
          <a:p>
            <a:r>
              <a:rPr lang="en-US" sz="2400" dirty="0">
                <a:latin typeface="CiscoSansTT Light" panose="020B0503020201020303" pitchFamily="34" charset="0"/>
                <a:cs typeface="CiscoSansTT Light" panose="020B0503020201020303" pitchFamily="34" charset="0"/>
              </a:rPr>
              <a:t>DetNet: RAW is mostly a focused Subset </a:t>
            </a:r>
          </a:p>
          <a:p>
            <a:pPr lvl="1"/>
            <a:r>
              <a:rPr lang="en-US" sz="2000" dirty="0">
                <a:latin typeface="CiscoSansTT Light" panose="020B0503020201020303" pitchFamily="34" charset="0"/>
                <a:cs typeface="CiscoSansTT Light" panose="020B0503020201020303" pitchFamily="34" charset="0"/>
              </a:rPr>
              <a:t>Radio specialists, different interests</a:t>
            </a:r>
          </a:p>
          <a:p>
            <a:pPr lvl="1"/>
            <a:r>
              <a:rPr lang="en-US" sz="2000" dirty="0">
                <a:latin typeface="CiscoSansTT Light" panose="020B0503020201020303" pitchFamily="34" charset="0"/>
                <a:cs typeface="CiscoSansTT Light" panose="020B0503020201020303" pitchFamily="34" charset="0"/>
              </a:rPr>
              <a:t>Unstable links (bandwidth, flapping), not ‘deterministic’ </a:t>
            </a:r>
          </a:p>
          <a:p>
            <a:pPr lvl="1"/>
            <a:r>
              <a:rPr lang="en-US" sz="2000" dirty="0">
                <a:latin typeface="CiscoSansTT Light" panose="020B0503020201020303" pitchFamily="34" charset="0"/>
                <a:cs typeface="CiscoSansTT Light" panose="020B0503020201020303" pitchFamily="34" charset="0"/>
              </a:rPr>
              <a:t>OAM is a common interest – cross participation</a:t>
            </a:r>
          </a:p>
          <a:p>
            <a:r>
              <a:rPr lang="en-US" sz="2400" dirty="0">
                <a:latin typeface="CiscoSansTT Light" panose="020B0503020201020303" pitchFamily="34" charset="0"/>
                <a:cs typeface="CiscoSansTT Light" panose="020B0503020201020303" pitchFamily="34" charset="0"/>
              </a:rPr>
              <a:t>MANET: Non-Congruent domains</a:t>
            </a:r>
          </a:p>
          <a:p>
            <a:pPr lvl="1"/>
            <a:r>
              <a:rPr lang="en-US" sz="2000" dirty="0">
                <a:latin typeface="CiscoSansTT Light" panose="020B0503020201020303" pitchFamily="34" charset="0"/>
                <a:cs typeface="CiscoSansTT Light" panose="020B0503020201020303" pitchFamily="34" charset="0"/>
              </a:rPr>
              <a:t>Non-Mobile &amp; not Ad-Hoc (antagonistic to DetNet)</a:t>
            </a:r>
          </a:p>
          <a:p>
            <a:pPr lvl="1"/>
            <a:r>
              <a:rPr lang="en-US" sz="2000" dirty="0">
                <a:latin typeface="CiscoSansTT Light" panose="020B0503020201020303" pitchFamily="34" charset="0"/>
                <a:cs typeface="CiscoSansTT Light" panose="020B0503020201020303" pitchFamily="34" charset="0"/>
              </a:rPr>
              <a:t>Centralized routing</a:t>
            </a:r>
          </a:p>
          <a:p>
            <a:pPr lvl="1"/>
            <a:r>
              <a:rPr lang="en-US" sz="2000" dirty="0">
                <a:latin typeface="CiscoSansTT Light" panose="020B0503020201020303" pitchFamily="34" charset="0"/>
                <a:cs typeface="CiscoSansTT Light" panose="020B0503020201020303" pitchFamily="34" charset="0"/>
              </a:rPr>
              <a:t>DLEP a relevant tool but need </a:t>
            </a:r>
            <a:r>
              <a:rPr lang="en-US" sz="2000" dirty="0" err="1">
                <a:latin typeface="CiscoSansTT Light" panose="020B0503020201020303" pitchFamily="34" charset="0"/>
                <a:cs typeface="CiscoSansTT Light" panose="020B0503020201020303" pitchFamily="34" charset="0"/>
              </a:rPr>
              <a:t>multihop</a:t>
            </a:r>
            <a:r>
              <a:rPr lang="en-US" sz="2000" dirty="0">
                <a:latin typeface="CiscoSansTT Light" panose="020B0503020201020303" pitchFamily="34" charset="0"/>
                <a:cs typeface="CiscoSansTT Light" panose="020B0503020201020303" pitchFamily="34" charset="0"/>
              </a:rPr>
              <a:t> view (OAM)</a:t>
            </a:r>
            <a:endParaRPr lang="en-US" sz="2800" dirty="0">
              <a:latin typeface="CiscoSansTT Light" panose="020B0503020201020303" pitchFamily="34" charset="0"/>
              <a:cs typeface="CiscoSansTT Light" panose="020B0503020201020303" pitchFamily="34" charset="0"/>
            </a:endParaRPr>
          </a:p>
          <a:p>
            <a:r>
              <a:rPr lang="en-US" sz="2400" dirty="0">
                <a:latin typeface="CiscoSansTT Light" panose="020B0503020201020303" pitchFamily="34" charset="0"/>
                <a:cs typeface="CiscoSansTT Light" panose="020B0503020201020303" pitchFamily="34" charset="0"/>
              </a:rPr>
              <a:t>CCAMP: May need work from CCAMP for data models</a:t>
            </a:r>
          </a:p>
          <a:p>
            <a:r>
              <a:rPr lang="en-US" sz="2400" dirty="0">
                <a:latin typeface="CiscoSansTT Light" panose="020B0503020201020303" pitchFamily="34" charset="0"/>
                <a:cs typeface="CiscoSansTT Light" panose="020B0503020201020303" pitchFamily="34" charset="0"/>
              </a:rPr>
              <a:t>IPPM can be leveraged for in-band OAM, direct export, </a:t>
            </a:r>
          </a:p>
          <a:p>
            <a:r>
              <a:rPr lang="en-US" sz="2400" dirty="0">
                <a:latin typeface="CiscoSansTT Light" panose="020B0503020201020303" pitchFamily="34" charset="0"/>
                <a:cs typeface="CiscoSansTT Light" panose="020B0503020201020303" pitchFamily="34" charset="0"/>
              </a:rPr>
              <a:t>and BIER for path selection &amp; control</a:t>
            </a:r>
          </a:p>
          <a:p>
            <a:endParaRPr lang="en-US" sz="2400"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E0678284-92C7-4204-9CEB-8C2C5F8DB9C1}"/>
              </a:ext>
            </a:extLst>
          </p:cNvPr>
          <p:cNvSpPr>
            <a:spLocks noGrp="1"/>
          </p:cNvSpPr>
          <p:nvPr>
            <p:ph type="sldNum" sz="quarter" idx="4"/>
          </p:nvPr>
        </p:nvSpPr>
        <p:spPr/>
        <p:txBody>
          <a:bodyPr/>
          <a:lstStyle/>
          <a:p>
            <a:pPr algn="r"/>
            <a:fld id="{18BF9C3C-0004-4145-8BE2-5FBA8C817ACA}" type="slidenum">
              <a:rPr lang="en-US" smtClean="0"/>
              <a:pPr algn="r"/>
              <a:t>7</a:t>
            </a:fld>
            <a:endParaRPr lang="en-US" dirty="0"/>
          </a:p>
        </p:txBody>
      </p:sp>
    </p:spTree>
    <p:extLst>
      <p:ext uri="{BB962C8B-B14F-4D97-AF65-F5344CB8AC3E}">
        <p14:creationId xmlns:p14="http://schemas.microsoft.com/office/powerpoint/2010/main" val="253029367"/>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C8438-42AC-46F8-851B-295C03D2A4D0}"/>
              </a:ext>
            </a:extLst>
          </p:cNvPr>
          <p:cNvSpPr>
            <a:spLocks noGrp="1"/>
          </p:cNvSpPr>
          <p:nvPr>
            <p:ph type="title"/>
          </p:nvPr>
        </p:nvSpPr>
        <p:spPr>
          <a:xfrm>
            <a:off x="2884498" y="2500855"/>
            <a:ext cx="6049639" cy="2041163"/>
          </a:xfrm>
        </p:spPr>
        <p:txBody>
          <a:bodyPr>
            <a:normAutofit/>
          </a:bodyPr>
          <a:lstStyle/>
          <a:p>
            <a:r>
              <a:rPr lang="en-US" sz="8800" dirty="0"/>
              <a:t>Questions ?</a:t>
            </a:r>
          </a:p>
        </p:txBody>
      </p:sp>
      <p:sp>
        <p:nvSpPr>
          <p:cNvPr id="4" name="Slide Number Placeholder 3">
            <a:extLst>
              <a:ext uri="{FF2B5EF4-FFF2-40B4-BE49-F238E27FC236}">
                <a16:creationId xmlns:a16="http://schemas.microsoft.com/office/drawing/2014/main" id="{A25E90EF-3A64-4FF5-A37F-39F859B927D4}"/>
              </a:ext>
            </a:extLst>
          </p:cNvPr>
          <p:cNvSpPr>
            <a:spLocks noGrp="1"/>
          </p:cNvSpPr>
          <p:nvPr>
            <p:ph type="sldNum" sz="quarter" idx="4"/>
          </p:nvPr>
        </p:nvSpPr>
        <p:spPr/>
        <p:txBody>
          <a:bodyPr/>
          <a:lstStyle/>
          <a:p>
            <a:pPr algn="r"/>
            <a:fld id="{18BF9C3C-0004-4145-8BE2-5FBA8C817ACA}" type="slidenum">
              <a:rPr lang="en-US" smtClean="0"/>
              <a:pPr algn="r"/>
              <a:t>8</a:t>
            </a:fld>
            <a:endParaRPr lang="en-US" dirty="0"/>
          </a:p>
        </p:txBody>
      </p:sp>
    </p:spTree>
    <p:extLst>
      <p:ext uri="{BB962C8B-B14F-4D97-AF65-F5344CB8AC3E}">
        <p14:creationId xmlns:p14="http://schemas.microsoft.com/office/powerpoint/2010/main" val="1286971591"/>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538</TotalTime>
  <Words>1616</Words>
  <Application>Microsoft Office PowerPoint</Application>
  <PresentationFormat>Custom</PresentationFormat>
  <Paragraphs>136</Paragraphs>
  <Slides>8</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CiscoSansTT Light</vt:lpstr>
      <vt:lpstr>Courier New</vt:lpstr>
      <vt:lpstr>Symbol</vt:lpstr>
      <vt:lpstr>Office Theme</vt:lpstr>
      <vt:lpstr>Reliable and Available Wireless Framework</vt:lpstr>
      <vt:lpstr>RAW Architecture / Framework Split</vt:lpstr>
      <vt:lpstr>Use case: Wireless Access Diversity</vt:lpstr>
      <vt:lpstr>Implementing the PSE “Stack”</vt:lpstr>
      <vt:lpstr>Flow and Tracks</vt:lpstr>
      <vt:lpstr>What do we need to do?</vt:lpstr>
      <vt:lpstr>RAW interactions with other IETF WGs</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Reliable and Available Wireless Architecture/Framework</dc:title>
  <dc:creator>Pascal Thubert (pthubert)</dc:creator>
  <cp:lastModifiedBy>Pascal Thubert (pthubert)</cp:lastModifiedBy>
  <cp:revision>95</cp:revision>
  <dcterms:created xsi:type="dcterms:W3CDTF">2020-11-10T15:50:42Z</dcterms:created>
  <dcterms:modified xsi:type="dcterms:W3CDTF">2022-03-20T08:58:25Z</dcterms:modified>
</cp:coreProperties>
</file>