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3" r:id="rId5"/>
    <p:sldId id="261" r:id="rId6"/>
    <p:sldId id="264"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657"/>
  </p:normalViewPr>
  <p:slideViewPr>
    <p:cSldViewPr snapToGrid="0">
      <p:cViewPr varScale="1">
        <p:scale>
          <a:sx n="194" d="100"/>
          <a:sy n="194" d="100"/>
        </p:scale>
        <p:origin x="247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37B23-D82D-4964-B360-BBEBE4022C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5DBA05-6D29-4995-AD12-08BE1AAFBA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5DBFE8-4D0F-426D-9845-D78AACF47F30}"/>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5" name="Footer Placeholder 4">
            <a:extLst>
              <a:ext uri="{FF2B5EF4-FFF2-40B4-BE49-F238E27FC236}">
                <a16:creationId xmlns:a16="http://schemas.microsoft.com/office/drawing/2014/main" id="{CE481DA8-86C6-4A51-B62B-12DE0F96DC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0E846D-CB3D-44C8-B408-F9CB1FD6616E}"/>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2423646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96BAA-235A-4261-B88A-0F0B211A72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D586D1-2A1C-49A1-85A7-ABB7B61DD9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1F1F3F-B9C2-4C51-936B-A4E37E22551C}"/>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5" name="Footer Placeholder 4">
            <a:extLst>
              <a:ext uri="{FF2B5EF4-FFF2-40B4-BE49-F238E27FC236}">
                <a16:creationId xmlns:a16="http://schemas.microsoft.com/office/drawing/2014/main" id="{01336F80-6082-479C-838A-FF9790CA40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F38CE4-92F2-41BD-BD09-E6BE887A240C}"/>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576042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578D13-96A4-4AC6-8B82-E181484FAA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D940A2-F26D-4232-8200-24A1AF5F6AC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484A22-4853-4385-A11E-B3D6A994EDCF}"/>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5" name="Footer Placeholder 4">
            <a:extLst>
              <a:ext uri="{FF2B5EF4-FFF2-40B4-BE49-F238E27FC236}">
                <a16:creationId xmlns:a16="http://schemas.microsoft.com/office/drawing/2014/main" id="{838B98A6-B761-4521-BB44-B5C0930224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981E79-1A95-49DE-A6B8-D0F5981D88FD}"/>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4034687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E47C2-499E-4EE4-B998-7F218DA38D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CDE304-B2D9-4E87-983A-4C9B80C236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9DA832-678F-4DDE-A8F2-C749A99E1508}"/>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5" name="Footer Placeholder 4">
            <a:extLst>
              <a:ext uri="{FF2B5EF4-FFF2-40B4-BE49-F238E27FC236}">
                <a16:creationId xmlns:a16="http://schemas.microsoft.com/office/drawing/2014/main" id="{AB8B3A88-14EB-4C82-8AC3-828B9A36A2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1AB824-CD98-44FB-A2C2-E056E605F662}"/>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3911184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C9623-2265-4358-BBAA-F74F9CB870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26B159-5675-4F91-8910-6F9822BD01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669EC1-B158-4B6F-8A64-642F21AF94A0}"/>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5" name="Footer Placeholder 4">
            <a:extLst>
              <a:ext uri="{FF2B5EF4-FFF2-40B4-BE49-F238E27FC236}">
                <a16:creationId xmlns:a16="http://schemas.microsoft.com/office/drawing/2014/main" id="{848156E4-464F-4421-9E98-426C5E4E97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76B403-AFB5-4C4F-BB2E-732F92824176}"/>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718805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AE3D-0EDA-4C5D-9B3E-A0F8271CD0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1B6597-3415-462F-8FD2-52EF264D4A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511B50-7B9D-4FC8-9ABB-2427948690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278308-5487-4A8E-88F1-AF3F27885393}"/>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6" name="Footer Placeholder 5">
            <a:extLst>
              <a:ext uri="{FF2B5EF4-FFF2-40B4-BE49-F238E27FC236}">
                <a16:creationId xmlns:a16="http://schemas.microsoft.com/office/drawing/2014/main" id="{1B7ED7E2-592E-471C-942A-C57FE3B3EF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BECB64-E733-4EF8-BC14-63A68ED377BB}"/>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3599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F7003-0B8D-423A-BE1B-E9238632FE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CC053C-55F2-4546-9DF7-B1A7F0A521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CBB12F-68AE-4AF5-B8D9-BDF2F893A1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14BEAB-90B2-4234-ACF6-C55974E4FA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0DBF5D-7B17-4337-A08F-BE8E1D0AF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661B15-1930-417D-BC4A-BB95176A996E}"/>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8" name="Footer Placeholder 7">
            <a:extLst>
              <a:ext uri="{FF2B5EF4-FFF2-40B4-BE49-F238E27FC236}">
                <a16:creationId xmlns:a16="http://schemas.microsoft.com/office/drawing/2014/main" id="{782C1726-3820-4152-8D0B-DD99EFDF5A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047D12-0886-4BF8-8FCB-887445053B3C}"/>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3701267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F29A3-68F1-4870-8CA1-8C27B693AD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DEBB4C1-EAD3-4DA7-AD42-05C097F82E3F}"/>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4" name="Footer Placeholder 3">
            <a:extLst>
              <a:ext uri="{FF2B5EF4-FFF2-40B4-BE49-F238E27FC236}">
                <a16:creationId xmlns:a16="http://schemas.microsoft.com/office/drawing/2014/main" id="{1828933F-BD83-4415-AFB3-32F5964BBA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979D56-5653-4A61-9B4B-EFECC52CA8F5}"/>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4173766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9524A5-25D2-4389-8D18-BC915D9F7879}"/>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3" name="Footer Placeholder 2">
            <a:extLst>
              <a:ext uri="{FF2B5EF4-FFF2-40B4-BE49-F238E27FC236}">
                <a16:creationId xmlns:a16="http://schemas.microsoft.com/office/drawing/2014/main" id="{4BB78D83-6E03-42A0-A4DA-E168DD6EA4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DB6649E-9064-48A4-B567-D9FFF7E283CC}"/>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816077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FA5A7-431B-4FA1-8356-80ECBFE16B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61645C-787F-4ED6-A02F-CE6189920E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A81C4F-0D45-4B66-A73A-CD7AC34596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73F20C-F5B3-4B1D-A1EE-982120F0E5B0}"/>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6" name="Footer Placeholder 5">
            <a:extLst>
              <a:ext uri="{FF2B5EF4-FFF2-40B4-BE49-F238E27FC236}">
                <a16:creationId xmlns:a16="http://schemas.microsoft.com/office/drawing/2014/main" id="{8B16237B-6EA1-4F78-998D-03599FA435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9F2B2B-D1D4-4118-9E4F-506FBAB9091D}"/>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1265338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07097-5919-4029-971A-16E9E60E49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728D2E-4C9C-422C-825A-E48014700A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C3171B-C26E-4FBC-A7B4-4FF22277F9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DE6C0B-3559-4896-9AA0-5899B557FCFF}"/>
              </a:ext>
            </a:extLst>
          </p:cNvPr>
          <p:cNvSpPr>
            <a:spLocks noGrp="1"/>
          </p:cNvSpPr>
          <p:nvPr>
            <p:ph type="dt" sz="half" idx="10"/>
          </p:nvPr>
        </p:nvSpPr>
        <p:spPr/>
        <p:txBody>
          <a:bodyPr/>
          <a:lstStyle/>
          <a:p>
            <a:fld id="{1D6969A5-C277-4CE1-81AD-DB52657E0392}" type="datetimeFigureOut">
              <a:rPr lang="en-US" smtClean="0"/>
              <a:t>7/20/22</a:t>
            </a:fld>
            <a:endParaRPr lang="en-US"/>
          </a:p>
        </p:txBody>
      </p:sp>
      <p:sp>
        <p:nvSpPr>
          <p:cNvPr id="6" name="Footer Placeholder 5">
            <a:extLst>
              <a:ext uri="{FF2B5EF4-FFF2-40B4-BE49-F238E27FC236}">
                <a16:creationId xmlns:a16="http://schemas.microsoft.com/office/drawing/2014/main" id="{E3F96A6D-1CDB-4694-95BD-C991B51D07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032A00-33F3-4FDD-8FAC-8FEEF6DDBF95}"/>
              </a:ext>
            </a:extLst>
          </p:cNvPr>
          <p:cNvSpPr>
            <a:spLocks noGrp="1"/>
          </p:cNvSpPr>
          <p:nvPr>
            <p:ph type="sldNum" sz="quarter" idx="12"/>
          </p:nvPr>
        </p:nvSpPr>
        <p:spPr/>
        <p:txBody>
          <a:bodyPr/>
          <a:lstStyle/>
          <a:p>
            <a:fld id="{1EFF4CDF-FD3E-4509-AD8E-40481A2BAC86}" type="slidenum">
              <a:rPr lang="en-US" smtClean="0"/>
              <a:t>‹#›</a:t>
            </a:fld>
            <a:endParaRPr lang="en-US"/>
          </a:p>
        </p:txBody>
      </p:sp>
    </p:spTree>
    <p:extLst>
      <p:ext uri="{BB962C8B-B14F-4D97-AF65-F5344CB8AC3E}">
        <p14:creationId xmlns:p14="http://schemas.microsoft.com/office/powerpoint/2010/main" val="2881213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F5B06D-2521-4F95-BCBC-D862A8636E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787147-5630-428C-A557-3BDA480331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925204-6A16-4636-8946-7192F00C97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6969A5-C277-4CE1-81AD-DB52657E0392}" type="datetimeFigureOut">
              <a:rPr lang="en-US" smtClean="0"/>
              <a:t>7/20/22</a:t>
            </a:fld>
            <a:endParaRPr lang="en-US"/>
          </a:p>
        </p:txBody>
      </p:sp>
      <p:sp>
        <p:nvSpPr>
          <p:cNvPr id="5" name="Footer Placeholder 4">
            <a:extLst>
              <a:ext uri="{FF2B5EF4-FFF2-40B4-BE49-F238E27FC236}">
                <a16:creationId xmlns:a16="http://schemas.microsoft.com/office/drawing/2014/main" id="{DBCF16C5-7757-4665-BBFD-825810E88F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1B35EAB-72D3-48A7-97F9-AA9AD110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FF4CDF-FD3E-4509-AD8E-40481A2BAC86}" type="slidenum">
              <a:rPr lang="en-US" smtClean="0"/>
              <a:t>‹#›</a:t>
            </a:fld>
            <a:endParaRPr lang="en-US"/>
          </a:p>
        </p:txBody>
      </p:sp>
    </p:spTree>
    <p:extLst>
      <p:ext uri="{BB962C8B-B14F-4D97-AF65-F5344CB8AC3E}">
        <p14:creationId xmlns:p14="http://schemas.microsoft.com/office/powerpoint/2010/main" val="1374235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www.ietf.org/privacy-statement/" TargetMode="External"/><Relationship Id="rId3" Type="http://schemas.openxmlformats.org/officeDocument/2006/relationships/hyperlink" Target="https://www.rfc-editor.org/info/bcp9" TargetMode="External"/><Relationship Id="rId7" Type="http://schemas.openxmlformats.org/officeDocument/2006/relationships/hyperlink" Target="https://www.rfc-editor.org/info/bcp79" TargetMode="External"/><Relationship Id="rId2" Type="http://schemas.openxmlformats.org/officeDocument/2006/relationships/hyperlink" Target="https://www.ietf.org/contact/ombudsteam/" TargetMode="External"/><Relationship Id="rId1" Type="http://schemas.openxmlformats.org/officeDocument/2006/relationships/slideLayout" Target="../slideLayouts/slideLayout2.xml"/><Relationship Id="rId6" Type="http://schemas.openxmlformats.org/officeDocument/2006/relationships/hyperlink" Target="https://www.rfc-editor.org/info/bcp78" TargetMode="External"/><Relationship Id="rId5" Type="http://schemas.openxmlformats.org/officeDocument/2006/relationships/hyperlink" Target="https://www.rfc-editor.org/info/bcp54" TargetMode="External"/><Relationship Id="rId4" Type="http://schemas.openxmlformats.org/officeDocument/2006/relationships/hyperlink" Target="https://www.rfc-editor.org/info/bcp2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A7294-991E-4D57-9B18-DA28138FD1B8}"/>
              </a:ext>
            </a:extLst>
          </p:cNvPr>
          <p:cNvSpPr>
            <a:spLocks noGrp="1"/>
          </p:cNvSpPr>
          <p:nvPr>
            <p:ph type="ctrTitle"/>
          </p:nvPr>
        </p:nvSpPr>
        <p:spPr/>
        <p:txBody>
          <a:bodyPr>
            <a:normAutofit/>
          </a:bodyPr>
          <a:lstStyle/>
          <a:p>
            <a:r>
              <a:rPr lang="en-US" b="1">
                <a:latin typeface="+mn-lt"/>
              </a:rPr>
              <a:t>OAuth WG @ IETF114</a:t>
            </a:r>
            <a:br>
              <a:rPr lang="en-US" b="1" dirty="0">
                <a:latin typeface="+mn-lt"/>
              </a:rPr>
            </a:br>
            <a:r>
              <a:rPr lang="en-US" b="1" dirty="0">
                <a:latin typeface="+mn-lt"/>
              </a:rPr>
              <a:t>Philadelphia, PA, USA</a:t>
            </a:r>
          </a:p>
        </p:txBody>
      </p:sp>
      <p:sp>
        <p:nvSpPr>
          <p:cNvPr id="3" name="Subtitle 2">
            <a:extLst>
              <a:ext uri="{FF2B5EF4-FFF2-40B4-BE49-F238E27FC236}">
                <a16:creationId xmlns:a16="http://schemas.microsoft.com/office/drawing/2014/main" id="{B969ADFD-BD51-43B4-BDB5-8AD3500E125D}"/>
              </a:ext>
            </a:extLst>
          </p:cNvPr>
          <p:cNvSpPr>
            <a:spLocks noGrp="1"/>
          </p:cNvSpPr>
          <p:nvPr>
            <p:ph type="subTitle" idx="1"/>
          </p:nvPr>
        </p:nvSpPr>
        <p:spPr/>
        <p:txBody>
          <a:bodyPr/>
          <a:lstStyle/>
          <a:p>
            <a:r>
              <a:rPr lang="en-US" dirty="0"/>
              <a:t>Area Director: </a:t>
            </a:r>
            <a:r>
              <a:rPr lang="en-US" b="1" dirty="0"/>
              <a:t>Roman </a:t>
            </a:r>
            <a:r>
              <a:rPr lang="en-US" b="1" dirty="0" err="1"/>
              <a:t>Danyliw</a:t>
            </a:r>
            <a:endParaRPr lang="en-US" b="1" dirty="0"/>
          </a:p>
          <a:p>
            <a:r>
              <a:rPr lang="en-US" dirty="0"/>
              <a:t>Chairs: </a:t>
            </a:r>
            <a:r>
              <a:rPr lang="en-US" b="1" dirty="0" err="1"/>
              <a:t>Rifaat</a:t>
            </a:r>
            <a:r>
              <a:rPr lang="en-US" b="1" dirty="0"/>
              <a:t> </a:t>
            </a:r>
            <a:r>
              <a:rPr lang="en-US" b="1" dirty="0" err="1"/>
              <a:t>Shekh</a:t>
            </a:r>
            <a:r>
              <a:rPr lang="en-US" b="1" dirty="0"/>
              <a:t>-Yusef</a:t>
            </a:r>
            <a:r>
              <a:rPr lang="en-US" dirty="0"/>
              <a:t> and </a:t>
            </a:r>
            <a:r>
              <a:rPr lang="en-US" b="1" dirty="0"/>
              <a:t>Hannes </a:t>
            </a:r>
            <a:r>
              <a:rPr lang="en-US" b="1" dirty="0" err="1"/>
              <a:t>Tschofenig</a:t>
            </a:r>
            <a:endParaRPr lang="en-US" b="1" dirty="0"/>
          </a:p>
          <a:p>
            <a:r>
              <a:rPr lang="en-US" dirty="0"/>
              <a:t>July 25</a:t>
            </a:r>
            <a:r>
              <a:rPr lang="en-US" baseline="30000" dirty="0"/>
              <a:t>th</a:t>
            </a:r>
            <a:r>
              <a:rPr lang="en-US" dirty="0"/>
              <a:t>, 2022</a:t>
            </a:r>
          </a:p>
        </p:txBody>
      </p:sp>
    </p:spTree>
    <p:extLst>
      <p:ext uri="{BB962C8B-B14F-4D97-AF65-F5344CB8AC3E}">
        <p14:creationId xmlns:p14="http://schemas.microsoft.com/office/powerpoint/2010/main" val="1355020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6DAC7-3FD7-437E-A5AB-C047F51AE9F8}"/>
              </a:ext>
            </a:extLst>
          </p:cNvPr>
          <p:cNvSpPr>
            <a:spLocks noGrp="1"/>
          </p:cNvSpPr>
          <p:nvPr>
            <p:ph type="title"/>
          </p:nvPr>
        </p:nvSpPr>
        <p:spPr>
          <a:xfrm>
            <a:off x="838200" y="365125"/>
            <a:ext cx="10515600" cy="806727"/>
          </a:xfrm>
        </p:spPr>
        <p:txBody>
          <a:bodyPr/>
          <a:lstStyle/>
          <a:p>
            <a:pPr algn="ctr"/>
            <a:r>
              <a:rPr lang="en-US" b="1" dirty="0">
                <a:latin typeface="+mn-lt"/>
              </a:rPr>
              <a:t>Note Well</a:t>
            </a:r>
          </a:p>
        </p:txBody>
      </p:sp>
      <p:sp>
        <p:nvSpPr>
          <p:cNvPr id="3" name="Content Placeholder 2">
            <a:extLst>
              <a:ext uri="{FF2B5EF4-FFF2-40B4-BE49-F238E27FC236}">
                <a16:creationId xmlns:a16="http://schemas.microsoft.com/office/drawing/2014/main" id="{6045F99D-BA2D-488E-B9CC-19269D7CD2D9}"/>
              </a:ext>
            </a:extLst>
          </p:cNvPr>
          <p:cNvSpPr>
            <a:spLocks noGrp="1"/>
          </p:cNvSpPr>
          <p:nvPr>
            <p:ph idx="1"/>
          </p:nvPr>
        </p:nvSpPr>
        <p:spPr>
          <a:xfrm>
            <a:off x="838200" y="1411550"/>
            <a:ext cx="10515600" cy="5157926"/>
          </a:xfrm>
        </p:spPr>
        <p:txBody>
          <a:bodyPr>
            <a:normAutofit fontScale="70000" lnSpcReduction="20000"/>
          </a:bodyPr>
          <a:lstStyle/>
          <a:p>
            <a:r>
              <a:rPr lang="en-US" dirty="0"/>
              <a:t>This is a reminder of IETF policies in effect on various topics such as patents or code of conduct. It is only meant to point you in the right direction. Exceptions may apply. The IETF's patent policy and the definition of an IETF "contribution" and "participation" are set forth in BCP 79; please read it carefully.</a:t>
            </a:r>
          </a:p>
          <a:p>
            <a:r>
              <a:rPr lang="en-US" dirty="0"/>
              <a:t>As a reminder:</a:t>
            </a:r>
          </a:p>
          <a:p>
            <a:pPr lvl="1"/>
            <a:r>
              <a:rPr lang="en-US" dirty="0"/>
              <a:t>By participating in the IETF, you agree to follow IETF processes and policies.</a:t>
            </a:r>
          </a:p>
          <a:p>
            <a:pPr lvl="1"/>
            <a:r>
              <a:rPr lang="en-US" dirty="0"/>
              <a:t>If you are aware that any IETF contribution is covered by patents or patent applications that are owned or controlled by you or your sponsor, you must disclose that fact, or not participate in the discussion.</a:t>
            </a:r>
          </a:p>
          <a:p>
            <a:pPr lvl="1"/>
            <a:r>
              <a:rPr lang="en-US" dirty="0"/>
              <a:t>As a participant in or attendee to any IETF activity you acknowledge that written, audio, video, and photographic records of meetings may be made public.</a:t>
            </a:r>
          </a:p>
          <a:p>
            <a:pPr lvl="1"/>
            <a:r>
              <a:rPr lang="en-US" dirty="0"/>
              <a:t>Personal information that you provide to IETF will be handled in accordance with the IETF Privacy Statement.</a:t>
            </a:r>
          </a:p>
          <a:p>
            <a:pPr lvl="1"/>
            <a:r>
              <a:rPr lang="en-US" dirty="0"/>
              <a:t>As a participant or attendee, you agree to work respectfully with other participants; please contact the </a:t>
            </a:r>
            <a:r>
              <a:rPr lang="en-US" dirty="0" err="1"/>
              <a:t>ombudsteam</a:t>
            </a:r>
            <a:r>
              <a:rPr lang="en-US" dirty="0"/>
              <a:t> (</a:t>
            </a:r>
            <a:r>
              <a:rPr lang="en-US" dirty="0">
                <a:hlinkClick r:id="rId2"/>
              </a:rPr>
              <a:t>https://www.ietf.org/contact/ombudsteam/</a:t>
            </a:r>
            <a:r>
              <a:rPr lang="en-US" dirty="0"/>
              <a:t>) if you have questions or concerns about this.</a:t>
            </a:r>
          </a:p>
          <a:p>
            <a:r>
              <a:rPr lang="en-US" dirty="0"/>
              <a:t>Definitive information is in the documents listed below and other IETF BCPs. For advice, please talk to WG chairs or ADs:</a:t>
            </a:r>
          </a:p>
          <a:p>
            <a:pPr lvl="1"/>
            <a:r>
              <a:rPr lang="en-US" dirty="0">
                <a:hlinkClick r:id="rId3"/>
              </a:rPr>
              <a:t>BCP 9</a:t>
            </a:r>
            <a:r>
              <a:rPr lang="en-US" dirty="0"/>
              <a:t> (Internet Standards Process)</a:t>
            </a:r>
            <a:br>
              <a:rPr lang="en-US" dirty="0"/>
            </a:br>
            <a:r>
              <a:rPr lang="en-US" dirty="0">
                <a:hlinkClick r:id="rId4"/>
              </a:rPr>
              <a:t>BCP 25</a:t>
            </a:r>
            <a:r>
              <a:rPr lang="en-US" dirty="0"/>
              <a:t> (Working Group processes)</a:t>
            </a:r>
            <a:br>
              <a:rPr lang="en-US" dirty="0"/>
            </a:br>
            <a:r>
              <a:rPr lang="en-US" dirty="0">
                <a:hlinkClick r:id="rId4"/>
              </a:rPr>
              <a:t>BCP 25</a:t>
            </a:r>
            <a:r>
              <a:rPr lang="en-US" dirty="0"/>
              <a:t> (Anti-Harassment Procedures)</a:t>
            </a:r>
            <a:br>
              <a:rPr lang="en-US" dirty="0"/>
            </a:br>
            <a:r>
              <a:rPr lang="en-US" dirty="0">
                <a:hlinkClick r:id="rId5"/>
              </a:rPr>
              <a:t>BCP 54</a:t>
            </a:r>
            <a:r>
              <a:rPr lang="en-US" dirty="0"/>
              <a:t> (Code of Conduct)</a:t>
            </a:r>
            <a:br>
              <a:rPr lang="en-US" dirty="0"/>
            </a:br>
            <a:r>
              <a:rPr lang="en-US" dirty="0">
                <a:hlinkClick r:id="rId6"/>
              </a:rPr>
              <a:t>BCP 78</a:t>
            </a:r>
            <a:r>
              <a:rPr lang="en-US" dirty="0"/>
              <a:t> (Copyright)</a:t>
            </a:r>
            <a:br>
              <a:rPr lang="en-US" dirty="0"/>
            </a:br>
            <a:r>
              <a:rPr lang="en-US" dirty="0">
                <a:hlinkClick r:id="rId7"/>
              </a:rPr>
              <a:t>BCP 79</a:t>
            </a:r>
            <a:r>
              <a:rPr lang="en-US" dirty="0"/>
              <a:t> (Patents, Participation)</a:t>
            </a:r>
            <a:br>
              <a:rPr lang="en-US" dirty="0"/>
            </a:br>
            <a:r>
              <a:rPr lang="en-US" dirty="0">
                <a:hlinkClick r:id="rId8"/>
              </a:rPr>
              <a:t>https://www.ietf.org/privacy-policy/</a:t>
            </a:r>
            <a:r>
              <a:rPr lang="en-US" dirty="0"/>
              <a:t> (Privacy Policy)</a:t>
            </a:r>
          </a:p>
          <a:p>
            <a:endParaRPr lang="en-US" dirty="0"/>
          </a:p>
        </p:txBody>
      </p:sp>
    </p:spTree>
    <p:extLst>
      <p:ext uri="{BB962C8B-B14F-4D97-AF65-F5344CB8AC3E}">
        <p14:creationId xmlns:p14="http://schemas.microsoft.com/office/powerpoint/2010/main" val="3362218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EE08C-BEBE-C34F-83D7-6FC81DF2D3BC}"/>
              </a:ext>
            </a:extLst>
          </p:cNvPr>
          <p:cNvSpPr>
            <a:spLocks noGrp="1"/>
          </p:cNvSpPr>
          <p:nvPr>
            <p:ph type="title"/>
          </p:nvPr>
        </p:nvSpPr>
        <p:spPr/>
        <p:txBody>
          <a:bodyPr/>
          <a:lstStyle/>
          <a:p>
            <a:r>
              <a:rPr lang="en-US" b="1" dirty="0"/>
              <a:t>OAuth Sessions @ IETF114</a:t>
            </a:r>
          </a:p>
        </p:txBody>
      </p:sp>
      <p:sp>
        <p:nvSpPr>
          <p:cNvPr id="3" name="Content Placeholder 2">
            <a:extLst>
              <a:ext uri="{FF2B5EF4-FFF2-40B4-BE49-F238E27FC236}">
                <a16:creationId xmlns:a16="http://schemas.microsoft.com/office/drawing/2014/main" id="{EF3296D7-06E5-A844-AC8B-8449A5B6522C}"/>
              </a:ext>
            </a:extLst>
          </p:cNvPr>
          <p:cNvSpPr>
            <a:spLocks noGrp="1"/>
          </p:cNvSpPr>
          <p:nvPr>
            <p:ph idx="1"/>
          </p:nvPr>
        </p:nvSpPr>
        <p:spPr/>
        <p:txBody>
          <a:bodyPr/>
          <a:lstStyle/>
          <a:p>
            <a:r>
              <a:rPr lang="en-CA" b="1" dirty="0"/>
              <a:t>Official Session</a:t>
            </a:r>
          </a:p>
          <a:p>
            <a:pPr lvl="1"/>
            <a:r>
              <a:rPr lang="en-CA" b="1" dirty="0"/>
              <a:t>Monday</a:t>
            </a:r>
            <a:r>
              <a:rPr lang="en-CA" dirty="0"/>
              <a:t> at 10:00 – 12:00 @ Philadelphia North</a:t>
            </a:r>
          </a:p>
          <a:p>
            <a:pPr lvl="1"/>
            <a:endParaRPr lang="en-CA" b="1" dirty="0"/>
          </a:p>
          <a:p>
            <a:r>
              <a:rPr lang="en-CA" b="1" dirty="0"/>
              <a:t>Side Sessions</a:t>
            </a:r>
          </a:p>
          <a:p>
            <a:pPr lvl="1"/>
            <a:r>
              <a:rPr lang="en-CA" b="1" dirty="0"/>
              <a:t>Tuesday</a:t>
            </a:r>
            <a:r>
              <a:rPr lang="en-CA" dirty="0"/>
              <a:t> at 10:00 – 11:30 @ Philadelphia South </a:t>
            </a:r>
          </a:p>
          <a:p>
            <a:pPr lvl="1"/>
            <a:r>
              <a:rPr lang="en-CA" b="1" dirty="0"/>
              <a:t>Wednesday</a:t>
            </a:r>
            <a:r>
              <a:rPr lang="en-CA" dirty="0"/>
              <a:t> at 10:00 – 11:30 @ Philadelphia South</a:t>
            </a:r>
          </a:p>
          <a:p>
            <a:pPr lvl="1"/>
            <a:r>
              <a:rPr lang="en-CA" b="1" dirty="0"/>
              <a:t>Thursday</a:t>
            </a:r>
            <a:r>
              <a:rPr lang="en-CA" dirty="0"/>
              <a:t> at 14:00 – 15:30 @ Philadelphia South </a:t>
            </a:r>
          </a:p>
          <a:p>
            <a:pPr lvl="1"/>
            <a:endParaRPr lang="en-CA" dirty="0"/>
          </a:p>
          <a:p>
            <a:pPr lvl="1"/>
            <a:endParaRPr lang="en-CA" dirty="0"/>
          </a:p>
          <a:p>
            <a:pPr lvl="1"/>
            <a:endParaRPr lang="en-CA" dirty="0"/>
          </a:p>
        </p:txBody>
      </p:sp>
    </p:spTree>
    <p:extLst>
      <p:ext uri="{BB962C8B-B14F-4D97-AF65-F5344CB8AC3E}">
        <p14:creationId xmlns:p14="http://schemas.microsoft.com/office/powerpoint/2010/main" val="3498096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EE08C-BEBE-C34F-83D7-6FC81DF2D3BC}"/>
              </a:ext>
            </a:extLst>
          </p:cNvPr>
          <p:cNvSpPr>
            <a:spLocks noGrp="1"/>
          </p:cNvSpPr>
          <p:nvPr>
            <p:ph type="title"/>
          </p:nvPr>
        </p:nvSpPr>
        <p:spPr/>
        <p:txBody>
          <a:bodyPr/>
          <a:lstStyle/>
          <a:p>
            <a:r>
              <a:rPr lang="en-US" b="1" dirty="0"/>
              <a:t>WG Updates</a:t>
            </a:r>
          </a:p>
        </p:txBody>
      </p:sp>
      <p:sp>
        <p:nvSpPr>
          <p:cNvPr id="3" name="Content Placeholder 2">
            <a:extLst>
              <a:ext uri="{FF2B5EF4-FFF2-40B4-BE49-F238E27FC236}">
                <a16:creationId xmlns:a16="http://schemas.microsoft.com/office/drawing/2014/main" id="{EF3296D7-06E5-A844-AC8B-8449A5B6522C}"/>
              </a:ext>
            </a:extLst>
          </p:cNvPr>
          <p:cNvSpPr>
            <a:spLocks noGrp="1"/>
          </p:cNvSpPr>
          <p:nvPr>
            <p:ph idx="1"/>
          </p:nvPr>
        </p:nvSpPr>
        <p:spPr/>
        <p:txBody>
          <a:bodyPr>
            <a:normAutofit/>
          </a:bodyPr>
          <a:lstStyle/>
          <a:p>
            <a:r>
              <a:rPr lang="en-CA" b="1" dirty="0"/>
              <a:t>Published Documents</a:t>
            </a:r>
          </a:p>
          <a:p>
            <a:pPr lvl="1"/>
            <a:r>
              <a:rPr lang="en-CA" dirty="0"/>
              <a:t>RFC 9207 - OAuth 2.0 Authorization Server Issuer Identification</a:t>
            </a:r>
          </a:p>
          <a:p>
            <a:pPr lvl="1"/>
            <a:endParaRPr lang="en-CA" b="1" dirty="0"/>
          </a:p>
          <a:p>
            <a:r>
              <a:rPr lang="en-CA" b="1" dirty="0"/>
              <a:t>RFC Ed Queue</a:t>
            </a:r>
          </a:p>
          <a:p>
            <a:pPr lvl="1"/>
            <a:r>
              <a:rPr lang="en-CA" dirty="0"/>
              <a:t>JWK Thumbprint URI</a:t>
            </a:r>
          </a:p>
          <a:p>
            <a:pPr lvl="1"/>
            <a:r>
              <a:rPr lang="en-CA" dirty="0"/>
              <a:t>JWT Response for OAuth Token Introspection</a:t>
            </a:r>
          </a:p>
          <a:p>
            <a:pPr lvl="1"/>
            <a:endParaRPr lang="en-CA" dirty="0"/>
          </a:p>
          <a:p>
            <a:r>
              <a:rPr lang="en-CA" b="1" dirty="0"/>
              <a:t>Publication Requested</a:t>
            </a:r>
          </a:p>
          <a:p>
            <a:pPr lvl="1"/>
            <a:r>
              <a:rPr lang="en-CA" dirty="0"/>
              <a:t>OAuth 2.0 Rich Authorization Requests</a:t>
            </a:r>
          </a:p>
          <a:p>
            <a:pPr marL="0" indent="0">
              <a:buNone/>
            </a:pPr>
            <a:endParaRPr lang="en-CA" b="1" dirty="0"/>
          </a:p>
        </p:txBody>
      </p:sp>
    </p:spTree>
    <p:extLst>
      <p:ext uri="{BB962C8B-B14F-4D97-AF65-F5344CB8AC3E}">
        <p14:creationId xmlns:p14="http://schemas.microsoft.com/office/powerpoint/2010/main" val="4078270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0FEEE-CC94-044A-ACD3-344B7A66780D}"/>
              </a:ext>
            </a:extLst>
          </p:cNvPr>
          <p:cNvSpPr>
            <a:spLocks noGrp="1"/>
          </p:cNvSpPr>
          <p:nvPr>
            <p:ph type="title"/>
          </p:nvPr>
        </p:nvSpPr>
        <p:spPr/>
        <p:txBody>
          <a:bodyPr/>
          <a:lstStyle/>
          <a:p>
            <a:r>
              <a:rPr lang="en-US" b="1" dirty="0"/>
              <a:t>Monday Agenda</a:t>
            </a:r>
          </a:p>
        </p:txBody>
      </p:sp>
      <p:sp>
        <p:nvSpPr>
          <p:cNvPr id="3" name="Content Placeholder 2">
            <a:extLst>
              <a:ext uri="{FF2B5EF4-FFF2-40B4-BE49-F238E27FC236}">
                <a16:creationId xmlns:a16="http://schemas.microsoft.com/office/drawing/2014/main" id="{DCEA9E98-75BB-8444-AAB3-BE027F54B558}"/>
              </a:ext>
            </a:extLst>
          </p:cNvPr>
          <p:cNvSpPr>
            <a:spLocks noGrp="1"/>
          </p:cNvSpPr>
          <p:nvPr>
            <p:ph idx="1"/>
          </p:nvPr>
        </p:nvSpPr>
        <p:spPr/>
        <p:txBody>
          <a:bodyPr>
            <a:normAutofit lnSpcReduction="10000"/>
          </a:bodyPr>
          <a:lstStyle/>
          <a:p>
            <a:r>
              <a:rPr lang="en-CA" b="1" dirty="0"/>
              <a:t>Chairs update</a:t>
            </a:r>
            <a:r>
              <a:rPr lang="en-CA" dirty="0"/>
              <a:t> - </a:t>
            </a:r>
            <a:r>
              <a:rPr lang="en-CA" dirty="0" err="1"/>
              <a:t>Rifaat</a:t>
            </a:r>
            <a:r>
              <a:rPr lang="en-CA" dirty="0"/>
              <a:t>/Hannes (5 min)</a:t>
            </a:r>
          </a:p>
          <a:p>
            <a:r>
              <a:rPr lang="en-CA" b="1" dirty="0"/>
              <a:t>Step-up Authentication </a:t>
            </a:r>
            <a:r>
              <a:rPr lang="en-CA" dirty="0"/>
              <a:t>– Vittorio/Brian (10 min)</a:t>
            </a:r>
          </a:p>
          <a:p>
            <a:r>
              <a:rPr lang="en-CA" b="1" dirty="0"/>
              <a:t>Selective Disclosure JWT </a:t>
            </a:r>
            <a:r>
              <a:rPr lang="en-CA" dirty="0"/>
              <a:t>– Daniel/Kristina (20 min)</a:t>
            </a:r>
          </a:p>
          <a:p>
            <a:r>
              <a:rPr lang="en-CA" b="1" dirty="0"/>
              <a:t>Security BCP </a:t>
            </a:r>
            <a:r>
              <a:rPr lang="en-CA" dirty="0"/>
              <a:t>– Daniel (10 min)</a:t>
            </a:r>
          </a:p>
          <a:p>
            <a:r>
              <a:rPr lang="en-CA" b="1" dirty="0"/>
              <a:t>OAuth 2.1/Browser-based apps </a:t>
            </a:r>
            <a:r>
              <a:rPr lang="en-CA" dirty="0"/>
              <a:t>– Aaron (15 min)</a:t>
            </a:r>
          </a:p>
          <a:p>
            <a:r>
              <a:rPr lang="en-CA" b="1" dirty="0"/>
              <a:t>Multi-Subject JWT </a:t>
            </a:r>
            <a:r>
              <a:rPr lang="en-CA" dirty="0"/>
              <a:t>– </a:t>
            </a:r>
            <a:r>
              <a:rPr lang="en-CA" dirty="0" err="1"/>
              <a:t>Rifaat</a:t>
            </a:r>
            <a:r>
              <a:rPr lang="en-CA" dirty="0"/>
              <a:t> (15 min)</a:t>
            </a:r>
          </a:p>
          <a:p>
            <a:r>
              <a:rPr lang="en-CA" b="1" dirty="0" err="1"/>
              <a:t>Github</a:t>
            </a:r>
            <a:r>
              <a:rPr lang="en-CA" b="1" dirty="0"/>
              <a:t> Token Theft </a:t>
            </a:r>
            <a:r>
              <a:rPr lang="en-CA" dirty="0"/>
              <a:t>– Hirsch (15 min)</a:t>
            </a:r>
          </a:p>
          <a:p>
            <a:r>
              <a:rPr lang="en-CA" b="1" dirty="0"/>
              <a:t>Token and Identity chaining </a:t>
            </a:r>
            <a:r>
              <a:rPr lang="en-CA" dirty="0"/>
              <a:t>– Kelly (15 min)</a:t>
            </a:r>
          </a:p>
          <a:p>
            <a:r>
              <a:rPr lang="en-CA" b="1" dirty="0"/>
              <a:t>RPC Security Standard </a:t>
            </a:r>
            <a:r>
              <a:rPr lang="en-CA" dirty="0"/>
              <a:t>– Atul (15 min)</a:t>
            </a:r>
          </a:p>
          <a:p>
            <a:pPr marL="0" indent="0">
              <a:buNone/>
            </a:pPr>
            <a:endParaRPr lang="en-CA" dirty="0"/>
          </a:p>
        </p:txBody>
      </p:sp>
    </p:spTree>
    <p:extLst>
      <p:ext uri="{BB962C8B-B14F-4D97-AF65-F5344CB8AC3E}">
        <p14:creationId xmlns:p14="http://schemas.microsoft.com/office/powerpoint/2010/main" val="2958398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F24F4-858B-61B6-67FA-8633E129C5D9}"/>
              </a:ext>
            </a:extLst>
          </p:cNvPr>
          <p:cNvSpPr>
            <a:spLocks noGrp="1"/>
          </p:cNvSpPr>
          <p:nvPr>
            <p:ph type="title"/>
          </p:nvPr>
        </p:nvSpPr>
        <p:spPr/>
        <p:txBody>
          <a:bodyPr/>
          <a:lstStyle/>
          <a:p>
            <a:r>
              <a:rPr lang="en-US" b="1" dirty="0"/>
              <a:t>Side Meetings</a:t>
            </a:r>
          </a:p>
        </p:txBody>
      </p:sp>
      <p:sp>
        <p:nvSpPr>
          <p:cNvPr id="3" name="Content Placeholder 2">
            <a:extLst>
              <a:ext uri="{FF2B5EF4-FFF2-40B4-BE49-F238E27FC236}">
                <a16:creationId xmlns:a16="http://schemas.microsoft.com/office/drawing/2014/main" id="{A8A435F8-A069-E1BC-92C5-01B61DDD7D64}"/>
              </a:ext>
            </a:extLst>
          </p:cNvPr>
          <p:cNvSpPr>
            <a:spLocks noGrp="1"/>
          </p:cNvSpPr>
          <p:nvPr>
            <p:ph idx="1"/>
          </p:nvPr>
        </p:nvSpPr>
        <p:spPr/>
        <p:txBody>
          <a:bodyPr/>
          <a:lstStyle/>
          <a:p>
            <a:r>
              <a:rPr lang="en-CA" b="1" dirty="0" err="1"/>
              <a:t>DPoP</a:t>
            </a:r>
            <a:r>
              <a:rPr lang="en-CA" b="1" dirty="0"/>
              <a:t> shepherd open issues </a:t>
            </a:r>
            <a:r>
              <a:rPr lang="en-CA" dirty="0"/>
              <a:t>– Brian</a:t>
            </a:r>
          </a:p>
          <a:p>
            <a:r>
              <a:rPr lang="en-CA" b="1" dirty="0"/>
              <a:t>Conformance tests &amp; SDKs </a:t>
            </a:r>
            <a:r>
              <a:rPr lang="en-CA" dirty="0"/>
              <a:t>- Daniel/Joseph</a:t>
            </a:r>
          </a:p>
          <a:p>
            <a:r>
              <a:rPr lang="en-CA" dirty="0"/>
              <a:t>Deep dive into some main session topics, as needed</a:t>
            </a:r>
          </a:p>
          <a:p>
            <a:endParaRPr lang="en-CA" dirty="0"/>
          </a:p>
          <a:p>
            <a:r>
              <a:rPr lang="en-CA" dirty="0"/>
              <a:t>New JWT RFC? - open discussion</a:t>
            </a:r>
          </a:p>
          <a:p>
            <a:r>
              <a:rPr lang="en-CA" dirty="0"/>
              <a:t>Post-Quantum - open discussion</a:t>
            </a:r>
          </a:p>
          <a:p>
            <a:r>
              <a:rPr lang="en-CA" dirty="0"/>
              <a:t>OAuth WG perception - open discussion</a:t>
            </a:r>
          </a:p>
          <a:p>
            <a:endParaRPr lang="en-US" dirty="0"/>
          </a:p>
        </p:txBody>
      </p:sp>
    </p:spTree>
    <p:extLst>
      <p:ext uri="{BB962C8B-B14F-4D97-AF65-F5344CB8AC3E}">
        <p14:creationId xmlns:p14="http://schemas.microsoft.com/office/powerpoint/2010/main" val="4204182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525</Words>
  <Application>Microsoft Macintosh PowerPoint</Application>
  <PresentationFormat>Widescreen</PresentationFormat>
  <Paragraphs>51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OAuth WG @ IETF114 Philadelphia, PA, USA</vt:lpstr>
      <vt:lpstr>Note Well</vt:lpstr>
      <vt:lpstr>OAuth Sessions @ IETF114</vt:lpstr>
      <vt:lpstr>WG Updates</vt:lpstr>
      <vt:lpstr>Monday Agenda</vt:lpstr>
      <vt:lpstr>Side Meetings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OAuth Interim Meeting</dc:title>
  <dc:creator>Shekh-Yusef, Rifaat (Rifaat)</dc:creator>
  <cp:lastModifiedBy>Rifaat Shekh-Yusef</cp:lastModifiedBy>
  <cp:revision>210</cp:revision>
  <dcterms:created xsi:type="dcterms:W3CDTF">2020-04-06T10:43:34Z</dcterms:created>
  <dcterms:modified xsi:type="dcterms:W3CDTF">2022-07-20T17:59:08Z</dcterms:modified>
</cp:coreProperties>
</file>