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y="5143500" cx="9144000"/>
  <p:notesSz cx="6858000" cy="9144000"/>
  <p:embeddedFontLst>
    <p:embeddedFont>
      <p:font typeface="Montserrat SemiBold"/>
      <p:regular r:id="rId36"/>
      <p:bold r:id="rId37"/>
      <p:italic r:id="rId38"/>
      <p:boldItalic r:id="rId39"/>
    </p:embeddedFont>
    <p:embeddedFont>
      <p:font typeface="Montserrat"/>
      <p:regular r:id="rId40"/>
      <p:bold r:id="rId41"/>
      <p:italic r:id="rId42"/>
      <p:boldItalic r:id="rId43"/>
    </p:embeddedFont>
    <p:embeddedFont>
      <p:font typeface="Liu Jian Mao Cao"/>
      <p:regular r:id="rId44"/>
    </p:embeddedFont>
    <p:embeddedFont>
      <p:font typeface="Montserrat Medium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267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3" name="Daniel Fett"/>
  <p:cmAuthor clrIdx="1" id="1" initials="" lastIdx="4" name="Kristina Yasuda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73DF93F-E6C8-4CC9-B490-7B6F980D26F3}">
  <a:tblStyle styleId="{573DF93F-E6C8-4CC9-B490-7B6F980D26F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26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regular.fntdata"/><Relationship Id="rId20" Type="http://schemas.openxmlformats.org/officeDocument/2006/relationships/slide" Target="slides/slide13.xml"/><Relationship Id="rId42" Type="http://schemas.openxmlformats.org/officeDocument/2006/relationships/font" Target="fonts/Montserrat-italic.fntdata"/><Relationship Id="rId41" Type="http://schemas.openxmlformats.org/officeDocument/2006/relationships/font" Target="fonts/Montserrat-bold.fntdata"/><Relationship Id="rId22" Type="http://schemas.openxmlformats.org/officeDocument/2006/relationships/slide" Target="slides/slide15.xml"/><Relationship Id="rId44" Type="http://schemas.openxmlformats.org/officeDocument/2006/relationships/font" Target="fonts/LiuJianMaoCao-regular.fntdata"/><Relationship Id="rId21" Type="http://schemas.openxmlformats.org/officeDocument/2006/relationships/slide" Target="slides/slide14.xml"/><Relationship Id="rId43" Type="http://schemas.openxmlformats.org/officeDocument/2006/relationships/font" Target="fonts/Montserrat-boldItalic.fntdata"/><Relationship Id="rId24" Type="http://schemas.openxmlformats.org/officeDocument/2006/relationships/slide" Target="slides/slide17.xml"/><Relationship Id="rId46" Type="http://schemas.openxmlformats.org/officeDocument/2006/relationships/font" Target="fonts/MontserratMedium-bold.fntdata"/><Relationship Id="rId23" Type="http://schemas.openxmlformats.org/officeDocument/2006/relationships/slide" Target="slides/slide16.xml"/><Relationship Id="rId45" Type="http://schemas.openxmlformats.org/officeDocument/2006/relationships/font" Target="fonts/MontserratMedium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48" Type="http://schemas.openxmlformats.org/officeDocument/2006/relationships/font" Target="fonts/MontserratMedium-boldItalic.fntdata"/><Relationship Id="rId25" Type="http://schemas.openxmlformats.org/officeDocument/2006/relationships/slide" Target="slides/slide18.xml"/><Relationship Id="rId47" Type="http://schemas.openxmlformats.org/officeDocument/2006/relationships/font" Target="fonts/MontserratMedium-italic.fntdata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font" Target="fonts/MontserratSemiBold-bold.fntdata"/><Relationship Id="rId14" Type="http://schemas.openxmlformats.org/officeDocument/2006/relationships/slide" Target="slides/slide7.xml"/><Relationship Id="rId36" Type="http://schemas.openxmlformats.org/officeDocument/2006/relationships/font" Target="fonts/MontserratSemiBold-regular.fntdata"/><Relationship Id="rId17" Type="http://schemas.openxmlformats.org/officeDocument/2006/relationships/slide" Target="slides/slide10.xml"/><Relationship Id="rId39" Type="http://schemas.openxmlformats.org/officeDocument/2006/relationships/font" Target="fonts/MontserratSemiBold-boldItalic.fntdata"/><Relationship Id="rId16" Type="http://schemas.openxmlformats.org/officeDocument/2006/relationships/slide" Target="slides/slide9.xml"/><Relationship Id="rId38" Type="http://schemas.openxmlformats.org/officeDocument/2006/relationships/font" Target="fonts/MontserratSemiBold-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07-24T19:52:07.480">
    <p:pos x="6000" y="0"/>
    <p:text>Proposal to reduce visual complexity for previous slide.</p:text>
  </p:cm>
  <p:cm authorId="1" idx="1" dt="2022-07-24T19:52:07.480">
    <p:pos x="6000" y="0"/>
    <p:text>you removed "one time use" property from the left side? otherwise LGTM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2-07-24T19:58:42.597">
    <p:pos x="266" y="729"/>
    <p:text>Shall we mention here that SD-JWT is universal (beyond identity use cases)?</p:text>
  </p:cm>
  <p:cm authorId="1" idx="2" dt="2022-07-24T19:52:55.853">
    <p:pos x="266" y="729"/>
    <p:text>yeas!</p:text>
  </p:cm>
  <p:cm authorId="1" idx="3" dt="2022-07-24T19:56:41.025">
    <p:pos x="266" y="729"/>
    <p:text>actually, do you think existing SD schemes are tied to identity use cases only..?</p:text>
  </p:cm>
  <p:cm authorId="1" idx="4" dt="2022-07-24T19:58:42.597">
    <p:pos x="266" y="729"/>
    <p:text>I tried adding, but might be a little controvesial so I will be +1 to not including it this time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2-07-22T06:53:08.476">
    <p:pos x="6000" y="0"/>
    <p:text>Move this to additional slides? But then we should at least mention that VC Data Model can be supported.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3ebb279bc1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3ebb279bc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3ebb279bc1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3ebb279bc1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3ebb279bc1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3ebb279bc1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3deba8cc98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3deba8cc98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3d651c9fad_1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3d651c9fad_1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3deba8cc98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3deba8cc98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3d651c9fad_1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3d651c9fad_1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Side effect: They also avoid hash length extension attacks!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deba8cc98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deba8cc98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3d651c9fad_1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3d651c9fad_1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3d651c9fad_1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3d651c9fad_1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3dabe5c68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3dabe5c68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3d651c9fad_1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13d651c9fad_1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3d651c9fad_1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3d651c9fad_1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3d651c9fad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3d651c9fad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3d651c9fad_1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3d651c9fad_1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3d651c9fad_1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3d651c9fad_1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3dabe5c68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13dabe5c68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3d651c9fad_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13d651c9fad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3dabe5c68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13dabe5c6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3d651c9fad_1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13d651c9fad_1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3d651c9fad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3d651c9fa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Remember: One credential, many uses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SD: Releasing only a selected subset of the claims in the credential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Privacy feature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Required by many use cases, regulations, projects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Challenge: Signature must still be checkable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3d651c9fad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3d651c9fad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d651c9fad_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3d651c9fad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3d651c9fad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3d651c9fad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3d651c9fad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3d651c9fad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3ebb279bc1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3ebb279bc1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d651c9fad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3d651c9fad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atatracker.ietf.org/doc/html/draft-fett-selective-disclosure-jwt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hyperlink" Target="https://github.com/oauthstuff/draft-selective-disclosure-jwt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comments" Target="../comments/comment3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2800">
                <a:latin typeface="Montserrat SemiBold"/>
                <a:ea typeface="Montserrat SemiBold"/>
                <a:cs typeface="Montserrat SemiBold"/>
                <a:sym typeface="Montserrat SemiBold"/>
              </a:rPr>
              <a:t>SD-JWT</a:t>
            </a:r>
            <a:endParaRPr sz="12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Selective Disclosure for JWTs</a:t>
            </a:r>
            <a:endParaRPr/>
          </a:p>
        </p:txBody>
      </p:sp>
      <p:grpSp>
        <p:nvGrpSpPr>
          <p:cNvPr id="56" name="Google Shape;56;p13"/>
          <p:cNvGrpSpPr/>
          <p:nvPr/>
        </p:nvGrpSpPr>
        <p:grpSpPr>
          <a:xfrm>
            <a:off x="526625" y="3855325"/>
            <a:ext cx="3490500" cy="1194050"/>
            <a:chOff x="526625" y="3626725"/>
            <a:chExt cx="3490500" cy="1194050"/>
          </a:xfrm>
        </p:grpSpPr>
        <p:sp>
          <p:nvSpPr>
            <p:cNvPr id="57" name="Google Shape;57;p13"/>
            <p:cNvSpPr txBox="1"/>
            <p:nvPr/>
          </p:nvSpPr>
          <p:spPr>
            <a:xfrm>
              <a:off x="526625" y="4420575"/>
              <a:ext cx="349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u="sng">
                  <a:solidFill>
                    <a:schemeClr val="hlink"/>
                  </a:solidFill>
                  <a:hlinkClick r:id="rId3"/>
                </a:rPr>
                <a:t>draft-fett-selective-disclosure-jwt</a:t>
              </a:r>
              <a:endParaRPr/>
            </a:p>
          </p:txBody>
        </p:sp>
        <p:pic>
          <p:nvPicPr>
            <p:cNvPr id="58" name="Google Shape;58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821688" y="3626725"/>
              <a:ext cx="900375" cy="9003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" name="Google Shape;59;p13"/>
          <p:cNvGrpSpPr/>
          <p:nvPr/>
        </p:nvGrpSpPr>
        <p:grpSpPr>
          <a:xfrm>
            <a:off x="5356150" y="3855325"/>
            <a:ext cx="3490500" cy="1230400"/>
            <a:chOff x="5356150" y="3626725"/>
            <a:chExt cx="3490500" cy="1230400"/>
          </a:xfrm>
        </p:grpSpPr>
        <p:pic>
          <p:nvPicPr>
            <p:cNvPr id="60" name="Google Shape;60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651213" y="3626725"/>
              <a:ext cx="900375" cy="900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Google Shape;61;p13"/>
            <p:cNvSpPr txBox="1"/>
            <p:nvPr/>
          </p:nvSpPr>
          <p:spPr>
            <a:xfrm>
              <a:off x="5356150" y="4456925"/>
              <a:ext cx="349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u="sng">
                  <a:solidFill>
                    <a:schemeClr val="hlink"/>
                  </a:solidFill>
                  <a:hlinkClick r:id="rId6"/>
                </a:rPr>
                <a:t>oauthstuff/draft-selective-disclosure-jwt</a:t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idx="4294967295" type="body"/>
          </p:nvPr>
        </p:nvSpPr>
        <p:spPr>
          <a:xfrm>
            <a:off x="354100" y="4425125"/>
            <a:ext cx="7638300" cy="7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de" sz="1700"/>
              <a:t>Issuer sends a mapping of plain-text claim values and unique salts</a:t>
            </a:r>
            <a:endParaRPr sz="1700"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950">
                <a:solidFill>
                  <a:srgbClr val="666666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-&gt; given_name": "[\"eluV5Og3gSNII8EYnsxA_A\", \"John\"]</a:t>
            </a:r>
            <a:endParaRPr sz="950">
              <a:solidFill>
                <a:srgbClr val="666666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</p:txBody>
      </p:sp>
      <p:sp>
        <p:nvSpPr>
          <p:cNvPr id="150" name="Google Shape;150;p22"/>
          <p:cNvSpPr txBox="1"/>
          <p:nvPr>
            <p:ph type="title"/>
          </p:nvPr>
        </p:nvSpPr>
        <p:spPr>
          <a:xfrm>
            <a:off x="311700" y="197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Issuance (2/2)</a:t>
            </a:r>
            <a:endParaRPr/>
          </a:p>
        </p:txBody>
      </p:sp>
      <p:sp>
        <p:nvSpPr>
          <p:cNvPr id="151" name="Google Shape;151;p22"/>
          <p:cNvSpPr/>
          <p:nvPr/>
        </p:nvSpPr>
        <p:spPr>
          <a:xfrm>
            <a:off x="2378811" y="1074936"/>
            <a:ext cx="2391300" cy="12318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 sz="1200">
                <a:solidFill>
                  <a:schemeClr val="dk1"/>
                </a:solidFill>
              </a:rPr>
              <a:t>SD-JWT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200">
                <a:solidFill>
                  <a:schemeClr val="dk1"/>
                </a:solidFill>
              </a:rPr>
              <a:t>hashed claim values</a:t>
            </a:r>
            <a:endParaRPr sz="1200"/>
          </a:p>
        </p:txBody>
      </p:sp>
      <p:sp>
        <p:nvSpPr>
          <p:cNvPr id="152" name="Google Shape;152;p22"/>
          <p:cNvSpPr txBox="1"/>
          <p:nvPr/>
        </p:nvSpPr>
        <p:spPr>
          <a:xfrm>
            <a:off x="1531165" y="890500"/>
            <a:ext cx="101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Issuer</a:t>
            </a:r>
            <a:endParaRPr/>
          </a:p>
        </p:txBody>
      </p:sp>
      <p:sp>
        <p:nvSpPr>
          <p:cNvPr id="153" name="Google Shape;153;p22"/>
          <p:cNvSpPr txBox="1"/>
          <p:nvPr/>
        </p:nvSpPr>
        <p:spPr>
          <a:xfrm>
            <a:off x="1452905" y="3728008"/>
            <a:ext cx="117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Verifier</a:t>
            </a:r>
            <a:endParaRPr/>
          </a:p>
        </p:txBody>
      </p:sp>
      <p:cxnSp>
        <p:nvCxnSpPr>
          <p:cNvPr id="154" name="Google Shape;154;p22"/>
          <p:cNvCxnSpPr>
            <a:stCxn id="152" idx="2"/>
            <a:endCxn id="155" idx="0"/>
          </p:cNvCxnSpPr>
          <p:nvPr/>
        </p:nvCxnSpPr>
        <p:spPr>
          <a:xfrm>
            <a:off x="2038015" y="1290700"/>
            <a:ext cx="0" cy="97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5" name="Google Shape;155;p22"/>
          <p:cNvSpPr txBox="1"/>
          <p:nvPr/>
        </p:nvSpPr>
        <p:spPr>
          <a:xfrm>
            <a:off x="1509294" y="2260989"/>
            <a:ext cx="1057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End-User</a:t>
            </a:r>
            <a:br>
              <a:rPr lang="de"/>
            </a:br>
            <a:r>
              <a:rPr lang="de" sz="900"/>
              <a:t>(Holder)</a:t>
            </a:r>
            <a:endParaRPr sz="900"/>
          </a:p>
        </p:txBody>
      </p:sp>
      <p:cxnSp>
        <p:nvCxnSpPr>
          <p:cNvPr id="156" name="Google Shape;156;p22"/>
          <p:cNvCxnSpPr>
            <a:stCxn id="155" idx="2"/>
            <a:endCxn id="153" idx="0"/>
          </p:cNvCxnSpPr>
          <p:nvPr/>
        </p:nvCxnSpPr>
        <p:spPr>
          <a:xfrm>
            <a:off x="2038044" y="2799789"/>
            <a:ext cx="300" cy="92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57" name="Google Shape;157;p22"/>
          <p:cNvPicPr preferRelativeResize="0"/>
          <p:nvPr/>
        </p:nvPicPr>
        <p:blipFill rotWithShape="1">
          <a:blip r:embed="rId3">
            <a:alphaModFix/>
          </a:blip>
          <a:srcRect b="5019" l="665" r="0" t="50123"/>
          <a:stretch/>
        </p:blipFill>
        <p:spPr>
          <a:xfrm>
            <a:off x="2600649" y="1649731"/>
            <a:ext cx="1947579" cy="58744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2"/>
          <p:cNvSpPr/>
          <p:nvPr/>
        </p:nvSpPr>
        <p:spPr>
          <a:xfrm>
            <a:off x="3949619" y="2033725"/>
            <a:ext cx="854100" cy="339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100">
                <a:solidFill>
                  <a:srgbClr val="38761D"/>
                </a:solidFill>
              </a:rPr>
              <a:t>✓ signed by Issuer</a:t>
            </a:r>
            <a:endParaRPr sz="1100">
              <a:solidFill>
                <a:srgbClr val="38761D"/>
              </a:solidFill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551400" y="1506720"/>
            <a:ext cx="1555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700"/>
              <a:t>Issuance</a:t>
            </a:r>
            <a:endParaRPr b="1" sz="1700"/>
          </a:p>
        </p:txBody>
      </p:sp>
      <p:sp>
        <p:nvSpPr>
          <p:cNvPr id="160" name="Google Shape;160;p22"/>
          <p:cNvSpPr txBox="1"/>
          <p:nvPr/>
        </p:nvSpPr>
        <p:spPr>
          <a:xfrm>
            <a:off x="551400" y="2965927"/>
            <a:ext cx="1555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700"/>
              <a:t>Presentation</a:t>
            </a:r>
            <a:endParaRPr b="1" sz="1700"/>
          </a:p>
        </p:txBody>
      </p:sp>
      <p:sp>
        <p:nvSpPr>
          <p:cNvPr id="161" name="Google Shape;161;p22"/>
          <p:cNvSpPr/>
          <p:nvPr/>
        </p:nvSpPr>
        <p:spPr>
          <a:xfrm>
            <a:off x="4932425" y="1074925"/>
            <a:ext cx="3165900" cy="11862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200">
                <a:solidFill>
                  <a:schemeClr val="dk1"/>
                </a:solidFill>
              </a:rPr>
              <a:t>Salt/Value Container</a:t>
            </a:r>
            <a:r>
              <a:rPr lang="de" sz="1200">
                <a:solidFill>
                  <a:schemeClr val="dk1"/>
                </a:solidFill>
              </a:rPr>
              <a:t> (</a:t>
            </a:r>
            <a:r>
              <a:rPr b="1" lang="de" sz="1200">
                <a:solidFill>
                  <a:schemeClr val="dk1"/>
                </a:solidFill>
              </a:rPr>
              <a:t>SVC</a:t>
            </a:r>
            <a:r>
              <a:rPr lang="de" sz="1200">
                <a:solidFill>
                  <a:schemeClr val="dk1"/>
                </a:solidFill>
              </a:rPr>
              <a:t>)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>
                <a:solidFill>
                  <a:schemeClr val="dk1"/>
                </a:solidFill>
              </a:rPr>
              <a:t>mapping of plain-text claim values and unique salts used in hashing</a:t>
            </a:r>
            <a:endParaRPr b="1" sz="1200">
              <a:solidFill>
                <a:schemeClr val="dk1"/>
              </a:solidFill>
            </a:endParaRPr>
          </a:p>
        </p:txBody>
      </p:sp>
      <p:pic>
        <p:nvPicPr>
          <p:cNvPr id="162" name="Google Shape;162;p22"/>
          <p:cNvPicPr preferRelativeResize="0"/>
          <p:nvPr/>
        </p:nvPicPr>
        <p:blipFill rotWithShape="1">
          <a:blip r:embed="rId4">
            <a:alphaModFix/>
          </a:blip>
          <a:srcRect b="9371" l="0" r="12365" t="0"/>
          <a:stretch/>
        </p:blipFill>
        <p:spPr>
          <a:xfrm>
            <a:off x="5583375" y="1674050"/>
            <a:ext cx="2091959" cy="5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idx="4294967295" type="body"/>
          </p:nvPr>
        </p:nvSpPr>
        <p:spPr>
          <a:xfrm>
            <a:off x="665025" y="4388875"/>
            <a:ext cx="7638300" cy="7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"/>
              <a:t>Holder selectively releases salt + plain-text value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rgbClr val="666666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-&gt; "given_name" = hash("eluV5Og3gSNII8EYnsxA_A", "John")</a:t>
            </a:r>
            <a:endParaRPr sz="1050">
              <a:solidFill>
                <a:srgbClr val="666666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666666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-31718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5882"/>
              <a:buChar char="●"/>
            </a:pPr>
            <a:r>
              <a:rPr lang="de"/>
              <a:t>Verifier checks by calculating hashes &amp;  issuer’s signature</a:t>
            </a:r>
            <a:endParaRPr sz="1700"/>
          </a:p>
        </p:txBody>
      </p:sp>
      <p:sp>
        <p:nvSpPr>
          <p:cNvPr id="168" name="Google Shape;168;p23"/>
          <p:cNvSpPr txBox="1"/>
          <p:nvPr>
            <p:ph type="title"/>
          </p:nvPr>
        </p:nvSpPr>
        <p:spPr>
          <a:xfrm>
            <a:off x="311700" y="197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Presentation</a:t>
            </a:r>
            <a:endParaRPr/>
          </a:p>
        </p:txBody>
      </p:sp>
      <p:sp>
        <p:nvSpPr>
          <p:cNvPr id="169" name="Google Shape;169;p23"/>
          <p:cNvSpPr/>
          <p:nvPr/>
        </p:nvSpPr>
        <p:spPr>
          <a:xfrm>
            <a:off x="2378811" y="1074936"/>
            <a:ext cx="2391300" cy="12318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 sz="1200">
                <a:solidFill>
                  <a:schemeClr val="dk1"/>
                </a:solidFill>
              </a:rPr>
              <a:t>SD-JWT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200">
                <a:solidFill>
                  <a:schemeClr val="dk1"/>
                </a:solidFill>
              </a:rPr>
              <a:t>hashed claim values</a:t>
            </a:r>
            <a:endParaRPr sz="1200"/>
          </a:p>
        </p:txBody>
      </p:sp>
      <p:sp>
        <p:nvSpPr>
          <p:cNvPr id="170" name="Google Shape;170;p23"/>
          <p:cNvSpPr txBox="1"/>
          <p:nvPr/>
        </p:nvSpPr>
        <p:spPr>
          <a:xfrm>
            <a:off x="1531165" y="890500"/>
            <a:ext cx="101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Issuer</a:t>
            </a:r>
            <a:endParaRPr/>
          </a:p>
        </p:txBody>
      </p:sp>
      <p:sp>
        <p:nvSpPr>
          <p:cNvPr id="171" name="Google Shape;171;p23"/>
          <p:cNvSpPr txBox="1"/>
          <p:nvPr/>
        </p:nvSpPr>
        <p:spPr>
          <a:xfrm>
            <a:off x="1452905" y="3728008"/>
            <a:ext cx="117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Verifier</a:t>
            </a:r>
            <a:endParaRPr/>
          </a:p>
        </p:txBody>
      </p:sp>
      <p:cxnSp>
        <p:nvCxnSpPr>
          <p:cNvPr id="172" name="Google Shape;172;p23"/>
          <p:cNvCxnSpPr>
            <a:stCxn id="170" idx="2"/>
            <a:endCxn id="173" idx="0"/>
          </p:cNvCxnSpPr>
          <p:nvPr/>
        </p:nvCxnSpPr>
        <p:spPr>
          <a:xfrm>
            <a:off x="2038015" y="1290700"/>
            <a:ext cx="0" cy="97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3" name="Google Shape;173;p23"/>
          <p:cNvSpPr txBox="1"/>
          <p:nvPr/>
        </p:nvSpPr>
        <p:spPr>
          <a:xfrm>
            <a:off x="1509294" y="2260989"/>
            <a:ext cx="1057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End-User</a:t>
            </a:r>
            <a:br>
              <a:rPr lang="de"/>
            </a:br>
            <a:r>
              <a:rPr lang="de" sz="900"/>
              <a:t>(Holder)</a:t>
            </a:r>
            <a:endParaRPr sz="900"/>
          </a:p>
        </p:txBody>
      </p:sp>
      <p:cxnSp>
        <p:nvCxnSpPr>
          <p:cNvPr id="174" name="Google Shape;174;p23"/>
          <p:cNvCxnSpPr>
            <a:stCxn id="173" idx="2"/>
            <a:endCxn id="171" idx="0"/>
          </p:cNvCxnSpPr>
          <p:nvPr/>
        </p:nvCxnSpPr>
        <p:spPr>
          <a:xfrm>
            <a:off x="2038044" y="2799789"/>
            <a:ext cx="300" cy="92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75" name="Google Shape;175;p23"/>
          <p:cNvPicPr preferRelativeResize="0"/>
          <p:nvPr/>
        </p:nvPicPr>
        <p:blipFill rotWithShape="1">
          <a:blip r:embed="rId3">
            <a:alphaModFix/>
          </a:blip>
          <a:srcRect b="5019" l="665" r="0" t="50123"/>
          <a:stretch/>
        </p:blipFill>
        <p:spPr>
          <a:xfrm>
            <a:off x="2600649" y="1649731"/>
            <a:ext cx="1947579" cy="58744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3"/>
          <p:cNvSpPr/>
          <p:nvPr/>
        </p:nvSpPr>
        <p:spPr>
          <a:xfrm>
            <a:off x="3949619" y="2033725"/>
            <a:ext cx="854100" cy="339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100">
                <a:solidFill>
                  <a:srgbClr val="38761D"/>
                </a:solidFill>
              </a:rPr>
              <a:t>✓ signed by Issuer</a:t>
            </a:r>
            <a:endParaRPr sz="1100">
              <a:solidFill>
                <a:srgbClr val="38761D"/>
              </a:solidFill>
            </a:endParaRPr>
          </a:p>
        </p:txBody>
      </p:sp>
      <p:sp>
        <p:nvSpPr>
          <p:cNvPr id="177" name="Google Shape;177;p23"/>
          <p:cNvSpPr txBox="1"/>
          <p:nvPr/>
        </p:nvSpPr>
        <p:spPr>
          <a:xfrm>
            <a:off x="551400" y="1506720"/>
            <a:ext cx="1555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700"/>
              <a:t>Issuance</a:t>
            </a:r>
            <a:endParaRPr b="1" sz="1700"/>
          </a:p>
        </p:txBody>
      </p:sp>
      <p:sp>
        <p:nvSpPr>
          <p:cNvPr id="178" name="Google Shape;178;p23"/>
          <p:cNvSpPr txBox="1"/>
          <p:nvPr/>
        </p:nvSpPr>
        <p:spPr>
          <a:xfrm>
            <a:off x="551400" y="2965927"/>
            <a:ext cx="1555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700"/>
              <a:t>Presentation</a:t>
            </a:r>
            <a:endParaRPr b="1" sz="1700"/>
          </a:p>
        </p:txBody>
      </p:sp>
      <p:sp>
        <p:nvSpPr>
          <p:cNvPr id="179" name="Google Shape;179;p23"/>
          <p:cNvSpPr/>
          <p:nvPr/>
        </p:nvSpPr>
        <p:spPr>
          <a:xfrm>
            <a:off x="4932425" y="1074925"/>
            <a:ext cx="3165900" cy="11862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200">
                <a:solidFill>
                  <a:schemeClr val="dk1"/>
                </a:solidFill>
              </a:rPr>
              <a:t>Salt/Value Container</a:t>
            </a:r>
            <a:r>
              <a:rPr lang="de" sz="1200">
                <a:solidFill>
                  <a:schemeClr val="dk1"/>
                </a:solidFill>
              </a:rPr>
              <a:t> (</a:t>
            </a:r>
            <a:r>
              <a:rPr b="1" lang="de" sz="1200">
                <a:solidFill>
                  <a:schemeClr val="dk1"/>
                </a:solidFill>
              </a:rPr>
              <a:t>SVC</a:t>
            </a:r>
            <a:r>
              <a:rPr lang="de" sz="1200">
                <a:solidFill>
                  <a:schemeClr val="dk1"/>
                </a:solidFill>
              </a:rPr>
              <a:t>)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>
                <a:solidFill>
                  <a:schemeClr val="dk1"/>
                </a:solidFill>
              </a:rPr>
              <a:t>mapping of plain-text claim values and unique salts used in hashing</a:t>
            </a:r>
            <a:endParaRPr b="1" sz="1200">
              <a:solidFill>
                <a:schemeClr val="dk1"/>
              </a:solidFill>
            </a:endParaRPr>
          </a:p>
        </p:txBody>
      </p:sp>
      <p:pic>
        <p:nvPicPr>
          <p:cNvPr id="180" name="Google Shape;180;p23"/>
          <p:cNvPicPr preferRelativeResize="0"/>
          <p:nvPr/>
        </p:nvPicPr>
        <p:blipFill rotWithShape="1">
          <a:blip r:embed="rId4">
            <a:alphaModFix/>
          </a:blip>
          <a:srcRect b="9371" l="0" r="12365" t="0"/>
          <a:stretch/>
        </p:blipFill>
        <p:spPr>
          <a:xfrm>
            <a:off x="5583375" y="1674050"/>
            <a:ext cx="2091959" cy="5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4794679" y="2687035"/>
            <a:ext cx="3270000" cy="14694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200">
                <a:solidFill>
                  <a:schemeClr val="dk1"/>
                </a:solidFill>
              </a:rPr>
              <a:t>SD-JWT-Release </a:t>
            </a:r>
            <a:endParaRPr b="1" sz="1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>
                <a:solidFill>
                  <a:schemeClr val="dk1"/>
                </a:solidFill>
              </a:rPr>
              <a:t>plain-text claim values and unique salts of selectively disclosed claims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82" name="Google Shape;182;p23"/>
          <p:cNvSpPr/>
          <p:nvPr/>
        </p:nvSpPr>
        <p:spPr>
          <a:xfrm rot="5400000">
            <a:off x="2919216" y="2266255"/>
            <a:ext cx="201000" cy="45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3"/>
          <p:cNvSpPr txBox="1"/>
          <p:nvPr/>
        </p:nvSpPr>
        <p:spPr>
          <a:xfrm>
            <a:off x="3203102" y="2315475"/>
            <a:ext cx="950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sent as-is </a:t>
            </a:r>
            <a:endParaRPr sz="1200"/>
          </a:p>
        </p:txBody>
      </p:sp>
      <p:sp>
        <p:nvSpPr>
          <p:cNvPr id="184" name="Google Shape;184;p23"/>
          <p:cNvSpPr/>
          <p:nvPr/>
        </p:nvSpPr>
        <p:spPr>
          <a:xfrm rot="5400000">
            <a:off x="5718839" y="2272779"/>
            <a:ext cx="190500" cy="45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3"/>
          <p:cNvSpPr txBox="1"/>
          <p:nvPr/>
        </p:nvSpPr>
        <p:spPr>
          <a:xfrm>
            <a:off x="6079454" y="2318477"/>
            <a:ext cx="1900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selectively disclosed</a:t>
            </a:r>
            <a:endParaRPr sz="1200"/>
          </a:p>
        </p:txBody>
      </p:sp>
      <p:sp>
        <p:nvSpPr>
          <p:cNvPr id="186" name="Google Shape;186;p23"/>
          <p:cNvSpPr/>
          <p:nvPr/>
        </p:nvSpPr>
        <p:spPr>
          <a:xfrm>
            <a:off x="2378800" y="2682093"/>
            <a:ext cx="2333700" cy="13983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 sz="1200">
                <a:solidFill>
                  <a:schemeClr val="dk1"/>
                </a:solidFill>
              </a:rPr>
              <a:t>SD-JWT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200">
                <a:solidFill>
                  <a:schemeClr val="dk1"/>
                </a:solidFill>
              </a:rPr>
              <a:t>hashed claim values</a:t>
            </a:r>
            <a:endParaRPr sz="1200"/>
          </a:p>
        </p:txBody>
      </p:sp>
      <p:pic>
        <p:nvPicPr>
          <p:cNvPr id="187" name="Google Shape;187;p23"/>
          <p:cNvPicPr preferRelativeResize="0"/>
          <p:nvPr/>
        </p:nvPicPr>
        <p:blipFill rotWithShape="1">
          <a:blip r:embed="rId3">
            <a:alphaModFix/>
          </a:blip>
          <a:srcRect b="5019" l="665" r="0" t="50123"/>
          <a:stretch/>
        </p:blipFill>
        <p:spPr>
          <a:xfrm>
            <a:off x="2595298" y="3205055"/>
            <a:ext cx="1900700" cy="66691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3"/>
          <p:cNvSpPr/>
          <p:nvPr/>
        </p:nvSpPr>
        <p:spPr>
          <a:xfrm>
            <a:off x="3911799" y="3826522"/>
            <a:ext cx="833700" cy="385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100">
                <a:solidFill>
                  <a:srgbClr val="38761D"/>
                </a:solidFill>
              </a:rPr>
              <a:t>✓ signed by Issuer</a:t>
            </a:r>
            <a:endParaRPr sz="1100">
              <a:solidFill>
                <a:srgbClr val="38761D"/>
              </a:solidFill>
            </a:endParaRPr>
          </a:p>
        </p:txBody>
      </p:sp>
      <p:pic>
        <p:nvPicPr>
          <p:cNvPr id="189" name="Google Shape;18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92959" y="3440593"/>
            <a:ext cx="2880515" cy="38592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3"/>
          <p:cNvSpPr/>
          <p:nvPr/>
        </p:nvSpPr>
        <p:spPr>
          <a:xfrm>
            <a:off x="6907374" y="3826522"/>
            <a:ext cx="1191000" cy="385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100">
                <a:solidFill>
                  <a:srgbClr val="38761D"/>
                </a:solidFill>
              </a:rPr>
              <a:t>✓ optionally signed by holder</a:t>
            </a:r>
            <a:endParaRPr sz="1100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Deep-dive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/>
          <p:nvPr/>
        </p:nvSpPr>
        <p:spPr>
          <a:xfrm>
            <a:off x="4572000" y="3287975"/>
            <a:ext cx="3378000" cy="15237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200">
                <a:solidFill>
                  <a:schemeClr val="dk1"/>
                </a:solidFill>
              </a:rPr>
              <a:t>SD-JWT-Release </a:t>
            </a:r>
            <a:endParaRPr b="1" sz="1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>
                <a:solidFill>
                  <a:schemeClr val="dk1"/>
                </a:solidFill>
              </a:rPr>
              <a:t>plain-text claim values and unique salts of selectively disclosed claims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01" name="Google Shape;201;p25"/>
          <p:cNvSpPr/>
          <p:nvPr/>
        </p:nvSpPr>
        <p:spPr>
          <a:xfrm>
            <a:off x="2076300" y="1443000"/>
            <a:ext cx="2410800" cy="14499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 sz="1200">
                <a:solidFill>
                  <a:schemeClr val="dk1"/>
                </a:solidFill>
              </a:rPr>
              <a:t>SD-JWT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200">
                <a:solidFill>
                  <a:schemeClr val="dk1"/>
                </a:solidFill>
              </a:rPr>
              <a:t>hashed claim values</a:t>
            </a:r>
            <a:endParaRPr sz="1200"/>
          </a:p>
        </p:txBody>
      </p:sp>
      <p:sp>
        <p:nvSpPr>
          <p:cNvPr id="202" name="Google Shape;202;p25"/>
          <p:cNvSpPr/>
          <p:nvPr/>
        </p:nvSpPr>
        <p:spPr>
          <a:xfrm>
            <a:off x="4572000" y="1443000"/>
            <a:ext cx="3412800" cy="14499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200">
                <a:solidFill>
                  <a:schemeClr val="dk1"/>
                </a:solidFill>
              </a:rPr>
              <a:t>Salt/Value Container</a:t>
            </a:r>
            <a:r>
              <a:rPr lang="de" sz="1200">
                <a:solidFill>
                  <a:schemeClr val="dk1"/>
                </a:solidFill>
              </a:rPr>
              <a:t> (</a:t>
            </a:r>
            <a:r>
              <a:rPr b="1" lang="de" sz="1200">
                <a:solidFill>
                  <a:schemeClr val="dk1"/>
                </a:solidFill>
              </a:rPr>
              <a:t>SVC</a:t>
            </a:r>
            <a:r>
              <a:rPr lang="de" sz="1200">
                <a:solidFill>
                  <a:schemeClr val="dk1"/>
                </a:solidFill>
              </a:rPr>
              <a:t>)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>
                <a:solidFill>
                  <a:schemeClr val="dk1"/>
                </a:solidFill>
              </a:rPr>
              <a:t>mapping of plain-text claim values and unique salts used in hashing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203" name="Google Shape;20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de"/>
              <a:t>Deep-dive on SD-JWT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5"/>
          <p:cNvSpPr txBox="1"/>
          <p:nvPr/>
        </p:nvSpPr>
        <p:spPr>
          <a:xfrm>
            <a:off x="1221725" y="1084450"/>
            <a:ext cx="102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Issuer</a:t>
            </a:r>
            <a:endParaRPr/>
          </a:p>
        </p:txBody>
      </p:sp>
      <p:sp>
        <p:nvSpPr>
          <p:cNvPr id="205" name="Google Shape;205;p25"/>
          <p:cNvSpPr txBox="1"/>
          <p:nvPr/>
        </p:nvSpPr>
        <p:spPr>
          <a:xfrm>
            <a:off x="1142825" y="4732750"/>
            <a:ext cx="117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Verifier</a:t>
            </a:r>
            <a:endParaRPr/>
          </a:p>
        </p:txBody>
      </p:sp>
      <p:cxnSp>
        <p:nvCxnSpPr>
          <p:cNvPr id="206" name="Google Shape;206;p25"/>
          <p:cNvCxnSpPr>
            <a:stCxn id="204" idx="2"/>
            <a:endCxn id="207" idx="0"/>
          </p:cNvCxnSpPr>
          <p:nvPr/>
        </p:nvCxnSpPr>
        <p:spPr>
          <a:xfrm>
            <a:off x="1732775" y="1484650"/>
            <a:ext cx="0" cy="135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7" name="Google Shape;207;p25"/>
          <p:cNvSpPr txBox="1"/>
          <p:nvPr/>
        </p:nvSpPr>
        <p:spPr>
          <a:xfrm>
            <a:off x="1199675" y="2839300"/>
            <a:ext cx="10662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End-User</a:t>
            </a:r>
            <a:br>
              <a:rPr lang="de"/>
            </a:br>
            <a:r>
              <a:rPr lang="de" sz="900"/>
              <a:t>(Holder)</a:t>
            </a:r>
            <a:endParaRPr sz="900"/>
          </a:p>
        </p:txBody>
      </p:sp>
      <p:cxnSp>
        <p:nvCxnSpPr>
          <p:cNvPr id="208" name="Google Shape;208;p25"/>
          <p:cNvCxnSpPr>
            <a:stCxn id="207" idx="2"/>
            <a:endCxn id="205" idx="0"/>
          </p:cNvCxnSpPr>
          <p:nvPr/>
        </p:nvCxnSpPr>
        <p:spPr>
          <a:xfrm>
            <a:off x="1732775" y="3378100"/>
            <a:ext cx="0" cy="135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9" name="Google Shape;209;p25"/>
          <p:cNvSpPr/>
          <p:nvPr/>
        </p:nvSpPr>
        <p:spPr>
          <a:xfrm rot="5400000">
            <a:off x="2634150" y="2852572"/>
            <a:ext cx="208500" cy="469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5"/>
          <p:cNvSpPr txBox="1"/>
          <p:nvPr/>
        </p:nvSpPr>
        <p:spPr>
          <a:xfrm>
            <a:off x="2927838" y="2902675"/>
            <a:ext cx="98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sent as-is </a:t>
            </a:r>
            <a:endParaRPr sz="1200"/>
          </a:p>
        </p:txBody>
      </p:sp>
      <p:sp>
        <p:nvSpPr>
          <p:cNvPr id="211" name="Google Shape;211;p25"/>
          <p:cNvSpPr/>
          <p:nvPr/>
        </p:nvSpPr>
        <p:spPr>
          <a:xfrm rot="5400000">
            <a:off x="5526400" y="2859231"/>
            <a:ext cx="197400" cy="469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5"/>
          <p:cNvSpPr txBox="1"/>
          <p:nvPr/>
        </p:nvSpPr>
        <p:spPr>
          <a:xfrm>
            <a:off x="5899225" y="2905788"/>
            <a:ext cx="1963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selectively disclosed</a:t>
            </a:r>
            <a:endParaRPr sz="1200"/>
          </a:p>
        </p:txBody>
      </p:sp>
      <p:pic>
        <p:nvPicPr>
          <p:cNvPr id="213" name="Google Shape;213;p25"/>
          <p:cNvPicPr preferRelativeResize="0"/>
          <p:nvPr/>
        </p:nvPicPr>
        <p:blipFill rotWithShape="1">
          <a:blip r:embed="rId3">
            <a:alphaModFix/>
          </a:blip>
          <a:srcRect b="5019" l="665" r="0" t="50123"/>
          <a:stretch/>
        </p:blipFill>
        <p:spPr>
          <a:xfrm>
            <a:off x="2299952" y="1985302"/>
            <a:ext cx="1963500" cy="69157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5"/>
          <p:cNvSpPr/>
          <p:nvPr/>
        </p:nvSpPr>
        <p:spPr>
          <a:xfrm>
            <a:off x="3659950" y="2571750"/>
            <a:ext cx="861300" cy="400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100">
                <a:solidFill>
                  <a:srgbClr val="38761D"/>
                </a:solidFill>
              </a:rPr>
              <a:t>✓ signed by Issuer</a:t>
            </a:r>
            <a:endParaRPr sz="1100">
              <a:solidFill>
                <a:srgbClr val="38761D"/>
              </a:solidFill>
            </a:endParaRPr>
          </a:p>
        </p:txBody>
      </p:sp>
      <p:pic>
        <p:nvPicPr>
          <p:cNvPr id="215" name="Google Shape;215;p25"/>
          <p:cNvPicPr preferRelativeResize="0"/>
          <p:nvPr/>
        </p:nvPicPr>
        <p:blipFill rotWithShape="1">
          <a:blip r:embed="rId4">
            <a:alphaModFix/>
          </a:blip>
          <a:srcRect b="9371" l="0" r="12365" t="0"/>
          <a:stretch/>
        </p:blipFill>
        <p:spPr>
          <a:xfrm>
            <a:off x="5273725" y="2066525"/>
            <a:ext cx="2627800" cy="767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5"/>
          <p:cNvSpPr/>
          <p:nvPr/>
        </p:nvSpPr>
        <p:spPr>
          <a:xfrm>
            <a:off x="2076300" y="3282850"/>
            <a:ext cx="2410800" cy="14499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 sz="1200">
                <a:solidFill>
                  <a:schemeClr val="dk1"/>
                </a:solidFill>
              </a:rPr>
              <a:t>SD-JWT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200">
                <a:solidFill>
                  <a:schemeClr val="dk1"/>
                </a:solidFill>
              </a:rPr>
              <a:t>hashed claim values</a:t>
            </a:r>
            <a:endParaRPr sz="1200"/>
          </a:p>
        </p:txBody>
      </p:sp>
      <p:pic>
        <p:nvPicPr>
          <p:cNvPr id="217" name="Google Shape;217;p25"/>
          <p:cNvPicPr preferRelativeResize="0"/>
          <p:nvPr/>
        </p:nvPicPr>
        <p:blipFill rotWithShape="1">
          <a:blip r:embed="rId3">
            <a:alphaModFix/>
          </a:blip>
          <a:srcRect b="5019" l="665" r="0" t="50123"/>
          <a:stretch/>
        </p:blipFill>
        <p:spPr>
          <a:xfrm>
            <a:off x="2299952" y="3825152"/>
            <a:ext cx="1963500" cy="69157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5"/>
          <p:cNvSpPr/>
          <p:nvPr/>
        </p:nvSpPr>
        <p:spPr>
          <a:xfrm>
            <a:off x="3659950" y="4469600"/>
            <a:ext cx="861300" cy="400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100">
                <a:solidFill>
                  <a:srgbClr val="38761D"/>
                </a:solidFill>
              </a:rPr>
              <a:t>✓ signed by Issuer</a:t>
            </a:r>
            <a:endParaRPr sz="1100">
              <a:solidFill>
                <a:srgbClr val="38761D"/>
              </a:solidFill>
            </a:endParaRPr>
          </a:p>
        </p:txBody>
      </p:sp>
      <p:pic>
        <p:nvPicPr>
          <p:cNvPr id="219" name="Google Shape;21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0136" y="4069400"/>
            <a:ext cx="2975688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5"/>
          <p:cNvSpPr/>
          <p:nvPr/>
        </p:nvSpPr>
        <p:spPr>
          <a:xfrm>
            <a:off x="6754500" y="4469600"/>
            <a:ext cx="1230300" cy="400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100">
                <a:solidFill>
                  <a:srgbClr val="38761D"/>
                </a:solidFill>
              </a:rPr>
              <a:t>✓ optionally signed by holder</a:t>
            </a:r>
            <a:endParaRPr sz="1100">
              <a:solidFill>
                <a:srgbClr val="38761D"/>
              </a:solidFill>
            </a:endParaRPr>
          </a:p>
        </p:txBody>
      </p:sp>
      <p:sp>
        <p:nvSpPr>
          <p:cNvPr id="221" name="Google Shape;221;p25"/>
          <p:cNvSpPr txBox="1"/>
          <p:nvPr/>
        </p:nvSpPr>
        <p:spPr>
          <a:xfrm>
            <a:off x="233950" y="1951325"/>
            <a:ext cx="1568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700"/>
              <a:t>Issuance</a:t>
            </a:r>
            <a:endParaRPr b="1" sz="1700"/>
          </a:p>
        </p:txBody>
      </p:sp>
      <p:sp>
        <p:nvSpPr>
          <p:cNvPr id="222" name="Google Shape;222;p25"/>
          <p:cNvSpPr txBox="1"/>
          <p:nvPr/>
        </p:nvSpPr>
        <p:spPr>
          <a:xfrm>
            <a:off x="233950" y="3669200"/>
            <a:ext cx="1568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700"/>
              <a:t>Presentation</a:t>
            </a:r>
            <a:endParaRPr b="1" sz="1700"/>
          </a:p>
        </p:txBody>
      </p:sp>
      <p:sp>
        <p:nvSpPr>
          <p:cNvPr id="223" name="Google Shape;223;p25"/>
          <p:cNvSpPr/>
          <p:nvPr/>
        </p:nvSpPr>
        <p:spPr>
          <a:xfrm>
            <a:off x="1903800" y="1307775"/>
            <a:ext cx="2805300" cy="3668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Example: SD-JWT</a:t>
            </a:r>
            <a:endParaRPr/>
          </a:p>
        </p:txBody>
      </p:sp>
      <p:sp>
        <p:nvSpPr>
          <p:cNvPr id="229" name="Google Shape;229;p26"/>
          <p:cNvSpPr txBox="1"/>
          <p:nvPr/>
        </p:nvSpPr>
        <p:spPr>
          <a:xfrm>
            <a:off x="304800" y="1017725"/>
            <a:ext cx="8949600" cy="40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rgbClr val="666666"/>
                </a:solidFill>
              </a:rPr>
              <a:t>Issuer creates &amp; sends to holder: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{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"iss"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"https://example.com/issuer"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"sub_jwk"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{ </a:t>
            </a:r>
            <a:r>
              <a:rPr lang="de" sz="1050">
                <a:solidFill>
                  <a:srgbClr val="666666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# optional: public key of holder</a:t>
            </a:r>
            <a:endParaRPr sz="1050">
              <a:solidFill>
                <a:srgbClr val="666666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"kty"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"RSA"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"n"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"pm4bOHBg-oYhAyP(...)7ihcw"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"e"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"AQAB"</a:t>
            </a:r>
            <a:endParaRPr sz="1050">
              <a:solidFill>
                <a:srgbClr val="A31515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},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"iat"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098658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1516239022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"exp"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098658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1516247022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"sd_hash_alg"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"sha-256"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"sd_digests"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{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"sub"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"z4xgEco94diTaSruISPiE7o_wtmcOfnH_8R7X9Pa578"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"given_name"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"PvU7cWjuHUq6w-i9XFpQZhjT-uprQL3GH3mKsAJl0e0"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"family_name"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"H-Relr4cEBMlenyK1gvyx16QVpnt4MEclT5tP0aTLFU"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"email"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"ET2A1JQLF85ZpBulh6UFstGrSfR4B3KM-bjQVllhxqY"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"phone_number"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"SJnciB2DIRVA5cXBrdKoH6n45788mZyUn2rnv74uMVU"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"address"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"0FldqLfGnERPPVDC17od9xb4w3iRJTEQbW_Yk9AmnDw"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"birthdate"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"-L0kMgIbLXe3OEkKTUGwz_QKhjehDeofKGwoPrxLuo4"</a:t>
            </a:r>
            <a:endParaRPr sz="1050">
              <a:solidFill>
                <a:srgbClr val="A31515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}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}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</p:txBody>
      </p:sp>
      <p:sp>
        <p:nvSpPr>
          <p:cNvPr id="230" name="Google Shape;230;p26"/>
          <p:cNvSpPr/>
          <p:nvPr/>
        </p:nvSpPr>
        <p:spPr>
          <a:xfrm>
            <a:off x="466575" y="3123875"/>
            <a:ext cx="5469600" cy="1717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6"/>
          <p:cNvSpPr txBox="1"/>
          <p:nvPr/>
        </p:nvSpPr>
        <p:spPr>
          <a:xfrm>
            <a:off x="6020700" y="3674675"/>
            <a:ext cx="312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rgbClr val="A31515"/>
                </a:solidFill>
              </a:rPr>
              <a:t>Digests of all the claims issued to the holder by the Issuer </a:t>
            </a:r>
            <a:endParaRPr>
              <a:solidFill>
                <a:srgbClr val="A31515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7"/>
          <p:cNvSpPr/>
          <p:nvPr/>
        </p:nvSpPr>
        <p:spPr>
          <a:xfrm>
            <a:off x="4572000" y="3287975"/>
            <a:ext cx="3378000" cy="15237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200">
                <a:solidFill>
                  <a:schemeClr val="dk1"/>
                </a:solidFill>
              </a:rPr>
              <a:t>SD-JWT-Release </a:t>
            </a:r>
            <a:endParaRPr b="1" sz="1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>
                <a:solidFill>
                  <a:schemeClr val="dk1"/>
                </a:solidFill>
              </a:rPr>
              <a:t>plain-text claim values and unique salts of selectively disclosed claims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37" name="Google Shape;237;p27"/>
          <p:cNvSpPr/>
          <p:nvPr/>
        </p:nvSpPr>
        <p:spPr>
          <a:xfrm>
            <a:off x="2076300" y="1443000"/>
            <a:ext cx="2410800" cy="14499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 sz="1200">
                <a:solidFill>
                  <a:schemeClr val="dk1"/>
                </a:solidFill>
              </a:rPr>
              <a:t>SD-JWT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200">
                <a:solidFill>
                  <a:schemeClr val="dk1"/>
                </a:solidFill>
              </a:rPr>
              <a:t>hashed claim values</a:t>
            </a:r>
            <a:endParaRPr sz="1200"/>
          </a:p>
        </p:txBody>
      </p:sp>
      <p:sp>
        <p:nvSpPr>
          <p:cNvPr id="238" name="Google Shape;238;p27"/>
          <p:cNvSpPr/>
          <p:nvPr/>
        </p:nvSpPr>
        <p:spPr>
          <a:xfrm>
            <a:off x="4572000" y="1443000"/>
            <a:ext cx="3412800" cy="14499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200">
                <a:solidFill>
                  <a:schemeClr val="dk1"/>
                </a:solidFill>
              </a:rPr>
              <a:t>Salt/Value Container</a:t>
            </a:r>
            <a:r>
              <a:rPr lang="de" sz="1200">
                <a:solidFill>
                  <a:schemeClr val="dk1"/>
                </a:solidFill>
              </a:rPr>
              <a:t> (</a:t>
            </a:r>
            <a:r>
              <a:rPr b="1" lang="de" sz="1200">
                <a:solidFill>
                  <a:schemeClr val="dk1"/>
                </a:solidFill>
              </a:rPr>
              <a:t>SVC</a:t>
            </a:r>
            <a:r>
              <a:rPr lang="de" sz="1200">
                <a:solidFill>
                  <a:schemeClr val="dk1"/>
                </a:solidFill>
              </a:rPr>
              <a:t>)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>
                <a:solidFill>
                  <a:schemeClr val="dk1"/>
                </a:solidFill>
              </a:rPr>
              <a:t>mapping of plain-text claim values and unique salts used in hashing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239" name="Google Shape;23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de"/>
              <a:t>Deep-dive on SVC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7"/>
          <p:cNvSpPr txBox="1"/>
          <p:nvPr/>
        </p:nvSpPr>
        <p:spPr>
          <a:xfrm>
            <a:off x="1221725" y="1084450"/>
            <a:ext cx="102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Issuer</a:t>
            </a:r>
            <a:endParaRPr/>
          </a:p>
        </p:txBody>
      </p:sp>
      <p:sp>
        <p:nvSpPr>
          <p:cNvPr id="241" name="Google Shape;241;p27"/>
          <p:cNvSpPr txBox="1"/>
          <p:nvPr/>
        </p:nvSpPr>
        <p:spPr>
          <a:xfrm>
            <a:off x="1142825" y="4732750"/>
            <a:ext cx="117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Verifier</a:t>
            </a:r>
            <a:endParaRPr/>
          </a:p>
        </p:txBody>
      </p:sp>
      <p:cxnSp>
        <p:nvCxnSpPr>
          <p:cNvPr id="242" name="Google Shape;242;p27"/>
          <p:cNvCxnSpPr>
            <a:stCxn id="240" idx="2"/>
            <a:endCxn id="243" idx="0"/>
          </p:cNvCxnSpPr>
          <p:nvPr/>
        </p:nvCxnSpPr>
        <p:spPr>
          <a:xfrm>
            <a:off x="1732775" y="1484650"/>
            <a:ext cx="0" cy="135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3" name="Google Shape;243;p27"/>
          <p:cNvSpPr txBox="1"/>
          <p:nvPr/>
        </p:nvSpPr>
        <p:spPr>
          <a:xfrm>
            <a:off x="1199675" y="2839300"/>
            <a:ext cx="10662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End-User</a:t>
            </a:r>
            <a:br>
              <a:rPr lang="de"/>
            </a:br>
            <a:r>
              <a:rPr lang="de" sz="900"/>
              <a:t>(Holder)</a:t>
            </a:r>
            <a:endParaRPr sz="900"/>
          </a:p>
        </p:txBody>
      </p:sp>
      <p:cxnSp>
        <p:nvCxnSpPr>
          <p:cNvPr id="244" name="Google Shape;244;p27"/>
          <p:cNvCxnSpPr>
            <a:stCxn id="243" idx="2"/>
            <a:endCxn id="241" idx="0"/>
          </p:cNvCxnSpPr>
          <p:nvPr/>
        </p:nvCxnSpPr>
        <p:spPr>
          <a:xfrm>
            <a:off x="1732775" y="3378100"/>
            <a:ext cx="0" cy="135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5" name="Google Shape;245;p27"/>
          <p:cNvSpPr/>
          <p:nvPr/>
        </p:nvSpPr>
        <p:spPr>
          <a:xfrm rot="5400000">
            <a:off x="2634150" y="2852572"/>
            <a:ext cx="208500" cy="469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7"/>
          <p:cNvSpPr txBox="1"/>
          <p:nvPr/>
        </p:nvSpPr>
        <p:spPr>
          <a:xfrm>
            <a:off x="2927838" y="2902675"/>
            <a:ext cx="98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sent as-is </a:t>
            </a:r>
            <a:endParaRPr sz="1200"/>
          </a:p>
        </p:txBody>
      </p:sp>
      <p:sp>
        <p:nvSpPr>
          <p:cNvPr id="247" name="Google Shape;247;p27"/>
          <p:cNvSpPr/>
          <p:nvPr/>
        </p:nvSpPr>
        <p:spPr>
          <a:xfrm rot="5400000">
            <a:off x="5526400" y="2859231"/>
            <a:ext cx="197400" cy="469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7"/>
          <p:cNvSpPr txBox="1"/>
          <p:nvPr/>
        </p:nvSpPr>
        <p:spPr>
          <a:xfrm>
            <a:off x="5899225" y="2905788"/>
            <a:ext cx="1963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selectively disclosed</a:t>
            </a:r>
            <a:endParaRPr sz="1200"/>
          </a:p>
        </p:txBody>
      </p:sp>
      <p:pic>
        <p:nvPicPr>
          <p:cNvPr id="249" name="Google Shape;249;p27"/>
          <p:cNvPicPr preferRelativeResize="0"/>
          <p:nvPr/>
        </p:nvPicPr>
        <p:blipFill rotWithShape="1">
          <a:blip r:embed="rId3">
            <a:alphaModFix/>
          </a:blip>
          <a:srcRect b="5019" l="665" r="0" t="50123"/>
          <a:stretch/>
        </p:blipFill>
        <p:spPr>
          <a:xfrm>
            <a:off x="2299952" y="1985302"/>
            <a:ext cx="1963500" cy="691573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7"/>
          <p:cNvSpPr/>
          <p:nvPr/>
        </p:nvSpPr>
        <p:spPr>
          <a:xfrm>
            <a:off x="3659950" y="2571750"/>
            <a:ext cx="861300" cy="400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100">
                <a:solidFill>
                  <a:srgbClr val="38761D"/>
                </a:solidFill>
              </a:rPr>
              <a:t>✓ signed by Issuer</a:t>
            </a:r>
            <a:endParaRPr sz="1100">
              <a:solidFill>
                <a:srgbClr val="38761D"/>
              </a:solidFill>
            </a:endParaRPr>
          </a:p>
        </p:txBody>
      </p:sp>
      <p:pic>
        <p:nvPicPr>
          <p:cNvPr id="251" name="Google Shape;251;p27"/>
          <p:cNvPicPr preferRelativeResize="0"/>
          <p:nvPr/>
        </p:nvPicPr>
        <p:blipFill rotWithShape="1">
          <a:blip r:embed="rId4">
            <a:alphaModFix/>
          </a:blip>
          <a:srcRect b="9371" l="0" r="12365" t="0"/>
          <a:stretch/>
        </p:blipFill>
        <p:spPr>
          <a:xfrm>
            <a:off x="5273725" y="2066525"/>
            <a:ext cx="2627800" cy="76742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7"/>
          <p:cNvSpPr/>
          <p:nvPr/>
        </p:nvSpPr>
        <p:spPr>
          <a:xfrm>
            <a:off x="2076300" y="3282850"/>
            <a:ext cx="2410800" cy="14499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 sz="1200">
                <a:solidFill>
                  <a:schemeClr val="dk1"/>
                </a:solidFill>
              </a:rPr>
              <a:t>SD-JWT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200">
                <a:solidFill>
                  <a:schemeClr val="dk1"/>
                </a:solidFill>
              </a:rPr>
              <a:t>hashed claim values</a:t>
            </a:r>
            <a:endParaRPr sz="1200"/>
          </a:p>
        </p:txBody>
      </p:sp>
      <p:pic>
        <p:nvPicPr>
          <p:cNvPr id="253" name="Google Shape;253;p27"/>
          <p:cNvPicPr preferRelativeResize="0"/>
          <p:nvPr/>
        </p:nvPicPr>
        <p:blipFill rotWithShape="1">
          <a:blip r:embed="rId3">
            <a:alphaModFix/>
          </a:blip>
          <a:srcRect b="5019" l="665" r="0" t="50123"/>
          <a:stretch/>
        </p:blipFill>
        <p:spPr>
          <a:xfrm>
            <a:off x="2299952" y="3825152"/>
            <a:ext cx="1963500" cy="69157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7"/>
          <p:cNvSpPr/>
          <p:nvPr/>
        </p:nvSpPr>
        <p:spPr>
          <a:xfrm>
            <a:off x="3659950" y="4469600"/>
            <a:ext cx="861300" cy="400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100">
                <a:solidFill>
                  <a:srgbClr val="38761D"/>
                </a:solidFill>
              </a:rPr>
              <a:t>✓ signed by Issuer</a:t>
            </a:r>
            <a:endParaRPr sz="1100">
              <a:solidFill>
                <a:srgbClr val="38761D"/>
              </a:solidFill>
            </a:endParaRPr>
          </a:p>
        </p:txBody>
      </p:sp>
      <p:pic>
        <p:nvPicPr>
          <p:cNvPr id="255" name="Google Shape;25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0136" y="4069400"/>
            <a:ext cx="2975688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7"/>
          <p:cNvSpPr/>
          <p:nvPr/>
        </p:nvSpPr>
        <p:spPr>
          <a:xfrm>
            <a:off x="6754500" y="4469600"/>
            <a:ext cx="1230300" cy="400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100">
                <a:solidFill>
                  <a:srgbClr val="38761D"/>
                </a:solidFill>
              </a:rPr>
              <a:t>✓ optionally signed by holder</a:t>
            </a:r>
            <a:endParaRPr sz="1100">
              <a:solidFill>
                <a:srgbClr val="38761D"/>
              </a:solidFill>
            </a:endParaRPr>
          </a:p>
        </p:txBody>
      </p:sp>
      <p:sp>
        <p:nvSpPr>
          <p:cNvPr id="257" name="Google Shape;257;p27"/>
          <p:cNvSpPr txBox="1"/>
          <p:nvPr/>
        </p:nvSpPr>
        <p:spPr>
          <a:xfrm>
            <a:off x="233950" y="1951325"/>
            <a:ext cx="1568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700"/>
              <a:t>Issuance</a:t>
            </a:r>
            <a:endParaRPr b="1" sz="1700"/>
          </a:p>
        </p:txBody>
      </p:sp>
      <p:sp>
        <p:nvSpPr>
          <p:cNvPr id="258" name="Google Shape;258;p27"/>
          <p:cNvSpPr txBox="1"/>
          <p:nvPr/>
        </p:nvSpPr>
        <p:spPr>
          <a:xfrm>
            <a:off x="233950" y="3669200"/>
            <a:ext cx="1568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700"/>
              <a:t>Presentation</a:t>
            </a:r>
            <a:endParaRPr b="1" sz="1700"/>
          </a:p>
        </p:txBody>
      </p:sp>
      <p:sp>
        <p:nvSpPr>
          <p:cNvPr id="259" name="Google Shape;259;p27"/>
          <p:cNvSpPr/>
          <p:nvPr/>
        </p:nvSpPr>
        <p:spPr>
          <a:xfrm>
            <a:off x="4394575" y="1307525"/>
            <a:ext cx="3767400" cy="1704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Example: Salt/Value Container</a:t>
            </a:r>
            <a:endParaRPr/>
          </a:p>
        </p:txBody>
      </p:sp>
      <p:sp>
        <p:nvSpPr>
          <p:cNvPr id="265" name="Google Shape;265;p28"/>
          <p:cNvSpPr txBox="1"/>
          <p:nvPr/>
        </p:nvSpPr>
        <p:spPr>
          <a:xfrm>
            <a:off x="304800" y="1219200"/>
            <a:ext cx="8614500" cy="29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rgbClr val="666666"/>
                </a:solidFill>
              </a:rPr>
              <a:t>Issuer creates &amp; sends to holder together with SD-JWT: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{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"sd_release"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{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"sub"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"[\"2GLC42sKQveCfGfryNRN9w\", \"6c5c0a49-b589-431d-bae7-219122a9ec2c\"]"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"given_name"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"[\"eluV5Og3gSNII8EYnsxA_A\", \"John\"]"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"family_name"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"[\"6Ij7tM-a5iVPGboS5tmvVA\", \"Doe\"]"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"email"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"[\"eI8ZWm9QnKPpNPeNenHdhQ\", \"johndoe@example.com\"]"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"phone_number"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"[\"Qg_O64zqAxe412a108iroA\", \"+1-202-555-0101\"]"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"address"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"[\"AJx-095VPrpTtN4QMOqROA\", {\"street_address\": \"123 Main St\", \"locality\": \"Anytown\", \"region\": \"Anystate\", \"country\": \"US\"}]"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"birthdate"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"[\"Pc33JM2LchcU_lHggv_ufQ\", \"1940-01-01\"]"</a:t>
            </a:r>
            <a:endParaRPr sz="1050">
              <a:solidFill>
                <a:srgbClr val="A31515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}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}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</p:txBody>
      </p:sp>
      <p:sp>
        <p:nvSpPr>
          <p:cNvPr id="266" name="Google Shape;266;p28"/>
          <p:cNvSpPr txBox="1"/>
          <p:nvPr/>
        </p:nvSpPr>
        <p:spPr>
          <a:xfrm rot="461716">
            <a:off x="7161891" y="100348"/>
            <a:ext cx="586986" cy="6003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700"/>
              <a:t>😱</a:t>
            </a:r>
            <a:endParaRPr sz="2700"/>
          </a:p>
        </p:txBody>
      </p:sp>
      <p:sp>
        <p:nvSpPr>
          <p:cNvPr id="267" name="Google Shape;267;p28"/>
          <p:cNvSpPr txBox="1"/>
          <p:nvPr/>
        </p:nvSpPr>
        <p:spPr>
          <a:xfrm rot="461902">
            <a:off x="7659378" y="346167"/>
            <a:ext cx="1390735" cy="4310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600">
                <a:latin typeface="Liu Jian Mao Cao"/>
                <a:ea typeface="Liu Jian Mao Cao"/>
                <a:cs typeface="Liu Jian Mao Cao"/>
                <a:sym typeface="Liu Jian Mao Cao"/>
              </a:rPr>
              <a:t>JSON strings?!</a:t>
            </a:r>
            <a:endParaRPr b="1" sz="1600">
              <a:latin typeface="Liu Jian Mao Cao"/>
              <a:ea typeface="Liu Jian Mao Cao"/>
              <a:cs typeface="Liu Jian Mao Cao"/>
              <a:sym typeface="Liu Jian Mao Cao"/>
            </a:endParaRPr>
          </a:p>
        </p:txBody>
      </p:sp>
      <p:sp>
        <p:nvSpPr>
          <p:cNvPr id="268" name="Google Shape;268;p28"/>
          <p:cNvSpPr txBox="1"/>
          <p:nvPr/>
        </p:nvSpPr>
        <p:spPr>
          <a:xfrm>
            <a:off x="2192975" y="3623950"/>
            <a:ext cx="73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rgbClr val="E69138"/>
                </a:solidFill>
              </a:rPr>
              <a:t>salt	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269" name="Google Shape;269;p28"/>
          <p:cNvSpPr txBox="1"/>
          <p:nvPr/>
        </p:nvSpPr>
        <p:spPr>
          <a:xfrm>
            <a:off x="1337825" y="4099025"/>
            <a:ext cx="4884300" cy="9852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300"/>
              <a:t>JSON string literals…</a:t>
            </a:r>
            <a:endParaRPr sz="1300"/>
          </a:p>
          <a:p>
            <a:pPr indent="-217551" lvl="0" marL="3600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 sz="1300">
                <a:solidFill>
                  <a:schemeClr val="dk1"/>
                </a:solidFill>
              </a:rPr>
              <a:t>…ensure all parties hash the same values</a:t>
            </a:r>
            <a:endParaRPr sz="1300"/>
          </a:p>
          <a:p>
            <a:pPr indent="-217551" lvl="0" marL="3600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 sz="1300"/>
              <a:t>…obsolete </a:t>
            </a:r>
            <a:r>
              <a:rPr lang="de" sz="1300">
                <a:solidFill>
                  <a:schemeClr val="dk1"/>
                </a:solidFill>
              </a:rPr>
              <a:t>canonicalization even for </a:t>
            </a:r>
            <a:r>
              <a:rPr lang="de" sz="1300"/>
              <a:t>complex claim values</a:t>
            </a:r>
            <a:endParaRPr sz="1300"/>
          </a:p>
          <a:p>
            <a:pPr indent="-217551" lvl="0" marL="3600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 sz="1300"/>
              <a:t>…with extremely simple implementation</a:t>
            </a:r>
            <a:endParaRPr sz="1300"/>
          </a:p>
        </p:txBody>
      </p:sp>
      <p:sp>
        <p:nvSpPr>
          <p:cNvPr id="270" name="Google Shape;270;p28"/>
          <p:cNvSpPr/>
          <p:nvPr/>
        </p:nvSpPr>
        <p:spPr>
          <a:xfrm>
            <a:off x="2192975" y="3453575"/>
            <a:ext cx="2057100" cy="240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8"/>
          <p:cNvSpPr txBox="1"/>
          <p:nvPr/>
        </p:nvSpPr>
        <p:spPr>
          <a:xfrm>
            <a:off x="4369500" y="3618275"/>
            <a:ext cx="110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rgbClr val="6AA84F"/>
                </a:solidFill>
              </a:rPr>
              <a:t>claim value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272" name="Google Shape;272;p28"/>
          <p:cNvSpPr/>
          <p:nvPr/>
        </p:nvSpPr>
        <p:spPr>
          <a:xfrm>
            <a:off x="4369500" y="3453575"/>
            <a:ext cx="1152600" cy="240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8"/>
          <p:cNvSpPr txBox="1"/>
          <p:nvPr/>
        </p:nvSpPr>
        <p:spPr>
          <a:xfrm>
            <a:off x="5708988" y="3296975"/>
            <a:ext cx="3123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>
                <a:solidFill>
                  <a:schemeClr val="dk1"/>
                </a:solidFill>
              </a:rPr>
              <a:t>Mapping of salts and claim values of all the claims issued by the Issuer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9"/>
          <p:cNvSpPr/>
          <p:nvPr/>
        </p:nvSpPr>
        <p:spPr>
          <a:xfrm>
            <a:off x="4572000" y="3287975"/>
            <a:ext cx="3378000" cy="15237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200">
                <a:solidFill>
                  <a:schemeClr val="dk1"/>
                </a:solidFill>
              </a:rPr>
              <a:t>SD-JWT-Release </a:t>
            </a:r>
            <a:endParaRPr b="1" sz="1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>
                <a:solidFill>
                  <a:schemeClr val="dk1"/>
                </a:solidFill>
              </a:rPr>
              <a:t>plain-text claim values and unique salts of selectively disclosed claims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79" name="Google Shape;279;p29"/>
          <p:cNvSpPr/>
          <p:nvPr/>
        </p:nvSpPr>
        <p:spPr>
          <a:xfrm>
            <a:off x="2076300" y="1443000"/>
            <a:ext cx="2410800" cy="14499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 sz="1200">
                <a:solidFill>
                  <a:schemeClr val="dk1"/>
                </a:solidFill>
              </a:rPr>
              <a:t>SD-JWT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200">
                <a:solidFill>
                  <a:schemeClr val="dk1"/>
                </a:solidFill>
              </a:rPr>
              <a:t>hashed claim values</a:t>
            </a:r>
            <a:endParaRPr sz="1200"/>
          </a:p>
        </p:txBody>
      </p:sp>
      <p:sp>
        <p:nvSpPr>
          <p:cNvPr id="280" name="Google Shape;280;p29"/>
          <p:cNvSpPr/>
          <p:nvPr/>
        </p:nvSpPr>
        <p:spPr>
          <a:xfrm>
            <a:off x="4572000" y="1443000"/>
            <a:ext cx="3412800" cy="14499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200">
                <a:solidFill>
                  <a:schemeClr val="dk1"/>
                </a:solidFill>
              </a:rPr>
              <a:t>Salt/Value Container</a:t>
            </a:r>
            <a:r>
              <a:rPr lang="de" sz="1200">
                <a:solidFill>
                  <a:schemeClr val="dk1"/>
                </a:solidFill>
              </a:rPr>
              <a:t> (</a:t>
            </a:r>
            <a:r>
              <a:rPr b="1" lang="de" sz="1200">
                <a:solidFill>
                  <a:schemeClr val="dk1"/>
                </a:solidFill>
              </a:rPr>
              <a:t>SVC</a:t>
            </a:r>
            <a:r>
              <a:rPr lang="de" sz="1200">
                <a:solidFill>
                  <a:schemeClr val="dk1"/>
                </a:solidFill>
              </a:rPr>
              <a:t>)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>
                <a:solidFill>
                  <a:schemeClr val="dk1"/>
                </a:solidFill>
              </a:rPr>
              <a:t>mapping of plain-text claim values and unique salts used in hashing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281" name="Google Shape;28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Deep-dive on SD-JWT-Release</a:t>
            </a:r>
            <a:endParaRPr/>
          </a:p>
        </p:txBody>
      </p:sp>
      <p:sp>
        <p:nvSpPr>
          <p:cNvPr id="282" name="Google Shape;282;p29"/>
          <p:cNvSpPr txBox="1"/>
          <p:nvPr/>
        </p:nvSpPr>
        <p:spPr>
          <a:xfrm>
            <a:off x="1221725" y="1084450"/>
            <a:ext cx="102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Issuer</a:t>
            </a:r>
            <a:endParaRPr/>
          </a:p>
        </p:txBody>
      </p:sp>
      <p:sp>
        <p:nvSpPr>
          <p:cNvPr id="283" name="Google Shape;283;p29"/>
          <p:cNvSpPr txBox="1"/>
          <p:nvPr/>
        </p:nvSpPr>
        <p:spPr>
          <a:xfrm>
            <a:off x="1142825" y="4732750"/>
            <a:ext cx="117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Verifier</a:t>
            </a:r>
            <a:endParaRPr/>
          </a:p>
        </p:txBody>
      </p:sp>
      <p:cxnSp>
        <p:nvCxnSpPr>
          <p:cNvPr id="284" name="Google Shape;284;p29"/>
          <p:cNvCxnSpPr>
            <a:stCxn id="282" idx="2"/>
            <a:endCxn id="285" idx="0"/>
          </p:cNvCxnSpPr>
          <p:nvPr/>
        </p:nvCxnSpPr>
        <p:spPr>
          <a:xfrm>
            <a:off x="1732775" y="1484650"/>
            <a:ext cx="0" cy="135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5" name="Google Shape;285;p29"/>
          <p:cNvSpPr txBox="1"/>
          <p:nvPr/>
        </p:nvSpPr>
        <p:spPr>
          <a:xfrm>
            <a:off x="1199675" y="2839300"/>
            <a:ext cx="10662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End-User</a:t>
            </a:r>
            <a:br>
              <a:rPr lang="de"/>
            </a:br>
            <a:r>
              <a:rPr lang="de" sz="900"/>
              <a:t>(Holder)</a:t>
            </a:r>
            <a:endParaRPr sz="900"/>
          </a:p>
        </p:txBody>
      </p:sp>
      <p:cxnSp>
        <p:nvCxnSpPr>
          <p:cNvPr id="286" name="Google Shape;286;p29"/>
          <p:cNvCxnSpPr>
            <a:stCxn id="285" idx="2"/>
            <a:endCxn id="283" idx="0"/>
          </p:cNvCxnSpPr>
          <p:nvPr/>
        </p:nvCxnSpPr>
        <p:spPr>
          <a:xfrm>
            <a:off x="1732775" y="3378100"/>
            <a:ext cx="0" cy="135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7" name="Google Shape;287;p29"/>
          <p:cNvSpPr/>
          <p:nvPr/>
        </p:nvSpPr>
        <p:spPr>
          <a:xfrm rot="5400000">
            <a:off x="2634150" y="2852572"/>
            <a:ext cx="208500" cy="469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9"/>
          <p:cNvSpPr txBox="1"/>
          <p:nvPr/>
        </p:nvSpPr>
        <p:spPr>
          <a:xfrm>
            <a:off x="2927838" y="2902675"/>
            <a:ext cx="98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sent as-is </a:t>
            </a:r>
            <a:endParaRPr sz="1200"/>
          </a:p>
        </p:txBody>
      </p:sp>
      <p:sp>
        <p:nvSpPr>
          <p:cNvPr id="289" name="Google Shape;289;p29"/>
          <p:cNvSpPr/>
          <p:nvPr/>
        </p:nvSpPr>
        <p:spPr>
          <a:xfrm rot="5400000">
            <a:off x="5526400" y="2859231"/>
            <a:ext cx="197400" cy="469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9"/>
          <p:cNvSpPr txBox="1"/>
          <p:nvPr/>
        </p:nvSpPr>
        <p:spPr>
          <a:xfrm>
            <a:off x="5899225" y="2905788"/>
            <a:ext cx="1963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selectively disclosed</a:t>
            </a:r>
            <a:endParaRPr sz="1200"/>
          </a:p>
        </p:txBody>
      </p:sp>
      <p:pic>
        <p:nvPicPr>
          <p:cNvPr id="291" name="Google Shape;291;p29"/>
          <p:cNvPicPr preferRelativeResize="0"/>
          <p:nvPr/>
        </p:nvPicPr>
        <p:blipFill rotWithShape="1">
          <a:blip r:embed="rId3">
            <a:alphaModFix/>
          </a:blip>
          <a:srcRect b="5019" l="665" r="0" t="50123"/>
          <a:stretch/>
        </p:blipFill>
        <p:spPr>
          <a:xfrm>
            <a:off x="2299952" y="1985302"/>
            <a:ext cx="1963500" cy="691573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9"/>
          <p:cNvSpPr/>
          <p:nvPr/>
        </p:nvSpPr>
        <p:spPr>
          <a:xfrm>
            <a:off x="3659950" y="2571750"/>
            <a:ext cx="861300" cy="400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100">
                <a:solidFill>
                  <a:srgbClr val="38761D"/>
                </a:solidFill>
              </a:rPr>
              <a:t>✓ signed by Issuer</a:t>
            </a:r>
            <a:endParaRPr sz="1100">
              <a:solidFill>
                <a:srgbClr val="38761D"/>
              </a:solidFill>
            </a:endParaRPr>
          </a:p>
        </p:txBody>
      </p:sp>
      <p:pic>
        <p:nvPicPr>
          <p:cNvPr id="293" name="Google Shape;293;p29"/>
          <p:cNvPicPr preferRelativeResize="0"/>
          <p:nvPr/>
        </p:nvPicPr>
        <p:blipFill rotWithShape="1">
          <a:blip r:embed="rId4">
            <a:alphaModFix/>
          </a:blip>
          <a:srcRect b="9371" l="0" r="12365" t="0"/>
          <a:stretch/>
        </p:blipFill>
        <p:spPr>
          <a:xfrm>
            <a:off x="5273725" y="2066525"/>
            <a:ext cx="2627800" cy="76742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9"/>
          <p:cNvSpPr/>
          <p:nvPr/>
        </p:nvSpPr>
        <p:spPr>
          <a:xfrm>
            <a:off x="2076300" y="3282850"/>
            <a:ext cx="2410800" cy="14499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 sz="1200">
                <a:solidFill>
                  <a:schemeClr val="dk1"/>
                </a:solidFill>
              </a:rPr>
              <a:t>SD-JWT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200">
                <a:solidFill>
                  <a:schemeClr val="dk1"/>
                </a:solidFill>
              </a:rPr>
              <a:t>hashed claim values</a:t>
            </a:r>
            <a:endParaRPr sz="1200"/>
          </a:p>
        </p:txBody>
      </p:sp>
      <p:pic>
        <p:nvPicPr>
          <p:cNvPr id="295" name="Google Shape;295;p29"/>
          <p:cNvPicPr preferRelativeResize="0"/>
          <p:nvPr/>
        </p:nvPicPr>
        <p:blipFill rotWithShape="1">
          <a:blip r:embed="rId3">
            <a:alphaModFix/>
          </a:blip>
          <a:srcRect b="5019" l="665" r="0" t="50123"/>
          <a:stretch/>
        </p:blipFill>
        <p:spPr>
          <a:xfrm>
            <a:off x="2299952" y="3825152"/>
            <a:ext cx="1963500" cy="691573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9"/>
          <p:cNvSpPr/>
          <p:nvPr/>
        </p:nvSpPr>
        <p:spPr>
          <a:xfrm>
            <a:off x="3659950" y="4469600"/>
            <a:ext cx="861300" cy="400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100">
                <a:solidFill>
                  <a:srgbClr val="38761D"/>
                </a:solidFill>
              </a:rPr>
              <a:t>✓ signed by Issuer</a:t>
            </a:r>
            <a:endParaRPr sz="1100">
              <a:solidFill>
                <a:srgbClr val="38761D"/>
              </a:solidFill>
            </a:endParaRPr>
          </a:p>
        </p:txBody>
      </p:sp>
      <p:pic>
        <p:nvPicPr>
          <p:cNvPr id="297" name="Google Shape;29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0136" y="4069400"/>
            <a:ext cx="2975688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9"/>
          <p:cNvSpPr/>
          <p:nvPr/>
        </p:nvSpPr>
        <p:spPr>
          <a:xfrm>
            <a:off x="6754500" y="4469600"/>
            <a:ext cx="1230300" cy="400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100">
                <a:solidFill>
                  <a:srgbClr val="38761D"/>
                </a:solidFill>
              </a:rPr>
              <a:t>✓ optionally signed by holder</a:t>
            </a:r>
            <a:endParaRPr sz="1100">
              <a:solidFill>
                <a:srgbClr val="38761D"/>
              </a:solidFill>
            </a:endParaRPr>
          </a:p>
        </p:txBody>
      </p:sp>
      <p:sp>
        <p:nvSpPr>
          <p:cNvPr id="299" name="Google Shape;299;p29"/>
          <p:cNvSpPr txBox="1"/>
          <p:nvPr/>
        </p:nvSpPr>
        <p:spPr>
          <a:xfrm>
            <a:off x="233950" y="1951325"/>
            <a:ext cx="1568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700"/>
              <a:t>Issuance</a:t>
            </a:r>
            <a:endParaRPr b="1" sz="1700"/>
          </a:p>
        </p:txBody>
      </p:sp>
      <p:sp>
        <p:nvSpPr>
          <p:cNvPr id="300" name="Google Shape;300;p29"/>
          <p:cNvSpPr txBox="1"/>
          <p:nvPr/>
        </p:nvSpPr>
        <p:spPr>
          <a:xfrm>
            <a:off x="233950" y="3669200"/>
            <a:ext cx="1568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700"/>
              <a:t>Presentation</a:t>
            </a:r>
            <a:endParaRPr b="1" sz="1700"/>
          </a:p>
        </p:txBody>
      </p:sp>
      <p:sp>
        <p:nvSpPr>
          <p:cNvPr id="301" name="Google Shape;301;p29"/>
          <p:cNvSpPr/>
          <p:nvPr/>
        </p:nvSpPr>
        <p:spPr>
          <a:xfrm>
            <a:off x="4394575" y="3203500"/>
            <a:ext cx="3767400" cy="1704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Example: SD-JWT-Release</a:t>
            </a:r>
            <a:endParaRPr/>
          </a:p>
        </p:txBody>
      </p:sp>
      <p:sp>
        <p:nvSpPr>
          <p:cNvPr id="307" name="Google Shape;307;p30"/>
          <p:cNvSpPr txBox="1"/>
          <p:nvPr/>
        </p:nvSpPr>
        <p:spPr>
          <a:xfrm>
            <a:off x="304800" y="1017725"/>
            <a:ext cx="8949600" cy="23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rgbClr val="666666"/>
                </a:solidFill>
              </a:rPr>
              <a:t>Holder creates from SVC &amp; sends to verifier together with SD-JWT: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{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"nonce"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"XZOUco1u_gEPknxS78sWWg"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"aud"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"https://example.com/verifier"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"sd_release"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{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"given_name"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"[\"eluV5Og3gSNII8EYnsxA_A\", \"John\"]"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"family_name"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"[\"6Ij7tM-a5iVPGboS5tmvVA\", \"Doe\"]"</a:t>
            </a:r>
            <a:endParaRPr sz="1050">
              <a:solidFill>
                <a:srgbClr val="A31515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}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}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</p:txBody>
      </p:sp>
      <p:sp>
        <p:nvSpPr>
          <p:cNvPr id="308" name="Google Shape;308;p30"/>
          <p:cNvSpPr txBox="1"/>
          <p:nvPr/>
        </p:nvSpPr>
        <p:spPr>
          <a:xfrm>
            <a:off x="423600" y="3187925"/>
            <a:ext cx="4999200" cy="1385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300"/>
              <a:t>Verifier checks:</a:t>
            </a:r>
            <a:endParaRPr sz="1300"/>
          </a:p>
          <a:p>
            <a:pPr indent="-262550" lvl="0" marL="3600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 sz="1300"/>
              <a:t>SD-JWT is valid (signature, etc.)</a:t>
            </a:r>
            <a:endParaRPr sz="1300"/>
          </a:p>
          <a:p>
            <a:pPr indent="-262550" lvl="0" marL="3600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 sz="1300"/>
              <a:t>SD-JWT-Release is valid (if signed: signature, nonce, etc.)</a:t>
            </a:r>
            <a:endParaRPr sz="1300"/>
          </a:p>
          <a:p>
            <a:pPr indent="-262550" lvl="0" marL="3600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 sz="1300"/>
              <a:t>digests in SD-JWT match hashes of released claims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300"/>
              <a:t>Then: Extract plain-text values from released claims</a:t>
            </a:r>
            <a:endParaRPr sz="1300"/>
          </a:p>
        </p:txBody>
      </p:sp>
      <p:sp>
        <p:nvSpPr>
          <p:cNvPr id="309" name="Google Shape;309;p30"/>
          <p:cNvSpPr/>
          <p:nvPr/>
        </p:nvSpPr>
        <p:spPr>
          <a:xfrm>
            <a:off x="6202500" y="4147900"/>
            <a:ext cx="2629800" cy="818100"/>
          </a:xfrm>
          <a:prstGeom prst="wedgeRectCallout">
            <a:avLst>
              <a:gd fmla="val -114442" name="adj1"/>
              <a:gd fmla="val -62593" name="adj2"/>
            </a:avLst>
          </a:prstGeom>
          <a:solidFill>
            <a:srgbClr val="E6B8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Foot-gun</a:t>
            </a:r>
            <a:r>
              <a:rPr lang="de"/>
              <a:t>: Verifier MUST calculate and check digests before using claims!</a:t>
            </a:r>
            <a:endParaRPr/>
          </a:p>
        </p:txBody>
      </p:sp>
      <p:sp>
        <p:nvSpPr>
          <p:cNvPr id="310" name="Google Shape;310;p30"/>
          <p:cNvSpPr txBox="1"/>
          <p:nvPr/>
        </p:nvSpPr>
        <p:spPr>
          <a:xfrm>
            <a:off x="2839525" y="1834050"/>
            <a:ext cx="73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rgbClr val="E69138"/>
                </a:solidFill>
              </a:rPr>
              <a:t>salt	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311" name="Google Shape;311;p30"/>
          <p:cNvSpPr/>
          <p:nvPr/>
        </p:nvSpPr>
        <p:spPr>
          <a:xfrm>
            <a:off x="2145775" y="2169850"/>
            <a:ext cx="2122800" cy="240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0"/>
          <p:cNvSpPr txBox="1"/>
          <p:nvPr/>
        </p:nvSpPr>
        <p:spPr>
          <a:xfrm>
            <a:off x="4315500" y="1834050"/>
            <a:ext cx="110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rgbClr val="6AA84F"/>
                </a:solidFill>
              </a:rPr>
              <a:t>claim value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313" name="Google Shape;313;p30"/>
          <p:cNvSpPr/>
          <p:nvPr/>
        </p:nvSpPr>
        <p:spPr>
          <a:xfrm>
            <a:off x="4397475" y="2169850"/>
            <a:ext cx="855600" cy="240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0"/>
          <p:cNvSpPr/>
          <p:nvPr/>
        </p:nvSpPr>
        <p:spPr>
          <a:xfrm>
            <a:off x="530450" y="1915500"/>
            <a:ext cx="5405700" cy="876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0"/>
          <p:cNvSpPr txBox="1"/>
          <p:nvPr/>
        </p:nvSpPr>
        <p:spPr>
          <a:xfrm>
            <a:off x="5955738" y="2045850"/>
            <a:ext cx="3123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>
                <a:solidFill>
                  <a:srgbClr val="A31515"/>
                </a:solidFill>
              </a:rPr>
              <a:t>Salts and claim values of the claims that the Holder is releasing to the Verifier</a:t>
            </a:r>
            <a:endParaRPr sz="1200">
              <a:solidFill>
                <a:srgbClr val="A31515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1"/>
          <p:cNvSpPr txBox="1"/>
          <p:nvPr>
            <p:ph type="title"/>
          </p:nvPr>
        </p:nvSpPr>
        <p:spPr>
          <a:xfrm>
            <a:off x="311700" y="470800"/>
            <a:ext cx="3030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Granularity of hashing in SD-JWT</a:t>
            </a:r>
            <a:endParaRPr/>
          </a:p>
        </p:txBody>
      </p:sp>
      <p:sp>
        <p:nvSpPr>
          <p:cNvPr id="321" name="Google Shape;321;p31"/>
          <p:cNvSpPr txBox="1"/>
          <p:nvPr/>
        </p:nvSpPr>
        <p:spPr>
          <a:xfrm>
            <a:off x="3154050" y="1226488"/>
            <a:ext cx="2823000" cy="1558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{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"address"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{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"street_address"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"123 Main St"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"locality"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"Anytown"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"region"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"Anystate"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"country"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"US"</a:t>
            </a:r>
            <a:endParaRPr sz="850">
              <a:solidFill>
                <a:srgbClr val="A31515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}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}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</p:txBody>
      </p:sp>
      <p:sp>
        <p:nvSpPr>
          <p:cNvPr id="322" name="Google Shape;322;p31"/>
          <p:cNvSpPr txBox="1"/>
          <p:nvPr/>
        </p:nvSpPr>
        <p:spPr>
          <a:xfrm>
            <a:off x="423600" y="3571100"/>
            <a:ext cx="3963000" cy="1124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{</a:t>
            </a:r>
            <a:endParaRPr sz="9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9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"sd_digests"</a:t>
            </a: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{</a:t>
            </a:r>
            <a:endParaRPr sz="9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9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"address"</a:t>
            </a: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9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</a:t>
            </a:r>
            <a:r>
              <a:rPr lang="de" sz="9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0FldqLfGnERPPVDC17od9xb4w…"</a:t>
            </a: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9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}</a:t>
            </a:r>
            <a:endParaRPr sz="9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}</a:t>
            </a:r>
            <a:endParaRPr sz="9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</p:txBody>
      </p:sp>
      <p:sp>
        <p:nvSpPr>
          <p:cNvPr id="323" name="Google Shape;323;p31"/>
          <p:cNvSpPr txBox="1"/>
          <p:nvPr/>
        </p:nvSpPr>
        <p:spPr>
          <a:xfrm>
            <a:off x="4572000" y="3571100"/>
            <a:ext cx="4191000" cy="1506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6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{</a:t>
            </a:r>
            <a:endParaRPr sz="6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6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6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"sd_digests"</a:t>
            </a:r>
            <a:r>
              <a:rPr lang="de" sz="6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{</a:t>
            </a:r>
            <a:endParaRPr sz="6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6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6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"address"</a:t>
            </a:r>
            <a:r>
              <a:rPr lang="de" sz="6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{</a:t>
            </a:r>
            <a:endParaRPr sz="6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6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</a:t>
            </a:r>
            <a:r>
              <a:rPr lang="de" sz="6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"street_address"</a:t>
            </a:r>
            <a:r>
              <a:rPr lang="de" sz="6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6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"O7_Isd6CmZqcSobPVpMgmJwB41hPUHHG8jg5LJ8YzfY"</a:t>
            </a:r>
            <a:r>
              <a:rPr lang="de" sz="6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6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6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</a:t>
            </a:r>
            <a:r>
              <a:rPr lang="de" sz="6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"locality"</a:t>
            </a:r>
            <a:r>
              <a:rPr lang="de" sz="6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6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"w-zTF6ljkQLTvVyp_JNyD3t5Waj-B2vb0AXH1q8OsjI"</a:t>
            </a:r>
            <a:r>
              <a:rPr lang="de" sz="6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6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6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</a:t>
            </a:r>
            <a:r>
              <a:rPr lang="de" sz="6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"region"</a:t>
            </a:r>
            <a:r>
              <a:rPr lang="de" sz="6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6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"nTvoKpGA6YQwEZipVBIM4WVH9KWEnwiqsRjEhrxhQz4"</a:t>
            </a:r>
            <a:r>
              <a:rPr lang="de" sz="6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6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6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</a:t>
            </a:r>
            <a:r>
              <a:rPr lang="de" sz="6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"country"</a:t>
            </a:r>
            <a:r>
              <a:rPr lang="de" sz="6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6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"u-O1yDQqDTTqOgUBSjWilgkMLzg_QOTELMfZrRT5e6k"</a:t>
            </a:r>
            <a:endParaRPr sz="650">
              <a:solidFill>
                <a:srgbClr val="A31515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6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}</a:t>
            </a:r>
            <a:endParaRPr sz="6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6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}</a:t>
            </a:r>
            <a:endParaRPr sz="6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6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}</a:t>
            </a:r>
            <a:endParaRPr sz="6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</p:txBody>
      </p:sp>
      <p:sp>
        <p:nvSpPr>
          <p:cNvPr id="324" name="Google Shape;324;p31"/>
          <p:cNvSpPr/>
          <p:nvPr/>
        </p:nvSpPr>
        <p:spPr>
          <a:xfrm rot="8100000">
            <a:off x="3739892" y="2987417"/>
            <a:ext cx="809496" cy="39923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1"/>
          <p:cNvSpPr/>
          <p:nvPr/>
        </p:nvSpPr>
        <p:spPr>
          <a:xfrm flipH="1" rot="-8100000">
            <a:off x="4594592" y="2987417"/>
            <a:ext cx="809496" cy="39923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1"/>
          <p:cNvSpPr txBox="1"/>
          <p:nvPr/>
        </p:nvSpPr>
        <p:spPr>
          <a:xfrm>
            <a:off x="4138200" y="2907650"/>
            <a:ext cx="85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or</a:t>
            </a:r>
            <a:endParaRPr/>
          </a:p>
        </p:txBody>
      </p:sp>
      <p:sp>
        <p:nvSpPr>
          <p:cNvPr id="327" name="Google Shape;327;p31"/>
          <p:cNvSpPr txBox="1"/>
          <p:nvPr>
            <p:ph idx="1" type="body"/>
          </p:nvPr>
        </p:nvSpPr>
        <p:spPr>
          <a:xfrm>
            <a:off x="2428500" y="2907650"/>
            <a:ext cx="17097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de"/>
              <a:t>one digest per claim</a:t>
            </a:r>
            <a:endParaRPr/>
          </a:p>
        </p:txBody>
      </p:sp>
      <p:sp>
        <p:nvSpPr>
          <p:cNvPr id="328" name="Google Shape;328;p31"/>
          <p:cNvSpPr txBox="1"/>
          <p:nvPr>
            <p:ph idx="1" type="body"/>
          </p:nvPr>
        </p:nvSpPr>
        <p:spPr>
          <a:xfrm>
            <a:off x="5385400" y="2907650"/>
            <a:ext cx="2808000" cy="3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lang="de" sz="1220"/>
              <a:t>digest per component of the claim</a:t>
            </a:r>
            <a:endParaRPr sz="122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4684575" y="975475"/>
            <a:ext cx="4116000" cy="3615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301750" y="975475"/>
            <a:ext cx="4116000" cy="36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 txBox="1"/>
          <p:nvPr>
            <p:ph type="title"/>
          </p:nvPr>
        </p:nvSpPr>
        <p:spPr>
          <a:xfrm>
            <a:off x="423600" y="965600"/>
            <a:ext cx="3572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de" sz="1800">
                <a:latin typeface="Montserrat SemiBold"/>
                <a:ea typeface="Montserrat SemiBold"/>
                <a:cs typeface="Montserrat SemiBold"/>
                <a:sym typeface="Montserrat SemiBold"/>
              </a:rPr>
              <a:t>Identity Federation </a:t>
            </a:r>
            <a:endParaRPr sz="1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242813" y="1538300"/>
            <a:ext cx="249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Identity Provider</a:t>
            </a: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242813" y="4071075"/>
            <a:ext cx="249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Relying Party</a:t>
            </a:r>
            <a:endParaRPr/>
          </a:p>
        </p:txBody>
      </p:sp>
      <p:cxnSp>
        <p:nvCxnSpPr>
          <p:cNvPr id="71" name="Google Shape;71;p14"/>
          <p:cNvCxnSpPr>
            <a:stCxn id="69" idx="2"/>
            <a:endCxn id="70" idx="0"/>
          </p:cNvCxnSpPr>
          <p:nvPr/>
        </p:nvCxnSpPr>
        <p:spPr>
          <a:xfrm>
            <a:off x="1488863" y="1938500"/>
            <a:ext cx="0" cy="213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2" name="Google Shape;72;p14"/>
          <p:cNvSpPr txBox="1"/>
          <p:nvPr/>
        </p:nvSpPr>
        <p:spPr>
          <a:xfrm>
            <a:off x="341488" y="2869225"/>
            <a:ext cx="106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End-User</a:t>
            </a:r>
            <a:endParaRPr/>
          </a:p>
        </p:txBody>
      </p:sp>
      <p:sp>
        <p:nvSpPr>
          <p:cNvPr id="73" name="Google Shape;73;p14"/>
          <p:cNvSpPr txBox="1"/>
          <p:nvPr>
            <p:ph type="title"/>
          </p:nvPr>
        </p:nvSpPr>
        <p:spPr>
          <a:xfrm>
            <a:off x="5041450" y="782600"/>
            <a:ext cx="34905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de" sz="1800">
                <a:latin typeface="Montserrat SemiBold"/>
                <a:ea typeface="Montserrat SemiBold"/>
                <a:cs typeface="Montserrat SemiBold"/>
                <a:sym typeface="Montserrat SemiBold"/>
              </a:rPr>
              <a:t>Decoupled Model </a:t>
            </a:r>
            <a:endParaRPr sz="1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4" name="Google Shape;74;p14"/>
          <p:cNvSpPr txBox="1"/>
          <p:nvPr/>
        </p:nvSpPr>
        <p:spPr>
          <a:xfrm rot="-5400000">
            <a:off x="401375" y="2881100"/>
            <a:ext cx="24159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54000" spcFirstLastPara="1" rIns="54000" wrap="square" tIns="540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900"/>
              <a:t>Set of Claims</a:t>
            </a:r>
            <a:endParaRPr sz="900"/>
          </a:p>
        </p:txBody>
      </p:sp>
      <p:sp>
        <p:nvSpPr>
          <p:cNvPr id="75" name="Google Shape;75;p14"/>
          <p:cNvSpPr txBox="1"/>
          <p:nvPr/>
        </p:nvSpPr>
        <p:spPr>
          <a:xfrm>
            <a:off x="1793075" y="4590600"/>
            <a:ext cx="34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2213225" y="2771313"/>
            <a:ext cx="1782600" cy="693600"/>
          </a:xfrm>
          <a:prstGeom prst="wedgeRectCallout">
            <a:avLst>
              <a:gd fmla="val -78448" name="adj1"/>
              <a:gd fmla="val -39044" name="adj2"/>
            </a:avLst>
          </a:prstGeom>
          <a:solidFill>
            <a:srgbClr val="FFF2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>
                <a:solidFill>
                  <a:schemeClr val="dk1"/>
                </a:solidFill>
              </a:rPr>
              <a:t>Only claims relevant to given request: Already selectively disclosed!</a:t>
            </a:r>
            <a:endParaRPr sz="1200"/>
          </a:p>
        </p:txBody>
      </p:sp>
      <p:sp>
        <p:nvSpPr>
          <p:cNvPr id="77" name="Google Shape;77;p14"/>
          <p:cNvSpPr/>
          <p:nvPr/>
        </p:nvSpPr>
        <p:spPr>
          <a:xfrm>
            <a:off x="6476775" y="2015000"/>
            <a:ext cx="2243700" cy="514800"/>
          </a:xfrm>
          <a:prstGeom prst="wedgeRectCallout">
            <a:avLst>
              <a:gd fmla="val -87296" name="adj1"/>
              <a:gd fmla="val 20270" name="adj2"/>
            </a:avLst>
          </a:prstGeom>
          <a:solidFill>
            <a:srgbClr val="FFF2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>
                <a:solidFill>
                  <a:schemeClr val="dk1"/>
                </a:solidFill>
              </a:rPr>
              <a:t>Reusable, contains </a:t>
            </a:r>
            <a:r>
              <a:rPr b="1" lang="de" sz="1200">
                <a:solidFill>
                  <a:schemeClr val="dk1"/>
                </a:solidFill>
              </a:rPr>
              <a:t>all claims</a:t>
            </a:r>
            <a:r>
              <a:rPr lang="de" sz="1200">
                <a:solidFill>
                  <a:schemeClr val="dk1"/>
                </a:solidFill>
              </a:rPr>
              <a:t> known to the Issuer</a:t>
            </a:r>
            <a:endParaRPr sz="1200"/>
          </a:p>
        </p:txBody>
      </p:sp>
      <p:sp>
        <p:nvSpPr>
          <p:cNvPr id="78" name="Google Shape;78;p14"/>
          <p:cNvSpPr/>
          <p:nvPr/>
        </p:nvSpPr>
        <p:spPr>
          <a:xfrm>
            <a:off x="6476775" y="3372325"/>
            <a:ext cx="2243700" cy="693600"/>
          </a:xfrm>
          <a:prstGeom prst="wedgeRectCallout">
            <a:avLst>
              <a:gd fmla="val -84052" name="adj1"/>
              <a:gd fmla="val 5944" name="adj2"/>
            </a:avLst>
          </a:prstGeom>
          <a:solidFill>
            <a:srgbClr val="FFF2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200">
                <a:solidFill>
                  <a:schemeClr val="dk1"/>
                </a:solidFill>
              </a:rPr>
              <a:t>Subset</a:t>
            </a:r>
            <a:r>
              <a:rPr lang="de" sz="1200">
                <a:solidFill>
                  <a:schemeClr val="dk1"/>
                </a:solidFill>
              </a:rPr>
              <a:t> from the Issuer-signed credential relevant to given request.</a:t>
            </a:r>
            <a:endParaRPr sz="1200"/>
          </a:p>
        </p:txBody>
      </p:sp>
      <p:sp>
        <p:nvSpPr>
          <p:cNvPr id="79" name="Google Shape;79;p14"/>
          <p:cNvSpPr txBox="1"/>
          <p:nvPr>
            <p:ph type="title"/>
          </p:nvPr>
        </p:nvSpPr>
        <p:spPr>
          <a:xfrm>
            <a:off x="311700" y="148200"/>
            <a:ext cx="8520600" cy="6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de"/>
              <a:t>Decoupling Issuance &amp; Presentation</a:t>
            </a:r>
            <a:endParaRPr/>
          </a:p>
        </p:txBody>
      </p:sp>
      <p:sp>
        <p:nvSpPr>
          <p:cNvPr id="80" name="Google Shape;80;p14"/>
          <p:cNvSpPr txBox="1"/>
          <p:nvPr>
            <p:ph type="title"/>
          </p:nvPr>
        </p:nvSpPr>
        <p:spPr>
          <a:xfrm>
            <a:off x="282450" y="4645425"/>
            <a:ext cx="8579100" cy="4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de" sz="1464">
                <a:latin typeface="Arial"/>
                <a:ea typeface="Arial"/>
                <a:cs typeface="Arial"/>
                <a:sym typeface="Arial"/>
              </a:rPr>
              <a:t>RP chooses which claims are required to be released to receive service.</a:t>
            </a:r>
            <a:endParaRPr sz="1464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4894625" y="1538300"/>
            <a:ext cx="102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Issuer</a:t>
            </a:r>
            <a:endParaRPr/>
          </a:p>
        </p:txBody>
      </p:sp>
      <p:sp>
        <p:nvSpPr>
          <p:cNvPr id="82" name="Google Shape;82;p14"/>
          <p:cNvSpPr txBox="1"/>
          <p:nvPr/>
        </p:nvSpPr>
        <p:spPr>
          <a:xfrm>
            <a:off x="4815725" y="4071075"/>
            <a:ext cx="117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Verifier</a:t>
            </a:r>
            <a:endParaRPr/>
          </a:p>
        </p:txBody>
      </p:sp>
      <p:cxnSp>
        <p:nvCxnSpPr>
          <p:cNvPr id="83" name="Google Shape;83;p14"/>
          <p:cNvCxnSpPr>
            <a:stCxn id="81" idx="2"/>
            <a:endCxn id="84" idx="0"/>
          </p:cNvCxnSpPr>
          <p:nvPr/>
        </p:nvCxnSpPr>
        <p:spPr>
          <a:xfrm>
            <a:off x="5405675" y="1938500"/>
            <a:ext cx="0" cy="79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4" name="Google Shape;84;p14"/>
          <p:cNvSpPr txBox="1"/>
          <p:nvPr/>
        </p:nvSpPr>
        <p:spPr>
          <a:xfrm>
            <a:off x="4872575" y="2735388"/>
            <a:ext cx="10662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End-User</a:t>
            </a:r>
            <a:br>
              <a:rPr lang="de"/>
            </a:br>
            <a:r>
              <a:rPr lang="de" sz="900"/>
              <a:t>(Holder)</a:t>
            </a:r>
            <a:endParaRPr sz="900"/>
          </a:p>
        </p:txBody>
      </p:sp>
      <p:cxnSp>
        <p:nvCxnSpPr>
          <p:cNvPr id="85" name="Google Shape;85;p14"/>
          <p:cNvCxnSpPr>
            <a:stCxn id="84" idx="2"/>
            <a:endCxn id="82" idx="0"/>
          </p:cNvCxnSpPr>
          <p:nvPr/>
        </p:nvCxnSpPr>
        <p:spPr>
          <a:xfrm>
            <a:off x="5405675" y="3274188"/>
            <a:ext cx="0" cy="79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6" name="Google Shape;86;p14"/>
          <p:cNvSpPr txBox="1"/>
          <p:nvPr/>
        </p:nvSpPr>
        <p:spPr>
          <a:xfrm rot="-5400000">
            <a:off x="5053925" y="2148650"/>
            <a:ext cx="9510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54000" spcFirstLastPara="1" rIns="54000" wrap="square" tIns="54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900"/>
              <a:t>full credential</a:t>
            </a:r>
            <a:endParaRPr sz="900"/>
          </a:p>
        </p:txBody>
      </p:sp>
      <p:sp>
        <p:nvSpPr>
          <p:cNvPr id="87" name="Google Shape;87;p14"/>
          <p:cNvSpPr txBox="1"/>
          <p:nvPr/>
        </p:nvSpPr>
        <p:spPr>
          <a:xfrm rot="-5400000">
            <a:off x="5053925" y="3475550"/>
            <a:ext cx="9510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54000" spcFirstLastPara="1" rIns="54000" wrap="square" tIns="54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900"/>
              <a:t>subset of claims</a:t>
            </a:r>
            <a:endParaRPr sz="9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Works with Complex Objects!</a:t>
            </a:r>
            <a:endParaRPr/>
          </a:p>
        </p:txBody>
      </p:sp>
      <p:sp>
        <p:nvSpPr>
          <p:cNvPr id="334" name="Google Shape;334;p3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Example</a:t>
            </a:r>
            <a:r>
              <a:rPr lang="de"/>
              <a:t> of OpenID for Identity Assurance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de"/>
              <a:t>F</a:t>
            </a:r>
            <a:r>
              <a:rPr lang="de"/>
              <a:t>or full example, s</a:t>
            </a:r>
            <a:r>
              <a:rPr lang="de"/>
              <a:t>ee the spec </a:t>
            </a:r>
            <a:endParaRPr/>
          </a:p>
        </p:txBody>
      </p:sp>
      <p:sp>
        <p:nvSpPr>
          <p:cNvPr id="335" name="Google Shape;335;p32"/>
          <p:cNvSpPr txBox="1"/>
          <p:nvPr/>
        </p:nvSpPr>
        <p:spPr>
          <a:xfrm>
            <a:off x="3122975" y="-76200"/>
            <a:ext cx="7974000" cy="54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{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"sd_digests"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{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"verified_claims"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{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"verification"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{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 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"trust_framework"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"w1mP4oPc_J9thBex0TaQi1vgxFmruQJxZYLFnkNFMaI"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 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"time"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"Pu3i0CWrPVLJW-LT30yF1bFBPP15B6-uKk3PnGDflv8"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 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"verification_process"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"8HqIXRmczsdYOZzGcLqI5-l9xN5QbK2XDtXmdfH7z-4"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 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"evidence"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[{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     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"type"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"TnLuqGGQm6jfeOoa5uX1diKANUPuh-zHrpBFdX9MR-g"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     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"method"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"SagmakoSu-X-XUPIC3EgdrEEwIWxRWXX4-i68X9TyEo"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     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"time"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"ld2c5oYDRtQcfU6PzogPkx_95WYqhqIJNVRMnfcsicY"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     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"document"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{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         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"type"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"ufWjDaAa54MnHeji2ZUUHDdnpZ9zx6CUG6uR28VMtsQ"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         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"issuer"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{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             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"name"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"a4GMucU7Zb060r0Svd7huY6Qho1bIf3v1U5BvPR8q6Y"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             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"country"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"135k9M0m2SCnYRuOfHuYScYVS2q3eeY7IItgyRsaBT8"</a:t>
            </a:r>
            <a:endParaRPr sz="850">
              <a:solidFill>
                <a:srgbClr val="A31515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            },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         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"number"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"cUvOxLUp8RV7TTVliEiu-TQIel-LsE8E-XfUgfqk5gk"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         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"date_of_issuance"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"NIs8olJnJOv4J1qIEBKuTs2sEFs4fgGJhNqM6xdQt7E"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         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"date_of_expiry"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"HTR37vLtANT6MWk-9dBqekFpCvaTG7zNf1ze56rnV64"</a:t>
            </a:r>
            <a:endParaRPr sz="850">
              <a:solidFill>
                <a:srgbClr val="A31515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        }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    }]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},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"claims"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{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 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"given_name"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"NB9XH_yJKqKOhXDmXkZKpMCkRbOmOTd8bqJFYDJYQnQ"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 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"family_name"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"hAUbJ66ZYL9VJLbjsDpmSs2e9Ff_Ohim_WR4bwZyvoQ"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 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"birthdate"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"6XOR4k56BgWk5tnNismbmEHvoGX7RRfy6Z8HENl96cU"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 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"place_of_birth"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{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     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"country"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"CLTlhuy13WWc3_ISon1kEypFwvCmfhLSpGUMCyAUg68"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     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"locality"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"AQoX8ixGpz-ipweEGlC-2umqwyQdhjIeiUB_TKWcE2E"</a:t>
            </a:r>
            <a:endParaRPr sz="850">
              <a:solidFill>
                <a:srgbClr val="A31515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    },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 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"nationalities"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"nfoc__QKlMUHodmxwlY-Kp-6ewgX3CdK7Ia0RJHIXVo"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 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"address"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"ngnO4uQeOktM7YdFD8x82doS7WJnlZnq-rQE_RfuBSI"</a:t>
            </a:r>
            <a:endParaRPr sz="850">
              <a:solidFill>
                <a:srgbClr val="A31515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}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},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"birth_middle_name"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"FeFSwd9drypEPtWVgIZ42N9j_yostt1Ds5PBpxT3Rng"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"salutation"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"57CMhvASQMNuzuQ0a_B1_VX5XdH73TcuPxyWGiorj5g"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"msisdn"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"leKbB0ro6q3jrVraCqt443uaGZVZisD3iGrKuKE2mqM"</a:t>
            </a:r>
            <a:endParaRPr sz="850">
              <a:solidFill>
                <a:srgbClr val="A31515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}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}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3"/>
          <p:cNvSpPr txBox="1"/>
          <p:nvPr>
            <p:ph type="title"/>
          </p:nvPr>
        </p:nvSpPr>
        <p:spPr>
          <a:xfrm>
            <a:off x="311700" y="555600"/>
            <a:ext cx="5730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Running Code: </a:t>
            </a:r>
            <a:br>
              <a:rPr lang="de"/>
            </a:br>
            <a:r>
              <a:rPr lang="de"/>
              <a:t>4 independent implementations!</a:t>
            </a:r>
            <a:endParaRPr/>
          </a:p>
        </p:txBody>
      </p:sp>
      <p:sp>
        <p:nvSpPr>
          <p:cNvPr id="341" name="Google Shape;341;p33"/>
          <p:cNvSpPr txBox="1"/>
          <p:nvPr/>
        </p:nvSpPr>
        <p:spPr>
          <a:xfrm>
            <a:off x="382000" y="2116950"/>
            <a:ext cx="6380700" cy="20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b="1" lang="de">
                <a:solidFill>
                  <a:schemeClr val="dk2"/>
                </a:solidFill>
              </a:rPr>
              <a:t>Python: https://github.com/oauthstuff/draft-selective-disclosure-jwt</a:t>
            </a:r>
            <a:endParaRPr b="1">
              <a:solidFill>
                <a:schemeClr val="dk2"/>
              </a:solidFill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de">
                <a:solidFill>
                  <a:schemeClr val="dk2"/>
                </a:solidFill>
              </a:rPr>
              <a:t>Kotlin: https://github.com/IDunion/SD-JWT-Kotlin</a:t>
            </a:r>
            <a:endParaRPr>
              <a:solidFill>
                <a:schemeClr val="dk2"/>
              </a:solidFill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de">
                <a:solidFill>
                  <a:schemeClr val="dk2"/>
                </a:solidFill>
              </a:rPr>
              <a:t>Rust: https://github.com/kushaldas/sd_jwt</a:t>
            </a:r>
            <a:endParaRPr>
              <a:solidFill>
                <a:schemeClr val="dk2"/>
              </a:solidFill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de">
                <a:solidFill>
                  <a:schemeClr val="dk2"/>
                </a:solidFill>
              </a:rPr>
              <a:t>TypeScript: https://github.com/christianpaquin/sd-jwt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42" name="Google Shape;342;p33"/>
          <p:cNvSpPr txBox="1"/>
          <p:nvPr/>
        </p:nvSpPr>
        <p:spPr>
          <a:xfrm>
            <a:off x="6628550" y="123150"/>
            <a:ext cx="2410800" cy="202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750">
                <a:solidFill>
                  <a:srgbClr val="008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### Produce SD-JWT and SVC</a:t>
            </a:r>
            <a:endParaRPr sz="750">
              <a:solidFill>
                <a:srgbClr val="008000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75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sdjwt = SDJWT(</a:t>
            </a:r>
            <a:endParaRPr sz="75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75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user_claims,</a:t>
            </a:r>
            <a:endParaRPr sz="75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75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issuer,</a:t>
            </a:r>
            <a:endParaRPr sz="75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75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ISSUER_KEY,</a:t>
            </a:r>
            <a:endParaRPr sz="75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75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HOLDER_KEY,</a:t>
            </a:r>
            <a:endParaRPr sz="75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75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claims_structure,</a:t>
            </a:r>
            <a:endParaRPr sz="75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75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blinded_claim_names,</a:t>
            </a:r>
            <a:endParaRPr sz="75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75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iat,</a:t>
            </a:r>
            <a:endParaRPr sz="75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75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exp,</a:t>
            </a:r>
            <a:endParaRPr sz="75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75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)</a:t>
            </a:r>
            <a:endParaRPr sz="75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</p:txBody>
      </p:sp>
      <p:sp>
        <p:nvSpPr>
          <p:cNvPr id="343" name="Google Shape;343;p33"/>
          <p:cNvSpPr/>
          <p:nvPr/>
        </p:nvSpPr>
        <p:spPr>
          <a:xfrm>
            <a:off x="5342425" y="2683725"/>
            <a:ext cx="3462300" cy="1330500"/>
          </a:xfrm>
          <a:prstGeom prst="wedgeRoundRectCallout">
            <a:avLst>
              <a:gd fmla="val -29794" name="adj1"/>
              <a:gd fmla="val -68437" name="adj2"/>
              <a:gd fmla="val 0" name="adj3"/>
            </a:avLst>
          </a:prstGeom>
          <a:solidFill>
            <a:srgbClr val="E6B8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17549" lvl="0" marL="224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de" sz="1300">
                <a:solidFill>
                  <a:schemeClr val="dk1"/>
                </a:solidFill>
              </a:rPr>
              <a:t>Reference implementation in python: ~500 LoC.</a:t>
            </a:r>
            <a:endParaRPr sz="1300">
              <a:solidFill>
                <a:schemeClr val="dk1"/>
              </a:solidFill>
            </a:endParaRPr>
          </a:p>
          <a:p>
            <a:pPr indent="-217549" lvl="0" marL="224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de" sz="1300">
                <a:solidFill>
                  <a:schemeClr val="dk1"/>
                </a:solidFill>
              </a:rPr>
              <a:t>Evolves with the spec.</a:t>
            </a:r>
            <a:endParaRPr sz="1300">
              <a:solidFill>
                <a:schemeClr val="dk1"/>
              </a:solidFill>
            </a:endParaRPr>
          </a:p>
          <a:p>
            <a:pPr indent="-217549" lvl="0" marL="224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de" sz="1300">
                <a:solidFill>
                  <a:schemeClr val="dk1"/>
                </a:solidFill>
              </a:rPr>
              <a:t>Examples in the spec generated from the code.</a:t>
            </a:r>
            <a:endParaRPr sz="13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4"/>
          <p:cNvSpPr txBox="1"/>
          <p:nvPr>
            <p:ph type="title"/>
          </p:nvPr>
        </p:nvSpPr>
        <p:spPr>
          <a:xfrm>
            <a:off x="311700" y="382075"/>
            <a:ext cx="5115600" cy="46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Use-Case:</a:t>
            </a:r>
            <a:r>
              <a:rPr lang="de"/>
              <a:t> W3C VC-Data-Model</a:t>
            </a:r>
            <a:endParaRPr/>
          </a:p>
        </p:txBody>
      </p:sp>
      <p:sp>
        <p:nvSpPr>
          <p:cNvPr id="349" name="Google Shape;349;p34"/>
          <p:cNvSpPr txBox="1"/>
          <p:nvPr>
            <p:ph idx="1" type="body"/>
          </p:nvPr>
        </p:nvSpPr>
        <p:spPr>
          <a:xfrm>
            <a:off x="180700" y="1007450"/>
            <a:ext cx="2808000" cy="3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de" sz="1400"/>
              <a:t>JWT-VC (= SD-JWT)</a:t>
            </a:r>
            <a:endParaRPr sz="1400"/>
          </a:p>
        </p:txBody>
      </p:sp>
      <p:sp>
        <p:nvSpPr>
          <p:cNvPr id="350" name="Google Shape;350;p34"/>
          <p:cNvSpPr txBox="1"/>
          <p:nvPr/>
        </p:nvSpPr>
        <p:spPr>
          <a:xfrm>
            <a:off x="180700" y="1436025"/>
            <a:ext cx="4561200" cy="31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{</a:t>
            </a:r>
            <a:endParaRPr sz="7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7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"sub"</a:t>
            </a: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7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"did:example:ebfeb1f712ebc6f1c276e12ec21"</a:t>
            </a: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7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7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"jti"</a:t>
            </a: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7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"http://example.edu/credentials/3732"</a:t>
            </a: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7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7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"iss"</a:t>
            </a: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7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"https://example.com/keys/foo.jwk"</a:t>
            </a: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7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7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"nbf"</a:t>
            </a: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750">
                <a:solidFill>
                  <a:srgbClr val="098658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1541493724</a:t>
            </a: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7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7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"iat"</a:t>
            </a: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750">
                <a:solidFill>
                  <a:srgbClr val="098658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1541493724</a:t>
            </a: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7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7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"exp"</a:t>
            </a: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750">
                <a:solidFill>
                  <a:srgbClr val="098658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1573029723</a:t>
            </a: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7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7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"vc"</a:t>
            </a: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{</a:t>
            </a:r>
            <a:endParaRPr sz="7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7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"@context"</a:t>
            </a: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[</a:t>
            </a:r>
            <a:endParaRPr sz="7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</a:t>
            </a:r>
            <a:r>
              <a:rPr lang="de" sz="7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"https://www.w3.org/2018/credentials/v1"</a:t>
            </a: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7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</a:t>
            </a:r>
            <a:r>
              <a:rPr lang="de" sz="7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"https://www.w3.org/2018/credentials/examples/v1"</a:t>
            </a:r>
            <a:endParaRPr sz="750">
              <a:solidFill>
                <a:srgbClr val="A31515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],</a:t>
            </a:r>
            <a:endParaRPr sz="7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7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"type"</a:t>
            </a: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[</a:t>
            </a:r>
            <a:endParaRPr sz="7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</a:t>
            </a:r>
            <a:r>
              <a:rPr lang="de" sz="7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"VerifiableCredential"</a:t>
            </a: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7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</a:t>
            </a:r>
            <a:r>
              <a:rPr lang="de" sz="7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"UniversityDegreeCredential"</a:t>
            </a:r>
            <a:endParaRPr sz="750">
              <a:solidFill>
                <a:srgbClr val="A31515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],</a:t>
            </a:r>
            <a:endParaRPr sz="7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750">
                <a:solidFill>
                  <a:srgbClr val="CD313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“credentialSubject”</a:t>
            </a: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{</a:t>
            </a:r>
            <a:endParaRPr sz="7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</a:t>
            </a:r>
            <a:r>
              <a:rPr lang="de" sz="7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"sd_digests"</a:t>
            </a: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{</a:t>
            </a:r>
            <a:endParaRPr sz="7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    </a:t>
            </a:r>
            <a:r>
              <a:rPr lang="de" sz="7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"given_name"</a:t>
            </a: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7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"fUMdn8aoyKTHrvZd6AuLmPraGhPJ0zF5r_JhxCVZs"</a:t>
            </a: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7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    </a:t>
            </a:r>
            <a:r>
              <a:rPr lang="de" sz="7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"family_name"</a:t>
            </a: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7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"9h5vgv6TpFV6GmnPtugiMLl5tHeeb5X_2cKHjN7cw"</a:t>
            </a: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7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    </a:t>
            </a:r>
            <a:r>
              <a:rPr lang="de" sz="7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"birthdate"</a:t>
            </a: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7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"fvLCnDm3r4VSYcBF3pIlXP4ulEoHuHOfG_YmFZEuxpQ"</a:t>
            </a:r>
            <a:endParaRPr sz="750">
              <a:solidFill>
                <a:srgbClr val="A31515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}</a:t>
            </a:r>
            <a:endParaRPr sz="7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}</a:t>
            </a:r>
            <a:endParaRPr sz="7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}</a:t>
            </a:r>
            <a:endParaRPr sz="7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7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}</a:t>
            </a:r>
            <a:endParaRPr sz="7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</p:txBody>
      </p:sp>
      <p:sp>
        <p:nvSpPr>
          <p:cNvPr id="351" name="Google Shape;351;p34"/>
          <p:cNvSpPr txBox="1"/>
          <p:nvPr>
            <p:ph idx="1" type="body"/>
          </p:nvPr>
        </p:nvSpPr>
        <p:spPr>
          <a:xfrm>
            <a:off x="4664200" y="1007450"/>
            <a:ext cx="2808000" cy="3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de" sz="1400"/>
              <a:t>JWT-VP (= SD-JWT-Release)</a:t>
            </a:r>
            <a:endParaRPr sz="1400"/>
          </a:p>
        </p:txBody>
      </p:sp>
      <p:sp>
        <p:nvSpPr>
          <p:cNvPr id="352" name="Google Shape;352;p34"/>
          <p:cNvSpPr txBox="1"/>
          <p:nvPr/>
        </p:nvSpPr>
        <p:spPr>
          <a:xfrm>
            <a:off x="4664200" y="1436025"/>
            <a:ext cx="4483500" cy="30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{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"iss"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"did:example:ebfeb1f712ebc6f1c276e12ec21"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"aud"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"s6BhdRkqt3"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"nbf"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098658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1560415047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"iat"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098658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1560415047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"exp"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098658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1573029723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"nonce"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"660!6345FSer"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"vp"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{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"@context"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[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</a:t>
            </a:r>
            <a:r>
              <a:rPr lang="de" sz="8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"https://www.w3.org/2018/credentials/v1"</a:t>
            </a:r>
            <a:endParaRPr sz="850">
              <a:solidFill>
                <a:srgbClr val="A31515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],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"type"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[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</a:t>
            </a:r>
            <a:r>
              <a:rPr lang="de" sz="8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"VerifiablePresentation"</a:t>
            </a:r>
            <a:endParaRPr sz="850">
              <a:solidFill>
                <a:srgbClr val="A31515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],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"verifiableCredential"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[</a:t>
            </a:r>
            <a:r>
              <a:rPr lang="de" sz="8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"eyJhb...npyXw"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]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},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"sd_release"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{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"given_name"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"[\"6Ij7tM-a5iVPGboS5tmvVA\", \"John\"]"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"family_name"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"[\"eI8ZWm9QnKPpNPeNenHdhQ\", \"Doe\"]"</a:t>
            </a:r>
            <a:endParaRPr sz="850">
              <a:solidFill>
                <a:srgbClr val="A31515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}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}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</p:txBody>
      </p:sp>
      <p:sp>
        <p:nvSpPr>
          <p:cNvPr id="353" name="Google Shape;353;p34"/>
          <p:cNvSpPr txBox="1"/>
          <p:nvPr>
            <p:ph idx="1" type="body"/>
          </p:nvPr>
        </p:nvSpPr>
        <p:spPr>
          <a:xfrm>
            <a:off x="311700" y="4721350"/>
            <a:ext cx="2931900" cy="3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de"/>
              <a:t>Note: specific syntax is under discussion. </a:t>
            </a:r>
            <a:endParaRPr/>
          </a:p>
        </p:txBody>
      </p:sp>
      <p:sp>
        <p:nvSpPr>
          <p:cNvPr id="354" name="Google Shape;354;p34"/>
          <p:cNvSpPr/>
          <p:nvPr/>
        </p:nvSpPr>
        <p:spPr>
          <a:xfrm>
            <a:off x="451900" y="3306175"/>
            <a:ext cx="4212300" cy="878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4"/>
          <p:cNvSpPr/>
          <p:nvPr/>
        </p:nvSpPr>
        <p:spPr>
          <a:xfrm>
            <a:off x="4799800" y="3541250"/>
            <a:ext cx="4212300" cy="582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Current Status &amp;</a:t>
            </a:r>
            <a:br>
              <a:rPr lang="de"/>
            </a:br>
            <a:r>
              <a:rPr lang="de"/>
              <a:t>Next Steps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Draft Status</a:t>
            </a:r>
            <a:endParaRPr/>
          </a:p>
        </p:txBody>
      </p:sp>
      <p:sp>
        <p:nvSpPr>
          <p:cNvPr id="366" name="Google Shape;366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Functional specification complete and somewhat stable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New: Approach to blinding claim names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Some missing parts in security and privacy considerations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Already considered a serious alternative to many existing formats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Adopted in EU-projects &amp; by Microsoft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OAuth WG?</a:t>
            </a:r>
            <a:endParaRPr/>
          </a:p>
        </p:txBody>
      </p:sp>
      <p:sp>
        <p:nvSpPr>
          <p:cNvPr id="372" name="Google Shape;372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JWT was developed in OAuth WG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Expected usage in OAuth and OAuth-based technologies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SD-JWT is universal: Selectively disclosable access tokens?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Call for adoption?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Additional Slides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Blinding Claim Names</a:t>
            </a:r>
            <a:endParaRPr/>
          </a:p>
        </p:txBody>
      </p:sp>
      <p:sp>
        <p:nvSpPr>
          <p:cNvPr id="388" name="Google Shape;388;p40"/>
          <p:cNvSpPr txBox="1"/>
          <p:nvPr>
            <p:ph idx="1" type="body"/>
          </p:nvPr>
        </p:nvSpPr>
        <p:spPr>
          <a:xfrm>
            <a:off x="311700" y="1389600"/>
            <a:ext cx="3300000" cy="35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Credential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{</a:t>
            </a:r>
            <a:endParaRPr sz="9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9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"iss"</a:t>
            </a: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9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"https://server.example.com"</a:t>
            </a: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9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9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"sub"</a:t>
            </a: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9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"some-user-identifier"</a:t>
            </a: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9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9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"aud"</a:t>
            </a: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9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"s6BhdRkqt3"</a:t>
            </a: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9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9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"given_name"</a:t>
            </a: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9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"John"</a:t>
            </a: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9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9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"family_name"</a:t>
            </a: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9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"Doe"</a:t>
            </a: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9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9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"email"</a:t>
            </a: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9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"johndoe@example.com"</a:t>
            </a: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9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9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"phone_number"</a:t>
            </a: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9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"+1-202-555-0101"</a:t>
            </a: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9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9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"secret_club_membership_no"</a:t>
            </a: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9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"42-23-23"</a:t>
            </a:r>
            <a:endParaRPr sz="950">
              <a:solidFill>
                <a:srgbClr val="A31515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}</a:t>
            </a:r>
            <a:endParaRPr sz="9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40"/>
          <p:cNvSpPr txBox="1"/>
          <p:nvPr>
            <p:ph idx="1" type="body"/>
          </p:nvPr>
        </p:nvSpPr>
        <p:spPr>
          <a:xfrm>
            <a:off x="5207175" y="1389600"/>
            <a:ext cx="3300000" cy="35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/>
              <a:t> 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{</a:t>
            </a:r>
            <a:endParaRPr sz="9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9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"iss"</a:t>
            </a: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9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"https://server.example.com"</a:t>
            </a: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9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9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"sub"</a:t>
            </a: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9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"some-user-identifier"</a:t>
            </a: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9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9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"aud"</a:t>
            </a: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9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"s6BhdRkqt3"</a:t>
            </a: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9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9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"given_name"</a:t>
            </a: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9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"John"</a:t>
            </a: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9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9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"family_name"</a:t>
            </a: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9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"Doe"</a:t>
            </a: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9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9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"email"</a:t>
            </a: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9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"johndoe@example.com"</a:t>
            </a: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9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9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"phone_number"</a:t>
            </a: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9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"+1-202-555-0101"</a:t>
            </a: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9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9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"secret_club_membership_no"</a:t>
            </a: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9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"42-23-23"</a:t>
            </a:r>
            <a:endParaRPr sz="950">
              <a:solidFill>
                <a:srgbClr val="A31515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9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}</a:t>
            </a:r>
            <a:endParaRPr sz="9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40"/>
          <p:cNvSpPr/>
          <p:nvPr/>
        </p:nvSpPr>
        <p:spPr>
          <a:xfrm>
            <a:off x="7567375" y="3526700"/>
            <a:ext cx="1415700" cy="158100"/>
          </a:xfrm>
          <a:prstGeom prst="rect">
            <a:avLst/>
          </a:prstGeom>
          <a:gradFill>
            <a:gsLst>
              <a:gs pos="0">
                <a:srgbClr val="BFBFBF"/>
              </a:gs>
              <a:gs pos="100000">
                <a:srgbClr val="73737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40"/>
          <p:cNvSpPr/>
          <p:nvPr/>
        </p:nvSpPr>
        <p:spPr>
          <a:xfrm>
            <a:off x="5513150" y="3526700"/>
            <a:ext cx="1951800" cy="158100"/>
          </a:xfrm>
          <a:prstGeom prst="rect">
            <a:avLst/>
          </a:prstGeom>
          <a:gradFill>
            <a:gsLst>
              <a:gs pos="0">
                <a:srgbClr val="BFBFBF"/>
              </a:gs>
              <a:gs pos="100000">
                <a:srgbClr val="73737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40"/>
          <p:cNvSpPr/>
          <p:nvPr/>
        </p:nvSpPr>
        <p:spPr>
          <a:xfrm>
            <a:off x="3896625" y="3333650"/>
            <a:ext cx="969900" cy="473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40"/>
          <p:cNvSpPr/>
          <p:nvPr/>
        </p:nvSpPr>
        <p:spPr>
          <a:xfrm>
            <a:off x="2258400" y="3917275"/>
            <a:ext cx="1684500" cy="473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rgbClr val="38761D"/>
                </a:solidFill>
              </a:rPr>
              <a:t>✓ signed by Issuer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394" name="Google Shape;394;p40"/>
          <p:cNvSpPr/>
          <p:nvPr/>
        </p:nvSpPr>
        <p:spPr>
          <a:xfrm>
            <a:off x="7135075" y="3917275"/>
            <a:ext cx="1684500" cy="473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rgbClr val="38761D"/>
                </a:solidFill>
              </a:rPr>
              <a:t>✓ signed by Issuer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395" name="Google Shape;395;p40"/>
          <p:cNvSpPr txBox="1"/>
          <p:nvPr>
            <p:ph idx="1" type="body"/>
          </p:nvPr>
        </p:nvSpPr>
        <p:spPr>
          <a:xfrm>
            <a:off x="423600" y="950900"/>
            <a:ext cx="8408700" cy="3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de" sz="1400"/>
              <a:t>Hashing not only claim values but also claim names.</a:t>
            </a: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type="title"/>
          </p:nvPr>
        </p:nvSpPr>
        <p:spPr>
          <a:xfrm>
            <a:off x="311700" y="439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Selective Disclosure</a:t>
            </a:r>
            <a:endParaRPr/>
          </a:p>
        </p:txBody>
      </p:sp>
      <p:sp>
        <p:nvSpPr>
          <p:cNvPr id="93" name="Google Shape;93;p15"/>
          <p:cNvSpPr txBox="1"/>
          <p:nvPr>
            <p:ph idx="4294967295" type="body"/>
          </p:nvPr>
        </p:nvSpPr>
        <p:spPr>
          <a:xfrm>
            <a:off x="311700" y="1084800"/>
            <a:ext cx="3300000" cy="35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207">
                <a:solidFill>
                  <a:schemeClr val="dk1"/>
                </a:solidFill>
              </a:rPr>
              <a:t>Issuer issued a whole set of claims:</a:t>
            </a:r>
            <a:br>
              <a:rPr lang="de" sz="1207">
                <a:solidFill>
                  <a:schemeClr val="dk1"/>
                </a:solidFill>
              </a:rPr>
            </a:br>
            <a:endParaRPr/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4761"/>
              <a:buFont typeface="Arial"/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{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4761"/>
              <a:buFont typeface="Arial"/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"iss"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"https://server.example.com"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4761"/>
              <a:buFont typeface="Arial"/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"sub"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"some-user-identifier"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4761"/>
              <a:buFont typeface="Arial"/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"aud"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"s6BhdRkqt3"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4761"/>
              <a:buFont typeface="Arial"/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"given_name"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"John"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4761"/>
              <a:buFont typeface="Arial"/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"family_name"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"Doe"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4761"/>
              <a:buFont typeface="Arial"/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"email"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"johndoe@example.com"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4761"/>
              <a:buFont typeface="Arial"/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"phone_number"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"+1-202-555-0101"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4761"/>
              <a:buFont typeface="Arial"/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"address"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{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4761"/>
              <a:buFont typeface="Arial"/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"street_address"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"123 Main St"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4761"/>
              <a:buFont typeface="Arial"/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"locality"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"Anytown"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4761"/>
              <a:buFont typeface="Arial"/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"region"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"Anystate"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4761"/>
              <a:buFont typeface="Arial"/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"country"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"US"</a:t>
            </a:r>
            <a:endParaRPr sz="1050">
              <a:solidFill>
                <a:srgbClr val="A31515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4761"/>
              <a:buFont typeface="Arial"/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},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4761"/>
              <a:buFont typeface="Arial"/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"birthdate"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"1940-01-01"</a:t>
            </a:r>
            <a:endParaRPr sz="1050">
              <a:solidFill>
                <a:srgbClr val="A31515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4761"/>
              <a:buFont typeface="Arial"/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}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/>
          <p:cNvSpPr txBox="1"/>
          <p:nvPr>
            <p:ph idx="4294967295" type="body"/>
          </p:nvPr>
        </p:nvSpPr>
        <p:spPr>
          <a:xfrm>
            <a:off x="5207175" y="1084800"/>
            <a:ext cx="3300000" cy="35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7">
                <a:solidFill>
                  <a:schemeClr val="dk1"/>
                </a:solidFill>
              </a:rPr>
              <a:t>But Verifier needs only a subset in a given request: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{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"iss"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"https://server.example.com"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"sub"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"some-user-identifier"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"aud"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"s6BhdRkqt3"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"given_name"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"John"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"family_name"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"Doe"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"email"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"johndoe@example.com"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"phone_number"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"+1-202-555-0101"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"address"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{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"street_address"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"123 Main St"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"locality"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"Anytown"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"region"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"Anystate"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"country"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"US"</a:t>
            </a:r>
            <a:endParaRPr sz="1050">
              <a:solidFill>
                <a:srgbClr val="A31515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},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10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"birthdate"</a:t>
            </a: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10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"1940-01-01"</a:t>
            </a:r>
            <a:endParaRPr sz="1050">
              <a:solidFill>
                <a:srgbClr val="A31515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}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5"/>
          <p:cNvSpPr/>
          <p:nvPr/>
        </p:nvSpPr>
        <p:spPr>
          <a:xfrm>
            <a:off x="6539800" y="2686250"/>
            <a:ext cx="1415700" cy="158100"/>
          </a:xfrm>
          <a:prstGeom prst="rect">
            <a:avLst/>
          </a:prstGeom>
          <a:gradFill>
            <a:gsLst>
              <a:gs pos="0">
                <a:srgbClr val="BFBFBF"/>
              </a:gs>
              <a:gs pos="100000">
                <a:srgbClr val="73737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5"/>
          <p:cNvSpPr/>
          <p:nvPr/>
        </p:nvSpPr>
        <p:spPr>
          <a:xfrm>
            <a:off x="5731275" y="3021850"/>
            <a:ext cx="2374200" cy="158100"/>
          </a:xfrm>
          <a:prstGeom prst="rect">
            <a:avLst/>
          </a:prstGeom>
          <a:gradFill>
            <a:gsLst>
              <a:gs pos="0">
                <a:srgbClr val="BFBFBF"/>
              </a:gs>
              <a:gs pos="100000">
                <a:srgbClr val="73737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5"/>
          <p:cNvSpPr/>
          <p:nvPr/>
        </p:nvSpPr>
        <p:spPr>
          <a:xfrm>
            <a:off x="5731275" y="3202275"/>
            <a:ext cx="2374200" cy="158100"/>
          </a:xfrm>
          <a:prstGeom prst="rect">
            <a:avLst/>
          </a:prstGeom>
          <a:gradFill>
            <a:gsLst>
              <a:gs pos="0">
                <a:srgbClr val="BFBFBF"/>
              </a:gs>
              <a:gs pos="100000">
                <a:srgbClr val="73737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5"/>
          <p:cNvSpPr/>
          <p:nvPr/>
        </p:nvSpPr>
        <p:spPr>
          <a:xfrm>
            <a:off x="5731275" y="3382700"/>
            <a:ext cx="2374200" cy="158100"/>
          </a:xfrm>
          <a:prstGeom prst="rect">
            <a:avLst/>
          </a:prstGeom>
          <a:gradFill>
            <a:gsLst>
              <a:gs pos="0">
                <a:srgbClr val="BFBFBF"/>
              </a:gs>
              <a:gs pos="100000">
                <a:srgbClr val="73737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5"/>
          <p:cNvSpPr/>
          <p:nvPr/>
        </p:nvSpPr>
        <p:spPr>
          <a:xfrm>
            <a:off x="5731275" y="3563125"/>
            <a:ext cx="2374200" cy="158100"/>
          </a:xfrm>
          <a:prstGeom prst="rect">
            <a:avLst/>
          </a:prstGeom>
          <a:gradFill>
            <a:gsLst>
              <a:gs pos="0">
                <a:srgbClr val="BFBFBF"/>
              </a:gs>
              <a:gs pos="100000">
                <a:srgbClr val="73737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5"/>
          <p:cNvSpPr/>
          <p:nvPr/>
        </p:nvSpPr>
        <p:spPr>
          <a:xfrm>
            <a:off x="6341375" y="3901275"/>
            <a:ext cx="1415700" cy="158100"/>
          </a:xfrm>
          <a:prstGeom prst="rect">
            <a:avLst/>
          </a:prstGeom>
          <a:gradFill>
            <a:gsLst>
              <a:gs pos="0">
                <a:srgbClr val="BFBFBF"/>
              </a:gs>
              <a:gs pos="100000">
                <a:srgbClr val="73737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5"/>
          <p:cNvSpPr/>
          <p:nvPr/>
        </p:nvSpPr>
        <p:spPr>
          <a:xfrm>
            <a:off x="3896625" y="2495450"/>
            <a:ext cx="969900" cy="473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SD-JWT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1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2711"/>
              <a:t>Selective Disclosure for JWTs</a:t>
            </a:r>
            <a:endParaRPr sz="271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“Simple” is a feature.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Why another Spec?</a:t>
            </a:r>
            <a:endParaRPr/>
          </a:p>
        </p:txBody>
      </p:sp>
      <p:graphicFrame>
        <p:nvGraphicFramePr>
          <p:cNvPr id="117" name="Google Shape;117;p18"/>
          <p:cNvGraphicFramePr/>
          <p:nvPr/>
        </p:nvGraphicFramePr>
        <p:xfrm>
          <a:off x="423600" y="11585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{573DF93F-E6C8-4CC9-B490-7B6F980D26F3}</a:tableStyleId>
              </a:tblPr>
              <a:tblGrid>
                <a:gridCol w="1499250"/>
                <a:gridCol w="3059975"/>
                <a:gridCol w="3634425"/>
              </a:tblGrid>
              <a:tr h="360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Existing SD schemes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SD-JWT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chemeClr val="dk1"/>
                          </a:solidFill>
                        </a:rPr>
                        <a:t>Complexity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rgbClr val="990000"/>
                          </a:solidFill>
                        </a:rPr>
                        <a:t>(Very) Complex</a:t>
                      </a:r>
                      <a:endParaRPr>
                        <a:solidFill>
                          <a:srgbClr val="99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rgbClr val="38761D"/>
                          </a:solidFill>
                        </a:rPr>
                        <a:t>As simple as possible</a:t>
                      </a:r>
                      <a:endParaRPr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chemeClr val="dk1"/>
                          </a:solidFill>
                        </a:rPr>
                        <a:t>Algorithms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rgbClr val="990000"/>
                          </a:solidFill>
                        </a:rPr>
                        <a:t>A</a:t>
                      </a:r>
                      <a:r>
                        <a:rPr lang="de">
                          <a:solidFill>
                            <a:srgbClr val="990000"/>
                          </a:solidFill>
                        </a:rPr>
                        <a:t>dvanced cryptography</a:t>
                      </a:r>
                      <a:endParaRPr>
                        <a:solidFill>
                          <a:srgbClr val="99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rgbClr val="38761D"/>
                          </a:solidFill>
                        </a:rPr>
                        <a:t>Standard cryptography with salted hashes</a:t>
                      </a:r>
                      <a:endParaRPr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chemeClr val="dk1"/>
                          </a:solidFill>
                        </a:rPr>
                        <a:t>Format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rgbClr val="990000"/>
                          </a:solidFill>
                        </a:rPr>
                        <a:t>Binary formats</a:t>
                      </a:r>
                      <a:endParaRPr>
                        <a:solidFill>
                          <a:srgbClr val="99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rgbClr val="38761D"/>
                          </a:solidFill>
                        </a:rPr>
                        <a:t>JSON &amp; JWT</a:t>
                      </a:r>
                      <a:endParaRPr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chemeClr val="dk1"/>
                          </a:solidFill>
                        </a:rPr>
                        <a:t>Security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rgbClr val="990000"/>
                          </a:solidFill>
                        </a:rPr>
                        <a:t>Hard to audit</a:t>
                      </a:r>
                      <a:endParaRPr>
                        <a:solidFill>
                          <a:srgbClr val="99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rgbClr val="38761D"/>
                          </a:solidFill>
                        </a:rPr>
                        <a:t>Easy to understand &amp; verify</a:t>
                      </a:r>
                      <a:endParaRPr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2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chemeClr val="dk1"/>
                          </a:solidFill>
                        </a:rPr>
                        <a:t>Availability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rgbClr val="990000"/>
                          </a:solidFill>
                        </a:rPr>
                        <a:t>Lack of implementations</a:t>
                      </a:r>
                      <a:endParaRPr>
                        <a:solidFill>
                          <a:srgbClr val="99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rgbClr val="38761D"/>
                          </a:solidFill>
                        </a:rPr>
                        <a:t>Widely-available JWT libraries can be leveraged; </a:t>
                      </a:r>
                      <a:br>
                        <a:rPr lang="de">
                          <a:solidFill>
                            <a:srgbClr val="38761D"/>
                          </a:solidFill>
                        </a:rPr>
                      </a:br>
                      <a:r>
                        <a:rPr lang="de">
                          <a:solidFill>
                            <a:srgbClr val="38761D"/>
                          </a:solidFill>
                        </a:rPr>
                        <a:t>Already 4 independent implementations</a:t>
                      </a:r>
                      <a:endParaRPr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chemeClr val="dk1"/>
                          </a:solidFill>
                        </a:rPr>
                        <a:t>Use Cases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rgbClr val="990000"/>
                          </a:solidFill>
                        </a:rPr>
                        <a:t>often limited to the identity use cases</a:t>
                      </a:r>
                      <a:endParaRPr>
                        <a:solidFill>
                          <a:srgbClr val="99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rgbClr val="38761D"/>
                          </a:solidFill>
                        </a:rPr>
                        <a:t>Universal (beyond identity use cases)</a:t>
                      </a:r>
                      <a:endParaRPr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Salted Hash Approach</a:t>
            </a:r>
            <a:endParaRPr/>
          </a:p>
        </p:txBody>
      </p:sp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311700" y="1152475"/>
            <a:ext cx="7638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de"/>
              <a:t>Idea: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Issuer hashes each claim value together with a random salt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 sz="1050">
                <a:solidFill>
                  <a:srgbClr val="666666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"John" → hash(salt, "John") → "PvU7cWjuHUq6w-i9XFpQZhjT-uprQL3GH3mKsAJl0e0"</a:t>
            </a:r>
            <a:endParaRPr sz="1050">
              <a:solidFill>
                <a:srgbClr val="666666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Issuer-signed credential only contains digests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 sz="1050">
                <a:solidFill>
                  <a:srgbClr val="666666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"given_name": "PvU7cWjuHUq6w-i9XFpQZhjT-uprQL3GH3mKsAJl0e0"</a:t>
            </a:r>
            <a:endParaRPr>
              <a:solidFill>
                <a:srgbClr val="666666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Holder selectively releases salt + plain-text value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 sz="1050">
                <a:solidFill>
                  <a:srgbClr val="666666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"given_name" = hash("eluV5Og3gSNII8EYnsxA_A", "John")</a:t>
            </a:r>
            <a:endParaRPr sz="1050">
              <a:solidFill>
                <a:srgbClr val="666666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666666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Verifier checks by calculating hashes &amp;  issuer’s signature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Overview: </a:t>
            </a:r>
            <a:r>
              <a:rPr lang="de"/>
              <a:t>Salted Hash Approach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/>
          <p:nvPr/>
        </p:nvSpPr>
        <p:spPr>
          <a:xfrm>
            <a:off x="2378811" y="1074936"/>
            <a:ext cx="2391300" cy="12318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 sz="1200">
                <a:solidFill>
                  <a:schemeClr val="dk1"/>
                </a:solidFill>
              </a:rPr>
              <a:t>SD-JWT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200">
                <a:solidFill>
                  <a:schemeClr val="dk1"/>
                </a:solidFill>
              </a:rPr>
              <a:t>hashed claim values</a:t>
            </a:r>
            <a:endParaRPr sz="1200"/>
          </a:p>
        </p:txBody>
      </p:sp>
      <p:sp>
        <p:nvSpPr>
          <p:cNvPr id="134" name="Google Shape;134;p21"/>
          <p:cNvSpPr txBox="1"/>
          <p:nvPr/>
        </p:nvSpPr>
        <p:spPr>
          <a:xfrm>
            <a:off x="1531165" y="890500"/>
            <a:ext cx="101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Issuer</a:t>
            </a:r>
            <a:endParaRPr/>
          </a:p>
        </p:txBody>
      </p:sp>
      <p:sp>
        <p:nvSpPr>
          <p:cNvPr id="135" name="Google Shape;135;p21"/>
          <p:cNvSpPr txBox="1"/>
          <p:nvPr/>
        </p:nvSpPr>
        <p:spPr>
          <a:xfrm>
            <a:off x="1452905" y="3728008"/>
            <a:ext cx="117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Verifier</a:t>
            </a:r>
            <a:endParaRPr/>
          </a:p>
        </p:txBody>
      </p:sp>
      <p:cxnSp>
        <p:nvCxnSpPr>
          <p:cNvPr id="136" name="Google Shape;136;p21"/>
          <p:cNvCxnSpPr>
            <a:stCxn id="134" idx="2"/>
            <a:endCxn id="137" idx="0"/>
          </p:cNvCxnSpPr>
          <p:nvPr/>
        </p:nvCxnSpPr>
        <p:spPr>
          <a:xfrm>
            <a:off x="2038015" y="1290700"/>
            <a:ext cx="0" cy="97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7" name="Google Shape;137;p21"/>
          <p:cNvSpPr txBox="1"/>
          <p:nvPr/>
        </p:nvSpPr>
        <p:spPr>
          <a:xfrm>
            <a:off x="1509294" y="2260989"/>
            <a:ext cx="1057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End-User</a:t>
            </a:r>
            <a:br>
              <a:rPr lang="de"/>
            </a:br>
            <a:r>
              <a:rPr lang="de" sz="900"/>
              <a:t>(Holder)</a:t>
            </a:r>
            <a:endParaRPr sz="900"/>
          </a:p>
        </p:txBody>
      </p:sp>
      <p:cxnSp>
        <p:nvCxnSpPr>
          <p:cNvPr id="138" name="Google Shape;138;p21"/>
          <p:cNvCxnSpPr>
            <a:stCxn id="137" idx="2"/>
            <a:endCxn id="135" idx="0"/>
          </p:cNvCxnSpPr>
          <p:nvPr/>
        </p:nvCxnSpPr>
        <p:spPr>
          <a:xfrm>
            <a:off x="2038044" y="2799789"/>
            <a:ext cx="300" cy="92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39" name="Google Shape;139;p21"/>
          <p:cNvPicPr preferRelativeResize="0"/>
          <p:nvPr/>
        </p:nvPicPr>
        <p:blipFill rotWithShape="1">
          <a:blip r:embed="rId3">
            <a:alphaModFix/>
          </a:blip>
          <a:srcRect b="5019" l="665" r="0" t="50123"/>
          <a:stretch/>
        </p:blipFill>
        <p:spPr>
          <a:xfrm>
            <a:off x="2600649" y="1535581"/>
            <a:ext cx="1947579" cy="58744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/>
          <p:nvPr/>
        </p:nvSpPr>
        <p:spPr>
          <a:xfrm>
            <a:off x="3949619" y="2033725"/>
            <a:ext cx="854100" cy="339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100">
                <a:solidFill>
                  <a:srgbClr val="38761D"/>
                </a:solidFill>
              </a:rPr>
              <a:t>✓ signed by Issuer</a:t>
            </a:r>
            <a:endParaRPr sz="1100">
              <a:solidFill>
                <a:srgbClr val="38761D"/>
              </a:solidFill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551400" y="1506720"/>
            <a:ext cx="1555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700"/>
              <a:t>Issuance</a:t>
            </a:r>
            <a:endParaRPr b="1" sz="1700"/>
          </a:p>
        </p:txBody>
      </p:sp>
      <p:sp>
        <p:nvSpPr>
          <p:cNvPr id="142" name="Google Shape;142;p21"/>
          <p:cNvSpPr txBox="1"/>
          <p:nvPr/>
        </p:nvSpPr>
        <p:spPr>
          <a:xfrm>
            <a:off x="551400" y="2965927"/>
            <a:ext cx="1555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700"/>
              <a:t>Presentation</a:t>
            </a:r>
            <a:endParaRPr b="1" sz="1700"/>
          </a:p>
        </p:txBody>
      </p:sp>
      <p:sp>
        <p:nvSpPr>
          <p:cNvPr id="143" name="Google Shape;143;p21"/>
          <p:cNvSpPr txBox="1"/>
          <p:nvPr>
            <p:ph idx="4294967295" type="body"/>
          </p:nvPr>
        </p:nvSpPr>
        <p:spPr>
          <a:xfrm>
            <a:off x="792225" y="4212100"/>
            <a:ext cx="7638300" cy="9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"/>
              <a:t>Issuer hashes each claim value together with a random sal</a:t>
            </a:r>
            <a:r>
              <a:rPr lang="de"/>
              <a:t>t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rgbClr val="666666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-&gt; </a:t>
            </a:r>
            <a:r>
              <a:rPr lang="de" sz="1050">
                <a:solidFill>
                  <a:srgbClr val="666666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"John" → hash(salt, "John") → "PvU7cWjuHUq6w-i9XFpQZhjT-uprQL3GH3mKsAJl0e0"</a:t>
            </a:r>
            <a:endParaRPr sz="1050">
              <a:solidFill>
                <a:srgbClr val="666666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666666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"/>
              <a:t>Issuer-signed credential only contains digests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rgbClr val="666666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-&gt; "given_name": "PvU7cWjuHUq6w-i9XFpQZhjT-uprQL3GH3mKsAJl0e0"</a:t>
            </a:r>
            <a:endParaRPr sz="1050">
              <a:solidFill>
                <a:srgbClr val="666666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</p:txBody>
      </p:sp>
      <p:sp>
        <p:nvSpPr>
          <p:cNvPr id="144" name="Google Shape;144;p21"/>
          <p:cNvSpPr txBox="1"/>
          <p:nvPr>
            <p:ph type="title"/>
          </p:nvPr>
        </p:nvSpPr>
        <p:spPr>
          <a:xfrm>
            <a:off x="311700" y="233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Issuance (1/2)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