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9FDB682-FC80-5F0F-7BA8-7C16A4F06BAC}" name="Smith, Ned" initials="SN" userId="S::ned.smith@intel.com::428b8cdd-7351-462f-bc61-55686b8910d0" providerId="AD"/>
  <p188:author id="{8574FEA3-7915-ADB0-5CF6-CD54E3BACCC4}" name="Wang, Shih-han" initials="WS" userId="S::hans.wang@intel.com::99a4412e-e95b-481a-a903-eb25c20dc0f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7FA8F2-F60F-9C48-0541-CA318997F1FA}" v="31" dt="2022-10-21T18:42:32.430"/>
    <p1510:client id="{20F0A68C-217D-4DCC-B18C-771DE98C6A0B}" v="4" dt="2022-10-21T18:10:00.935"/>
    <p1510:client id="{9510D460-AD35-443E-9C1C-FC57F297B2C8}" v="3" dt="2022-10-21T16:36:09.008"/>
    <p1510:client id="{C7826678-450B-B74F-B080-68BD953B3C01}" v="239" dt="2022-10-21T18:13:44.2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3564" autoAdjust="0"/>
  </p:normalViewPr>
  <p:slideViewPr>
    <p:cSldViewPr snapToGrid="0">
      <p:cViewPr varScale="1">
        <p:scale>
          <a:sx n="73" d="100"/>
          <a:sy n="73" d="100"/>
        </p:scale>
        <p:origin x="9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83B28-E0F2-434E-AE3F-0FA4581946A3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67FAA-3C01-4A19-95B2-55580BAFE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20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Gateway or load balancer initiate a new TLS connections using different certificate.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It is now popular to terminate transport protection (or TLS protection) to improve traffic routing performance.</a:t>
            </a:r>
            <a:endParaRPr lang="en-US" dirty="0"/>
          </a:p>
          <a:p>
            <a:endParaRPr lang="en-US" dirty="0">
              <a:cs typeface="Calibri"/>
            </a:endParaRPr>
          </a:p>
          <a:p>
            <a:r>
              <a:rPr lang="en-US" dirty="0"/>
              <a:t>HTTPA traffic is protected by TEE e</a:t>
            </a:r>
            <a:r>
              <a:rPr lang="en-US" dirty="0">
                <a:cs typeface="Calibri"/>
              </a:rPr>
              <a:t>ven when it is "non-transport-protected“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067FAA-3C01-4A19-95B2-55580BAFE5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5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8E076-1AAE-420D-B045-D9CEAC287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ACEA79-18FE-4C99-94D7-89B71145A0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8D46D-04E3-4F47-B952-A9A714563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CE0CC-4249-49D7-9539-64A4A922F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F6B42-5608-4AD0-8876-9FED2B4FC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4FDB6-74D8-4688-84A0-14E002222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F8E968-01F1-4991-8805-AABD1FDEE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3662D-2235-4ED2-A683-1C6C4571C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86F28-D09F-4CE5-BA0B-E836543DD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881C4-C1C3-4B91-A404-9C36D969F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4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D570B3-ED6E-47CC-B2E4-2379E6A770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D59DDA-F8DD-4A87-8E00-4E1016279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6FAE7-4307-480C-B403-0B3169586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73E3E-6EE3-448F-9AB7-8A9278B67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74E94-9BD3-48D2-A3EC-5A9D45E77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8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5C500-2AB4-4947-B051-5B5A7854C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856A1-C7FD-4351-98E4-CAA2CAA34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B3A5C-F8BD-461B-9CC6-830FECBEF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E39A6C-CB16-4553-8331-80542A48D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45A29-4928-4234-B68B-708433DF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4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5022B-5184-47FC-BAE4-0E40CBC6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B8ED87-BC54-4E1C-9BEB-6BAF56F92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B7F6D-BC30-4D9E-B0A4-C41A84417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70180-1977-4861-9245-79889046C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AEF6E-21B5-449E-9352-CCFA0E9D7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1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DA587-D3E4-4316-B7FA-DAD873541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7B93B-82D7-48B8-8B3E-687624EF55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B00C4B-7BA6-4C01-8DD7-A696C3C0E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BC828F-40E8-4D8E-89C2-3BD5061CC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6B230-69FA-49F5-9419-BD43C4ED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A872B-DC59-4D89-B2FE-A79C62EF7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0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F94DA-B367-48E4-9175-F646BA446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FC6C2-BC06-451A-B5BF-07423AD2B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6BA71E-4E88-495D-9C02-2311E96C3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E3A4CA-7915-44C8-BA8F-8A4E4419D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5FC105-4B06-42BB-A799-5D5C57963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D90280-C589-4FE0-BAB2-CB624D87B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5677F8-E21F-466A-A2E7-FF9EAA21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73BF4A-1EFB-42FC-8F23-75E6D7786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79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E0A35-D4A1-4008-9522-37FFDCB5A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07EA5D-9FE1-434D-A990-5F32BD2DF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5EC9B4-CFCD-4BE9-9AC2-B9D21A0E2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3BAA8E-59A8-4F33-AC4A-9FAD2ED1D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41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E13102-AF67-437E-B764-002A72744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443BB0-0A0D-4937-8DD2-CBC866A21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011A94-39FA-4A77-A4FD-16073AB4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9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2436D-2DAB-4039-8220-05B4DF7E6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E6F4B-E0AB-4ED7-8BB7-F8B62BB26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98BD46-413E-4327-BB0C-4155732A25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50CBA1-E0D2-45CD-91F3-39DBE02CB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59975-48AB-44EE-86C2-E188768A4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70744-7919-4CD0-8043-F4A40E76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30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D6D94-324F-484E-9488-77E877901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0E2258-A2CC-4BE5-8400-678E388FDB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79E75C-16D9-4639-9CDB-37D5A1DF4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F00610-95D4-4F80-97DF-9AC6A8832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0A3BC-9D9B-46ED-B7AE-A5186E372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B0C7F-171B-485B-BD24-3319CD4C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2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E50962-816D-426C-ABB5-2DFCCCD84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10C95-99C0-4AE2-B1FD-F9E26EFC9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A09E6-3411-4836-B96B-6C59FFFBF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07C0-A5B1-42EE-A34D-A9B99C5A94C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A9946-1F26-4381-99C0-A545836B5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CE31A-D056-4CA4-A876-03076BDF28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659BC-7DD6-4549-A68E-CD4CD609E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9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tracker.ietf.org/doc/html/draft-sandowicz-httpbis-httpa2-01.tx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3CE37-E39F-4B47-9364-E51D31130C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Attestable HTTP (</a:t>
            </a:r>
            <a:r>
              <a:rPr lang="en-US" b="1"/>
              <a:t>HTTPA</a:t>
            </a:r>
            <a:r>
              <a:rPr lang="en-US"/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ADD509-82E8-4FC4-ABE4-E4DD41488A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3040" y="4058193"/>
            <a:ext cx="10187354" cy="1460863"/>
          </a:xfrm>
        </p:spPr>
        <p:txBody>
          <a:bodyPr/>
          <a:lstStyle/>
          <a:p>
            <a:r>
              <a:rPr lang="en-US"/>
              <a:t>Shih-Han (Hans) Wang, Gordon King, Nick Li, Ned Smith, Krzysztof Sandowicz</a:t>
            </a:r>
          </a:p>
          <a:p>
            <a:endParaRPr lang="en-US"/>
          </a:p>
          <a:p>
            <a:r>
              <a:rPr lang="en-US">
                <a:hlinkClick r:id="rId2"/>
              </a:rPr>
              <a:t>https://datatracker.ietf.org/doc/html/draft-sandowicz-httpbis-httpa2-01.txt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55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C219E-8288-4EC2-91CD-3B37A46D3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Attestable HTTP?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2F9BF-FF62-4093-94CE-6FB63B1CF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HTTP extensions for binding remote attestation messages to HTTP headers.</a:t>
            </a:r>
          </a:p>
          <a:p>
            <a:pPr lvl="1"/>
            <a:r>
              <a:rPr lang="en-US" dirty="0"/>
              <a:t>Secure communication enables end-to-end message protection to TEE endpoints. </a:t>
            </a:r>
          </a:p>
          <a:p>
            <a:pPr lvl="1"/>
            <a:r>
              <a:rPr lang="en-US" dirty="0"/>
              <a:t>L7 protection establishes trusted communication for web services running inside a TEE.</a:t>
            </a:r>
          </a:p>
          <a:p>
            <a:pPr lvl="1"/>
            <a:r>
              <a:rPr lang="en-US" dirty="0"/>
              <a:t>However, HTTPA is not specific to TEE endpoints.</a:t>
            </a:r>
          </a:p>
          <a:p>
            <a:r>
              <a:rPr lang="en-US" dirty="0"/>
              <a:t>We are proposing extending HTTP with an ‘ATTEST’ method and a set of ‘Attest-*’ headers for standardization.</a:t>
            </a:r>
          </a:p>
          <a:p>
            <a:pPr lvl="1"/>
            <a:r>
              <a:rPr lang="en-US" dirty="0"/>
              <a:t>Mutual-HTTPA to build L7 trusted end-to-end communication.</a:t>
            </a:r>
          </a:p>
          <a:p>
            <a:r>
              <a:rPr lang="en-US" dirty="0"/>
              <a:t>Achieve trustworthy web services.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049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C219E-8288-4EC2-91CD-3B37A46D3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2F9BF-FF62-4093-94CE-6FB63B1CF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26" y="1621114"/>
            <a:ext cx="1202634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There is customer demand for a wide range of secure web services.</a:t>
            </a:r>
          </a:p>
          <a:p>
            <a:endParaRPr lang="en-US" dirty="0"/>
          </a:p>
          <a:p>
            <a:r>
              <a:rPr lang="en-US" dirty="0"/>
              <a:t>Web services are mostly not attested.</a:t>
            </a:r>
            <a:endParaRPr lang="en-US" dirty="0">
              <a:cs typeface="Calibri"/>
            </a:endParaRPr>
          </a:p>
          <a:p>
            <a:endParaRPr lang="en-US" dirty="0"/>
          </a:p>
          <a:p>
            <a:r>
              <a:rPr lang="en-US" dirty="0"/>
              <a:t>TEE is an emerging technology that protects data in use and is a reasonable endpoint for HTTP message exchanges.</a:t>
            </a:r>
            <a:endParaRPr lang="en-US" dirty="0">
              <a:cs typeface="Calibri"/>
            </a:endParaRPr>
          </a:p>
          <a:p>
            <a:endParaRPr lang="en-US" dirty="0"/>
          </a:p>
          <a:p>
            <a:r>
              <a:rPr lang="en-US" dirty="0"/>
              <a:t>There is a need for remote attestation at the HTTP layer.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776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56D6D-3397-4440-8304-FB05B15DB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HTTPA vs. HTTPS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1F337D-8BC0-40E8-AE56-BF6B4BDC48CF}"/>
              </a:ext>
            </a:extLst>
          </p:cNvPr>
          <p:cNvSpPr/>
          <p:nvPr/>
        </p:nvSpPr>
        <p:spPr>
          <a:xfrm>
            <a:off x="1706839" y="2322160"/>
            <a:ext cx="3106608" cy="3151554"/>
          </a:xfrm>
          <a:prstGeom prst="rect">
            <a:avLst/>
          </a:prstGeom>
          <a:ln>
            <a:solidFill>
              <a:srgbClr val="00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endParaRPr lang="en-US" sz="1050" dirty="0"/>
          </a:p>
        </p:txBody>
      </p:sp>
      <p:pic>
        <p:nvPicPr>
          <p:cNvPr id="5" name="Graphic 4" descr="Programmer female with solid fill">
            <a:extLst>
              <a:ext uri="{FF2B5EF4-FFF2-40B4-BE49-F238E27FC236}">
                <a16:creationId xmlns:a16="http://schemas.microsoft.com/office/drawing/2014/main" id="{25B653B2-5623-4217-A5D4-1502239025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59287" y="2572437"/>
            <a:ext cx="685800" cy="6858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44D1A19C-F89C-423E-BC50-7F5F42C47EA3}"/>
              </a:ext>
            </a:extLst>
          </p:cNvPr>
          <p:cNvSpPr/>
          <p:nvPr/>
        </p:nvSpPr>
        <p:spPr>
          <a:xfrm>
            <a:off x="1932144" y="2737887"/>
            <a:ext cx="956061" cy="33986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WS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9DB2B4E-89A6-4F47-AEBD-AF56440CFE57}"/>
              </a:ext>
            </a:extLst>
          </p:cNvPr>
          <p:cNvGrpSpPr/>
          <p:nvPr/>
        </p:nvGrpSpPr>
        <p:grpSpPr>
          <a:xfrm>
            <a:off x="3388839" y="2674374"/>
            <a:ext cx="1474971" cy="1166971"/>
            <a:chOff x="3388839" y="2674374"/>
            <a:chExt cx="1474971" cy="1166971"/>
          </a:xfrm>
        </p:grpSpPr>
        <p:pic>
          <p:nvPicPr>
            <p:cNvPr id="8" name="Graphic 7" descr="Server with solid fill">
              <a:extLst>
                <a:ext uri="{FF2B5EF4-FFF2-40B4-BE49-F238E27FC236}">
                  <a16:creationId xmlns:a16="http://schemas.microsoft.com/office/drawing/2014/main" id="{AB08E2E7-279E-41D6-8D2B-6E5F73B6C0A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982151" y="2674374"/>
              <a:ext cx="468326" cy="468327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F087DED-15D1-4829-9B17-B614FCDCF180}"/>
                </a:ext>
              </a:extLst>
            </p:cNvPr>
            <p:cNvSpPr txBox="1"/>
            <p:nvPr/>
          </p:nvSpPr>
          <p:spPr>
            <a:xfrm>
              <a:off x="3388839" y="3195014"/>
              <a:ext cx="14749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Application </a:t>
              </a:r>
            </a:p>
            <a:p>
              <a:pPr algn="ctr"/>
              <a:r>
                <a:rPr lang="en-US" dirty="0"/>
                <a:t>Gateway</a:t>
              </a:r>
            </a:p>
          </p:txBody>
        </p:sp>
      </p:grp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31AA5BBC-2FF9-431A-B872-14258B8189DA}"/>
              </a:ext>
            </a:extLst>
          </p:cNvPr>
          <p:cNvCxnSpPr>
            <a:cxnSpLocks/>
            <a:stCxn id="6" idx="6"/>
            <a:endCxn id="8" idx="1"/>
          </p:cNvCxnSpPr>
          <p:nvPr/>
        </p:nvCxnSpPr>
        <p:spPr>
          <a:xfrm>
            <a:off x="2888205" y="2907819"/>
            <a:ext cx="1093945" cy="718"/>
          </a:xfrm>
          <a:prstGeom prst="curvedConnector3">
            <a:avLst>
              <a:gd name="adj1" fmla="val 50000"/>
            </a:avLst>
          </a:prstGeom>
          <a:ln w="57150" cap="flat" cmpd="sng" algn="ctr">
            <a:solidFill>
              <a:schemeClr val="tx1">
                <a:lumMod val="8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1" name="Graphic 10" descr="Bank outline">
            <a:extLst>
              <a:ext uri="{FF2B5EF4-FFF2-40B4-BE49-F238E27FC236}">
                <a16:creationId xmlns:a16="http://schemas.microsoft.com/office/drawing/2014/main" id="{04E183B4-2577-495B-9082-65493D84BD6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27667" y="4248228"/>
            <a:ext cx="540124" cy="540124"/>
          </a:xfrm>
          <a:prstGeom prst="rect">
            <a:avLst/>
          </a:prstGeom>
        </p:spPr>
      </p:pic>
      <p:pic>
        <p:nvPicPr>
          <p:cNvPr id="12" name="Graphic 11" descr="Programmer female with solid fill">
            <a:extLst>
              <a:ext uri="{FF2B5EF4-FFF2-40B4-BE49-F238E27FC236}">
                <a16:creationId xmlns:a16="http://schemas.microsoft.com/office/drawing/2014/main" id="{2E653605-29BE-40D5-AE7D-AC710C761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46030" y="4175390"/>
            <a:ext cx="685800" cy="6858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7110EA4-434E-416D-BAD6-80EE3E82FCD9}"/>
              </a:ext>
            </a:extLst>
          </p:cNvPr>
          <p:cNvSpPr txBox="1"/>
          <p:nvPr/>
        </p:nvSpPr>
        <p:spPr>
          <a:xfrm>
            <a:off x="5427929" y="2242259"/>
            <a:ext cx="2203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TLS channel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16A204-C557-4E57-A1D2-19D120943859}"/>
              </a:ext>
            </a:extLst>
          </p:cNvPr>
          <p:cNvSpPr txBox="1"/>
          <p:nvPr/>
        </p:nvSpPr>
        <p:spPr>
          <a:xfrm>
            <a:off x="615180" y="2690905"/>
            <a:ext cx="1316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4A9E70A-AB59-42D9-BD67-D2B81A6CF8A4}"/>
              </a:ext>
            </a:extLst>
          </p:cNvPr>
          <p:cNvSpPr/>
          <p:nvPr/>
        </p:nvSpPr>
        <p:spPr>
          <a:xfrm>
            <a:off x="1850373" y="4279170"/>
            <a:ext cx="983183" cy="68458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dirty="0"/>
          </a:p>
        </p:txBody>
      </p: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1609F8E8-C02B-497E-9CEB-B5416AF69968}"/>
              </a:ext>
            </a:extLst>
          </p:cNvPr>
          <p:cNvCxnSpPr>
            <a:cxnSpLocks/>
          </p:cNvCxnSpPr>
          <p:nvPr/>
        </p:nvCxnSpPr>
        <p:spPr>
          <a:xfrm>
            <a:off x="2610520" y="4518290"/>
            <a:ext cx="5615156" cy="12700"/>
          </a:xfrm>
          <a:prstGeom prst="curvedConnector3">
            <a:avLst>
              <a:gd name="adj1" fmla="val 50000"/>
            </a:avLst>
          </a:prstGeom>
          <a:ln w="57150" cap="flat" cmpd="sng" algn="ctr">
            <a:solidFill>
              <a:schemeClr val="tx1">
                <a:lumMod val="8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0A9B20F-19A7-4A8E-BF1D-A899290C863F}"/>
              </a:ext>
            </a:extLst>
          </p:cNvPr>
          <p:cNvSpPr txBox="1"/>
          <p:nvPr/>
        </p:nvSpPr>
        <p:spPr>
          <a:xfrm>
            <a:off x="3788128" y="1934961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Website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6D37718-6F1D-4399-AD7F-F2C9E42734D3}"/>
              </a:ext>
            </a:extLst>
          </p:cNvPr>
          <p:cNvGrpSpPr/>
          <p:nvPr/>
        </p:nvGrpSpPr>
        <p:grpSpPr>
          <a:xfrm>
            <a:off x="3477364" y="4577257"/>
            <a:ext cx="1297919" cy="991784"/>
            <a:chOff x="3477364" y="4586401"/>
            <a:chExt cx="1297919" cy="991784"/>
          </a:xfrm>
        </p:grpSpPr>
        <p:pic>
          <p:nvPicPr>
            <p:cNvPr id="19" name="Graphic 18" descr="Server with solid fill">
              <a:extLst>
                <a:ext uri="{FF2B5EF4-FFF2-40B4-BE49-F238E27FC236}">
                  <a16:creationId xmlns:a16="http://schemas.microsoft.com/office/drawing/2014/main" id="{5F396AB7-07CB-4EAD-8F5F-A81F1A3A175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951575" y="4586401"/>
              <a:ext cx="468326" cy="468326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83FF8EF-4BD2-434E-B000-27F94F62C564}"/>
                </a:ext>
              </a:extLst>
            </p:cNvPr>
            <p:cNvSpPr txBox="1"/>
            <p:nvPr/>
          </p:nvSpPr>
          <p:spPr>
            <a:xfrm>
              <a:off x="3477364" y="4931854"/>
              <a:ext cx="12979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Application </a:t>
              </a:r>
            </a:p>
            <a:p>
              <a:pPr algn="ctr"/>
              <a:r>
                <a:rPr lang="en-US" dirty="0"/>
                <a:t>Gateway</a:t>
              </a:r>
            </a:p>
          </p:txBody>
        </p:sp>
      </p:grpSp>
      <p:sp>
        <p:nvSpPr>
          <p:cNvPr id="21" name="Cylinder 20">
            <a:extLst>
              <a:ext uri="{FF2B5EF4-FFF2-40B4-BE49-F238E27FC236}">
                <a16:creationId xmlns:a16="http://schemas.microsoft.com/office/drawing/2014/main" id="{E609116A-C2BF-48B3-BED8-CAE033A0B906}"/>
              </a:ext>
            </a:extLst>
          </p:cNvPr>
          <p:cNvSpPr/>
          <p:nvPr/>
        </p:nvSpPr>
        <p:spPr>
          <a:xfrm rot="5400000">
            <a:off x="5208814" y="2040340"/>
            <a:ext cx="194791" cy="4950698"/>
          </a:xfrm>
          <a:prstGeom prst="ca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ylinder 21">
            <a:extLst>
              <a:ext uri="{FF2B5EF4-FFF2-40B4-BE49-F238E27FC236}">
                <a16:creationId xmlns:a16="http://schemas.microsoft.com/office/drawing/2014/main" id="{3082824B-DF65-45F2-A916-1FACAB6A20FD}"/>
              </a:ext>
            </a:extLst>
          </p:cNvPr>
          <p:cNvSpPr/>
          <p:nvPr/>
        </p:nvSpPr>
        <p:spPr>
          <a:xfrm rot="5400000">
            <a:off x="5837569" y="1243698"/>
            <a:ext cx="544698" cy="3343279"/>
          </a:xfrm>
          <a:prstGeom prst="can">
            <a:avLst/>
          </a:prstGeom>
          <a:solidFill>
            <a:schemeClr val="bg2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06BC5486-F4FA-4B43-92AD-FDFE45093996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4450476" y="2900065"/>
            <a:ext cx="3645493" cy="8472"/>
          </a:xfrm>
          <a:prstGeom prst="curvedConnector3">
            <a:avLst>
              <a:gd name="adj1" fmla="val 50000"/>
            </a:avLst>
          </a:prstGeom>
          <a:ln w="57150" cap="flat" cmpd="sng" algn="ctr">
            <a:solidFill>
              <a:schemeClr val="tx1">
                <a:alpha val="46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7C632B9-7805-436C-865E-0C8B853DD6B4}"/>
              </a:ext>
            </a:extLst>
          </p:cNvPr>
          <p:cNvSpPr txBox="1"/>
          <p:nvPr/>
        </p:nvSpPr>
        <p:spPr>
          <a:xfrm>
            <a:off x="9659563" y="3825697"/>
            <a:ext cx="180357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Trusted authority</a:t>
            </a:r>
          </a:p>
          <a:p>
            <a:pPr algn="ctr"/>
            <a:r>
              <a:rPr lang="en-US" sz="800" dirty="0"/>
              <a:t>(Verifier owner)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6FF5AF2-870E-42EA-A28D-C574EC1E42E5}"/>
              </a:ext>
            </a:extLst>
          </p:cNvPr>
          <p:cNvCxnSpPr>
            <a:cxnSpLocks/>
            <a:stCxn id="12" idx="3"/>
            <a:endCxn id="11" idx="1"/>
          </p:cNvCxnSpPr>
          <p:nvPr/>
        </p:nvCxnSpPr>
        <p:spPr>
          <a:xfrm>
            <a:off x="8931830" y="4518290"/>
            <a:ext cx="139583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E294AF7-2356-493D-9DB9-DA18DAE94A7F}"/>
              </a:ext>
            </a:extLst>
          </p:cNvPr>
          <p:cNvSpPr txBox="1"/>
          <p:nvPr/>
        </p:nvSpPr>
        <p:spPr>
          <a:xfrm>
            <a:off x="5354536" y="4030536"/>
            <a:ext cx="2783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HTTPA communication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556793C-9116-4BF2-ADBF-C14E2F8B2457}"/>
              </a:ext>
            </a:extLst>
          </p:cNvPr>
          <p:cNvSpPr txBox="1"/>
          <p:nvPr/>
        </p:nvSpPr>
        <p:spPr>
          <a:xfrm>
            <a:off x="1639192" y="5606048"/>
            <a:ext cx="1770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Cloud network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E37441C-011D-4A0A-9C58-2B2D8B6B941A}"/>
              </a:ext>
            </a:extLst>
          </p:cNvPr>
          <p:cNvSpPr txBox="1"/>
          <p:nvPr/>
        </p:nvSpPr>
        <p:spPr>
          <a:xfrm>
            <a:off x="4945564" y="5606048"/>
            <a:ext cx="945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Internet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2BE9FBE-1424-4B74-ABF8-102F2030460B}"/>
              </a:ext>
            </a:extLst>
          </p:cNvPr>
          <p:cNvCxnSpPr>
            <a:cxnSpLocks/>
          </p:cNvCxnSpPr>
          <p:nvPr/>
        </p:nvCxnSpPr>
        <p:spPr>
          <a:xfrm>
            <a:off x="4813446" y="2029383"/>
            <a:ext cx="0" cy="4108986"/>
          </a:xfrm>
          <a:prstGeom prst="line">
            <a:avLst/>
          </a:prstGeom>
          <a:ln w="9525" cap="flat" cmpd="sng" algn="ctr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72B5F34-C6ED-4752-940D-C3643281DB30}"/>
              </a:ext>
            </a:extLst>
          </p:cNvPr>
          <p:cNvSpPr txBox="1"/>
          <p:nvPr/>
        </p:nvSpPr>
        <p:spPr>
          <a:xfrm>
            <a:off x="647537" y="4404032"/>
            <a:ext cx="1113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HTTPA</a:t>
            </a:r>
          </a:p>
        </p:txBody>
      </p:sp>
      <p:pic>
        <p:nvPicPr>
          <p:cNvPr id="31" name="Graphic 30" descr="Bank outline">
            <a:extLst>
              <a:ext uri="{FF2B5EF4-FFF2-40B4-BE49-F238E27FC236}">
                <a16:creationId xmlns:a16="http://schemas.microsoft.com/office/drawing/2014/main" id="{540CC4DC-058D-4B32-B86A-1817EF86908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291287" y="2762241"/>
            <a:ext cx="540124" cy="540124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D97B4A48-7029-4B9A-B01F-31B00E78E94A}"/>
              </a:ext>
            </a:extLst>
          </p:cNvPr>
          <p:cNvSpPr txBox="1"/>
          <p:nvPr/>
        </p:nvSpPr>
        <p:spPr>
          <a:xfrm>
            <a:off x="9378171" y="2415753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Certificate authority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3712320-1F79-49A3-B4C0-463E546D6207}"/>
              </a:ext>
            </a:extLst>
          </p:cNvPr>
          <p:cNvCxnSpPr>
            <a:cxnSpLocks/>
          </p:cNvCxnSpPr>
          <p:nvPr/>
        </p:nvCxnSpPr>
        <p:spPr>
          <a:xfrm>
            <a:off x="8845087" y="3032303"/>
            <a:ext cx="139583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26FF25C4-851C-41A7-B53C-39BDF2A16A83}"/>
              </a:ext>
            </a:extLst>
          </p:cNvPr>
          <p:cNvSpPr/>
          <p:nvPr/>
        </p:nvSpPr>
        <p:spPr>
          <a:xfrm>
            <a:off x="1851463" y="4295399"/>
            <a:ext cx="950974" cy="33986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WS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4DD4833-1657-46CC-9C4D-FE8789501DDE}"/>
              </a:ext>
            </a:extLst>
          </p:cNvPr>
          <p:cNvSpPr txBox="1"/>
          <p:nvPr/>
        </p:nvSpPr>
        <p:spPr>
          <a:xfrm>
            <a:off x="1969704" y="4524640"/>
            <a:ext cx="72903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TEE 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</a:rPr>
              <a:t>(Attester)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9998EB-ED43-45CD-B9CD-44F93F533ED0}"/>
              </a:ext>
            </a:extLst>
          </p:cNvPr>
          <p:cNvSpPr txBox="1"/>
          <p:nvPr/>
        </p:nvSpPr>
        <p:spPr>
          <a:xfrm>
            <a:off x="8312994" y="4841936"/>
            <a:ext cx="123767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User</a:t>
            </a:r>
          </a:p>
          <a:p>
            <a:pPr algn="ctr"/>
            <a:r>
              <a:rPr lang="en-US" sz="800" dirty="0"/>
              <a:t>(Verifier)</a:t>
            </a:r>
          </a:p>
        </p:txBody>
      </p:sp>
    </p:spTree>
    <p:extLst>
      <p:ext uri="{BB962C8B-B14F-4D97-AF65-F5344CB8AC3E}">
        <p14:creationId xmlns:p14="http://schemas.microsoft.com/office/powerpoint/2010/main" val="3165019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C219E-8288-4EC2-91CD-3B37A46D3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Where do we go?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2F9BF-FF62-4093-94CE-6FB63B1CF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Dispatch?</a:t>
            </a:r>
          </a:p>
          <a:p>
            <a:pPr lvl="1"/>
            <a:r>
              <a:rPr lang="en-US" dirty="0"/>
              <a:t>HTTPBIS?</a:t>
            </a:r>
          </a:p>
          <a:p>
            <a:pPr lvl="1"/>
            <a:r>
              <a:rPr lang="en-US" dirty="0"/>
              <a:t>Other?</a:t>
            </a:r>
          </a:p>
          <a:p>
            <a:r>
              <a:rPr lang="en-US" dirty="0" err="1"/>
              <a:t>SecDispatch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RATS? TEEP?</a:t>
            </a:r>
          </a:p>
          <a:p>
            <a:pPr lvl="1"/>
            <a:r>
              <a:rPr lang="en-US" dirty="0"/>
              <a:t>Other?</a:t>
            </a:r>
          </a:p>
        </p:txBody>
      </p:sp>
    </p:spTree>
    <p:extLst>
      <p:ext uri="{BB962C8B-B14F-4D97-AF65-F5344CB8AC3E}">
        <p14:creationId xmlns:p14="http://schemas.microsoft.com/office/powerpoint/2010/main" val="3704984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275</Words>
  <Application>Microsoft Office PowerPoint</Application>
  <PresentationFormat>Widescreen</PresentationFormat>
  <Paragraphs>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Attestable HTTP (HTTPA)</vt:lpstr>
      <vt:lpstr>What is Attestable HTTP?</vt:lpstr>
      <vt:lpstr>Background</vt:lpstr>
      <vt:lpstr>HTTPA vs. HTTPS</vt:lpstr>
      <vt:lpstr>Where do we go?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HTTP-Attestable (HTTPA)</dc:title>
  <dc:creator>Wang, Shih-han</dc:creator>
  <cp:lastModifiedBy>Wang, Shih-han</cp:lastModifiedBy>
  <cp:revision>65</cp:revision>
  <dcterms:created xsi:type="dcterms:W3CDTF">2022-10-21T15:54:09Z</dcterms:created>
  <dcterms:modified xsi:type="dcterms:W3CDTF">2022-11-03T16:36:22Z</dcterms:modified>
</cp:coreProperties>
</file>