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55" r:id="rId4"/>
  </p:sldMasterIdLst>
  <p:notesMasterIdLst>
    <p:notesMasterId r:id="rId12"/>
  </p:notesMasterIdLst>
  <p:sldIdLst>
    <p:sldId id="313" r:id="rId5"/>
    <p:sldId id="369" r:id="rId6"/>
    <p:sldId id="370" r:id="rId7"/>
    <p:sldId id="371" r:id="rId8"/>
    <p:sldId id="372" r:id="rId9"/>
    <p:sldId id="373" r:id="rId10"/>
    <p:sldId id="374" r:id="rId11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87C15D6-5F7F-8C41-8190-2B93F6D8EA30}">
          <p14:sldIdLst>
            <p14:sldId id="313"/>
            <p14:sldId id="369"/>
            <p14:sldId id="370"/>
            <p14:sldId id="371"/>
            <p14:sldId id="372"/>
            <p14:sldId id="373"/>
            <p14:sldId id="37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0154"/>
    <a:srgbClr val="2D3BC3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09AE3C-B6DC-1DD1-7781-C0D1CD514C21}" v="582" dt="2022-03-19T23:14:57.531"/>
    <p1510:client id="{9B5B27E8-F44F-4F3D-D848-311B7908921F}" v="606" dt="2022-03-19T23:00:31.228"/>
    <p1510:client id="{E94787FD-ECCA-6BA6-5832-D39929F1D7B7}" v="261" dt="2022-11-08T01:56:44.5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27" autoAdjust="0"/>
    <p:restoredTop sz="96315" autoAdjust="0"/>
  </p:normalViewPr>
  <p:slideViewPr>
    <p:cSldViewPr>
      <p:cViewPr varScale="1">
        <p:scale>
          <a:sx n="140" d="100"/>
          <a:sy n="140" d="100"/>
        </p:scale>
        <p:origin x="232" y="4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宋体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宋体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宋体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宋体" charset="-122"/>
              </a:defRPr>
            </a:lvl1pPr>
          </a:lstStyle>
          <a:p>
            <a:pPr>
              <a:defRPr/>
            </a:pPr>
            <a:fld id="{D09D43EB-BCBC-44B1-B9BC-A768E808D51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082221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/>
          <a:lstStyle/>
          <a:p>
            <a:endParaRPr lang="zh-CN" altLang="en-US" dirty="0">
              <a:ea typeface="宋体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97536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</a:endParaRPr>
          </a:p>
        </p:txBody>
      </p:sp>
      <p:sp>
        <p:nvSpPr>
          <p:cNvPr id="5" name="Line 40"/>
          <p:cNvSpPr>
            <a:spLocks noChangeShapeType="1"/>
          </p:cNvSpPr>
          <p:nvPr/>
        </p:nvSpPr>
        <p:spPr bwMode="auto">
          <a:xfrm>
            <a:off x="406400" y="2819400"/>
            <a:ext cx="109728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</a:endParaRPr>
          </a:p>
        </p:txBody>
      </p:sp>
      <p:pic>
        <p:nvPicPr>
          <p:cNvPr id="6" name="Picture 41" descr="ietf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55200" y="2971800"/>
            <a:ext cx="2032000" cy="87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21217" y="466725"/>
            <a:ext cx="90424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 dirty="0"/>
              <a:t>Click to edit Master title style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32417" y="3049588"/>
            <a:ext cx="83312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81010-D8E4-47EF-9CE9-ED1BCDE0E94D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65B501-C122-4C1D-A740-BF8FEF0B11FE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22239"/>
            <a:ext cx="2743200" cy="6008687"/>
          </a:xfrm>
        </p:spPr>
        <p:txBody>
          <a:bodyPr vert="eaVert"/>
          <a:lstStyle/>
          <a:p>
            <a:r>
              <a:rPr lang="en-US"/>
              <a:t>Click to add title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22239"/>
            <a:ext cx="80264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B85B73-6312-454E-9633-C2C878DA5E43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8296A-CFF6-45DC-983F-541881E89863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mediaAndTx" preserve="1">
  <p:cSld name="Title, Media Clip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9144000" cy="12954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Media Placeholder 2"/>
          <p:cNvSpPr>
            <a:spLocks noGrp="1"/>
          </p:cNvSpPr>
          <p:nvPr>
            <p:ph type="media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C610BE-DA44-4A46-8A05-499EE685F89F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1D5C1-9E12-45A9-A0C7-6129B1B3B7A5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954B5-CE1F-4B23-BDFC-D4504A56C546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E475F-3E42-435E-9EFE-F08E99560FF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04A17A-DE01-4F83-88A0-90FDA57E7DC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D4A2AC-D8B1-4029-9CE4-E2E0976BC7C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0915A-BEFE-4CFD-BAC0-A206ECA6B08B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AE9AC-D351-4E62-B245-1342686066FD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35515C-964B-47E8-8E6D-E709EB9F315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Line 2"/>
          <p:cNvSpPr>
            <a:spLocks noChangeShapeType="1"/>
          </p:cNvSpPr>
          <p:nvPr/>
        </p:nvSpPr>
        <p:spPr bwMode="auto">
          <a:xfrm>
            <a:off x="9855200" y="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22238"/>
            <a:ext cx="9144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719263"/>
            <a:ext cx="109728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a typeface="宋体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a typeface="宋体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a typeface="宋体" charset="-122"/>
              </a:defRPr>
            </a:lvl1pPr>
          </a:lstStyle>
          <a:p>
            <a:pPr>
              <a:defRPr/>
            </a:pPr>
            <a:fld id="{4307868E-87A0-4521-AD87-77DC229FE87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  <p:pic>
        <p:nvPicPr>
          <p:cNvPr id="1032" name="Picture 40" descr="ietf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9855200" y="228600"/>
            <a:ext cx="2032000" cy="87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22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ＭＳ Ｐゴシック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ea typeface="ＭＳ Ｐゴシック" pitchFamily="-106" charset="-128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ea typeface="ＭＳ Ｐゴシック" pitchFamily="-106" charset="-128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ＭＳ Ｐゴシック" pitchFamily="-106" charset="-128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ＭＳ Ｐゴシック" pitchFamily="-106" charset="-128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etf.org/archive/id/draft-irtf-cfrg-pairing-friendly-curves-11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tracker.ietf.org/doc/html/draft-ietf-lwig-curve-representations-23" TargetMode="External"/><Relationship Id="rId2" Type="http://schemas.openxmlformats.org/officeDocument/2006/relationships/hyperlink" Target="https://www.secg.org/sec1-v2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676401" y="3429000"/>
            <a:ext cx="7070725" cy="3352800"/>
          </a:xfrm>
        </p:spPr>
        <p:txBody>
          <a:bodyPr/>
          <a:lstStyle/>
          <a:p>
            <a:r>
              <a:rPr lang="en-US" dirty="0">
                <a:ea typeface="ＭＳ Ｐゴシック"/>
                <a:cs typeface="+mj-lt"/>
              </a:rPr>
              <a:t>draft-</a:t>
            </a:r>
            <a:r>
              <a:rPr lang="en-US" dirty="0" err="1">
                <a:ea typeface="ＭＳ Ｐゴシック"/>
                <a:cs typeface="+mj-lt"/>
              </a:rPr>
              <a:t>ietf</a:t>
            </a:r>
            <a:r>
              <a:rPr lang="en-US" dirty="0">
                <a:ea typeface="ＭＳ Ｐゴシック"/>
                <a:cs typeface="+mj-lt"/>
              </a:rPr>
              <a:t>-</a:t>
            </a:r>
            <a:r>
              <a:rPr lang="en-US" dirty="0" err="1">
                <a:ea typeface="ＭＳ Ｐゴシック"/>
                <a:cs typeface="+mj-lt"/>
              </a:rPr>
              <a:t>cose</a:t>
            </a:r>
            <a:r>
              <a:rPr lang="en-US" dirty="0">
                <a:ea typeface="ＭＳ Ｐゴシック"/>
                <a:cs typeface="+mj-lt"/>
              </a:rPr>
              <a:t>-bls-key-representations</a:t>
            </a:r>
            <a:br>
              <a:rPr lang="en-GB" sz="3200" dirty="0">
                <a:ea typeface="ＭＳ Ｐゴシック"/>
              </a:rPr>
            </a:br>
            <a:br>
              <a:rPr lang="en-GB" sz="3200" dirty="0"/>
            </a:br>
            <a:r>
              <a:rPr lang="en-US" sz="2400" b="0" dirty="0">
                <a:ea typeface="宋体"/>
                <a:cs typeface="Arial"/>
              </a:rPr>
              <a:t>Tobias Looker &amp; </a:t>
            </a:r>
            <a:r>
              <a:rPr lang="en-US" altLang="zh-CN" sz="2400" b="0" dirty="0">
                <a:ea typeface="宋体"/>
                <a:cs typeface="Arial"/>
              </a:rPr>
              <a:t>Mike Jones</a:t>
            </a:r>
            <a:br>
              <a:rPr lang="en-US" altLang="zh-CN" sz="2400" b="0" dirty="0">
                <a:ea typeface="宋体" pitchFamily="2" charset="-122"/>
              </a:rPr>
            </a:br>
            <a:r>
              <a:rPr lang="en-US" altLang="zh-CN" sz="2400" dirty="0">
                <a:ea typeface="宋体"/>
              </a:rPr>
              <a:t>  </a:t>
            </a:r>
            <a:r>
              <a:rPr lang="en-CA" altLang="zh-CN" sz="2400" b="0" dirty="0">
                <a:ea typeface="宋体"/>
              </a:rPr>
              <a:t>IETF 116, Yokohama</a:t>
            </a:r>
            <a:br>
              <a:rPr lang="en-CA" altLang="zh-CN" sz="2400" b="0" dirty="0">
                <a:ea typeface="宋体" pitchFamily="2" charset="-122"/>
              </a:rPr>
            </a:br>
            <a:r>
              <a:rPr lang="en-CA" altLang="zh-CN" sz="2400" b="0" dirty="0">
                <a:ea typeface="宋体"/>
              </a:rPr>
              <a:t>March 27, 2023</a:t>
            </a:r>
            <a:br>
              <a:rPr lang="en-CA" altLang="zh-CN" sz="2400" b="0" dirty="0">
                <a:ea typeface="宋体" pitchFamily="2" charset="-122"/>
              </a:rPr>
            </a:br>
            <a:endParaRPr lang="en-US" altLang="zh-CN" sz="2400" dirty="0">
              <a:ea typeface="宋体" pitchFamily="2" charset="-122"/>
              <a:cs typeface="Arial"/>
            </a:endParaRPr>
          </a:p>
        </p:txBody>
      </p:sp>
      <p:sp>
        <p:nvSpPr>
          <p:cNvPr id="3076" name="Rectangle 2"/>
          <p:cNvSpPr>
            <a:spLocks noChangeArrowheads="1"/>
          </p:cNvSpPr>
          <p:nvPr/>
        </p:nvSpPr>
        <p:spPr bwMode="auto">
          <a:xfrm>
            <a:off x="1905000" y="533400"/>
            <a:ext cx="67818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0" tIns="45720" rIns="91440" bIns="45720" anchor="ctr"/>
          <a:lstStyle/>
          <a:p>
            <a:pPr algn="r"/>
            <a:endParaRPr lang="en-US" sz="4000" b="1" dirty="0">
              <a:solidFill>
                <a:srgbClr val="330066"/>
              </a:solidFill>
              <a:latin typeface="Arial"/>
              <a:ea typeface="ＭＳ Ｐゴシック"/>
              <a:cs typeface="Arial"/>
            </a:endParaRPr>
          </a:p>
          <a:p>
            <a:pPr algn="ctr"/>
            <a:r>
              <a:rPr lang="en-US" sz="3000" b="1" dirty="0">
                <a:latin typeface="Arial"/>
                <a:ea typeface="ＭＳ Ｐゴシック"/>
                <a:cs typeface="Arial"/>
              </a:rPr>
              <a:t>Barreto-Lynn-Scott Elliptic Curve Key Representations for JOSE and COSE</a:t>
            </a:r>
            <a:endParaRPr lang="en-US" sz="3000" dirty="0">
              <a:latin typeface="Arial"/>
              <a:ea typeface="ＭＳ Ｐゴシック"/>
              <a:cs typeface="Arial"/>
            </a:endParaRPr>
          </a:p>
          <a:p>
            <a:pPr algn="ctr"/>
            <a:endParaRPr lang="en-US" sz="3200" b="1" dirty="0">
              <a:cs typeface="Arial"/>
            </a:endParaRPr>
          </a:p>
          <a:p>
            <a:pPr algn="ctr"/>
            <a:endParaRPr lang="en-US" sz="3200" b="1" dirty="0">
              <a:solidFill>
                <a:srgbClr val="000000"/>
              </a:solidFill>
              <a:latin typeface="Arial"/>
              <a:ea typeface="ＭＳ Ｐゴシック"/>
              <a:cs typeface="Arial"/>
            </a:endParaRPr>
          </a:p>
        </p:txBody>
      </p:sp>
      <p:sp>
        <p:nvSpPr>
          <p:cNvPr id="30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947A2C-2804-4A98-9468-9EE0BAAB2FCE}" type="slidenum">
              <a:rPr lang="en-US" altLang="zh-CN" smtClean="0">
                <a:ea typeface="宋体" pitchFamily="2" charset="-122"/>
              </a:rPr>
              <a:pPr/>
              <a:t>1</a:t>
            </a:fld>
            <a:endParaRPr lang="en-US" altLang="zh-CN" dirty="0">
              <a:ea typeface="宋体" pitchFamily="2" charset="-122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287000" y="457200"/>
            <a:ext cx="1524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/>
              <a:t>*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882A8-5926-71AD-6720-B59363CD8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What Does It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032371-CC2C-2615-1677-957A54CB21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a typeface="ＭＳ Ｐゴシック"/>
              </a:rPr>
              <a:t>Defines and registers required parameters with IANA for cryptographic key representation of the Barreto-Lynn-Scott Elliptic curve family in both </a:t>
            </a:r>
            <a:r>
              <a:rPr lang="en-US" dirty="0" err="1">
                <a:ea typeface="ＭＳ Ｐゴシック"/>
              </a:rPr>
              <a:t>COSE_Key</a:t>
            </a:r>
            <a:r>
              <a:rPr lang="en-US" dirty="0">
                <a:ea typeface="ＭＳ Ｐゴシック"/>
              </a:rPr>
              <a:t> and JWK</a:t>
            </a:r>
            <a:endParaRPr lang="en-US" dirty="0">
              <a:cs typeface="Arial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EC9159-A9E7-8ACA-FCCE-5F20FFF96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1D5C1-9E12-45A9-A0C7-6129B1B3B7A5}" type="slidenum">
              <a:rPr lang="en-US" altLang="zh-CN" smtClean="0"/>
              <a:pPr/>
              <a:t>2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73909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3D82D-67D0-86FD-0E93-626B222B0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Why Do 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DEB41F-AFF7-361A-B5BE-5EC431B236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a typeface="ＭＳ Ｐゴシック"/>
              </a:rPr>
              <a:t>Multiple new algorithms emerging that make use of this curve</a:t>
            </a:r>
            <a:endParaRPr lang="en-US" dirty="0"/>
          </a:p>
          <a:p>
            <a:pPr lvl="1" indent="-347345"/>
            <a:r>
              <a:rPr lang="en-US" dirty="0">
                <a:ea typeface="ＭＳ Ｐゴシック"/>
                <a:cs typeface="Arial"/>
              </a:rPr>
              <a:t>BLS signatures, CFRG draft</a:t>
            </a:r>
            <a:endParaRPr lang="en-US" dirty="0">
              <a:cs typeface="Arial"/>
            </a:endParaRPr>
          </a:p>
          <a:p>
            <a:pPr lvl="1" indent="-347345"/>
            <a:r>
              <a:rPr lang="en-US" dirty="0">
                <a:ea typeface="ＭＳ Ｐゴシック"/>
                <a:cs typeface="Arial"/>
              </a:rPr>
              <a:t>The BBS signature scheme, CFRG draft (draft 02 recently published)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ACC38F-F981-DBE2-F668-099233504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1D5C1-9E12-45A9-A0C7-6129B1B3B7A5}" type="slidenum">
              <a:rPr lang="en-US" altLang="zh-CN" smtClean="0"/>
              <a:pPr/>
              <a:t>3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05084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BB13E-6053-C0D6-DF49-5C7763E54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AA3B16-78D6-538F-9955-84A6EC7039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a typeface="ＭＳ Ｐゴシック"/>
              </a:rPr>
              <a:t>Simple draft primarily registering parameters</a:t>
            </a:r>
          </a:p>
          <a:p>
            <a:r>
              <a:rPr lang="en-US" dirty="0"/>
              <a:t>Adopted by working group in July 2022</a:t>
            </a:r>
          </a:p>
          <a:p>
            <a:r>
              <a:rPr lang="en-US" dirty="0">
                <a:ea typeface="ＭＳ Ｐゴシック"/>
              </a:rPr>
              <a:t>Published –02 recently which: </a:t>
            </a:r>
          </a:p>
          <a:p>
            <a:pPr lvl="1"/>
            <a:r>
              <a:rPr lang="en-US" dirty="0">
                <a:ea typeface="ＭＳ Ｐゴシック"/>
              </a:rPr>
              <a:t>Updated JWK based examples</a:t>
            </a:r>
          </a:p>
          <a:p>
            <a:pPr lvl="1"/>
            <a:r>
              <a:rPr lang="en-US" dirty="0">
                <a:ea typeface="ＭＳ Ｐゴシック"/>
                <a:cs typeface="Arial"/>
              </a:rPr>
              <a:t>Added </a:t>
            </a:r>
            <a:r>
              <a:rPr lang="en-US" dirty="0" err="1">
                <a:ea typeface="ＭＳ Ｐゴシック"/>
                <a:cs typeface="Arial"/>
              </a:rPr>
              <a:t>COSE_Key</a:t>
            </a:r>
            <a:r>
              <a:rPr lang="en-US" dirty="0">
                <a:ea typeface="ＭＳ Ｐゴシック"/>
                <a:cs typeface="Arial"/>
              </a:rPr>
              <a:t> based examples</a:t>
            </a:r>
          </a:p>
          <a:p>
            <a:pPr lvl="1"/>
            <a:r>
              <a:rPr lang="en-US" dirty="0">
                <a:ea typeface="ＭＳ Ｐゴシック"/>
                <a:cs typeface="Arial"/>
              </a:rPr>
              <a:t>Shifted to uncompressed public key representations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7C6A6F-721B-B029-1440-543777B01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F1D5C1-9E12-45A9-A0C7-6129B1B3B7A5}" type="slidenum">
              <a:rPr lang="en-US" altLang="zh-CN" smtClean="0"/>
              <a:pPr>
                <a:defRPr/>
              </a:pPr>
              <a:t>4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61839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BB13E-6053-C0D6-DF49-5C7763E54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AA3B16-78D6-538F-9955-84A6EC7039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ea typeface="ＭＳ Ｐゴシック"/>
                <a:cs typeface="Arial"/>
              </a:rPr>
              <a:t>Compressed or Uncompressed public key representation</a:t>
            </a:r>
          </a:p>
          <a:p>
            <a:pPr marL="344487" lvl="1" indent="0">
              <a:buNone/>
            </a:pPr>
            <a:r>
              <a:rPr lang="en-US" dirty="0">
                <a:ea typeface="ＭＳ Ｐゴシック"/>
                <a:cs typeface="Arial"/>
              </a:rPr>
              <a:t>Currently the predominant point encoding (used for public keys) is a compressed format defined by </a:t>
            </a:r>
            <a:r>
              <a:rPr lang="en-US" dirty="0" err="1">
                <a:ea typeface="ＭＳ Ｐゴシック"/>
                <a:cs typeface="Arial"/>
              </a:rPr>
              <a:t>ZCash</a:t>
            </a:r>
            <a:r>
              <a:rPr lang="en-US" dirty="0">
                <a:ea typeface="ＭＳ Ｐゴシック"/>
                <a:cs typeface="Arial"/>
              </a:rPr>
              <a:t>, which is referenced in Appendix C of draft-</a:t>
            </a:r>
            <a:r>
              <a:rPr lang="en-US" dirty="0" err="1">
                <a:ea typeface="ＭＳ Ｐゴシック"/>
                <a:cs typeface="Arial"/>
              </a:rPr>
              <a:t>irtf</a:t>
            </a:r>
            <a:r>
              <a:rPr lang="en-US" dirty="0">
                <a:ea typeface="ＭＳ Ｐゴシック"/>
                <a:cs typeface="Arial"/>
              </a:rPr>
              <a:t>-</a:t>
            </a:r>
            <a:r>
              <a:rPr lang="en-US" dirty="0" err="1">
                <a:ea typeface="ＭＳ Ｐゴシック"/>
                <a:cs typeface="Arial"/>
              </a:rPr>
              <a:t>frg</a:t>
            </a:r>
            <a:r>
              <a:rPr lang="en-US" dirty="0">
                <a:ea typeface="ＭＳ Ｐゴシック"/>
                <a:cs typeface="Arial"/>
              </a:rPr>
              <a:t>-pairing-friendly-curves[1] However this encoding is curve specific to BLS12381 rather than generalized. There is no other known compressed point encoding methods for the BLS curves that is currently used.</a:t>
            </a:r>
          </a:p>
          <a:p>
            <a:pPr marL="344487" lvl="1" indent="0">
              <a:buNone/>
            </a:pPr>
            <a:endParaRPr lang="en-US" dirty="0">
              <a:ea typeface="ＭＳ Ｐゴシック"/>
              <a:cs typeface="Arial"/>
            </a:endParaRPr>
          </a:p>
          <a:p>
            <a:pPr marL="344487" lvl="1" indent="0">
              <a:buNone/>
            </a:pPr>
            <a:r>
              <a:rPr lang="en-US" sz="1200" dirty="0">
                <a:ea typeface="ＭＳ Ｐゴシック"/>
                <a:cs typeface="Arial"/>
              </a:rPr>
              <a:t>[1] </a:t>
            </a:r>
            <a:r>
              <a:rPr lang="en-US" sz="1200" dirty="0">
                <a:ea typeface="ＭＳ Ｐゴシック"/>
                <a:cs typeface="Arial"/>
                <a:hlinkClick r:id="rId2"/>
              </a:rPr>
              <a:t>https://www.ietf.org/archive/id/draft-irtf-cfrg-pairing-friendly-curves-11.html</a:t>
            </a:r>
            <a:r>
              <a:rPr lang="en-US" sz="1200" dirty="0">
                <a:ea typeface="ＭＳ Ｐゴシック"/>
                <a:cs typeface="Arial"/>
              </a:rPr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7C6A6F-721B-B029-1440-543777B01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F1D5C1-9E12-45A9-A0C7-6129B1B3B7A5}" type="slidenum">
              <a:rPr lang="en-US" altLang="zh-CN" smtClean="0"/>
              <a:pPr>
                <a:defRPr/>
              </a:pPr>
              <a:t>5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80462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BB13E-6053-C0D6-DF49-5C7763E54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Option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AA3B16-78D6-538F-9955-84A6EC7039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ea typeface="ＭＳ Ｐゴシック"/>
                <a:cs typeface="Arial"/>
              </a:rPr>
              <a:t>Uncompressed public key representation</a:t>
            </a:r>
          </a:p>
          <a:p>
            <a:pPr lvl="1"/>
            <a:r>
              <a:rPr lang="en-US" dirty="0">
                <a:ea typeface="ＭＳ Ｐゴシック"/>
                <a:cs typeface="Arial"/>
              </a:rPr>
              <a:t>Change </a:t>
            </a:r>
            <a:r>
              <a:rPr lang="en-US" dirty="0" err="1">
                <a:ea typeface="ＭＳ Ｐゴシック"/>
                <a:cs typeface="Arial"/>
              </a:rPr>
              <a:t>kty</a:t>
            </a:r>
            <a:r>
              <a:rPr lang="en-US" dirty="0">
                <a:ea typeface="ＭＳ Ｐゴシック"/>
                <a:cs typeface="Arial"/>
              </a:rPr>
              <a:t> from OKP -&gt; EC.</a:t>
            </a:r>
          </a:p>
          <a:p>
            <a:pPr lvl="1"/>
            <a:r>
              <a:rPr lang="en-US" dirty="0">
                <a:ea typeface="ＭＳ Ｐゴシック"/>
                <a:cs typeface="Arial"/>
              </a:rPr>
              <a:t>Public key representation will require both the x and y co-ordinates in an ”uncompressed form”.</a:t>
            </a:r>
          </a:p>
          <a:p>
            <a:pPr lvl="1"/>
            <a:r>
              <a:rPr lang="en-US" dirty="0">
                <a:ea typeface="ＭＳ Ｐゴシック"/>
                <a:cs typeface="Arial"/>
              </a:rPr>
              <a:t>Pro: Easy to define follows largely the guidance around elliptic curve public keys.</a:t>
            </a:r>
          </a:p>
          <a:p>
            <a:pPr lvl="1"/>
            <a:r>
              <a:rPr lang="en-US" dirty="0">
                <a:ea typeface="ＭＳ Ｐゴシック"/>
                <a:cs typeface="Arial"/>
              </a:rPr>
              <a:t>Con: Less efficient public key representation.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7C6A6F-721B-B029-1440-543777B01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F1D5C1-9E12-45A9-A0C7-6129B1B3B7A5}" type="slidenum">
              <a:rPr lang="en-US" altLang="zh-CN" smtClean="0"/>
              <a:pPr>
                <a:defRPr/>
              </a:pPr>
              <a:t>6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801570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BB13E-6053-C0D6-DF49-5C7763E54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Option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AA3B16-78D6-538F-9955-84A6EC7039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ea typeface="ＭＳ Ｐゴシック"/>
                <a:cs typeface="Arial"/>
              </a:rPr>
              <a:t>Compressed public key representation</a:t>
            </a:r>
          </a:p>
          <a:p>
            <a:pPr lvl="1"/>
            <a:r>
              <a:rPr lang="en-US" dirty="0">
                <a:ea typeface="ＭＳ Ｐゴシック"/>
                <a:cs typeface="Arial"/>
              </a:rPr>
              <a:t>Keep </a:t>
            </a:r>
            <a:r>
              <a:rPr lang="en-US" dirty="0" err="1">
                <a:ea typeface="ＭＳ Ｐゴシック"/>
                <a:cs typeface="Arial"/>
              </a:rPr>
              <a:t>kty</a:t>
            </a:r>
            <a:r>
              <a:rPr lang="en-US" dirty="0">
                <a:ea typeface="ＭＳ Ｐゴシック"/>
                <a:cs typeface="Arial"/>
              </a:rPr>
              <a:t> from OKP -&gt; EC.</a:t>
            </a:r>
          </a:p>
          <a:p>
            <a:pPr lvl="1"/>
            <a:r>
              <a:rPr lang="en-US" dirty="0">
                <a:ea typeface="ＭＳ Ｐゴシック"/>
                <a:cs typeface="Arial"/>
              </a:rPr>
              <a:t>Define a suitable point encoding method that is generic to the curve, perhaps based upon [1] or [2].</a:t>
            </a:r>
          </a:p>
          <a:p>
            <a:pPr lvl="1"/>
            <a:r>
              <a:rPr lang="en-US" dirty="0">
                <a:ea typeface="ＭＳ Ｐゴシック"/>
                <a:cs typeface="Arial"/>
              </a:rPr>
              <a:t>Public key representation in JOSE and COSE would have the compressed point expressed in the x parameter.</a:t>
            </a:r>
          </a:p>
          <a:p>
            <a:pPr lvl="1"/>
            <a:r>
              <a:rPr lang="en-US" dirty="0">
                <a:ea typeface="ＭＳ Ｐゴシック"/>
                <a:cs typeface="Arial"/>
              </a:rPr>
              <a:t>Pro: Much more size efficient public key.</a:t>
            </a:r>
          </a:p>
          <a:p>
            <a:pPr lvl="1"/>
            <a:r>
              <a:rPr lang="en-US" dirty="0">
                <a:ea typeface="ＭＳ Ｐゴシック"/>
                <a:cs typeface="Arial"/>
              </a:rPr>
              <a:t>Con: More complex to define, a new point encoding method.</a:t>
            </a:r>
          </a:p>
          <a:p>
            <a:pPr marL="344487" lvl="1" indent="0">
              <a:buNone/>
            </a:pPr>
            <a:endParaRPr lang="en-US" dirty="0">
              <a:ea typeface="ＭＳ Ｐゴシック"/>
              <a:cs typeface="Arial"/>
            </a:endParaRPr>
          </a:p>
          <a:p>
            <a:pPr marL="344487" lvl="1" indent="0">
              <a:buNone/>
            </a:pPr>
            <a:r>
              <a:rPr lang="en-US" sz="1200" dirty="0">
                <a:ea typeface="ＭＳ Ｐゴシック"/>
                <a:cs typeface="Arial"/>
              </a:rPr>
              <a:t>[1] </a:t>
            </a:r>
            <a:r>
              <a:rPr lang="en-US" sz="1200" dirty="0">
                <a:ea typeface="ＭＳ Ｐゴシック"/>
                <a:cs typeface="Arial"/>
                <a:hlinkClick r:id="rId2"/>
              </a:rPr>
              <a:t>https://www.secg.org/sec1-v2.pdf</a:t>
            </a:r>
            <a:r>
              <a:rPr lang="en-US" sz="1200" dirty="0">
                <a:ea typeface="ＭＳ Ｐゴシック"/>
                <a:cs typeface="Arial"/>
              </a:rPr>
              <a:t> </a:t>
            </a:r>
          </a:p>
          <a:p>
            <a:pPr marL="344487" lvl="1" indent="0">
              <a:buNone/>
            </a:pPr>
            <a:r>
              <a:rPr lang="en-US" sz="1200" dirty="0">
                <a:ea typeface="ＭＳ Ｐゴシック"/>
                <a:cs typeface="Arial"/>
              </a:rPr>
              <a:t>[2] </a:t>
            </a:r>
            <a:r>
              <a:rPr lang="en-US" sz="1200" dirty="0">
                <a:ea typeface="ＭＳ Ｐゴシック"/>
                <a:cs typeface="Arial"/>
                <a:hlinkClick r:id="rId3"/>
              </a:rPr>
              <a:t>https://datatracker.ietf.org/doc/html/draft-ietf-lwig-curve-representations-23</a:t>
            </a:r>
            <a:r>
              <a:rPr lang="en-US" sz="1200" dirty="0">
                <a:ea typeface="ＭＳ Ｐゴシック"/>
                <a:cs typeface="Arial"/>
              </a:rPr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7C6A6F-721B-B029-1440-543777B01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F1D5C1-9E12-45A9-A0C7-6129B1B3B7A5}" type="slidenum">
              <a:rPr lang="en-US" altLang="zh-CN" smtClean="0"/>
              <a:pPr>
                <a:defRPr/>
              </a:pPr>
              <a:t>7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36484583"/>
      </p:ext>
    </p:extLst>
  </p:cSld>
  <p:clrMapOvr>
    <a:masterClrMapping/>
  </p:clrMapOvr>
</p:sld>
</file>

<file path=ppt/theme/theme1.xml><?xml version="1.0" encoding="utf-8"?>
<a:theme xmlns:a="http://schemas.openxmlformats.org/drawingml/2006/main" name="IETF">
  <a:themeElements>
    <a:clrScheme name="IETF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IETF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IETF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ETF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E9D35200B55442AC75C9FE724BCA31" ma:contentTypeVersion="6" ma:contentTypeDescription="Create a new document." ma:contentTypeScope="" ma:versionID="8d21abb8e29b1100e3aa294f8df55e41">
  <xsd:schema xmlns:xsd="http://www.w3.org/2001/XMLSchema" xmlns:xs="http://www.w3.org/2001/XMLSchema" xmlns:p="http://schemas.microsoft.com/office/2006/metadata/properties" xmlns:ns2="4975f77d-7a22-4e24-830a-b838adacbec6" xmlns:ns3="6d058c93-d81a-462b-9a14-31dafef5880f" targetNamespace="http://schemas.microsoft.com/office/2006/metadata/properties" ma:root="true" ma:fieldsID="1d0d5d0998e39b90329c1bd6e42c700a" ns2:_="" ns3:_="">
    <xsd:import namespace="4975f77d-7a22-4e24-830a-b838adacbec6"/>
    <xsd:import namespace="6d058c93-d81a-462b-9a14-31dafef5880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75f77d-7a22-4e24-830a-b838adacb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058c93-d81a-462b-9a14-31dafef5880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6FCA702-DB12-48F1-B258-512D10828D8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943AD1A-EC11-472C-BD2D-D54CCF3E1264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C129FF4-5EDD-4C76-8C2E-4EB35D0D2A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75f77d-7a22-4e24-830a-b838adacbec6"/>
    <ds:schemaRef ds:uri="6d058c93-d81a-462b-9a14-31dafef5880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C:\USERS\USERINF\MSOFFICE\TEMPLATE\IETF.pot</Template>
  <TotalTime>0</TotalTime>
  <Words>377</Words>
  <Application>Microsoft Macintosh PowerPoint</Application>
  <PresentationFormat>Widescreen</PresentationFormat>
  <Paragraphs>45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Wingdings</vt:lpstr>
      <vt:lpstr>IETF</vt:lpstr>
      <vt:lpstr>draft-ietf-cose-bls-key-representations  Tobias Looker &amp; Mike Jones   IETF 116, Yokohama March 27, 2023 </vt:lpstr>
      <vt:lpstr>What Does It Do?</vt:lpstr>
      <vt:lpstr>Why Do It?</vt:lpstr>
      <vt:lpstr>Status</vt:lpstr>
      <vt:lpstr>Question</vt:lpstr>
      <vt:lpstr>Option 1</vt:lpstr>
      <vt:lpstr>Option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draft-ietf-cose-webauthn-algorithms  Mike Jones   IETF 106, Singapore November 21, 2019  </dc:title>
  <dc:creator/>
  <cp:lastModifiedBy/>
  <cp:revision>225</cp:revision>
  <dcterms:created xsi:type="dcterms:W3CDTF">2015-07-22T07:40:04Z</dcterms:created>
  <dcterms:modified xsi:type="dcterms:W3CDTF">2023-03-26T12:56:17Z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0x010100FEE9D35200B55442AC75C9FE724BCA31</vt:lpwstr>
  </property>
</Properties>
</file>