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0"/>
  </p:notesMasterIdLst>
  <p:sldIdLst>
    <p:sldId id="256" r:id="rId2"/>
    <p:sldId id="257" r:id="rId3"/>
    <p:sldId id="258" r:id="rId4"/>
    <p:sldId id="266" r:id="rId5"/>
    <p:sldId id="263" r:id="rId6"/>
    <p:sldId id="270" r:id="rId7"/>
    <p:sldId id="273" r:id="rId8"/>
    <p:sldId id="268" r:id="rId9"/>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2127" autoAdjust="0"/>
  </p:normalViewPr>
  <p:slideViewPr>
    <p:cSldViewPr snapToGrid="0">
      <p:cViewPr varScale="1">
        <p:scale>
          <a:sx n="64" d="100"/>
          <a:sy n="64" d="100"/>
        </p:scale>
        <p:origin x="92"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C7EE83-AEBC-4103-B723-ACAB720F7F50}" type="datetimeFigureOut">
              <a:rPr lang="zh-CN" altLang="en-US" smtClean="0"/>
              <a:t>2023/3/24</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FB26D4-40F3-4023-B23B-B2C3C0060CBB}" type="slidenum">
              <a:rPr lang="zh-CN" altLang="en-US" smtClean="0"/>
              <a:t>‹#›</a:t>
            </a:fld>
            <a:endParaRPr lang="zh-CN" altLang="en-US"/>
          </a:p>
        </p:txBody>
      </p:sp>
    </p:spTree>
    <p:extLst>
      <p:ext uri="{BB962C8B-B14F-4D97-AF65-F5344CB8AC3E}">
        <p14:creationId xmlns:p14="http://schemas.microsoft.com/office/powerpoint/2010/main" val="2631884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smtClean="0"/>
              <a:t>Actually, this draft was discussed about twice or three times in the past. But with the development of 5G and the related mobility function extensions, we think</a:t>
            </a:r>
            <a:r>
              <a:rPr lang="en-US" altLang="zh-CN" baseline="0" dirty="0" smtClean="0"/>
              <a:t> it can be a part of the 5G mobility management information.</a:t>
            </a:r>
            <a:endParaRPr lang="zh-CN" altLang="en-US" dirty="0"/>
          </a:p>
        </p:txBody>
      </p:sp>
      <p:sp>
        <p:nvSpPr>
          <p:cNvPr id="4" name="灯片编号占位符 3"/>
          <p:cNvSpPr>
            <a:spLocks noGrp="1"/>
          </p:cNvSpPr>
          <p:nvPr>
            <p:ph type="sldNum" sz="quarter" idx="10"/>
          </p:nvPr>
        </p:nvSpPr>
        <p:spPr/>
        <p:txBody>
          <a:bodyPr/>
          <a:lstStyle/>
          <a:p>
            <a:fld id="{93FB26D4-40F3-4023-B23B-B2C3C0060CBB}" type="slidenum">
              <a:rPr lang="zh-CN" altLang="en-US" smtClean="0"/>
              <a:t>1</a:t>
            </a:fld>
            <a:endParaRPr lang="zh-CN" altLang="en-US"/>
          </a:p>
        </p:txBody>
      </p:sp>
    </p:spTree>
    <p:extLst>
      <p:ext uri="{BB962C8B-B14F-4D97-AF65-F5344CB8AC3E}">
        <p14:creationId xmlns:p14="http://schemas.microsoft.com/office/powerpoint/2010/main" val="22678059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smtClean="0"/>
              <a:t>In order to clearly analyze the possible cases and actual requirements, the mobility management protocols are classified</a:t>
            </a:r>
            <a:r>
              <a:rPr lang="en-US" altLang="zh-CN" baseline="0" dirty="0" smtClean="0"/>
              <a:t> as the figure shows. From the large aspect, they can be classified into network-based and host-based. In each category, there are two classes. For example, in the network-based class, they are PMIPv6 and its extensions, the other type is other kinds of network-based protocols. Similar as in host-based class.</a:t>
            </a:r>
            <a:endParaRPr lang="zh-CN" altLang="en-US" dirty="0"/>
          </a:p>
        </p:txBody>
      </p:sp>
      <p:sp>
        <p:nvSpPr>
          <p:cNvPr id="4" name="灯片编号占位符 3"/>
          <p:cNvSpPr>
            <a:spLocks noGrp="1"/>
          </p:cNvSpPr>
          <p:nvPr>
            <p:ph type="sldNum" sz="quarter" idx="10"/>
          </p:nvPr>
        </p:nvSpPr>
        <p:spPr/>
        <p:txBody>
          <a:bodyPr/>
          <a:lstStyle/>
          <a:p>
            <a:fld id="{93FB26D4-40F3-4023-B23B-B2C3C0060CBB}" type="slidenum">
              <a:rPr lang="zh-CN" altLang="en-US" smtClean="0"/>
              <a:t>2</a:t>
            </a:fld>
            <a:endParaRPr lang="zh-CN" altLang="en-US"/>
          </a:p>
        </p:txBody>
      </p:sp>
    </p:spTree>
    <p:extLst>
      <p:ext uri="{BB962C8B-B14F-4D97-AF65-F5344CB8AC3E}">
        <p14:creationId xmlns:p14="http://schemas.microsoft.com/office/powerpoint/2010/main" val="25935832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smtClean="0"/>
              <a:t>Then there are</a:t>
            </a:r>
            <a:r>
              <a:rPr lang="en-US" altLang="zh-CN" baseline="0" dirty="0" smtClean="0"/>
              <a:t> many possible cases based on different capability and preference between host and the network. Then the question is a protocol should be selected when the host accesses the network initially or during handover.</a:t>
            </a:r>
            <a:endParaRPr lang="zh-CN" altLang="en-US" dirty="0"/>
          </a:p>
        </p:txBody>
      </p:sp>
      <p:sp>
        <p:nvSpPr>
          <p:cNvPr id="4" name="灯片编号占位符 3"/>
          <p:cNvSpPr>
            <a:spLocks noGrp="1"/>
          </p:cNvSpPr>
          <p:nvPr>
            <p:ph type="sldNum" sz="quarter" idx="10"/>
          </p:nvPr>
        </p:nvSpPr>
        <p:spPr/>
        <p:txBody>
          <a:bodyPr/>
          <a:lstStyle/>
          <a:p>
            <a:fld id="{93FB26D4-40F3-4023-B23B-B2C3C0060CBB}" type="slidenum">
              <a:rPr lang="zh-CN" altLang="en-US" smtClean="0"/>
              <a:t>3</a:t>
            </a:fld>
            <a:endParaRPr lang="zh-CN" altLang="en-US"/>
          </a:p>
        </p:txBody>
      </p:sp>
    </p:spTree>
    <p:extLst>
      <p:ext uri="{BB962C8B-B14F-4D97-AF65-F5344CB8AC3E}">
        <p14:creationId xmlns:p14="http://schemas.microsoft.com/office/powerpoint/2010/main" val="21201312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smtClean="0"/>
              <a:t>We simply list some principles for the protocol selection, for example,</a:t>
            </a:r>
            <a:r>
              <a:rPr lang="en-US" altLang="zh-CN" baseline="0" dirty="0" smtClean="0"/>
              <a:t> in order to improve the efficiency and reduce the load on the terminal, the network based protocol should have higher priority. And besides, a scheme is needed in order to negotiate the capability and preference between terminal and network.</a:t>
            </a:r>
            <a:endParaRPr lang="zh-CN" altLang="en-US" dirty="0"/>
          </a:p>
        </p:txBody>
      </p:sp>
      <p:sp>
        <p:nvSpPr>
          <p:cNvPr id="4" name="灯片编号占位符 3"/>
          <p:cNvSpPr>
            <a:spLocks noGrp="1"/>
          </p:cNvSpPr>
          <p:nvPr>
            <p:ph type="sldNum" sz="quarter" idx="10"/>
          </p:nvPr>
        </p:nvSpPr>
        <p:spPr/>
        <p:txBody>
          <a:bodyPr/>
          <a:lstStyle/>
          <a:p>
            <a:fld id="{93FB26D4-40F3-4023-B23B-B2C3C0060CBB}" type="slidenum">
              <a:rPr lang="zh-CN" altLang="en-US" smtClean="0"/>
              <a:t>4</a:t>
            </a:fld>
            <a:endParaRPr lang="zh-CN" altLang="en-US"/>
          </a:p>
        </p:txBody>
      </p:sp>
    </p:spTree>
    <p:extLst>
      <p:ext uri="{BB962C8B-B14F-4D97-AF65-F5344CB8AC3E}">
        <p14:creationId xmlns:p14="http://schemas.microsoft.com/office/powerpoint/2010/main" val="29296708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smtClean="0"/>
              <a:t>Mobility Pattern: . Due to the uneven space-time distribution of mobile data traffic and frequent user switching in the 5G system, the 5G core network function still has the problem of unbalanced load. Especially, when the UE accesses the 5G communication system or the UE moves between 5G base stations, the access network needs to allocate the access and handover requests of the UE to the AMF to carry and process them. </a:t>
            </a:r>
            <a:r>
              <a:rPr lang="zh-CN" altLang="en-US" dirty="0" smtClean="0"/>
              <a:t>To </a:t>
            </a:r>
            <a:r>
              <a:rPr lang="zh-CN" altLang="en-US" dirty="0" smtClean="0"/>
              <a:t>characterise and optimise the mobility pattern of UE, the subscription of the UE, statistics of the UE mobility, network local policy, and UE assisted information, or any combination of them should be analyzed according to 5G specification.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smtClean="0"/>
              <a:t>The AMF determines and updates Mobility Pattern of the UE based on subscription of the UE, statistics of the UE mobility, network local policy, and the UE assisted information, or any combination of them. The statistics of the UE mobility can be historical or expected UE moving trajectory. If </a:t>
            </a:r>
            <a:r>
              <a:rPr lang="zh-CN" altLang="en-US" dirty="0" smtClean="0"/>
              <a:t>NWDAF</a:t>
            </a:r>
            <a:r>
              <a:rPr lang="en-US" altLang="zh-CN" dirty="0" smtClean="0"/>
              <a:t>(</a:t>
            </a:r>
            <a:r>
              <a:rPr lang="en-US" altLang="zh-CN" dirty="0" smtClean="0"/>
              <a:t>Network Data Analytics Function</a:t>
            </a:r>
            <a:r>
              <a:rPr lang="en-US" altLang="zh-CN" dirty="0" smtClean="0"/>
              <a:t>)</a:t>
            </a:r>
            <a:r>
              <a:rPr lang="zh-CN" altLang="en-US" dirty="0" smtClean="0"/>
              <a:t> </a:t>
            </a:r>
            <a:r>
              <a:rPr lang="zh-CN" altLang="en-US" dirty="0" smtClean="0"/>
              <a:t>is deployed, the statistics of the UE mobility can also be analytics (i.e. statistics or predictions) provided by the NWDAF</a:t>
            </a:r>
          </a:p>
          <a:p>
            <a:endParaRPr lang="zh-CN" altLang="en-US" dirty="0"/>
          </a:p>
        </p:txBody>
      </p:sp>
      <p:sp>
        <p:nvSpPr>
          <p:cNvPr id="4" name="灯片编号占位符 3"/>
          <p:cNvSpPr>
            <a:spLocks noGrp="1"/>
          </p:cNvSpPr>
          <p:nvPr>
            <p:ph type="sldNum" sz="quarter" idx="10"/>
          </p:nvPr>
        </p:nvSpPr>
        <p:spPr/>
        <p:txBody>
          <a:bodyPr/>
          <a:lstStyle/>
          <a:p>
            <a:fld id="{93FB26D4-40F3-4023-B23B-B2C3C0060CBB}" type="slidenum">
              <a:rPr lang="zh-CN" altLang="en-US" smtClean="0"/>
              <a:t>5</a:t>
            </a:fld>
            <a:endParaRPr lang="zh-CN" altLang="en-US"/>
          </a:p>
        </p:txBody>
      </p:sp>
    </p:spTree>
    <p:extLst>
      <p:ext uri="{BB962C8B-B14F-4D97-AF65-F5344CB8AC3E}">
        <p14:creationId xmlns:p14="http://schemas.microsoft.com/office/powerpoint/2010/main" val="29010181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smtClean="0"/>
              <a:t>Then</a:t>
            </a:r>
            <a:r>
              <a:rPr lang="en-US" altLang="zh-CN" baseline="0" dirty="0" smtClean="0"/>
              <a:t> we think the mobility capability should be considered as a kind of parameter during the UE mobility information collection. And furthermore, the more suitable and preferred mobility management protocol can be selected for the specific UE.</a:t>
            </a:r>
          </a:p>
          <a:p>
            <a:endParaRPr lang="en-US" altLang="zh-CN" baseline="0" dirty="0" smtClean="0"/>
          </a:p>
          <a:p>
            <a:r>
              <a:rPr lang="en-US" altLang="zh-CN" baseline="0" dirty="0" smtClean="0"/>
              <a:t>I know many of the guys are experts of 5G and we hope we can cooperate to design the details of this function.</a:t>
            </a:r>
            <a:endParaRPr lang="zh-CN" altLang="en-US" dirty="0"/>
          </a:p>
        </p:txBody>
      </p:sp>
      <p:sp>
        <p:nvSpPr>
          <p:cNvPr id="4" name="灯片编号占位符 3"/>
          <p:cNvSpPr>
            <a:spLocks noGrp="1"/>
          </p:cNvSpPr>
          <p:nvPr>
            <p:ph type="sldNum" sz="quarter" idx="10"/>
          </p:nvPr>
        </p:nvSpPr>
        <p:spPr/>
        <p:txBody>
          <a:bodyPr/>
          <a:lstStyle/>
          <a:p>
            <a:fld id="{93FB26D4-40F3-4023-B23B-B2C3C0060CBB}" type="slidenum">
              <a:rPr lang="zh-CN" altLang="en-US" smtClean="0"/>
              <a:t>7</a:t>
            </a:fld>
            <a:endParaRPr lang="zh-CN" altLang="en-US"/>
          </a:p>
        </p:txBody>
      </p:sp>
    </p:spTree>
    <p:extLst>
      <p:ext uri="{BB962C8B-B14F-4D97-AF65-F5344CB8AC3E}">
        <p14:creationId xmlns:p14="http://schemas.microsoft.com/office/powerpoint/2010/main" val="32240486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smtClean="0"/>
              <a:t>So, that’s all and thank you very much. And we also want to know is it possible for a WG adoption of </a:t>
            </a:r>
            <a:r>
              <a:rPr lang="en-US" altLang="zh-CN" smtClean="0"/>
              <a:t>this draft?</a:t>
            </a:r>
            <a:endParaRPr lang="zh-CN" altLang="en-US"/>
          </a:p>
        </p:txBody>
      </p:sp>
      <p:sp>
        <p:nvSpPr>
          <p:cNvPr id="4" name="灯片编号占位符 3"/>
          <p:cNvSpPr>
            <a:spLocks noGrp="1"/>
          </p:cNvSpPr>
          <p:nvPr>
            <p:ph type="sldNum" sz="quarter" idx="10"/>
          </p:nvPr>
        </p:nvSpPr>
        <p:spPr/>
        <p:txBody>
          <a:bodyPr/>
          <a:lstStyle/>
          <a:p>
            <a:fld id="{93FB26D4-40F3-4023-B23B-B2C3C0060CBB}" type="slidenum">
              <a:rPr lang="zh-CN" altLang="en-US" smtClean="0"/>
              <a:t>8</a:t>
            </a:fld>
            <a:endParaRPr lang="zh-CN" altLang="en-US"/>
          </a:p>
        </p:txBody>
      </p:sp>
    </p:spTree>
    <p:extLst>
      <p:ext uri="{BB962C8B-B14F-4D97-AF65-F5344CB8AC3E}">
        <p14:creationId xmlns:p14="http://schemas.microsoft.com/office/powerpoint/2010/main" val="7175966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F357AE9C-A162-48C3-B5C3-84A588612D16}" type="datetime1">
              <a:rPr lang="zh-CN" altLang="en-US" smtClean="0"/>
              <a:t>2023/3/24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60441A4-E9AE-40D9-AE43-F1F549412C5E}"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52F33CB-C067-42B5-AA4A-24A9B33C8599}" type="datetime1">
              <a:rPr lang="zh-CN" altLang="en-US" smtClean="0"/>
              <a:t>2023/3/24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60441A4-E9AE-40D9-AE43-F1F549412C5E}"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E08F0A2F-AA35-416A-911C-B60C6D959882}" type="datetime1">
              <a:rPr lang="zh-CN" altLang="en-US" smtClean="0"/>
              <a:t>2023/3/24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60441A4-E9AE-40D9-AE43-F1F549412C5E}"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BFB4FC1F-94D4-41C1-8AE7-E00C1470795B}" type="datetime1">
              <a:rPr lang="zh-CN" altLang="en-US" smtClean="0"/>
              <a:t>2023/3/24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60441A4-E9AE-40D9-AE43-F1F549412C5E}"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A352B086-B08A-46F9-8ACC-E4F6D4CF3768}" type="datetime1">
              <a:rPr lang="zh-CN" altLang="en-US" smtClean="0"/>
              <a:t>2023/3/24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60441A4-E9AE-40D9-AE43-F1F549412C5E}"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B326FDD-C62A-40FE-85BD-262D18F6AFB2}" type="datetime1">
              <a:rPr lang="zh-CN" altLang="en-US" smtClean="0"/>
              <a:t>2023/3/24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60441A4-E9AE-40D9-AE43-F1F549412C5E}"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3575C52A-C5FE-4EC2-BB96-D4045CDC4787}" type="datetime1">
              <a:rPr lang="zh-CN" altLang="en-US" smtClean="0"/>
              <a:t>2023/3/24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60441A4-E9AE-40D9-AE43-F1F549412C5E}"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B2CAE7BA-F058-4610-A620-4367D71D74D6}" type="datetime1">
              <a:rPr lang="zh-CN" altLang="en-US" smtClean="0"/>
              <a:t>2023/3/24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60441A4-E9AE-40D9-AE43-F1F549412C5E}"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59BFBEB-4C18-4687-8E85-54A7E6ED1AF0}" type="datetime1">
              <a:rPr lang="zh-CN" altLang="en-US" smtClean="0"/>
              <a:t>2023/3/24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60441A4-E9AE-40D9-AE43-F1F549412C5E}"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139E5535-E8B5-40B9-9B09-7C61B503A7EC}" type="datetime1">
              <a:rPr lang="zh-CN" altLang="en-US" smtClean="0"/>
              <a:t>2023/3/24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60441A4-E9AE-40D9-AE43-F1F549412C5E}"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2C2E66F1-7526-4D6F-B777-7E61CDEBB1E8}" type="datetime1">
              <a:rPr lang="zh-CN" altLang="en-US" smtClean="0"/>
              <a:t>2023/3/24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60441A4-E9AE-40D9-AE43-F1F549412C5E}"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B2A9CE-91D1-40E0-BC34-5B597BDC554B}" type="datetime1">
              <a:rPr lang="zh-CN" altLang="en-US" smtClean="0"/>
              <a:t>2023/3/24</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0441A4-E9AE-40D9-AE43-F1F549412C5E}"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012116"/>
            <a:ext cx="9144000" cy="2387600"/>
          </a:xfrm>
        </p:spPr>
        <p:txBody>
          <a:bodyPr>
            <a:normAutofit/>
          </a:bodyPr>
          <a:lstStyle/>
          <a:p>
            <a:r>
              <a:rPr lang="en-US" altLang="zh-CN" sz="5300" dirty="0" smtClean="0"/>
              <a:t>Mobility </a:t>
            </a:r>
            <a:r>
              <a:rPr lang="en-US" altLang="zh-CN" sz="5300" dirty="0"/>
              <a:t>Capability Negotiation as a 5G Mobility Pattern</a:t>
            </a:r>
            <a:r>
              <a:rPr lang="en-US" altLang="zh-CN" dirty="0" smtClean="0"/>
              <a:t/>
            </a:r>
            <a:br>
              <a:rPr lang="en-US" altLang="zh-CN" dirty="0" smtClean="0"/>
            </a:br>
            <a:r>
              <a:rPr lang="en-US" altLang="zh-CN" sz="3200" dirty="0" smtClean="0"/>
              <a:t>draft-yan-dmm-man-10</a:t>
            </a:r>
            <a:endParaRPr lang="zh-CN" altLang="en-US" sz="3200" dirty="0"/>
          </a:p>
        </p:txBody>
      </p:sp>
      <p:sp>
        <p:nvSpPr>
          <p:cNvPr id="3" name="副标题 2"/>
          <p:cNvSpPr>
            <a:spLocks noGrp="1"/>
          </p:cNvSpPr>
          <p:nvPr>
            <p:ph type="subTitle" idx="1"/>
          </p:nvPr>
        </p:nvSpPr>
        <p:spPr>
          <a:xfrm>
            <a:off x="1524000" y="4312693"/>
            <a:ext cx="9144000" cy="945106"/>
          </a:xfrm>
        </p:spPr>
        <p:txBody>
          <a:bodyPr/>
          <a:lstStyle/>
          <a:p>
            <a:r>
              <a:rPr lang="en-US" altLang="zh-CN" dirty="0" smtClean="0"/>
              <a:t>Presenters: </a:t>
            </a:r>
            <a:r>
              <a:rPr lang="en-US" altLang="zh-CN" dirty="0" err="1" smtClean="0"/>
              <a:t>Jianfeng</a:t>
            </a:r>
            <a:r>
              <a:rPr lang="en-US" altLang="zh-CN" dirty="0" smtClean="0"/>
              <a:t> Guan and </a:t>
            </a:r>
            <a:r>
              <a:rPr lang="en-US" altLang="zh-CN" dirty="0" err="1" smtClean="0"/>
              <a:t>Zhiwei</a:t>
            </a:r>
            <a:r>
              <a:rPr lang="en-US" altLang="zh-CN" dirty="0" smtClean="0"/>
              <a:t> Yan</a:t>
            </a:r>
          </a:p>
          <a:p>
            <a:r>
              <a:rPr lang="en-US" altLang="zh-CN" dirty="0" smtClean="0"/>
              <a:t>@IETF 116</a:t>
            </a:r>
            <a:endParaRPr lang="zh-CN" altLang="en-US" dirty="0"/>
          </a:p>
        </p:txBody>
      </p:sp>
      <p:sp>
        <p:nvSpPr>
          <p:cNvPr id="5" name="日期占位符 4"/>
          <p:cNvSpPr>
            <a:spLocks noGrp="1"/>
          </p:cNvSpPr>
          <p:nvPr>
            <p:ph type="dt" sz="half" idx="10"/>
          </p:nvPr>
        </p:nvSpPr>
        <p:spPr/>
        <p:txBody>
          <a:bodyPr/>
          <a:lstStyle/>
          <a:p>
            <a:fld id="{11AB6713-DCEF-4577-8CEB-C3CF7339FB81}" type="datetime1">
              <a:rPr lang="zh-CN" altLang="en-US" smtClean="0"/>
              <a:t>2023/3/24</a:t>
            </a:fld>
            <a:endParaRPr lang="zh-CN" altLang="en-US"/>
          </a:p>
        </p:txBody>
      </p:sp>
      <p:sp>
        <p:nvSpPr>
          <p:cNvPr id="6" name="灯片编号占位符 5"/>
          <p:cNvSpPr>
            <a:spLocks noGrp="1"/>
          </p:cNvSpPr>
          <p:nvPr>
            <p:ph type="sldNum" sz="quarter" idx="12"/>
          </p:nvPr>
        </p:nvSpPr>
        <p:spPr/>
        <p:txBody>
          <a:bodyPr/>
          <a:lstStyle/>
          <a:p>
            <a:fld id="{360441A4-E9AE-40D9-AE43-F1F549412C5E}" type="slidenum">
              <a:rPr lang="zh-CN" altLang="en-US" smtClean="0"/>
              <a:t>1</a:t>
            </a:fld>
            <a:endParaRPr lang="zh-CN" alt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79383" y="-10458"/>
            <a:ext cx="10515600" cy="984069"/>
          </a:xfrm>
        </p:spPr>
        <p:txBody>
          <a:bodyPr/>
          <a:lstStyle/>
          <a:p>
            <a:r>
              <a:rPr lang="en-US" altLang="zh-CN" dirty="0" smtClean="0"/>
              <a:t>Categories</a:t>
            </a:r>
            <a:endParaRPr lang="zh-CN" altLang="en-US" dirty="0"/>
          </a:p>
        </p:txBody>
      </p:sp>
      <p:sp>
        <p:nvSpPr>
          <p:cNvPr id="4" name="矩形 3"/>
          <p:cNvSpPr/>
          <p:nvPr/>
        </p:nvSpPr>
        <p:spPr>
          <a:xfrm>
            <a:off x="560605" y="2881356"/>
            <a:ext cx="1725077" cy="812567"/>
          </a:xfrm>
          <a:prstGeom prst="rect">
            <a:avLst/>
          </a:prstGeom>
          <a:solidFill>
            <a:schemeClr val="bg1">
              <a:alpha val="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tx1"/>
                </a:solidFill>
              </a:rPr>
              <a:t>PMIPv6</a:t>
            </a:r>
            <a:r>
              <a:rPr lang="en-US" altLang="zh-CN" dirty="0" smtClean="0"/>
              <a:t>6</a:t>
            </a:r>
            <a:endParaRPr lang="zh-CN" altLang="en-US" dirty="0"/>
          </a:p>
        </p:txBody>
      </p:sp>
      <p:sp>
        <p:nvSpPr>
          <p:cNvPr id="5" name="矩形 4"/>
          <p:cNvSpPr/>
          <p:nvPr/>
        </p:nvSpPr>
        <p:spPr>
          <a:xfrm>
            <a:off x="476198" y="1794783"/>
            <a:ext cx="3407645" cy="1984385"/>
          </a:xfrm>
          <a:prstGeom prst="rect">
            <a:avLst/>
          </a:prstGeom>
          <a:solidFill>
            <a:schemeClr val="bg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 name="矩形 5"/>
          <p:cNvSpPr/>
          <p:nvPr/>
        </p:nvSpPr>
        <p:spPr>
          <a:xfrm>
            <a:off x="2285378" y="2389827"/>
            <a:ext cx="1725077" cy="406284"/>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tx1"/>
                </a:solidFill>
              </a:rPr>
              <a:t>F-PMIPv6</a:t>
            </a:r>
            <a:r>
              <a:rPr lang="en-US" altLang="zh-CN" dirty="0" smtClean="0"/>
              <a:t>6</a:t>
            </a:r>
            <a:endParaRPr lang="zh-CN" altLang="en-US" dirty="0"/>
          </a:p>
        </p:txBody>
      </p:sp>
      <p:sp>
        <p:nvSpPr>
          <p:cNvPr id="8" name="矩形 7"/>
          <p:cNvSpPr/>
          <p:nvPr/>
        </p:nvSpPr>
        <p:spPr>
          <a:xfrm>
            <a:off x="476198" y="1944178"/>
            <a:ext cx="2402671" cy="393892"/>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tx1"/>
                </a:solidFill>
              </a:rPr>
              <a:t>DMM-PMIPv6</a:t>
            </a:r>
            <a:r>
              <a:rPr lang="en-US" altLang="zh-CN" dirty="0" smtClean="0"/>
              <a:t>6</a:t>
            </a:r>
            <a:endParaRPr lang="zh-CN" altLang="en-US" dirty="0"/>
          </a:p>
        </p:txBody>
      </p:sp>
      <p:sp>
        <p:nvSpPr>
          <p:cNvPr id="9" name="矩形 8"/>
          <p:cNvSpPr/>
          <p:nvPr/>
        </p:nvSpPr>
        <p:spPr>
          <a:xfrm>
            <a:off x="403516" y="1119534"/>
            <a:ext cx="4090794" cy="2741695"/>
          </a:xfrm>
          <a:prstGeom prst="rect">
            <a:avLst/>
          </a:prstGeom>
          <a:solidFill>
            <a:schemeClr val="bg1">
              <a:alpha val="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 name="矩形 11"/>
          <p:cNvSpPr/>
          <p:nvPr/>
        </p:nvSpPr>
        <p:spPr>
          <a:xfrm>
            <a:off x="467993" y="1379037"/>
            <a:ext cx="931371" cy="393892"/>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tx1"/>
                </a:solidFill>
              </a:rPr>
              <a:t>GTP</a:t>
            </a:r>
            <a:r>
              <a:rPr lang="en-US" altLang="zh-CN" dirty="0" smtClean="0"/>
              <a:t>6</a:t>
            </a:r>
            <a:endParaRPr lang="zh-CN" altLang="en-US" dirty="0"/>
          </a:p>
        </p:txBody>
      </p:sp>
      <p:sp>
        <p:nvSpPr>
          <p:cNvPr id="14" name="矩形 13"/>
          <p:cNvSpPr/>
          <p:nvPr/>
        </p:nvSpPr>
        <p:spPr>
          <a:xfrm>
            <a:off x="8130204" y="1739528"/>
            <a:ext cx="3407645" cy="1984385"/>
          </a:xfrm>
          <a:prstGeom prst="rect">
            <a:avLst/>
          </a:prstGeom>
          <a:solidFill>
            <a:schemeClr val="bg1">
              <a:alpha val="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8" name="矩形 17"/>
          <p:cNvSpPr/>
          <p:nvPr/>
        </p:nvSpPr>
        <p:spPr>
          <a:xfrm>
            <a:off x="7551079" y="1119534"/>
            <a:ext cx="4090794" cy="2741695"/>
          </a:xfrm>
          <a:prstGeom prst="rect">
            <a:avLst/>
          </a:prstGeom>
          <a:solidFill>
            <a:schemeClr val="bg1">
              <a:alpha val="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9" name="矩形 18"/>
          <p:cNvSpPr/>
          <p:nvPr/>
        </p:nvSpPr>
        <p:spPr>
          <a:xfrm>
            <a:off x="7615556" y="1323782"/>
            <a:ext cx="931371" cy="393892"/>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tx1"/>
                </a:solidFill>
              </a:rPr>
              <a:t>HIP </a:t>
            </a:r>
            <a:r>
              <a:rPr lang="en-US" altLang="zh-CN" dirty="0" smtClean="0"/>
              <a:t>6</a:t>
            </a:r>
            <a:endParaRPr lang="zh-CN" altLang="en-US" dirty="0"/>
          </a:p>
        </p:txBody>
      </p:sp>
      <p:sp>
        <p:nvSpPr>
          <p:cNvPr id="13" name="矩形 12"/>
          <p:cNvSpPr/>
          <p:nvPr/>
        </p:nvSpPr>
        <p:spPr>
          <a:xfrm>
            <a:off x="8214611" y="2840169"/>
            <a:ext cx="1725077" cy="812567"/>
          </a:xfrm>
          <a:prstGeom prst="rect">
            <a:avLst/>
          </a:prstGeom>
          <a:solidFill>
            <a:schemeClr val="bg1">
              <a:alpha val="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tx1"/>
                </a:solidFill>
              </a:rPr>
              <a:t>MIPv6</a:t>
            </a:r>
            <a:r>
              <a:rPr lang="en-US" altLang="zh-CN" dirty="0" smtClean="0"/>
              <a:t>6</a:t>
            </a:r>
            <a:endParaRPr lang="zh-CN" altLang="en-US" dirty="0"/>
          </a:p>
        </p:txBody>
      </p:sp>
      <p:sp>
        <p:nvSpPr>
          <p:cNvPr id="15" name="矩形 14"/>
          <p:cNvSpPr/>
          <p:nvPr/>
        </p:nvSpPr>
        <p:spPr>
          <a:xfrm>
            <a:off x="9939384" y="2334572"/>
            <a:ext cx="1725077" cy="406284"/>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tx1"/>
                </a:solidFill>
              </a:rPr>
              <a:t>FMIPv6</a:t>
            </a:r>
            <a:r>
              <a:rPr lang="en-US" altLang="zh-CN" dirty="0" smtClean="0"/>
              <a:t>6</a:t>
            </a:r>
            <a:endParaRPr lang="zh-CN" altLang="en-US" dirty="0"/>
          </a:p>
        </p:txBody>
      </p:sp>
      <p:sp>
        <p:nvSpPr>
          <p:cNvPr id="16" name="矩形 15"/>
          <p:cNvSpPr/>
          <p:nvPr/>
        </p:nvSpPr>
        <p:spPr>
          <a:xfrm>
            <a:off x="8093863" y="2379872"/>
            <a:ext cx="1966572" cy="349171"/>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tx1"/>
                </a:solidFill>
              </a:rPr>
              <a:t>DS-MIPv6</a:t>
            </a:r>
            <a:r>
              <a:rPr lang="en-US" altLang="zh-CN" dirty="0" smtClean="0"/>
              <a:t>6</a:t>
            </a:r>
            <a:endParaRPr lang="zh-CN" altLang="en-US" dirty="0"/>
          </a:p>
        </p:txBody>
      </p:sp>
      <p:sp>
        <p:nvSpPr>
          <p:cNvPr id="17" name="矩形 16"/>
          <p:cNvSpPr/>
          <p:nvPr/>
        </p:nvSpPr>
        <p:spPr>
          <a:xfrm>
            <a:off x="8089879" y="1848664"/>
            <a:ext cx="2402671" cy="393892"/>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tx1"/>
                </a:solidFill>
              </a:rPr>
              <a:t>DMM-MIPv6</a:t>
            </a:r>
            <a:r>
              <a:rPr lang="en-US" altLang="zh-CN" dirty="0" smtClean="0"/>
              <a:t>6</a:t>
            </a:r>
            <a:endParaRPr lang="zh-CN" altLang="en-US" dirty="0"/>
          </a:p>
        </p:txBody>
      </p:sp>
      <p:sp>
        <p:nvSpPr>
          <p:cNvPr id="7" name="矩形 6"/>
          <p:cNvSpPr/>
          <p:nvPr/>
        </p:nvSpPr>
        <p:spPr>
          <a:xfrm>
            <a:off x="439857" y="2435127"/>
            <a:ext cx="1966572" cy="349171"/>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tx1"/>
                </a:solidFill>
              </a:rPr>
              <a:t>DS-PMIPv6</a:t>
            </a:r>
            <a:r>
              <a:rPr lang="en-US" altLang="zh-CN" dirty="0" smtClean="0"/>
              <a:t>6</a:t>
            </a:r>
            <a:endParaRPr lang="zh-CN" altLang="en-US" dirty="0"/>
          </a:p>
        </p:txBody>
      </p:sp>
      <p:sp>
        <p:nvSpPr>
          <p:cNvPr id="20" name="矩形 19"/>
          <p:cNvSpPr/>
          <p:nvPr/>
        </p:nvSpPr>
        <p:spPr>
          <a:xfrm>
            <a:off x="9939383" y="2794643"/>
            <a:ext cx="1725077" cy="406284"/>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tx1"/>
                </a:solidFill>
              </a:rPr>
              <a:t>HMIPv6</a:t>
            </a:r>
            <a:r>
              <a:rPr lang="en-US" altLang="zh-CN" dirty="0" smtClean="0"/>
              <a:t>6</a:t>
            </a:r>
            <a:endParaRPr lang="zh-CN" altLang="en-US" dirty="0"/>
          </a:p>
        </p:txBody>
      </p:sp>
      <p:sp>
        <p:nvSpPr>
          <p:cNvPr id="21" name="矩形 20"/>
          <p:cNvSpPr/>
          <p:nvPr/>
        </p:nvSpPr>
        <p:spPr>
          <a:xfrm>
            <a:off x="9929113" y="3232384"/>
            <a:ext cx="1725077" cy="406284"/>
          </a:xfrm>
          <a:prstGeom prst="rect">
            <a:avLst/>
          </a:prstGeom>
          <a:solidFill>
            <a:schemeClr val="bg1">
              <a:alpha val="0"/>
            </a:schemeClr>
          </a:solidFill>
          <a:ln>
            <a:solidFill>
              <a:srgbClr val="00B05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tx1"/>
                </a:solidFill>
              </a:rPr>
              <a:t>NEMOv6</a:t>
            </a:r>
            <a:r>
              <a:rPr lang="en-US" altLang="zh-CN" dirty="0" smtClean="0"/>
              <a:t>6</a:t>
            </a:r>
            <a:endParaRPr lang="zh-CN" altLang="en-US" dirty="0"/>
          </a:p>
        </p:txBody>
      </p:sp>
      <p:sp>
        <p:nvSpPr>
          <p:cNvPr id="22" name="矩形 21"/>
          <p:cNvSpPr/>
          <p:nvPr/>
        </p:nvSpPr>
        <p:spPr>
          <a:xfrm>
            <a:off x="4862813" y="3469684"/>
            <a:ext cx="2670095" cy="393892"/>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tx1"/>
                </a:solidFill>
              </a:rPr>
              <a:t>PMIPv6   MIPv6</a:t>
            </a:r>
            <a:r>
              <a:rPr lang="en-US" altLang="zh-CN" dirty="0" smtClean="0"/>
              <a:t>6</a:t>
            </a:r>
            <a:endParaRPr lang="zh-CN" altLang="en-US" dirty="0"/>
          </a:p>
        </p:txBody>
      </p:sp>
      <p:sp>
        <p:nvSpPr>
          <p:cNvPr id="23" name="矩形 22"/>
          <p:cNvSpPr/>
          <p:nvPr/>
        </p:nvSpPr>
        <p:spPr>
          <a:xfrm>
            <a:off x="4512481" y="2435127"/>
            <a:ext cx="1791733" cy="393892"/>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tx1"/>
                </a:solidFill>
              </a:rPr>
              <a:t>PMIPv6 Suite</a:t>
            </a:r>
            <a:endParaRPr lang="zh-CN" altLang="en-US" dirty="0"/>
          </a:p>
        </p:txBody>
      </p:sp>
      <p:sp>
        <p:nvSpPr>
          <p:cNvPr id="24" name="矩形 23"/>
          <p:cNvSpPr/>
          <p:nvPr/>
        </p:nvSpPr>
        <p:spPr>
          <a:xfrm>
            <a:off x="5993761" y="2435127"/>
            <a:ext cx="1791733" cy="393892"/>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tx1"/>
                </a:solidFill>
              </a:rPr>
              <a:t>MIPv6 </a:t>
            </a:r>
          </a:p>
          <a:p>
            <a:pPr algn="ctr"/>
            <a:r>
              <a:rPr lang="en-US" altLang="zh-CN" sz="2800" dirty="0" smtClean="0">
                <a:solidFill>
                  <a:schemeClr val="tx1"/>
                </a:solidFill>
              </a:rPr>
              <a:t>Suite</a:t>
            </a:r>
            <a:endParaRPr lang="zh-CN" altLang="en-US" dirty="0"/>
          </a:p>
        </p:txBody>
      </p:sp>
      <p:sp>
        <p:nvSpPr>
          <p:cNvPr id="25" name="矩形 24"/>
          <p:cNvSpPr/>
          <p:nvPr/>
        </p:nvSpPr>
        <p:spPr>
          <a:xfrm>
            <a:off x="4467531" y="1253554"/>
            <a:ext cx="1791733" cy="393892"/>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tx1"/>
                </a:solidFill>
              </a:rPr>
              <a:t>Network based</a:t>
            </a:r>
            <a:endParaRPr lang="zh-CN" altLang="en-US" dirty="0"/>
          </a:p>
        </p:txBody>
      </p:sp>
      <p:sp>
        <p:nvSpPr>
          <p:cNvPr id="26" name="矩形 25"/>
          <p:cNvSpPr/>
          <p:nvPr/>
        </p:nvSpPr>
        <p:spPr>
          <a:xfrm>
            <a:off x="5938775" y="1253554"/>
            <a:ext cx="1791733" cy="393892"/>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tx1"/>
                </a:solidFill>
              </a:rPr>
              <a:t>Host</a:t>
            </a:r>
          </a:p>
          <a:p>
            <a:pPr algn="ctr"/>
            <a:r>
              <a:rPr lang="en-US" altLang="zh-CN" sz="2800" dirty="0" smtClean="0">
                <a:solidFill>
                  <a:schemeClr val="tx1"/>
                </a:solidFill>
              </a:rPr>
              <a:t>based</a:t>
            </a:r>
            <a:endParaRPr lang="zh-CN" altLang="en-US" dirty="0"/>
          </a:p>
        </p:txBody>
      </p:sp>
      <p:cxnSp>
        <p:nvCxnSpPr>
          <p:cNvPr id="28" name="直接连接符 27"/>
          <p:cNvCxnSpPr>
            <a:stCxn id="25" idx="1"/>
          </p:cNvCxnSpPr>
          <p:nvPr/>
        </p:nvCxnSpPr>
        <p:spPr>
          <a:xfrm>
            <a:off x="4467531" y="1450500"/>
            <a:ext cx="3083548"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nvCxnSpPr>
        <p:spPr>
          <a:xfrm>
            <a:off x="3885298" y="2582593"/>
            <a:ext cx="4208565"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直接连接符 33"/>
          <p:cNvCxnSpPr/>
          <p:nvPr/>
        </p:nvCxnSpPr>
        <p:spPr>
          <a:xfrm flipV="1">
            <a:off x="2285378" y="3501751"/>
            <a:ext cx="5929233" cy="6860"/>
          </a:xfrm>
          <a:prstGeom prst="line">
            <a:avLst/>
          </a:prstGeom>
          <a:ln>
            <a:solidFill>
              <a:srgbClr val="00B050"/>
            </a:solidFill>
          </a:ln>
        </p:spPr>
        <p:style>
          <a:lnRef idx="1">
            <a:schemeClr val="accent1"/>
          </a:lnRef>
          <a:fillRef idx="0">
            <a:schemeClr val="accent1"/>
          </a:fillRef>
          <a:effectRef idx="0">
            <a:schemeClr val="accent1"/>
          </a:effectRef>
          <a:fontRef idx="minor">
            <a:schemeClr val="tx1"/>
          </a:fontRef>
        </p:style>
      </p:cxnSp>
      <p:sp>
        <p:nvSpPr>
          <p:cNvPr id="29" name="矩形 28"/>
          <p:cNvSpPr/>
          <p:nvPr/>
        </p:nvSpPr>
        <p:spPr>
          <a:xfrm>
            <a:off x="8396060" y="1419940"/>
            <a:ext cx="1543323" cy="393892"/>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tx1"/>
                </a:solidFill>
              </a:rPr>
              <a:t>MOBIKE </a:t>
            </a:r>
            <a:r>
              <a:rPr lang="en-US" altLang="zh-CN" dirty="0" smtClean="0"/>
              <a:t>6</a:t>
            </a:r>
            <a:endParaRPr lang="zh-CN" altLang="en-US" dirty="0"/>
          </a:p>
        </p:txBody>
      </p:sp>
      <p:sp>
        <p:nvSpPr>
          <p:cNvPr id="3" name="日期占位符 2"/>
          <p:cNvSpPr>
            <a:spLocks noGrp="1"/>
          </p:cNvSpPr>
          <p:nvPr>
            <p:ph type="dt" sz="half" idx="10"/>
          </p:nvPr>
        </p:nvSpPr>
        <p:spPr/>
        <p:txBody>
          <a:bodyPr/>
          <a:lstStyle/>
          <a:p>
            <a:fld id="{B0733BAA-1428-430E-8C2E-8F26F5C48EFF}" type="datetime1">
              <a:rPr lang="zh-CN" altLang="en-US" smtClean="0"/>
              <a:t>2023/3/24</a:t>
            </a:fld>
            <a:endParaRPr lang="zh-CN" altLang="en-US"/>
          </a:p>
        </p:txBody>
      </p:sp>
      <p:sp>
        <p:nvSpPr>
          <p:cNvPr id="10" name="灯片编号占位符 9"/>
          <p:cNvSpPr>
            <a:spLocks noGrp="1"/>
          </p:cNvSpPr>
          <p:nvPr>
            <p:ph type="sldNum" sz="quarter" idx="12"/>
          </p:nvPr>
        </p:nvSpPr>
        <p:spPr/>
        <p:txBody>
          <a:bodyPr/>
          <a:lstStyle/>
          <a:p>
            <a:fld id="{360441A4-E9AE-40D9-AE43-F1F549412C5E}" type="slidenum">
              <a:rPr lang="zh-CN" altLang="en-US" smtClean="0"/>
              <a:t>2</a:t>
            </a:fld>
            <a:endParaRPr lang="zh-CN" altLang="en-US"/>
          </a:p>
        </p:txBody>
      </p:sp>
      <p:sp>
        <p:nvSpPr>
          <p:cNvPr id="30" name="内容占位符 2"/>
          <p:cNvSpPr>
            <a:spLocks noGrp="1"/>
          </p:cNvSpPr>
          <p:nvPr>
            <p:ph idx="1"/>
          </p:nvPr>
        </p:nvSpPr>
        <p:spPr>
          <a:xfrm>
            <a:off x="144209" y="4335911"/>
            <a:ext cx="6406717" cy="2051267"/>
          </a:xfrm>
        </p:spPr>
        <p:txBody>
          <a:bodyPr>
            <a:noAutofit/>
          </a:bodyPr>
          <a:lstStyle/>
          <a:p>
            <a:r>
              <a:rPr lang="en-US" altLang="zh-CN" sz="2000" dirty="0" smtClean="0"/>
              <a:t>PMIPv6: the network-based mobility management protocol specified by RFC5213</a:t>
            </a:r>
          </a:p>
          <a:p>
            <a:r>
              <a:rPr lang="en-US" altLang="zh-CN" sz="2000" dirty="0" smtClean="0"/>
              <a:t>PMIPv6 Suite Protocols: extensions based on PMIPv6</a:t>
            </a:r>
          </a:p>
          <a:p>
            <a:r>
              <a:rPr lang="en-US" altLang="zh-CN" sz="2000" dirty="0" smtClean="0"/>
              <a:t>Network-based mobility management protocols: L3 mobility management protocols which have no functional requirements on the mobile node</a:t>
            </a:r>
          </a:p>
        </p:txBody>
      </p:sp>
      <p:sp>
        <p:nvSpPr>
          <p:cNvPr id="32" name="内容占位符 2"/>
          <p:cNvSpPr txBox="1"/>
          <p:nvPr/>
        </p:nvSpPr>
        <p:spPr>
          <a:xfrm>
            <a:off x="6523630" y="4333564"/>
            <a:ext cx="5932736" cy="205126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2000" dirty="0" smtClean="0"/>
              <a:t>MIPv6: the host-based mobility management protocol specified by RFC6275</a:t>
            </a:r>
          </a:p>
          <a:p>
            <a:r>
              <a:rPr lang="en-US" altLang="zh-CN" sz="2000" dirty="0" smtClean="0"/>
              <a:t>MIPv6 Suite Protocols: extensions based on MIPv6</a:t>
            </a:r>
          </a:p>
          <a:p>
            <a:r>
              <a:rPr lang="en-US" altLang="zh-CN" sz="2000" dirty="0" smtClean="0"/>
              <a:t>Host-based mobility management protocols: L3 mobility management protocols which have functional requirements on the mobile node</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13329" y="88603"/>
            <a:ext cx="10515600" cy="1325563"/>
          </a:xfrm>
        </p:spPr>
        <p:txBody>
          <a:bodyPr/>
          <a:lstStyle/>
          <a:p>
            <a:r>
              <a:rPr lang="en-US" altLang="zh-CN" dirty="0" smtClean="0"/>
              <a:t>Possible Cases</a:t>
            </a:r>
            <a:endParaRPr lang="zh-CN" altLang="en-US" dirty="0"/>
          </a:p>
        </p:txBody>
      </p:sp>
      <p:graphicFrame>
        <p:nvGraphicFramePr>
          <p:cNvPr id="5" name="内容占位符 4"/>
          <p:cNvGraphicFramePr>
            <a:graphicFrameLocks noGrp="1"/>
          </p:cNvGraphicFramePr>
          <p:nvPr>
            <p:ph idx="1"/>
          </p:nvPr>
        </p:nvGraphicFramePr>
        <p:xfrm>
          <a:off x="613581" y="1354477"/>
          <a:ext cx="10932426" cy="4614607"/>
        </p:xfrm>
        <a:graphic>
          <a:graphicData uri="http://schemas.openxmlformats.org/drawingml/2006/table">
            <a:tbl>
              <a:tblPr firstRow="1" firstCol="1" bandRow="1">
                <a:tableStyleId>{5C22544A-7EE6-4342-B048-85BDC9FD1C3A}</a:tableStyleId>
              </a:tblPr>
              <a:tblGrid>
                <a:gridCol w="892793">
                  <a:extLst>
                    <a:ext uri="{9D8B030D-6E8A-4147-A177-3AD203B41FA5}">
                      <a16:colId xmlns:a16="http://schemas.microsoft.com/office/drawing/2014/main" xmlns="" val="20000"/>
                    </a:ext>
                  </a:extLst>
                </a:gridCol>
                <a:gridCol w="873456">
                  <a:extLst>
                    <a:ext uri="{9D8B030D-6E8A-4147-A177-3AD203B41FA5}">
                      <a16:colId xmlns:a16="http://schemas.microsoft.com/office/drawing/2014/main" xmlns="" val="20001"/>
                    </a:ext>
                  </a:extLst>
                </a:gridCol>
                <a:gridCol w="1419367">
                  <a:extLst>
                    <a:ext uri="{9D8B030D-6E8A-4147-A177-3AD203B41FA5}">
                      <a16:colId xmlns:a16="http://schemas.microsoft.com/office/drawing/2014/main" xmlns="" val="20002"/>
                    </a:ext>
                  </a:extLst>
                </a:gridCol>
                <a:gridCol w="417962">
                  <a:extLst>
                    <a:ext uri="{9D8B030D-6E8A-4147-A177-3AD203B41FA5}">
                      <a16:colId xmlns:a16="http://schemas.microsoft.com/office/drawing/2014/main" xmlns="" val="20003"/>
                    </a:ext>
                  </a:extLst>
                </a:gridCol>
                <a:gridCol w="368490">
                  <a:extLst>
                    <a:ext uri="{9D8B030D-6E8A-4147-A177-3AD203B41FA5}">
                      <a16:colId xmlns:a16="http://schemas.microsoft.com/office/drawing/2014/main" xmlns="" val="20004"/>
                    </a:ext>
                  </a:extLst>
                </a:gridCol>
                <a:gridCol w="354842">
                  <a:extLst>
                    <a:ext uri="{9D8B030D-6E8A-4147-A177-3AD203B41FA5}">
                      <a16:colId xmlns:a16="http://schemas.microsoft.com/office/drawing/2014/main" xmlns="" val="20005"/>
                    </a:ext>
                  </a:extLst>
                </a:gridCol>
                <a:gridCol w="395785">
                  <a:extLst>
                    <a:ext uri="{9D8B030D-6E8A-4147-A177-3AD203B41FA5}">
                      <a16:colId xmlns:a16="http://schemas.microsoft.com/office/drawing/2014/main" xmlns="" val="20006"/>
                    </a:ext>
                  </a:extLst>
                </a:gridCol>
                <a:gridCol w="409433">
                  <a:extLst>
                    <a:ext uri="{9D8B030D-6E8A-4147-A177-3AD203B41FA5}">
                      <a16:colId xmlns:a16="http://schemas.microsoft.com/office/drawing/2014/main" xmlns="" val="20007"/>
                    </a:ext>
                  </a:extLst>
                </a:gridCol>
                <a:gridCol w="409433">
                  <a:extLst>
                    <a:ext uri="{9D8B030D-6E8A-4147-A177-3AD203B41FA5}">
                      <a16:colId xmlns:a16="http://schemas.microsoft.com/office/drawing/2014/main" xmlns="" val="20008"/>
                    </a:ext>
                  </a:extLst>
                </a:gridCol>
                <a:gridCol w="409432">
                  <a:extLst>
                    <a:ext uri="{9D8B030D-6E8A-4147-A177-3AD203B41FA5}">
                      <a16:colId xmlns:a16="http://schemas.microsoft.com/office/drawing/2014/main" xmlns="" val="20009"/>
                    </a:ext>
                  </a:extLst>
                </a:gridCol>
                <a:gridCol w="450377">
                  <a:extLst>
                    <a:ext uri="{9D8B030D-6E8A-4147-A177-3AD203B41FA5}">
                      <a16:colId xmlns:a16="http://schemas.microsoft.com/office/drawing/2014/main" xmlns="" val="20010"/>
                    </a:ext>
                  </a:extLst>
                </a:gridCol>
                <a:gridCol w="409432">
                  <a:extLst>
                    <a:ext uri="{9D8B030D-6E8A-4147-A177-3AD203B41FA5}">
                      <a16:colId xmlns:a16="http://schemas.microsoft.com/office/drawing/2014/main" xmlns="" val="20011"/>
                    </a:ext>
                  </a:extLst>
                </a:gridCol>
                <a:gridCol w="368490">
                  <a:extLst>
                    <a:ext uri="{9D8B030D-6E8A-4147-A177-3AD203B41FA5}">
                      <a16:colId xmlns:a16="http://schemas.microsoft.com/office/drawing/2014/main" xmlns="" val="20012"/>
                    </a:ext>
                  </a:extLst>
                </a:gridCol>
                <a:gridCol w="341194">
                  <a:extLst>
                    <a:ext uri="{9D8B030D-6E8A-4147-A177-3AD203B41FA5}">
                      <a16:colId xmlns:a16="http://schemas.microsoft.com/office/drawing/2014/main" xmlns="" val="20013"/>
                    </a:ext>
                  </a:extLst>
                </a:gridCol>
                <a:gridCol w="354842">
                  <a:extLst>
                    <a:ext uri="{9D8B030D-6E8A-4147-A177-3AD203B41FA5}">
                      <a16:colId xmlns:a16="http://schemas.microsoft.com/office/drawing/2014/main" xmlns="" val="20014"/>
                    </a:ext>
                  </a:extLst>
                </a:gridCol>
                <a:gridCol w="1392071">
                  <a:extLst>
                    <a:ext uri="{9D8B030D-6E8A-4147-A177-3AD203B41FA5}">
                      <a16:colId xmlns:a16="http://schemas.microsoft.com/office/drawing/2014/main" xmlns="" val="20015"/>
                    </a:ext>
                  </a:extLst>
                </a:gridCol>
                <a:gridCol w="791571">
                  <a:extLst>
                    <a:ext uri="{9D8B030D-6E8A-4147-A177-3AD203B41FA5}">
                      <a16:colId xmlns:a16="http://schemas.microsoft.com/office/drawing/2014/main" xmlns="" val="20016"/>
                    </a:ext>
                  </a:extLst>
                </a:gridCol>
                <a:gridCol w="873456">
                  <a:extLst>
                    <a:ext uri="{9D8B030D-6E8A-4147-A177-3AD203B41FA5}">
                      <a16:colId xmlns:a16="http://schemas.microsoft.com/office/drawing/2014/main" xmlns="" val="20017"/>
                    </a:ext>
                  </a:extLst>
                </a:gridCol>
              </a:tblGrid>
              <a:tr h="357348">
                <a:tc gridSpan="3">
                  <a:txBody>
                    <a:bodyPr/>
                    <a:lstStyle/>
                    <a:p>
                      <a:pPr algn="just">
                        <a:spcAft>
                          <a:spcPts val="0"/>
                        </a:spcAft>
                      </a:pPr>
                      <a:r>
                        <a:rPr lang="en-US" sz="1600" kern="100" dirty="0">
                          <a:effectLst/>
                        </a:rPr>
                        <a:t>Host</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hMerge="1">
                  <a:txBody>
                    <a:bodyPr/>
                    <a:lstStyle/>
                    <a:p>
                      <a:endParaRPr lang="zh-CN"/>
                    </a:p>
                  </a:txBody>
                  <a:tcPr/>
                </a:tc>
                <a:tc hMerge="1">
                  <a:txBody>
                    <a:bodyPr/>
                    <a:lstStyle/>
                    <a:p>
                      <a:endParaRPr lang="zh-CN"/>
                    </a:p>
                  </a:txBody>
                  <a:tcPr/>
                </a:tc>
                <a:tc gridSpan="12">
                  <a:txBody>
                    <a:bodyPr/>
                    <a:lstStyle/>
                    <a:p>
                      <a:pPr algn="ctr">
                        <a:spcAft>
                          <a:spcPts val="0"/>
                        </a:spcAft>
                      </a:pPr>
                      <a:r>
                        <a:rPr lang="en-US" sz="1600" kern="100" dirty="0">
                          <a:effectLst/>
                        </a:rPr>
                        <a:t>Scenarios</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gridSpan="3">
                  <a:txBody>
                    <a:bodyPr/>
                    <a:lstStyle/>
                    <a:p>
                      <a:pPr algn="just">
                        <a:spcAft>
                          <a:spcPts val="0"/>
                        </a:spcAft>
                      </a:pPr>
                      <a:r>
                        <a:rPr lang="en-US" sz="1600" kern="100">
                          <a:effectLst/>
                        </a:rPr>
                        <a:t>Network</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hMerge="1">
                  <a:txBody>
                    <a:bodyPr/>
                    <a:lstStyle/>
                    <a:p>
                      <a:endParaRPr lang="zh-CN"/>
                    </a:p>
                  </a:txBody>
                  <a:tcPr/>
                </a:tc>
                <a:tc hMerge="1">
                  <a:txBody>
                    <a:bodyPr/>
                    <a:lstStyle/>
                    <a:p>
                      <a:endParaRPr lang="zh-CN"/>
                    </a:p>
                  </a:txBody>
                  <a:tcPr/>
                </a:tc>
                <a:extLst>
                  <a:ext uri="{0D108BD9-81ED-4DB2-BD59-A6C34878D82A}">
                    <a16:rowId xmlns:a16="http://schemas.microsoft.com/office/drawing/2014/main" xmlns="" val="10000"/>
                  </a:ext>
                </a:extLst>
              </a:tr>
              <a:tr h="357348">
                <a:tc rowSpan="5">
                  <a:txBody>
                    <a:bodyPr/>
                    <a:lstStyle/>
                    <a:p>
                      <a:pPr algn="l">
                        <a:spcAft>
                          <a:spcPts val="0"/>
                        </a:spcAft>
                      </a:pPr>
                      <a:r>
                        <a:rPr lang="en-US" sz="1600" kern="100">
                          <a:effectLst/>
                        </a:rPr>
                        <a:t>Network based</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rowSpan="4">
                  <a:txBody>
                    <a:bodyPr/>
                    <a:lstStyle/>
                    <a:p>
                      <a:pPr algn="l">
                        <a:spcAft>
                          <a:spcPts val="0"/>
                        </a:spcAft>
                      </a:pPr>
                      <a:r>
                        <a:rPr lang="en-US" sz="1600" kern="100">
                          <a:effectLst/>
                        </a:rPr>
                        <a:t>PMIPv6 suit</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l">
                        <a:spcAft>
                          <a:spcPts val="0"/>
                        </a:spcAft>
                      </a:pPr>
                      <a:r>
                        <a:rPr lang="en-US" sz="1600" kern="100">
                          <a:effectLst/>
                        </a:rPr>
                        <a:t>PMIPv6</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dirty="0">
                          <a:effectLst/>
                        </a:rPr>
                        <a:t> </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a:effectLst/>
                        </a:rPr>
                        <a:t> </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dirty="0">
                          <a:effectLst/>
                        </a:rPr>
                        <a:t> </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dirty="0">
                          <a:effectLst/>
                        </a:rPr>
                        <a:t> </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dirty="0">
                          <a:effectLst/>
                        </a:rPr>
                        <a:t> </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dirty="0">
                          <a:effectLst/>
                        </a:rPr>
                        <a:t> </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l">
                        <a:spcAft>
                          <a:spcPts val="0"/>
                        </a:spcAft>
                      </a:pPr>
                      <a:r>
                        <a:rPr lang="en-US" sz="1600" kern="100" dirty="0">
                          <a:effectLst/>
                        </a:rPr>
                        <a:t>PMIPv6</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rowSpan="4">
                  <a:txBody>
                    <a:bodyPr/>
                    <a:lstStyle/>
                    <a:p>
                      <a:pPr algn="l">
                        <a:spcAft>
                          <a:spcPts val="0"/>
                        </a:spcAft>
                      </a:pPr>
                      <a:r>
                        <a:rPr lang="en-US" sz="1600" kern="100">
                          <a:effectLst/>
                        </a:rPr>
                        <a:t>PMIPv6 suit</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rowSpan="5">
                  <a:txBody>
                    <a:bodyPr/>
                    <a:lstStyle/>
                    <a:p>
                      <a:pPr algn="l">
                        <a:spcAft>
                          <a:spcPts val="0"/>
                        </a:spcAft>
                      </a:pPr>
                      <a:r>
                        <a:rPr lang="en-US" sz="1600" kern="100">
                          <a:effectLst/>
                        </a:rPr>
                        <a:t>Network based</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xmlns="" val="10001"/>
                  </a:ext>
                </a:extLst>
              </a:tr>
              <a:tr h="357348">
                <a:tc vMerge="1">
                  <a:txBody>
                    <a:bodyPr/>
                    <a:lstStyle/>
                    <a:p>
                      <a:endParaRPr lang="zh-CN"/>
                    </a:p>
                  </a:txBody>
                  <a:tcPr/>
                </a:tc>
                <a:tc vMerge="1">
                  <a:txBody>
                    <a:bodyPr/>
                    <a:lstStyle/>
                    <a:p>
                      <a:endParaRPr lang="zh-CN"/>
                    </a:p>
                  </a:txBody>
                  <a:tcPr/>
                </a:tc>
                <a:tc>
                  <a:txBody>
                    <a:bodyPr/>
                    <a:lstStyle/>
                    <a:p>
                      <a:pPr algn="l">
                        <a:spcAft>
                          <a:spcPts val="0"/>
                        </a:spcAft>
                      </a:pPr>
                      <a:r>
                        <a:rPr lang="en-US" sz="1600" kern="100">
                          <a:effectLst/>
                        </a:rPr>
                        <a:t>DS-PMIPv6</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dirty="0">
                          <a:effectLst/>
                        </a:rPr>
                        <a:t> </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a:effectLst/>
                        </a:rPr>
                        <a:t> </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dirty="0">
                          <a:effectLst/>
                        </a:rPr>
                        <a:t> </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a:effectLst/>
                        </a:rPr>
                        <a:t> </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dirty="0">
                          <a:effectLst/>
                        </a:rPr>
                        <a:t> </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a:effectLst/>
                        </a:rPr>
                        <a:t> </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l">
                        <a:spcAft>
                          <a:spcPts val="0"/>
                        </a:spcAft>
                      </a:pPr>
                      <a:r>
                        <a:rPr lang="en-US" sz="1600" kern="100" dirty="0">
                          <a:effectLst/>
                        </a:rPr>
                        <a:t>DS-PMIPv6</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vMerge="1">
                  <a:txBody>
                    <a:bodyPr/>
                    <a:lstStyle/>
                    <a:p>
                      <a:endParaRPr lang="zh-CN"/>
                    </a:p>
                  </a:txBody>
                  <a:tcPr/>
                </a:tc>
                <a:tc vMerge="1">
                  <a:txBody>
                    <a:bodyPr/>
                    <a:lstStyle/>
                    <a:p>
                      <a:endParaRPr lang="zh-CN"/>
                    </a:p>
                  </a:txBody>
                  <a:tcPr/>
                </a:tc>
                <a:extLst>
                  <a:ext uri="{0D108BD9-81ED-4DB2-BD59-A6C34878D82A}">
                    <a16:rowId xmlns:a16="http://schemas.microsoft.com/office/drawing/2014/main" xmlns="" val="10002"/>
                  </a:ext>
                </a:extLst>
              </a:tr>
              <a:tr h="357348">
                <a:tc vMerge="1">
                  <a:txBody>
                    <a:bodyPr/>
                    <a:lstStyle/>
                    <a:p>
                      <a:endParaRPr lang="zh-CN"/>
                    </a:p>
                  </a:txBody>
                  <a:tcPr/>
                </a:tc>
                <a:tc vMerge="1">
                  <a:txBody>
                    <a:bodyPr/>
                    <a:lstStyle/>
                    <a:p>
                      <a:endParaRPr lang="zh-CN"/>
                    </a:p>
                  </a:txBody>
                  <a:tcPr/>
                </a:tc>
                <a:tc>
                  <a:txBody>
                    <a:bodyPr/>
                    <a:lstStyle/>
                    <a:p>
                      <a:pPr algn="l">
                        <a:spcAft>
                          <a:spcPts val="0"/>
                        </a:spcAft>
                      </a:pPr>
                      <a:r>
                        <a:rPr lang="en-US" sz="1600" kern="100">
                          <a:effectLst/>
                        </a:rPr>
                        <a:t>F-PMIPv6</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dirty="0">
                          <a:effectLst/>
                        </a:rPr>
                        <a:t> </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a:effectLst/>
                        </a:rPr>
                        <a:t> </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dirty="0">
                          <a:effectLst/>
                        </a:rPr>
                        <a:t> </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dirty="0">
                          <a:effectLst/>
                        </a:rPr>
                        <a:t> </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dirty="0">
                          <a:effectLst/>
                        </a:rPr>
                        <a:t> </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a:effectLst/>
                        </a:rPr>
                        <a:t> </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l">
                        <a:spcAft>
                          <a:spcPts val="0"/>
                        </a:spcAft>
                      </a:pPr>
                      <a:r>
                        <a:rPr lang="en-US" sz="1600" kern="100">
                          <a:effectLst/>
                        </a:rPr>
                        <a:t>F-PMIPv6</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vMerge="1">
                  <a:txBody>
                    <a:bodyPr/>
                    <a:lstStyle/>
                    <a:p>
                      <a:endParaRPr lang="zh-CN"/>
                    </a:p>
                  </a:txBody>
                  <a:tcPr/>
                </a:tc>
                <a:tc vMerge="1">
                  <a:txBody>
                    <a:bodyPr/>
                    <a:lstStyle/>
                    <a:p>
                      <a:endParaRPr lang="zh-CN"/>
                    </a:p>
                  </a:txBody>
                  <a:tcPr/>
                </a:tc>
                <a:extLst>
                  <a:ext uri="{0D108BD9-81ED-4DB2-BD59-A6C34878D82A}">
                    <a16:rowId xmlns:a16="http://schemas.microsoft.com/office/drawing/2014/main" xmlns="" val="10003"/>
                  </a:ext>
                </a:extLst>
              </a:tr>
              <a:tr h="314173">
                <a:tc vMerge="1">
                  <a:txBody>
                    <a:bodyPr/>
                    <a:lstStyle/>
                    <a:p>
                      <a:endParaRPr lang="zh-CN"/>
                    </a:p>
                  </a:txBody>
                  <a:tcPr/>
                </a:tc>
                <a:tc vMerge="1">
                  <a:txBody>
                    <a:bodyPr/>
                    <a:lstStyle/>
                    <a:p>
                      <a:endParaRPr lang="zh-CN"/>
                    </a:p>
                  </a:txBody>
                  <a:tcPr/>
                </a:tc>
                <a:tc>
                  <a:txBody>
                    <a:bodyPr/>
                    <a:lstStyle/>
                    <a:p>
                      <a:pPr algn="l">
                        <a:spcAft>
                          <a:spcPts val="0"/>
                        </a:spcAft>
                      </a:pPr>
                      <a:r>
                        <a:rPr lang="en-US" sz="1600" kern="100">
                          <a:effectLst/>
                        </a:rPr>
                        <a:t>DMM-PMIPv6</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dirty="0">
                          <a:effectLst/>
                        </a:rPr>
                        <a:t> </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a:effectLst/>
                        </a:rPr>
                        <a:t> </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dirty="0">
                          <a:effectLst/>
                        </a:rPr>
                        <a:t> </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dirty="0">
                          <a:effectLst/>
                        </a:rPr>
                        <a:t> </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dirty="0">
                          <a:effectLst/>
                        </a:rPr>
                        <a:t> </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dirty="0">
                          <a:effectLst/>
                        </a:rPr>
                        <a:t> </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l">
                        <a:spcAft>
                          <a:spcPts val="0"/>
                        </a:spcAft>
                      </a:pPr>
                      <a:r>
                        <a:rPr lang="en-US" sz="1600" kern="100" dirty="0">
                          <a:effectLst/>
                        </a:rPr>
                        <a:t>DMM-PMIPv6</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vMerge="1">
                  <a:txBody>
                    <a:bodyPr/>
                    <a:lstStyle/>
                    <a:p>
                      <a:endParaRPr lang="zh-CN"/>
                    </a:p>
                  </a:txBody>
                  <a:tcPr/>
                </a:tc>
                <a:tc vMerge="1">
                  <a:txBody>
                    <a:bodyPr/>
                    <a:lstStyle/>
                    <a:p>
                      <a:endParaRPr lang="zh-CN"/>
                    </a:p>
                  </a:txBody>
                  <a:tcPr/>
                </a:tc>
                <a:extLst>
                  <a:ext uri="{0D108BD9-81ED-4DB2-BD59-A6C34878D82A}">
                    <a16:rowId xmlns:a16="http://schemas.microsoft.com/office/drawing/2014/main" xmlns="" val="10004"/>
                  </a:ext>
                </a:extLst>
              </a:tr>
              <a:tr h="357348">
                <a:tc vMerge="1">
                  <a:txBody>
                    <a:bodyPr/>
                    <a:lstStyle/>
                    <a:p>
                      <a:endParaRPr lang="zh-CN"/>
                    </a:p>
                  </a:txBody>
                  <a:tcPr/>
                </a:tc>
                <a:tc>
                  <a:txBody>
                    <a:bodyPr/>
                    <a:lstStyle/>
                    <a:p>
                      <a:pPr algn="l">
                        <a:spcAft>
                          <a:spcPts val="0"/>
                        </a:spcAft>
                      </a:pPr>
                      <a:r>
                        <a:rPr lang="en-US" sz="1600" kern="100">
                          <a:effectLst/>
                        </a:rPr>
                        <a:t>Others</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l">
                        <a:spcAft>
                          <a:spcPts val="0"/>
                        </a:spcAft>
                      </a:pPr>
                      <a:r>
                        <a:rPr lang="en-US" sz="1600" kern="100">
                          <a:effectLst/>
                        </a:rPr>
                        <a:t>GTP</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dirty="0">
                          <a:effectLst/>
                        </a:rPr>
                        <a:t> </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a:effectLst/>
                        </a:rPr>
                        <a:t> </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dirty="0">
                          <a:effectLst/>
                        </a:rPr>
                        <a:t> </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a:effectLst/>
                        </a:rPr>
                        <a:t> </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dirty="0">
                          <a:effectLst/>
                        </a:rPr>
                        <a:t> </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a:effectLst/>
                        </a:rPr>
                        <a:t> </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l">
                        <a:spcAft>
                          <a:spcPts val="0"/>
                        </a:spcAft>
                      </a:pPr>
                      <a:r>
                        <a:rPr lang="en-US" sz="1600" kern="100">
                          <a:effectLst/>
                        </a:rPr>
                        <a:t>GTP</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l">
                        <a:spcAft>
                          <a:spcPts val="0"/>
                        </a:spcAft>
                      </a:pPr>
                      <a:r>
                        <a:rPr lang="en-US" sz="1600" kern="100">
                          <a:effectLst/>
                        </a:rPr>
                        <a:t>Others</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vMerge="1">
                  <a:txBody>
                    <a:bodyPr/>
                    <a:lstStyle/>
                    <a:p>
                      <a:endParaRPr lang="zh-CN"/>
                    </a:p>
                  </a:txBody>
                  <a:tcPr/>
                </a:tc>
                <a:extLst>
                  <a:ext uri="{0D108BD9-81ED-4DB2-BD59-A6C34878D82A}">
                    <a16:rowId xmlns:a16="http://schemas.microsoft.com/office/drawing/2014/main" xmlns="" val="10005"/>
                  </a:ext>
                </a:extLst>
              </a:tr>
              <a:tr h="357348">
                <a:tc rowSpan="7">
                  <a:txBody>
                    <a:bodyPr/>
                    <a:lstStyle/>
                    <a:p>
                      <a:pPr algn="l">
                        <a:spcAft>
                          <a:spcPts val="0"/>
                        </a:spcAft>
                      </a:pPr>
                      <a:r>
                        <a:rPr lang="en-US" sz="1600" kern="100">
                          <a:effectLst/>
                        </a:rPr>
                        <a:t>Host based</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rowSpan="6">
                  <a:txBody>
                    <a:bodyPr/>
                    <a:lstStyle/>
                    <a:p>
                      <a:pPr algn="l">
                        <a:spcAft>
                          <a:spcPts val="0"/>
                        </a:spcAft>
                      </a:pPr>
                      <a:r>
                        <a:rPr lang="en-US" sz="1600" kern="100">
                          <a:effectLst/>
                        </a:rPr>
                        <a:t>MIPv6 suit</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l">
                        <a:spcAft>
                          <a:spcPts val="0"/>
                        </a:spcAft>
                      </a:pPr>
                      <a:r>
                        <a:rPr lang="en-US" sz="1600" kern="100">
                          <a:effectLst/>
                        </a:rPr>
                        <a:t>MIPv6</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dirty="0">
                          <a:effectLst/>
                        </a:rPr>
                        <a:t> </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a:effectLst/>
                        </a:rPr>
                        <a:t> </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a:effectLst/>
                        </a:rPr>
                        <a:t> </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dirty="0">
                          <a:effectLst/>
                        </a:rPr>
                        <a:t> </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dirty="0">
                          <a:effectLst/>
                        </a:rPr>
                        <a:t> </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a:effectLst/>
                        </a:rPr>
                        <a:t> </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l">
                        <a:spcAft>
                          <a:spcPts val="0"/>
                        </a:spcAft>
                      </a:pPr>
                      <a:r>
                        <a:rPr lang="en-US" sz="1600" kern="100">
                          <a:effectLst/>
                        </a:rPr>
                        <a:t>MIPv6</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rowSpan="6">
                  <a:txBody>
                    <a:bodyPr/>
                    <a:lstStyle/>
                    <a:p>
                      <a:pPr algn="l">
                        <a:spcAft>
                          <a:spcPts val="0"/>
                        </a:spcAft>
                      </a:pPr>
                      <a:r>
                        <a:rPr lang="en-US" sz="1600" kern="100">
                          <a:effectLst/>
                        </a:rPr>
                        <a:t>MIPv6 suit</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rowSpan="7">
                  <a:txBody>
                    <a:bodyPr/>
                    <a:lstStyle/>
                    <a:p>
                      <a:pPr algn="l">
                        <a:spcAft>
                          <a:spcPts val="0"/>
                        </a:spcAft>
                      </a:pPr>
                      <a:r>
                        <a:rPr lang="en-US" sz="1600" kern="100" dirty="0">
                          <a:effectLst/>
                        </a:rPr>
                        <a:t>Host based</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extLst>
                  <a:ext uri="{0D108BD9-81ED-4DB2-BD59-A6C34878D82A}">
                    <a16:rowId xmlns:a16="http://schemas.microsoft.com/office/drawing/2014/main" xmlns="" val="10006"/>
                  </a:ext>
                </a:extLst>
              </a:tr>
              <a:tr h="357348">
                <a:tc vMerge="1">
                  <a:txBody>
                    <a:bodyPr/>
                    <a:lstStyle/>
                    <a:p>
                      <a:endParaRPr lang="zh-CN"/>
                    </a:p>
                  </a:txBody>
                  <a:tcPr/>
                </a:tc>
                <a:tc vMerge="1">
                  <a:txBody>
                    <a:bodyPr/>
                    <a:lstStyle/>
                    <a:p>
                      <a:endParaRPr lang="zh-CN"/>
                    </a:p>
                  </a:txBody>
                  <a:tcPr/>
                </a:tc>
                <a:tc>
                  <a:txBody>
                    <a:bodyPr/>
                    <a:lstStyle/>
                    <a:p>
                      <a:pPr algn="l">
                        <a:spcAft>
                          <a:spcPts val="0"/>
                        </a:spcAft>
                      </a:pPr>
                      <a:r>
                        <a:rPr lang="en-US" sz="1600" kern="100">
                          <a:effectLst/>
                        </a:rPr>
                        <a:t>DS-MIPv6</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dirty="0">
                          <a:effectLst/>
                        </a:rPr>
                        <a:t> </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a:effectLst/>
                        </a:rPr>
                        <a:t> </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dirty="0">
                          <a:effectLst/>
                        </a:rPr>
                        <a:t> </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a:effectLst/>
                        </a:rPr>
                        <a:t> </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dirty="0">
                          <a:effectLst/>
                        </a:rPr>
                        <a:t> </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a:effectLst/>
                        </a:rPr>
                        <a:t> </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l">
                        <a:spcAft>
                          <a:spcPts val="0"/>
                        </a:spcAft>
                      </a:pPr>
                      <a:r>
                        <a:rPr lang="en-US" sz="1600" kern="100">
                          <a:effectLst/>
                        </a:rPr>
                        <a:t>DS-MIPv6</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vMerge="1">
                  <a:txBody>
                    <a:bodyPr/>
                    <a:lstStyle/>
                    <a:p>
                      <a:endParaRPr lang="zh-CN"/>
                    </a:p>
                  </a:txBody>
                  <a:tcPr/>
                </a:tc>
                <a:tc vMerge="1">
                  <a:txBody>
                    <a:bodyPr/>
                    <a:lstStyle/>
                    <a:p>
                      <a:endParaRPr lang="zh-CN"/>
                    </a:p>
                  </a:txBody>
                  <a:tcPr/>
                </a:tc>
                <a:extLst>
                  <a:ext uri="{0D108BD9-81ED-4DB2-BD59-A6C34878D82A}">
                    <a16:rowId xmlns:a16="http://schemas.microsoft.com/office/drawing/2014/main" xmlns="" val="10007"/>
                  </a:ext>
                </a:extLst>
              </a:tr>
              <a:tr h="357348">
                <a:tc vMerge="1">
                  <a:txBody>
                    <a:bodyPr/>
                    <a:lstStyle/>
                    <a:p>
                      <a:endParaRPr lang="zh-CN"/>
                    </a:p>
                  </a:txBody>
                  <a:tcPr/>
                </a:tc>
                <a:tc vMerge="1">
                  <a:txBody>
                    <a:bodyPr/>
                    <a:lstStyle/>
                    <a:p>
                      <a:endParaRPr lang="zh-CN"/>
                    </a:p>
                  </a:txBody>
                  <a:tcPr/>
                </a:tc>
                <a:tc>
                  <a:txBody>
                    <a:bodyPr/>
                    <a:lstStyle/>
                    <a:p>
                      <a:pPr algn="l">
                        <a:spcAft>
                          <a:spcPts val="0"/>
                        </a:spcAft>
                      </a:pPr>
                      <a:r>
                        <a:rPr lang="en-US" sz="1600" kern="100">
                          <a:effectLst/>
                        </a:rPr>
                        <a:t>FMIPv6</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dirty="0">
                          <a:effectLst/>
                        </a:rPr>
                        <a:t> </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a:effectLst/>
                        </a:rPr>
                        <a:t> </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dirty="0">
                          <a:effectLst/>
                        </a:rPr>
                        <a:t> </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a:effectLst/>
                        </a:rPr>
                        <a:t> </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dirty="0">
                          <a:effectLst/>
                        </a:rPr>
                        <a:t> </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a:effectLst/>
                        </a:rPr>
                        <a:t> </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l">
                        <a:spcAft>
                          <a:spcPts val="0"/>
                        </a:spcAft>
                      </a:pPr>
                      <a:r>
                        <a:rPr lang="en-US" sz="1600" kern="100">
                          <a:effectLst/>
                        </a:rPr>
                        <a:t>FMIPv6</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vMerge="1">
                  <a:txBody>
                    <a:bodyPr/>
                    <a:lstStyle/>
                    <a:p>
                      <a:endParaRPr lang="zh-CN"/>
                    </a:p>
                  </a:txBody>
                  <a:tcPr/>
                </a:tc>
                <a:tc vMerge="1">
                  <a:txBody>
                    <a:bodyPr/>
                    <a:lstStyle/>
                    <a:p>
                      <a:endParaRPr lang="zh-CN"/>
                    </a:p>
                  </a:txBody>
                  <a:tcPr/>
                </a:tc>
                <a:extLst>
                  <a:ext uri="{0D108BD9-81ED-4DB2-BD59-A6C34878D82A}">
                    <a16:rowId xmlns:a16="http://schemas.microsoft.com/office/drawing/2014/main" xmlns="" val="10008"/>
                  </a:ext>
                </a:extLst>
              </a:tr>
              <a:tr h="357348">
                <a:tc vMerge="1">
                  <a:txBody>
                    <a:bodyPr/>
                    <a:lstStyle/>
                    <a:p>
                      <a:endParaRPr lang="zh-CN"/>
                    </a:p>
                  </a:txBody>
                  <a:tcPr/>
                </a:tc>
                <a:tc vMerge="1">
                  <a:txBody>
                    <a:bodyPr/>
                    <a:lstStyle/>
                    <a:p>
                      <a:endParaRPr lang="zh-CN"/>
                    </a:p>
                  </a:txBody>
                  <a:tcPr/>
                </a:tc>
                <a:tc>
                  <a:txBody>
                    <a:bodyPr/>
                    <a:lstStyle/>
                    <a:p>
                      <a:pPr algn="l">
                        <a:spcAft>
                          <a:spcPts val="0"/>
                        </a:spcAft>
                      </a:pPr>
                      <a:r>
                        <a:rPr lang="en-US" sz="1600" kern="100">
                          <a:effectLst/>
                        </a:rPr>
                        <a:t>HMIPv6</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dirty="0">
                          <a:effectLst/>
                        </a:rPr>
                        <a:t> </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a:effectLst/>
                        </a:rPr>
                        <a:t> </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dirty="0">
                          <a:effectLst/>
                        </a:rPr>
                        <a:t> </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a:effectLst/>
                        </a:rPr>
                        <a:t> </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dirty="0">
                          <a:effectLst/>
                        </a:rPr>
                        <a:t> </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a:effectLst/>
                        </a:rPr>
                        <a:t> </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l">
                        <a:spcAft>
                          <a:spcPts val="0"/>
                        </a:spcAft>
                      </a:pPr>
                      <a:r>
                        <a:rPr lang="en-US" sz="1600" kern="100">
                          <a:effectLst/>
                        </a:rPr>
                        <a:t>HMIPv6</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vMerge="1">
                  <a:txBody>
                    <a:bodyPr/>
                    <a:lstStyle/>
                    <a:p>
                      <a:endParaRPr lang="zh-CN"/>
                    </a:p>
                  </a:txBody>
                  <a:tcPr/>
                </a:tc>
                <a:tc vMerge="1">
                  <a:txBody>
                    <a:bodyPr/>
                    <a:lstStyle/>
                    <a:p>
                      <a:endParaRPr lang="zh-CN"/>
                    </a:p>
                  </a:txBody>
                  <a:tcPr/>
                </a:tc>
                <a:extLst>
                  <a:ext uri="{0D108BD9-81ED-4DB2-BD59-A6C34878D82A}">
                    <a16:rowId xmlns:a16="http://schemas.microsoft.com/office/drawing/2014/main" xmlns="" val="10009"/>
                  </a:ext>
                </a:extLst>
              </a:tr>
              <a:tr h="369606">
                <a:tc vMerge="1">
                  <a:txBody>
                    <a:bodyPr/>
                    <a:lstStyle/>
                    <a:p>
                      <a:endParaRPr lang="zh-CN"/>
                    </a:p>
                  </a:txBody>
                  <a:tcPr/>
                </a:tc>
                <a:tc vMerge="1">
                  <a:txBody>
                    <a:bodyPr/>
                    <a:lstStyle/>
                    <a:p>
                      <a:endParaRPr lang="zh-CN"/>
                    </a:p>
                  </a:txBody>
                  <a:tcPr/>
                </a:tc>
                <a:tc>
                  <a:txBody>
                    <a:bodyPr/>
                    <a:lstStyle/>
                    <a:p>
                      <a:pPr algn="l">
                        <a:spcAft>
                          <a:spcPts val="0"/>
                        </a:spcAft>
                      </a:pPr>
                      <a:r>
                        <a:rPr lang="en-US" sz="1600" kern="100">
                          <a:effectLst/>
                        </a:rPr>
                        <a:t>DMM-MIPv6</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dirty="0">
                          <a:effectLst/>
                        </a:rPr>
                        <a:t> </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a:effectLst/>
                        </a:rPr>
                        <a:t> </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dirty="0">
                          <a:effectLst/>
                        </a:rPr>
                        <a:t> </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dirty="0">
                          <a:effectLst/>
                        </a:rPr>
                        <a:t> </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dirty="0">
                          <a:effectLst/>
                        </a:rPr>
                        <a:t> </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a:effectLst/>
                        </a:rPr>
                        <a:t> </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l">
                        <a:spcAft>
                          <a:spcPts val="0"/>
                        </a:spcAft>
                      </a:pPr>
                      <a:r>
                        <a:rPr lang="en-US" sz="1600" kern="100">
                          <a:effectLst/>
                        </a:rPr>
                        <a:t>DMM-MIPv6</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vMerge="1">
                  <a:txBody>
                    <a:bodyPr/>
                    <a:lstStyle/>
                    <a:p>
                      <a:endParaRPr lang="zh-CN"/>
                    </a:p>
                  </a:txBody>
                  <a:tcPr/>
                </a:tc>
                <a:tc vMerge="1">
                  <a:txBody>
                    <a:bodyPr/>
                    <a:lstStyle/>
                    <a:p>
                      <a:endParaRPr lang="zh-CN"/>
                    </a:p>
                  </a:txBody>
                  <a:tcPr/>
                </a:tc>
                <a:extLst>
                  <a:ext uri="{0D108BD9-81ED-4DB2-BD59-A6C34878D82A}">
                    <a16:rowId xmlns:a16="http://schemas.microsoft.com/office/drawing/2014/main" xmlns="" val="10010"/>
                  </a:ext>
                </a:extLst>
              </a:tr>
              <a:tr h="357348">
                <a:tc vMerge="1">
                  <a:txBody>
                    <a:bodyPr/>
                    <a:lstStyle/>
                    <a:p>
                      <a:endParaRPr lang="zh-CN"/>
                    </a:p>
                  </a:txBody>
                  <a:tcPr/>
                </a:tc>
                <a:tc vMerge="1">
                  <a:txBody>
                    <a:bodyPr/>
                    <a:lstStyle/>
                    <a:p>
                      <a:endParaRPr lang="zh-CN"/>
                    </a:p>
                  </a:txBody>
                  <a:tcPr/>
                </a:tc>
                <a:tc>
                  <a:txBody>
                    <a:bodyPr/>
                    <a:lstStyle/>
                    <a:p>
                      <a:pPr algn="l">
                        <a:spcAft>
                          <a:spcPts val="0"/>
                        </a:spcAft>
                      </a:pPr>
                      <a:r>
                        <a:rPr lang="en-US" sz="1600" kern="100">
                          <a:effectLst/>
                        </a:rPr>
                        <a:t>NEMOv6</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dirty="0">
                          <a:effectLst/>
                        </a:rPr>
                        <a:t> </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a:effectLst/>
                        </a:rPr>
                        <a:t> </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dirty="0">
                          <a:effectLst/>
                        </a:rPr>
                        <a:t> </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dirty="0">
                          <a:effectLst/>
                        </a:rPr>
                        <a:t> </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dirty="0">
                          <a:effectLst/>
                        </a:rPr>
                        <a:t> </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a:effectLst/>
                        </a:rPr>
                        <a:t> </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l">
                        <a:spcAft>
                          <a:spcPts val="0"/>
                        </a:spcAft>
                      </a:pPr>
                      <a:r>
                        <a:rPr lang="en-US" sz="1600" kern="100">
                          <a:effectLst/>
                        </a:rPr>
                        <a:t>NEMOv6</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vMerge="1">
                  <a:txBody>
                    <a:bodyPr/>
                    <a:lstStyle/>
                    <a:p>
                      <a:endParaRPr lang="zh-CN"/>
                    </a:p>
                  </a:txBody>
                  <a:tcPr/>
                </a:tc>
                <a:tc vMerge="1">
                  <a:txBody>
                    <a:bodyPr/>
                    <a:lstStyle/>
                    <a:p>
                      <a:endParaRPr lang="zh-CN"/>
                    </a:p>
                  </a:txBody>
                  <a:tcPr/>
                </a:tc>
                <a:extLst>
                  <a:ext uri="{0D108BD9-81ED-4DB2-BD59-A6C34878D82A}">
                    <a16:rowId xmlns:a16="http://schemas.microsoft.com/office/drawing/2014/main" xmlns="" val="10011"/>
                  </a:ext>
                </a:extLst>
              </a:tr>
              <a:tr h="357348">
                <a:tc vMerge="1">
                  <a:txBody>
                    <a:bodyPr/>
                    <a:lstStyle/>
                    <a:p>
                      <a:endParaRPr lang="zh-CN"/>
                    </a:p>
                  </a:txBody>
                  <a:tcPr/>
                </a:tc>
                <a:tc>
                  <a:txBody>
                    <a:bodyPr/>
                    <a:lstStyle/>
                    <a:p>
                      <a:pPr algn="l">
                        <a:spcAft>
                          <a:spcPts val="0"/>
                        </a:spcAft>
                      </a:pPr>
                      <a:r>
                        <a:rPr lang="en-US" sz="1600" kern="100" dirty="0">
                          <a:effectLst/>
                        </a:rPr>
                        <a:t>Others</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l">
                        <a:spcAft>
                          <a:spcPts val="0"/>
                        </a:spcAft>
                      </a:pPr>
                      <a:r>
                        <a:rPr lang="en-US" sz="1600" kern="100" dirty="0" smtClean="0">
                          <a:effectLst/>
                        </a:rPr>
                        <a:t>HIP, MOBIKE</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dirty="0">
                          <a:effectLst/>
                        </a:rPr>
                        <a:t> </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a:effectLst/>
                        </a:rPr>
                        <a:t> </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dirty="0">
                          <a:effectLst/>
                        </a:rPr>
                        <a:t> </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a:effectLst/>
                        </a:rPr>
                        <a:t> </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dirty="0">
                          <a:effectLst/>
                        </a:rPr>
                        <a:t> </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algn="just">
                        <a:spcAft>
                          <a:spcPts val="0"/>
                        </a:spcAft>
                      </a:pPr>
                      <a:r>
                        <a:rPr lang="en-US" sz="1600" kern="100">
                          <a:effectLst/>
                        </a:rPr>
                        <a:t> </a:t>
                      </a:r>
                      <a:endParaRPr lang="zh-CN" sz="1600" kern="10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sz="1600" kern="100" dirty="0">
                          <a:effectLst/>
                        </a:rPr>
                        <a:t> </a:t>
                      </a:r>
                      <a:r>
                        <a:rPr lang="en-US" altLang="zh-CN" sz="1600" kern="100" dirty="0" smtClean="0">
                          <a:effectLst/>
                        </a:rPr>
                        <a:t>HIP, MOBIKE</a:t>
                      </a:r>
                      <a:endParaRPr lang="zh-CN" altLang="zh-CN" sz="1600" kern="100" dirty="0" smtClean="0">
                        <a:effectLst/>
                        <a:latin typeface="Calibri" panose="020F0502020204030204" pitchFamily="34" charset="0"/>
                        <a:ea typeface="+mn-ea"/>
                        <a:cs typeface="Times New Roman" panose="02020603050405020304" pitchFamily="18" charset="0"/>
                      </a:endParaRPr>
                    </a:p>
                  </a:txBody>
                  <a:tcPr marL="68580" marR="68580" marT="0" marB="0"/>
                </a:tc>
                <a:tc>
                  <a:txBody>
                    <a:bodyPr/>
                    <a:lstStyle/>
                    <a:p>
                      <a:pPr algn="l">
                        <a:spcAft>
                          <a:spcPts val="0"/>
                        </a:spcAft>
                      </a:pPr>
                      <a:r>
                        <a:rPr lang="en-US" sz="1600" kern="100" dirty="0">
                          <a:effectLst/>
                        </a:rPr>
                        <a:t>Others</a:t>
                      </a:r>
                      <a:endParaRPr lang="zh-CN" sz="1600" kern="100" dirty="0">
                        <a:effectLst/>
                        <a:latin typeface="Calibri" panose="020F0502020204030204" pitchFamily="34" charset="0"/>
                        <a:ea typeface="宋体" panose="02010600030101010101" pitchFamily="2" charset="-122"/>
                        <a:cs typeface="Times New Roman" panose="02020603050405020304" pitchFamily="18" charset="0"/>
                      </a:endParaRPr>
                    </a:p>
                  </a:txBody>
                  <a:tcPr marL="68580" marR="68580" marT="0" marB="0"/>
                </a:tc>
                <a:tc vMerge="1">
                  <a:txBody>
                    <a:bodyPr/>
                    <a:lstStyle/>
                    <a:p>
                      <a:endParaRPr lang="zh-CN"/>
                    </a:p>
                  </a:txBody>
                  <a:tcPr/>
                </a:tc>
                <a:extLst>
                  <a:ext uri="{0D108BD9-81ED-4DB2-BD59-A6C34878D82A}">
                    <a16:rowId xmlns:a16="http://schemas.microsoft.com/office/drawing/2014/main" xmlns="" val="10012"/>
                  </a:ext>
                </a:extLst>
              </a:tr>
            </a:tbl>
          </a:graphicData>
        </a:graphic>
      </p:graphicFrame>
      <p:cxnSp>
        <p:nvCxnSpPr>
          <p:cNvPr id="4" name="直接箭头连接符 3"/>
          <p:cNvCxnSpPr/>
          <p:nvPr/>
        </p:nvCxnSpPr>
        <p:spPr>
          <a:xfrm>
            <a:off x="3845310" y="1941342"/>
            <a:ext cx="30655" cy="3886252"/>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sp>
        <p:nvSpPr>
          <p:cNvPr id="7" name="标题 1"/>
          <p:cNvSpPr txBox="1"/>
          <p:nvPr/>
        </p:nvSpPr>
        <p:spPr>
          <a:xfrm>
            <a:off x="3626515" y="1488323"/>
            <a:ext cx="578269" cy="655385"/>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smtClean="0">
                <a:solidFill>
                  <a:srgbClr val="FF0000"/>
                </a:solidFill>
              </a:rPr>
              <a:t>X</a:t>
            </a:r>
            <a:endParaRPr lang="zh-CN" altLang="en-US" dirty="0">
              <a:solidFill>
                <a:srgbClr val="FF0000"/>
              </a:solidFill>
            </a:endParaRPr>
          </a:p>
        </p:txBody>
      </p:sp>
      <p:cxnSp>
        <p:nvCxnSpPr>
          <p:cNvPr id="8" name="直接箭头连接符 7"/>
          <p:cNvCxnSpPr/>
          <p:nvPr/>
        </p:nvCxnSpPr>
        <p:spPr>
          <a:xfrm>
            <a:off x="8498318" y="1934108"/>
            <a:ext cx="30655" cy="3886252"/>
          </a:xfrm>
          <a:prstGeom prst="straightConnector1">
            <a:avLst/>
          </a:prstGeom>
          <a:ln w="47625">
            <a:tailEnd type="triangle"/>
          </a:ln>
        </p:spPr>
        <p:style>
          <a:lnRef idx="1">
            <a:schemeClr val="accent1"/>
          </a:lnRef>
          <a:fillRef idx="0">
            <a:schemeClr val="accent1"/>
          </a:fillRef>
          <a:effectRef idx="0">
            <a:schemeClr val="accent1"/>
          </a:effectRef>
          <a:fontRef idx="minor">
            <a:schemeClr val="tx1"/>
          </a:fontRef>
        </p:style>
      </p:cxnSp>
      <p:sp>
        <p:nvSpPr>
          <p:cNvPr id="9" name="标题 1"/>
          <p:cNvSpPr txBox="1"/>
          <p:nvPr/>
        </p:nvSpPr>
        <p:spPr>
          <a:xfrm>
            <a:off x="8303448" y="1488323"/>
            <a:ext cx="578269" cy="655385"/>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dirty="0" smtClean="0">
                <a:solidFill>
                  <a:srgbClr val="FF0000"/>
                </a:solidFill>
              </a:rPr>
              <a:t>Y</a:t>
            </a:r>
            <a:endParaRPr lang="zh-CN" altLang="en-US" dirty="0">
              <a:solidFill>
                <a:srgbClr val="FF0000"/>
              </a:solidFill>
            </a:endParaRPr>
          </a:p>
        </p:txBody>
      </p:sp>
      <p:sp>
        <p:nvSpPr>
          <p:cNvPr id="3" name="日期占位符 2"/>
          <p:cNvSpPr>
            <a:spLocks noGrp="1"/>
          </p:cNvSpPr>
          <p:nvPr>
            <p:ph type="dt" sz="half" idx="10"/>
          </p:nvPr>
        </p:nvSpPr>
        <p:spPr/>
        <p:txBody>
          <a:bodyPr/>
          <a:lstStyle/>
          <a:p>
            <a:fld id="{13218B2E-1849-4BF0-961E-8871E3ECC93A}" type="datetime1">
              <a:rPr lang="zh-CN" altLang="en-US" smtClean="0"/>
              <a:t>2023/3/24</a:t>
            </a:fld>
            <a:endParaRPr lang="zh-CN" altLang="en-US"/>
          </a:p>
        </p:txBody>
      </p:sp>
      <p:sp>
        <p:nvSpPr>
          <p:cNvPr id="6" name="灯片编号占位符 5"/>
          <p:cNvSpPr>
            <a:spLocks noGrp="1"/>
          </p:cNvSpPr>
          <p:nvPr>
            <p:ph type="sldNum" sz="quarter" idx="12"/>
          </p:nvPr>
        </p:nvSpPr>
        <p:spPr/>
        <p:txBody>
          <a:bodyPr/>
          <a:lstStyle/>
          <a:p>
            <a:fld id="{360441A4-E9AE-40D9-AE43-F1F549412C5E}" type="slidenum">
              <a:rPr lang="zh-CN" altLang="en-US" smtClean="0"/>
              <a:t>3</a:t>
            </a:fld>
            <a:endParaRPr lang="zh-CN" altLang="en-US"/>
          </a:p>
        </p:txBody>
      </p:sp>
      <p:sp>
        <p:nvSpPr>
          <p:cNvPr id="10" name="标题 1"/>
          <p:cNvSpPr txBox="1"/>
          <p:nvPr/>
        </p:nvSpPr>
        <p:spPr>
          <a:xfrm>
            <a:off x="4439216" y="3214452"/>
            <a:ext cx="3495850" cy="1325563"/>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zh-CN" dirty="0" smtClean="0">
                <a:solidFill>
                  <a:srgbClr val="FF0000"/>
                </a:solidFill>
              </a:rPr>
              <a:t>Which protocol will be used?</a:t>
            </a:r>
            <a:endParaRPr lang="zh-CN" altLang="en-US" dirty="0">
              <a:solidFill>
                <a:srgbClr val="FF000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01723" y="274918"/>
            <a:ext cx="10515600" cy="1325563"/>
          </a:xfrm>
        </p:spPr>
        <p:txBody>
          <a:bodyPr/>
          <a:lstStyle/>
          <a:p>
            <a:r>
              <a:rPr lang="en-US" altLang="zh-CN" dirty="0" smtClean="0"/>
              <a:t>Principles</a:t>
            </a:r>
            <a:endParaRPr lang="zh-CN" altLang="en-US" dirty="0"/>
          </a:p>
        </p:txBody>
      </p:sp>
      <p:sp>
        <p:nvSpPr>
          <p:cNvPr id="3" name="内容占位符 2"/>
          <p:cNvSpPr>
            <a:spLocks noGrp="1"/>
          </p:cNvSpPr>
          <p:nvPr>
            <p:ph idx="1"/>
          </p:nvPr>
        </p:nvSpPr>
        <p:spPr>
          <a:xfrm>
            <a:off x="838199" y="1716441"/>
            <a:ext cx="11353801" cy="4889074"/>
          </a:xfrm>
        </p:spPr>
        <p:txBody>
          <a:bodyPr>
            <a:normAutofit fontScale="85000" lnSpcReduction="20000"/>
          </a:bodyPr>
          <a:lstStyle/>
          <a:p>
            <a:r>
              <a:rPr lang="en-US" altLang="zh-CN" sz="3300" dirty="0" smtClean="0"/>
              <a:t>Priority 1: Follow network ability</a:t>
            </a:r>
          </a:p>
          <a:p>
            <a:r>
              <a:rPr lang="en-US" altLang="zh-CN" sz="3300" dirty="0" smtClean="0"/>
              <a:t>Priority 2: Follow host preference</a:t>
            </a:r>
          </a:p>
          <a:p>
            <a:r>
              <a:rPr lang="en-US" altLang="zh-CN" sz="3300" dirty="0" smtClean="0"/>
              <a:t>Priority 3: Support the functional extensions</a:t>
            </a:r>
          </a:p>
          <a:p>
            <a:r>
              <a:rPr lang="en-US" altLang="zh-CN" sz="3300" dirty="0" smtClean="0"/>
              <a:t>Priority 4: Support the performance enhancements</a:t>
            </a:r>
          </a:p>
          <a:p>
            <a:r>
              <a:rPr lang="en-US" altLang="zh-CN" sz="3300" i="1" dirty="0" smtClean="0">
                <a:effectLst>
                  <a:outerShdw blurRad="38100" dist="38100" dir="2700000" algn="tl">
                    <a:srgbClr val="000000">
                      <a:alpha val="43137"/>
                    </a:srgbClr>
                  </a:outerShdw>
                </a:effectLst>
              </a:rPr>
              <a:t>In default: network based scheme if it can be supported</a:t>
            </a:r>
          </a:p>
          <a:p>
            <a:endParaRPr lang="en-US" altLang="zh-CN" i="1" dirty="0">
              <a:effectLst>
                <a:outerShdw blurRad="38100" dist="38100" dir="2700000" algn="tl">
                  <a:srgbClr val="000000">
                    <a:alpha val="43137"/>
                  </a:srgbClr>
                </a:outerShdw>
              </a:effectLst>
            </a:endParaRPr>
          </a:p>
          <a:p>
            <a:r>
              <a:rPr lang="en-US" altLang="zh-CN" dirty="0"/>
              <a:t>If the host prefers host-based protocols, a negotiation is executed to handover from network-based protocol to host-based protocol.</a:t>
            </a:r>
          </a:p>
          <a:p>
            <a:r>
              <a:rPr lang="en-US" altLang="zh-CN" dirty="0"/>
              <a:t>After initial attachment, a profile will be generated in the management store to record the selected or preferred protocol of this host.</a:t>
            </a:r>
          </a:p>
          <a:p>
            <a:r>
              <a:rPr lang="en-US" altLang="zh-CN" dirty="0"/>
              <a:t>When the handover happens, the network will check the selected or preferred </a:t>
            </a:r>
            <a:r>
              <a:rPr lang="en-US" altLang="zh-CN" dirty="0" smtClean="0"/>
              <a:t>protocol.  </a:t>
            </a:r>
            <a:r>
              <a:rPr lang="en-US" altLang="zh-CN" dirty="0"/>
              <a:t>But the network also needs to notify the host if the selected protocol cannot be </a:t>
            </a:r>
            <a:r>
              <a:rPr lang="en-US" altLang="zh-CN" dirty="0" smtClean="0"/>
              <a:t>supported </a:t>
            </a:r>
            <a:r>
              <a:rPr lang="en-US" altLang="zh-CN" dirty="0"/>
              <a:t>herein.    </a:t>
            </a:r>
          </a:p>
        </p:txBody>
      </p:sp>
      <p:sp>
        <p:nvSpPr>
          <p:cNvPr id="4" name="日期占位符 3"/>
          <p:cNvSpPr>
            <a:spLocks noGrp="1"/>
          </p:cNvSpPr>
          <p:nvPr>
            <p:ph type="dt" sz="half" idx="10"/>
          </p:nvPr>
        </p:nvSpPr>
        <p:spPr/>
        <p:txBody>
          <a:bodyPr/>
          <a:lstStyle/>
          <a:p>
            <a:fld id="{62B63F19-BB9C-4741-A3D6-039BD3EDFB54}" type="datetime1">
              <a:rPr lang="zh-CN" altLang="en-US" smtClean="0"/>
              <a:t>2023/3/24</a:t>
            </a:fld>
            <a:endParaRPr lang="zh-CN" altLang="en-US"/>
          </a:p>
        </p:txBody>
      </p:sp>
      <p:sp>
        <p:nvSpPr>
          <p:cNvPr id="5" name="灯片编号占位符 4"/>
          <p:cNvSpPr>
            <a:spLocks noGrp="1"/>
          </p:cNvSpPr>
          <p:nvPr>
            <p:ph type="sldNum" sz="quarter" idx="12"/>
          </p:nvPr>
        </p:nvSpPr>
        <p:spPr/>
        <p:txBody>
          <a:bodyPr/>
          <a:lstStyle/>
          <a:p>
            <a:fld id="{360441A4-E9AE-40D9-AE43-F1F549412C5E}" type="slidenum">
              <a:rPr lang="zh-CN" altLang="en-US" smtClean="0"/>
              <a:t>4</a:t>
            </a:fld>
            <a:endParaRPr lang="zh-CN" alt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圆角矩形 29"/>
          <p:cNvSpPr/>
          <p:nvPr/>
        </p:nvSpPr>
        <p:spPr>
          <a:xfrm>
            <a:off x="7154426" y="1703443"/>
            <a:ext cx="4367014" cy="175660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p:cNvSpPr/>
          <p:nvPr/>
        </p:nvSpPr>
        <p:spPr>
          <a:xfrm>
            <a:off x="650005" y="4008176"/>
            <a:ext cx="10871435" cy="2348174"/>
          </a:xfrm>
          <a:prstGeom prst="rect">
            <a:avLst/>
          </a:prstGeom>
          <a:solidFill>
            <a:schemeClr val="bg1">
              <a:lumMod val="85000"/>
            </a:schemeClr>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a:xfrm>
            <a:off x="578892" y="174056"/>
            <a:ext cx="10515600" cy="1325563"/>
          </a:xfrm>
        </p:spPr>
        <p:txBody>
          <a:bodyPr/>
          <a:lstStyle/>
          <a:p>
            <a:r>
              <a:rPr lang="en-US" altLang="zh-CN" dirty="0" smtClean="0"/>
              <a:t>Solution: as a part of 5G Mobility Pattern</a:t>
            </a:r>
            <a:endParaRPr lang="zh-CN" altLang="en-US" dirty="0"/>
          </a:p>
        </p:txBody>
      </p:sp>
      <p:sp>
        <p:nvSpPr>
          <p:cNvPr id="4" name="日期占位符 3"/>
          <p:cNvSpPr>
            <a:spLocks noGrp="1"/>
          </p:cNvSpPr>
          <p:nvPr>
            <p:ph type="dt" sz="half" idx="10"/>
          </p:nvPr>
        </p:nvSpPr>
        <p:spPr/>
        <p:txBody>
          <a:bodyPr/>
          <a:lstStyle/>
          <a:p>
            <a:fld id="{8036EE55-01B6-4C3E-AA00-0009AAC1FFCC}" type="datetime1">
              <a:rPr lang="zh-CN" altLang="en-US" smtClean="0"/>
              <a:t>2023/3/24</a:t>
            </a:fld>
            <a:endParaRPr lang="zh-CN" altLang="en-US"/>
          </a:p>
        </p:txBody>
      </p:sp>
      <p:sp>
        <p:nvSpPr>
          <p:cNvPr id="5" name="灯片编号占位符 4"/>
          <p:cNvSpPr>
            <a:spLocks noGrp="1"/>
          </p:cNvSpPr>
          <p:nvPr>
            <p:ph type="sldNum" sz="quarter" idx="12"/>
          </p:nvPr>
        </p:nvSpPr>
        <p:spPr/>
        <p:txBody>
          <a:bodyPr/>
          <a:lstStyle/>
          <a:p>
            <a:fld id="{360441A4-E9AE-40D9-AE43-F1F549412C5E}" type="slidenum">
              <a:rPr lang="zh-CN" altLang="en-US" smtClean="0"/>
              <a:t>5</a:t>
            </a:fld>
            <a:endParaRPr lang="zh-CN" altLang="en-US"/>
          </a:p>
        </p:txBody>
      </p:sp>
      <p:sp>
        <p:nvSpPr>
          <p:cNvPr id="6" name="内容占位符 5"/>
          <p:cNvSpPr>
            <a:spLocks noGrp="1"/>
          </p:cNvSpPr>
          <p:nvPr>
            <p:ph idx="1"/>
          </p:nvPr>
        </p:nvSpPr>
        <p:spPr>
          <a:xfrm>
            <a:off x="650005" y="1703443"/>
            <a:ext cx="5525687" cy="1756609"/>
          </a:xfrm>
          <a:solidFill>
            <a:schemeClr val="accent4">
              <a:lumMod val="20000"/>
              <a:lumOff val="80000"/>
            </a:schemeClr>
          </a:solidFill>
          <a:effectLst>
            <a:outerShdw blurRad="50800" dist="38100" dir="2700000" algn="tl" rotWithShape="0">
              <a:prstClr val="black">
                <a:alpha val="40000"/>
              </a:prstClr>
            </a:outerShdw>
          </a:effectLst>
        </p:spPr>
        <p:txBody>
          <a:bodyPr>
            <a:normAutofit fontScale="67500" lnSpcReduction="20000"/>
          </a:bodyPr>
          <a:lstStyle/>
          <a:p>
            <a:pPr marL="0" indent="0" algn="just">
              <a:lnSpc>
                <a:spcPct val="120000"/>
              </a:lnSpc>
              <a:buNone/>
            </a:pPr>
            <a:endParaRPr lang="en-US" altLang="zh-CN" dirty="0" smtClean="0">
              <a:sym typeface="+mn-ea"/>
            </a:endParaRPr>
          </a:p>
          <a:p>
            <a:pPr marL="0" indent="0" algn="just">
              <a:lnSpc>
                <a:spcPct val="120000"/>
              </a:lnSpc>
              <a:buNone/>
            </a:pPr>
            <a:r>
              <a:rPr lang="zh-CN" altLang="en-US" dirty="0" smtClean="0">
                <a:sym typeface="+mn-ea"/>
              </a:rPr>
              <a:t>The </a:t>
            </a:r>
            <a:r>
              <a:rPr lang="zh-CN" altLang="en-US" dirty="0">
                <a:sym typeface="+mn-ea"/>
              </a:rPr>
              <a:t>Mobility Pattern is a concept </a:t>
            </a:r>
            <a:r>
              <a:rPr lang="zh-CN" altLang="en-US" dirty="0" smtClean="0">
                <a:sym typeface="+mn-ea"/>
              </a:rPr>
              <a:t>used </a:t>
            </a:r>
            <a:r>
              <a:rPr lang="zh-CN" altLang="en-US" dirty="0">
                <a:sym typeface="+mn-ea"/>
              </a:rPr>
              <a:t>by the </a:t>
            </a:r>
            <a:r>
              <a:rPr lang="zh-CN" altLang="en-US" dirty="0" smtClean="0">
                <a:sym typeface="+mn-ea"/>
              </a:rPr>
              <a:t>AMF </a:t>
            </a:r>
            <a:r>
              <a:rPr lang="en-US" altLang="zh-CN" dirty="0" smtClean="0">
                <a:sym typeface="+mn-ea"/>
              </a:rPr>
              <a:t>(</a:t>
            </a:r>
            <a:r>
              <a:rPr lang="en-US" altLang="zh-CN" dirty="0">
                <a:sym typeface="+mn-ea"/>
              </a:rPr>
              <a:t>Access and Mobility Management Function)</a:t>
            </a:r>
            <a:r>
              <a:rPr lang="zh-CN" altLang="en-US" dirty="0">
                <a:sym typeface="+mn-ea"/>
              </a:rPr>
              <a:t> to </a:t>
            </a:r>
            <a:r>
              <a:rPr lang="zh-CN" altLang="en-US" dirty="0">
                <a:solidFill>
                  <a:srgbClr val="FF0000"/>
                </a:solidFill>
                <a:sym typeface="+mn-ea"/>
              </a:rPr>
              <a:t>characterise and optimise the UE mobility </a:t>
            </a:r>
            <a:r>
              <a:rPr lang="zh-CN" altLang="en-US" dirty="0">
                <a:sym typeface="+mn-ea"/>
              </a:rPr>
              <a:t>with the aid of </a:t>
            </a:r>
            <a:r>
              <a:rPr lang="en-US" altLang="zh-CN" dirty="0">
                <a:sym typeface="+mn-ea"/>
              </a:rPr>
              <a:t>NWDAF (</a:t>
            </a:r>
            <a:r>
              <a:rPr lang="zh-CN" altLang="en-US" dirty="0">
                <a:sym typeface="+mn-ea"/>
              </a:rPr>
              <a:t>Network Data Analytics Function) </a:t>
            </a:r>
            <a:endParaRPr lang="zh-CN" altLang="en-US" dirty="0"/>
          </a:p>
        </p:txBody>
      </p:sp>
      <p:sp>
        <p:nvSpPr>
          <p:cNvPr id="3" name="文本框 2"/>
          <p:cNvSpPr txBox="1"/>
          <p:nvPr/>
        </p:nvSpPr>
        <p:spPr>
          <a:xfrm>
            <a:off x="8403137" y="1847857"/>
            <a:ext cx="2820035" cy="368300"/>
          </a:xfrm>
          <a:prstGeom prst="rect">
            <a:avLst/>
          </a:prstGeom>
          <a:solidFill>
            <a:schemeClr val="accent2">
              <a:lumMod val="20000"/>
              <a:lumOff val="80000"/>
            </a:schemeClr>
          </a:solidFill>
          <a:effectLst>
            <a:outerShdw blurRad="50800" dist="38100" dir="2700000" algn="tl" rotWithShape="0">
              <a:prstClr val="black">
                <a:alpha val="40000"/>
              </a:prstClr>
            </a:outerShdw>
          </a:effectLst>
        </p:spPr>
        <p:txBody>
          <a:bodyPr wrap="square" rtlCol="0">
            <a:spAutoFit/>
          </a:bodyPr>
          <a:lstStyle/>
          <a:p>
            <a:pPr lvl="0" algn="ctr">
              <a:buClrTx/>
              <a:buSzTx/>
              <a:buFontTx/>
            </a:pPr>
            <a:r>
              <a:rPr lang="en-US" altLang="zh-CN" b="1" dirty="0" smtClean="0">
                <a:solidFill>
                  <a:schemeClr val="accent1"/>
                </a:solidFill>
                <a:sym typeface="+mn-ea"/>
              </a:rPr>
              <a:t>Intelligent </a:t>
            </a:r>
            <a:r>
              <a:rPr lang="en-US" altLang="zh-CN" b="1" dirty="0">
                <a:solidFill>
                  <a:schemeClr val="accent1"/>
                </a:solidFill>
                <a:sym typeface="+mn-ea"/>
              </a:rPr>
              <a:t>mobility support</a:t>
            </a:r>
          </a:p>
        </p:txBody>
      </p:sp>
      <p:sp>
        <p:nvSpPr>
          <p:cNvPr id="7" name="文本框 6"/>
          <p:cNvSpPr txBox="1"/>
          <p:nvPr/>
        </p:nvSpPr>
        <p:spPr>
          <a:xfrm>
            <a:off x="7544158" y="2922186"/>
            <a:ext cx="2659105" cy="368300"/>
          </a:xfrm>
          <a:prstGeom prst="rect">
            <a:avLst/>
          </a:prstGeom>
          <a:solidFill>
            <a:schemeClr val="accent6">
              <a:lumMod val="20000"/>
              <a:lumOff val="80000"/>
            </a:schemeClr>
          </a:solidFill>
          <a:effectLst>
            <a:outerShdw blurRad="50800" dist="38100" dir="2700000" algn="tl" rotWithShape="0">
              <a:prstClr val="black">
                <a:alpha val="40000"/>
              </a:prstClr>
            </a:outerShdw>
          </a:effectLst>
        </p:spPr>
        <p:txBody>
          <a:bodyPr wrap="square" rtlCol="0">
            <a:spAutoFit/>
          </a:bodyPr>
          <a:lstStyle/>
          <a:p>
            <a:pPr algn="ctr"/>
            <a:r>
              <a:rPr lang="en-US" altLang="zh-CN" b="1">
                <a:solidFill>
                  <a:schemeClr val="accent1"/>
                </a:solidFill>
              </a:rPr>
              <a:t>General mobility support</a:t>
            </a:r>
          </a:p>
        </p:txBody>
      </p:sp>
      <p:sp>
        <p:nvSpPr>
          <p:cNvPr id="9" name="矩形 8"/>
          <p:cNvSpPr/>
          <p:nvPr/>
        </p:nvSpPr>
        <p:spPr>
          <a:xfrm>
            <a:off x="1269416" y="1454961"/>
            <a:ext cx="4286864" cy="496964"/>
          </a:xfrm>
          <a:prstGeom prst="rect">
            <a:avLst/>
          </a:prstGeom>
          <a:solidFill>
            <a:schemeClr val="accent6">
              <a:lumMod val="20000"/>
              <a:lumOff val="80000"/>
            </a:schemeClr>
          </a:solidFill>
          <a:effectLst>
            <a:outerShdw blurRad="50800" dist="38100" dir="2700000" algn="tl" rotWithShape="0">
              <a:prstClr val="black">
                <a:alpha val="40000"/>
              </a:prstClr>
            </a:outerShdw>
          </a:effectLst>
        </p:spPr>
        <p:txBody>
          <a:bodyPr wrap="square" rtlCol="0" anchor="ctr" anchorCtr="0">
            <a:noAutofit/>
          </a:bodyPr>
          <a:lstStyle/>
          <a:p>
            <a:pPr algn="ctr"/>
            <a:r>
              <a:rPr lang="en-US" altLang="zh-CN" sz="2000" b="1" dirty="0">
                <a:solidFill>
                  <a:schemeClr val="accent1"/>
                </a:solidFill>
              </a:rPr>
              <a:t>5G Mobility </a:t>
            </a:r>
            <a:r>
              <a:rPr lang="en-US" altLang="zh-CN" sz="2000" b="1" dirty="0" smtClean="0">
                <a:solidFill>
                  <a:schemeClr val="accent1"/>
                </a:solidFill>
              </a:rPr>
              <a:t>Pattern (TS 23.501)</a:t>
            </a:r>
            <a:endParaRPr lang="en-US" altLang="zh-CN" sz="2000" b="1" dirty="0">
              <a:solidFill>
                <a:schemeClr val="accent1"/>
              </a:solidFill>
            </a:endParaRPr>
          </a:p>
        </p:txBody>
      </p:sp>
      <p:cxnSp>
        <p:nvCxnSpPr>
          <p:cNvPr id="12" name="直接箭头连接符 11"/>
          <p:cNvCxnSpPr>
            <a:stCxn id="7" idx="0"/>
            <a:endCxn id="3" idx="2"/>
          </p:cNvCxnSpPr>
          <p:nvPr/>
        </p:nvCxnSpPr>
        <p:spPr>
          <a:xfrm flipV="1">
            <a:off x="8873711" y="2216157"/>
            <a:ext cx="939444" cy="706029"/>
          </a:xfrm>
          <a:prstGeom prst="straightConnector1">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19" name="右箭头 18"/>
          <p:cNvSpPr/>
          <p:nvPr/>
        </p:nvSpPr>
        <p:spPr>
          <a:xfrm>
            <a:off x="6528619" y="2400687"/>
            <a:ext cx="442452" cy="334297"/>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p:cNvSpPr txBox="1"/>
          <p:nvPr/>
        </p:nvSpPr>
        <p:spPr>
          <a:xfrm>
            <a:off x="1179846" y="4347645"/>
            <a:ext cx="2606435" cy="369332"/>
          </a:xfrm>
          <a:prstGeom prst="rect">
            <a:avLst/>
          </a:prstGeom>
          <a:solidFill>
            <a:schemeClr val="accent1">
              <a:lumMod val="20000"/>
              <a:lumOff val="80000"/>
            </a:schemeClr>
          </a:solidFill>
        </p:spPr>
        <p:txBody>
          <a:bodyPr wrap="square" rtlCol="0">
            <a:spAutoFit/>
          </a:bodyPr>
          <a:lstStyle/>
          <a:p>
            <a:pPr algn="ctr"/>
            <a:r>
              <a:rPr lang="en-US" altLang="zh-CN" b="1" dirty="0" smtClean="0"/>
              <a:t>Subscription</a:t>
            </a:r>
            <a:r>
              <a:rPr lang="zh-CN" altLang="en-US" b="1" dirty="0" smtClean="0"/>
              <a:t> </a:t>
            </a:r>
            <a:r>
              <a:rPr lang="en-US" altLang="zh-CN" b="1" dirty="0" smtClean="0"/>
              <a:t>of UE</a:t>
            </a:r>
          </a:p>
        </p:txBody>
      </p:sp>
      <p:sp>
        <p:nvSpPr>
          <p:cNvPr id="21" name="文本框 20"/>
          <p:cNvSpPr txBox="1"/>
          <p:nvPr/>
        </p:nvSpPr>
        <p:spPr>
          <a:xfrm>
            <a:off x="1179846" y="4799176"/>
            <a:ext cx="2606435" cy="369332"/>
          </a:xfrm>
          <a:prstGeom prst="rect">
            <a:avLst/>
          </a:prstGeom>
          <a:solidFill>
            <a:schemeClr val="accent1">
              <a:lumMod val="20000"/>
              <a:lumOff val="80000"/>
            </a:schemeClr>
          </a:solidFill>
        </p:spPr>
        <p:txBody>
          <a:bodyPr wrap="square" rtlCol="0">
            <a:spAutoFit/>
          </a:bodyPr>
          <a:lstStyle/>
          <a:p>
            <a:pPr algn="ctr"/>
            <a:r>
              <a:rPr lang="en-US" altLang="zh-CN" b="1" dirty="0" smtClean="0"/>
              <a:t>Statistics of UE mobility</a:t>
            </a:r>
          </a:p>
        </p:txBody>
      </p:sp>
      <p:sp>
        <p:nvSpPr>
          <p:cNvPr id="22" name="文本框 21"/>
          <p:cNvSpPr txBox="1"/>
          <p:nvPr/>
        </p:nvSpPr>
        <p:spPr>
          <a:xfrm>
            <a:off x="1179845" y="5250707"/>
            <a:ext cx="2606435" cy="369332"/>
          </a:xfrm>
          <a:prstGeom prst="rect">
            <a:avLst/>
          </a:prstGeom>
          <a:solidFill>
            <a:schemeClr val="accent1">
              <a:lumMod val="20000"/>
              <a:lumOff val="80000"/>
            </a:schemeClr>
          </a:solidFill>
        </p:spPr>
        <p:txBody>
          <a:bodyPr wrap="square" rtlCol="0">
            <a:spAutoFit/>
          </a:bodyPr>
          <a:lstStyle/>
          <a:p>
            <a:pPr algn="ctr"/>
            <a:r>
              <a:rPr lang="en-US" altLang="zh-CN" b="1" dirty="0" smtClean="0"/>
              <a:t>Network local policy</a:t>
            </a:r>
          </a:p>
        </p:txBody>
      </p:sp>
      <p:sp>
        <p:nvSpPr>
          <p:cNvPr id="23" name="文本框 22"/>
          <p:cNvSpPr txBox="1"/>
          <p:nvPr/>
        </p:nvSpPr>
        <p:spPr>
          <a:xfrm>
            <a:off x="1179844" y="5702238"/>
            <a:ext cx="2606435" cy="369332"/>
          </a:xfrm>
          <a:prstGeom prst="rect">
            <a:avLst/>
          </a:prstGeom>
          <a:solidFill>
            <a:schemeClr val="accent1">
              <a:lumMod val="20000"/>
              <a:lumOff val="80000"/>
            </a:schemeClr>
          </a:solidFill>
        </p:spPr>
        <p:txBody>
          <a:bodyPr wrap="square" rtlCol="0">
            <a:spAutoFit/>
          </a:bodyPr>
          <a:lstStyle/>
          <a:p>
            <a:pPr algn="ctr"/>
            <a:r>
              <a:rPr lang="en-US" altLang="zh-CN" b="1" dirty="0" smtClean="0"/>
              <a:t>UE assisted information</a:t>
            </a:r>
          </a:p>
        </p:txBody>
      </p:sp>
      <p:sp>
        <p:nvSpPr>
          <p:cNvPr id="24" name="文本框 23"/>
          <p:cNvSpPr txBox="1"/>
          <p:nvPr/>
        </p:nvSpPr>
        <p:spPr>
          <a:xfrm>
            <a:off x="8148943" y="4326126"/>
            <a:ext cx="2606435" cy="464432"/>
          </a:xfrm>
          <a:prstGeom prst="rect">
            <a:avLst/>
          </a:prstGeom>
          <a:solidFill>
            <a:schemeClr val="accent1">
              <a:lumMod val="20000"/>
              <a:lumOff val="80000"/>
            </a:schemeClr>
          </a:solidFill>
          <a:effectLst>
            <a:outerShdw blurRad="50800" dist="38100" dir="2700000" algn="tl" rotWithShape="0">
              <a:prstClr val="black">
                <a:alpha val="40000"/>
              </a:prstClr>
            </a:outerShdw>
          </a:effectLst>
        </p:spPr>
        <p:txBody>
          <a:bodyPr wrap="square" rtlCol="0" anchor="ctr" anchorCtr="0">
            <a:noAutofit/>
          </a:bodyPr>
          <a:lstStyle/>
          <a:p>
            <a:pPr algn="ctr"/>
            <a:r>
              <a:rPr lang="en-US" altLang="zh-CN" b="1" dirty="0" smtClean="0"/>
              <a:t>Historical attachment </a:t>
            </a:r>
          </a:p>
        </p:txBody>
      </p:sp>
      <p:sp>
        <p:nvSpPr>
          <p:cNvPr id="25" name="文本框 24"/>
          <p:cNvSpPr txBox="1"/>
          <p:nvPr/>
        </p:nvSpPr>
        <p:spPr>
          <a:xfrm>
            <a:off x="8148943" y="4900706"/>
            <a:ext cx="2606435" cy="429532"/>
          </a:xfrm>
          <a:prstGeom prst="rect">
            <a:avLst/>
          </a:prstGeom>
          <a:solidFill>
            <a:schemeClr val="accent1">
              <a:lumMod val="20000"/>
              <a:lumOff val="80000"/>
            </a:schemeClr>
          </a:solidFill>
          <a:effectLst>
            <a:outerShdw blurRad="50800" dist="38100" dir="2700000" algn="tl" rotWithShape="0">
              <a:prstClr val="black">
                <a:alpha val="40000"/>
              </a:prstClr>
            </a:outerShdw>
          </a:effectLst>
        </p:spPr>
        <p:txBody>
          <a:bodyPr wrap="square" rtlCol="0" anchor="ctr" anchorCtr="0">
            <a:noAutofit/>
          </a:bodyPr>
          <a:lstStyle/>
          <a:p>
            <a:pPr algn="ctr"/>
            <a:r>
              <a:rPr lang="en-US" altLang="zh-CN" b="1" dirty="0" smtClean="0"/>
              <a:t>Moving trajectory</a:t>
            </a:r>
          </a:p>
        </p:txBody>
      </p:sp>
      <p:sp>
        <p:nvSpPr>
          <p:cNvPr id="27" name="矩形 26"/>
          <p:cNvSpPr/>
          <p:nvPr/>
        </p:nvSpPr>
        <p:spPr>
          <a:xfrm>
            <a:off x="3824180" y="3753007"/>
            <a:ext cx="4286864" cy="446013"/>
          </a:xfrm>
          <a:prstGeom prst="rect">
            <a:avLst/>
          </a:prstGeom>
          <a:solidFill>
            <a:schemeClr val="accent6">
              <a:lumMod val="20000"/>
              <a:lumOff val="80000"/>
            </a:schemeClr>
          </a:solidFill>
          <a:effectLst>
            <a:outerShdw blurRad="50800" dist="38100" dir="2700000" algn="tl" rotWithShape="0">
              <a:prstClr val="black">
                <a:alpha val="40000"/>
              </a:prstClr>
            </a:outerShdw>
          </a:effectLst>
        </p:spPr>
        <p:txBody>
          <a:bodyPr wrap="square" rtlCol="0" anchor="ctr" anchorCtr="0">
            <a:noAutofit/>
          </a:bodyPr>
          <a:lstStyle/>
          <a:p>
            <a:pPr algn="ctr"/>
            <a:r>
              <a:rPr lang="en-US" altLang="zh-CN" sz="2000" b="1" dirty="0" smtClean="0">
                <a:solidFill>
                  <a:schemeClr val="accent1"/>
                </a:solidFill>
              </a:rPr>
              <a:t>NWDAF (TS </a:t>
            </a:r>
            <a:r>
              <a:rPr lang="en-US" altLang="zh-CN" sz="2000" b="1" dirty="0">
                <a:solidFill>
                  <a:schemeClr val="accent1"/>
                </a:solidFill>
              </a:rPr>
              <a:t>23.288)</a:t>
            </a:r>
          </a:p>
        </p:txBody>
      </p:sp>
      <p:sp>
        <p:nvSpPr>
          <p:cNvPr id="33" name="文本框 32"/>
          <p:cNvSpPr txBox="1"/>
          <p:nvPr/>
        </p:nvSpPr>
        <p:spPr>
          <a:xfrm>
            <a:off x="5337605" y="4731514"/>
            <a:ext cx="1412240" cy="646331"/>
          </a:xfrm>
          <a:prstGeom prst="rect">
            <a:avLst/>
          </a:prstGeom>
          <a:solidFill>
            <a:schemeClr val="accent4">
              <a:lumMod val="20000"/>
              <a:lumOff val="80000"/>
            </a:schemeClr>
          </a:solidFill>
        </p:spPr>
        <p:txBody>
          <a:bodyPr wrap="square" rtlCol="0">
            <a:spAutoFit/>
          </a:bodyPr>
          <a:lstStyle/>
          <a:p>
            <a:r>
              <a:rPr lang="en-US" altLang="zh-CN" b="1" dirty="0" smtClean="0"/>
              <a:t>Statistics</a:t>
            </a:r>
          </a:p>
          <a:p>
            <a:r>
              <a:rPr lang="en-US" altLang="zh-CN" b="1" dirty="0" smtClean="0"/>
              <a:t>predictions</a:t>
            </a:r>
            <a:endParaRPr lang="zh-CN" altLang="en-US" b="1" dirty="0"/>
          </a:p>
        </p:txBody>
      </p:sp>
      <p:sp>
        <p:nvSpPr>
          <p:cNvPr id="34" name="文本框 33"/>
          <p:cNvSpPr txBox="1"/>
          <p:nvPr/>
        </p:nvSpPr>
        <p:spPr>
          <a:xfrm>
            <a:off x="8148943" y="5440387"/>
            <a:ext cx="2606435" cy="464432"/>
          </a:xfrm>
          <a:prstGeom prst="rect">
            <a:avLst/>
          </a:prstGeom>
          <a:solidFill>
            <a:schemeClr val="accent1">
              <a:lumMod val="20000"/>
              <a:lumOff val="80000"/>
            </a:schemeClr>
          </a:solidFill>
          <a:effectLst>
            <a:outerShdw blurRad="50800" dist="38100" dir="2700000" algn="tl" rotWithShape="0">
              <a:prstClr val="black">
                <a:alpha val="40000"/>
              </a:prstClr>
            </a:outerShdw>
          </a:effectLst>
        </p:spPr>
        <p:txBody>
          <a:bodyPr wrap="square" rtlCol="0" anchor="ctr" anchorCtr="0">
            <a:noAutofit/>
          </a:bodyPr>
          <a:lstStyle/>
          <a:p>
            <a:pPr algn="ctr"/>
            <a:r>
              <a:rPr lang="en-US" altLang="zh-CN" b="1" dirty="0" smtClean="0">
                <a:solidFill>
                  <a:srgbClr val="FF0000"/>
                </a:solidFill>
              </a:rPr>
              <a:t>Mobility capacity</a:t>
            </a:r>
            <a:r>
              <a:rPr lang="zh-CN" altLang="en-US" b="1" dirty="0" smtClean="0">
                <a:solidFill>
                  <a:srgbClr val="FF0000"/>
                </a:solidFill>
              </a:rPr>
              <a:t>？</a:t>
            </a:r>
            <a:endParaRPr lang="en-US" altLang="zh-CN" b="1" dirty="0" smtClean="0">
              <a:solidFill>
                <a:srgbClr val="FF0000"/>
              </a:solidFill>
            </a:endParaRPr>
          </a:p>
        </p:txBody>
      </p:sp>
      <p:sp>
        <p:nvSpPr>
          <p:cNvPr id="35" name="右箭头 34"/>
          <p:cNvSpPr/>
          <p:nvPr/>
        </p:nvSpPr>
        <p:spPr>
          <a:xfrm>
            <a:off x="4437007" y="4870815"/>
            <a:ext cx="429932" cy="367728"/>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38" name="右箭头 37"/>
          <p:cNvSpPr/>
          <p:nvPr/>
        </p:nvSpPr>
        <p:spPr>
          <a:xfrm>
            <a:off x="6971071" y="4892469"/>
            <a:ext cx="429932" cy="367728"/>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2734785" y="356949"/>
            <a:ext cx="6592095" cy="523220"/>
          </a:xfrm>
          <a:prstGeom prst="rect">
            <a:avLst/>
          </a:prstGeom>
          <a:noFill/>
        </p:spPr>
        <p:txBody>
          <a:bodyPr wrap="square" rtlCol="0">
            <a:spAutoFit/>
          </a:bodyPr>
          <a:lstStyle/>
          <a:p>
            <a:pPr algn="ctr"/>
            <a:r>
              <a:rPr lang="en-US" altLang="zh-CN" sz="2800" b="1" dirty="0" smtClean="0"/>
              <a:t>UE related analytics</a:t>
            </a:r>
            <a:endParaRPr lang="zh-CN" altLang="en-US" sz="2800" b="1" dirty="0"/>
          </a:p>
        </p:txBody>
      </p:sp>
      <p:sp>
        <p:nvSpPr>
          <p:cNvPr id="12" name="文本框 11"/>
          <p:cNvSpPr txBox="1"/>
          <p:nvPr/>
        </p:nvSpPr>
        <p:spPr>
          <a:xfrm>
            <a:off x="946625" y="433893"/>
            <a:ext cx="2133600" cy="369332"/>
          </a:xfrm>
          <a:prstGeom prst="rect">
            <a:avLst/>
          </a:prstGeom>
          <a:solidFill>
            <a:schemeClr val="accent4">
              <a:lumMod val="20000"/>
              <a:lumOff val="80000"/>
            </a:schemeClr>
          </a:solidFill>
          <a:effectLst>
            <a:outerShdw blurRad="50800" dist="38100" dir="2700000" algn="tl" rotWithShape="0">
              <a:prstClr val="black">
                <a:alpha val="40000"/>
              </a:prstClr>
            </a:outerShdw>
          </a:effectLst>
        </p:spPr>
        <p:txBody>
          <a:bodyPr wrap="square" rtlCol="0">
            <a:spAutoFit/>
          </a:bodyPr>
          <a:lstStyle/>
          <a:p>
            <a:pPr algn="ctr"/>
            <a:r>
              <a:rPr lang="en-US" altLang="zh-CN" b="1" dirty="0" smtClean="0"/>
              <a:t>3GPP TS 23.288</a:t>
            </a:r>
            <a:endParaRPr lang="zh-CN" altLang="en-US" b="1" dirty="0"/>
          </a:p>
        </p:txBody>
      </p:sp>
      <p:sp>
        <p:nvSpPr>
          <p:cNvPr id="14" name="文本框 13"/>
          <p:cNvSpPr txBox="1"/>
          <p:nvPr/>
        </p:nvSpPr>
        <p:spPr>
          <a:xfrm>
            <a:off x="189705" y="1554480"/>
            <a:ext cx="3647440" cy="694452"/>
          </a:xfrm>
          <a:prstGeom prst="rect">
            <a:avLst/>
          </a:prstGeom>
          <a:solidFill>
            <a:schemeClr val="accent1">
              <a:lumMod val="75000"/>
            </a:schemeClr>
          </a:solidFill>
          <a:effectLst>
            <a:outerShdw blurRad="50800" dist="38100" dir="2700000" algn="tl" rotWithShape="0">
              <a:prstClr val="black">
                <a:alpha val="40000"/>
              </a:prstClr>
            </a:outerShdw>
          </a:effectLst>
        </p:spPr>
        <p:txBody>
          <a:bodyPr wrap="square" rtlCol="0" anchor="ctr" anchorCtr="0">
            <a:noAutofit/>
          </a:bodyPr>
          <a:lstStyle/>
          <a:p>
            <a:r>
              <a:rPr lang="en-US" altLang="zh-CN" dirty="0" smtClean="0">
                <a:solidFill>
                  <a:schemeClr val="bg1"/>
                </a:solidFill>
              </a:rPr>
              <a:t>UE mobility analytics</a:t>
            </a:r>
            <a:endParaRPr lang="zh-CN" altLang="en-US" dirty="0">
              <a:solidFill>
                <a:schemeClr val="bg1"/>
              </a:solidFill>
            </a:endParaRPr>
          </a:p>
        </p:txBody>
      </p:sp>
      <p:sp>
        <p:nvSpPr>
          <p:cNvPr id="15" name="文本框 14"/>
          <p:cNvSpPr txBox="1"/>
          <p:nvPr/>
        </p:nvSpPr>
        <p:spPr>
          <a:xfrm>
            <a:off x="189705" y="2890428"/>
            <a:ext cx="3647440" cy="676810"/>
          </a:xfrm>
          <a:prstGeom prst="rect">
            <a:avLst/>
          </a:prstGeom>
          <a:solidFill>
            <a:schemeClr val="accent1">
              <a:lumMod val="75000"/>
            </a:schemeClr>
          </a:solidFill>
          <a:effectLst>
            <a:outerShdw blurRad="50800" dist="38100" dir="2700000" algn="tl" rotWithShape="0">
              <a:prstClr val="black">
                <a:alpha val="40000"/>
              </a:prstClr>
            </a:outerShdw>
          </a:effectLst>
        </p:spPr>
        <p:txBody>
          <a:bodyPr wrap="square" rtlCol="0" anchor="ctr" anchorCtr="0">
            <a:noAutofit/>
          </a:bodyPr>
          <a:lstStyle/>
          <a:p>
            <a:r>
              <a:rPr lang="en-US" altLang="zh-CN" dirty="0" smtClean="0">
                <a:solidFill>
                  <a:schemeClr val="bg1"/>
                </a:solidFill>
              </a:rPr>
              <a:t>UE Communication </a:t>
            </a:r>
            <a:r>
              <a:rPr lang="en-US" altLang="zh-CN" dirty="0" err="1" smtClean="0">
                <a:solidFill>
                  <a:schemeClr val="bg1"/>
                </a:solidFill>
              </a:rPr>
              <a:t>analyticas</a:t>
            </a:r>
            <a:endParaRPr lang="zh-CN" altLang="en-US" dirty="0">
              <a:solidFill>
                <a:schemeClr val="bg1"/>
              </a:solidFill>
            </a:endParaRPr>
          </a:p>
        </p:txBody>
      </p:sp>
      <p:sp>
        <p:nvSpPr>
          <p:cNvPr id="16" name="文本框 15"/>
          <p:cNvSpPr txBox="1"/>
          <p:nvPr/>
        </p:nvSpPr>
        <p:spPr>
          <a:xfrm>
            <a:off x="189705" y="4208734"/>
            <a:ext cx="3647440" cy="646331"/>
          </a:xfrm>
          <a:prstGeom prst="rect">
            <a:avLst/>
          </a:prstGeom>
          <a:solidFill>
            <a:schemeClr val="accent1">
              <a:lumMod val="75000"/>
            </a:schemeClr>
          </a:solidFill>
          <a:effectLst>
            <a:outerShdw blurRad="50800" dist="38100" dir="2700000" algn="tl" rotWithShape="0">
              <a:prstClr val="black">
                <a:alpha val="40000"/>
              </a:prstClr>
            </a:outerShdw>
          </a:effectLst>
        </p:spPr>
        <p:txBody>
          <a:bodyPr wrap="square" rtlCol="0" anchor="ctr" anchorCtr="0">
            <a:spAutoFit/>
          </a:bodyPr>
          <a:lstStyle/>
          <a:p>
            <a:r>
              <a:rPr lang="en-US" altLang="zh-CN" dirty="0" smtClean="0">
                <a:solidFill>
                  <a:schemeClr val="bg1"/>
                </a:solidFill>
              </a:rPr>
              <a:t>Expected UE </a:t>
            </a:r>
            <a:r>
              <a:rPr lang="en-US" altLang="zh-CN" dirty="0" err="1" smtClean="0">
                <a:solidFill>
                  <a:schemeClr val="bg1"/>
                </a:solidFill>
              </a:rPr>
              <a:t>behavioural</a:t>
            </a:r>
            <a:r>
              <a:rPr lang="en-US" altLang="zh-CN" dirty="0" smtClean="0">
                <a:solidFill>
                  <a:schemeClr val="bg1"/>
                </a:solidFill>
              </a:rPr>
              <a:t> parameters</a:t>
            </a:r>
          </a:p>
          <a:p>
            <a:r>
              <a:rPr lang="en-US" altLang="zh-CN" dirty="0" smtClean="0">
                <a:solidFill>
                  <a:schemeClr val="bg1"/>
                </a:solidFill>
              </a:rPr>
              <a:t>Related network data analytics</a:t>
            </a:r>
            <a:endParaRPr lang="zh-CN" altLang="en-US" dirty="0">
              <a:solidFill>
                <a:schemeClr val="bg1"/>
              </a:solidFill>
            </a:endParaRPr>
          </a:p>
        </p:txBody>
      </p:sp>
      <p:sp>
        <p:nvSpPr>
          <p:cNvPr id="17" name="文本框 16"/>
          <p:cNvSpPr txBox="1"/>
          <p:nvPr/>
        </p:nvSpPr>
        <p:spPr>
          <a:xfrm>
            <a:off x="189705" y="5377765"/>
            <a:ext cx="3647440" cy="646331"/>
          </a:xfrm>
          <a:prstGeom prst="rect">
            <a:avLst/>
          </a:prstGeom>
          <a:solidFill>
            <a:schemeClr val="accent1">
              <a:lumMod val="75000"/>
            </a:schemeClr>
          </a:solidFill>
          <a:effectLst>
            <a:outerShdw blurRad="50800" dist="38100" dir="2700000" algn="tl" rotWithShape="0">
              <a:prstClr val="black">
                <a:alpha val="40000"/>
              </a:prstClr>
            </a:outerShdw>
          </a:effectLst>
        </p:spPr>
        <p:txBody>
          <a:bodyPr wrap="square" rtlCol="0" anchor="ctr" anchorCtr="0">
            <a:noAutofit/>
          </a:bodyPr>
          <a:lstStyle/>
          <a:p>
            <a:r>
              <a:rPr lang="en-US" altLang="zh-CN" dirty="0" smtClean="0">
                <a:solidFill>
                  <a:schemeClr val="bg1"/>
                </a:solidFill>
              </a:rPr>
              <a:t>Abnormal behavior related network data analytics</a:t>
            </a:r>
            <a:endParaRPr lang="zh-CN" altLang="en-US" dirty="0">
              <a:solidFill>
                <a:schemeClr val="bg1"/>
              </a:solidFill>
            </a:endParaRPr>
          </a:p>
        </p:txBody>
      </p:sp>
      <p:sp>
        <p:nvSpPr>
          <p:cNvPr id="19" name="右箭头 18"/>
          <p:cNvSpPr/>
          <p:nvPr/>
        </p:nvSpPr>
        <p:spPr>
          <a:xfrm>
            <a:off x="4135120" y="1717040"/>
            <a:ext cx="487680" cy="29464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右箭头 19"/>
          <p:cNvSpPr/>
          <p:nvPr/>
        </p:nvSpPr>
        <p:spPr>
          <a:xfrm>
            <a:off x="4135120" y="3091673"/>
            <a:ext cx="487680" cy="29464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右箭头 20"/>
          <p:cNvSpPr/>
          <p:nvPr/>
        </p:nvSpPr>
        <p:spPr>
          <a:xfrm>
            <a:off x="4135120" y="4384579"/>
            <a:ext cx="487680" cy="29464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右箭头 21"/>
          <p:cNvSpPr/>
          <p:nvPr/>
        </p:nvSpPr>
        <p:spPr>
          <a:xfrm>
            <a:off x="4135119" y="5553610"/>
            <a:ext cx="487680" cy="29464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文本框 22"/>
          <p:cNvSpPr txBox="1"/>
          <p:nvPr/>
        </p:nvSpPr>
        <p:spPr>
          <a:xfrm>
            <a:off x="4707414" y="1342628"/>
            <a:ext cx="7128986" cy="1182132"/>
          </a:xfrm>
          <a:prstGeom prst="rect">
            <a:avLst/>
          </a:prstGeom>
          <a:solidFill>
            <a:schemeClr val="accent1">
              <a:lumMod val="75000"/>
            </a:schemeClr>
          </a:solidFill>
          <a:ln>
            <a:noFill/>
          </a:ln>
          <a:effectLst>
            <a:outerShdw blurRad="50800" dist="38100" dir="2700000" algn="tl" rotWithShape="0">
              <a:prstClr val="black">
                <a:alpha val="40000"/>
              </a:prstClr>
            </a:outerShdw>
          </a:effectLst>
        </p:spPr>
        <p:txBody>
          <a:bodyPr wrap="square" rtlCol="0" anchor="ctr" anchorCtr="0">
            <a:noAutofit/>
          </a:bodyPr>
          <a:lstStyle/>
          <a:p>
            <a:pPr algn="just"/>
            <a:r>
              <a:rPr lang="en-US" altLang="zh-CN" dirty="0">
                <a:solidFill>
                  <a:schemeClr val="bg1"/>
                </a:solidFill>
              </a:rPr>
              <a:t>NWDAF supporting UE mobility statistics or predictions shall be able to collect UE mobility related information from NF, OAM, and to perform data analytics to provide UE mobility statistics or predictions</a:t>
            </a:r>
            <a:endParaRPr lang="zh-CN" altLang="en-US" dirty="0">
              <a:solidFill>
                <a:schemeClr val="bg1"/>
              </a:solidFill>
            </a:endParaRPr>
          </a:p>
        </p:txBody>
      </p:sp>
      <p:sp>
        <p:nvSpPr>
          <p:cNvPr id="24" name="文本框 23"/>
          <p:cNvSpPr txBox="1"/>
          <p:nvPr/>
        </p:nvSpPr>
        <p:spPr>
          <a:xfrm>
            <a:off x="4707414" y="2642583"/>
            <a:ext cx="7128986" cy="1309985"/>
          </a:xfrm>
          <a:prstGeom prst="rect">
            <a:avLst/>
          </a:prstGeom>
          <a:solidFill>
            <a:schemeClr val="accent1">
              <a:lumMod val="75000"/>
            </a:schemeClr>
          </a:solidFill>
          <a:ln>
            <a:noFill/>
          </a:ln>
          <a:effectLst>
            <a:outerShdw blurRad="50800" dist="38100" dir="2700000" algn="tl" rotWithShape="0">
              <a:prstClr val="black">
                <a:alpha val="40000"/>
              </a:prstClr>
            </a:outerShdw>
          </a:effectLst>
        </p:spPr>
        <p:txBody>
          <a:bodyPr wrap="square" rtlCol="0" anchor="ctr" anchorCtr="0">
            <a:noAutofit/>
          </a:bodyPr>
          <a:lstStyle/>
          <a:p>
            <a:pPr algn="just"/>
            <a:r>
              <a:rPr lang="en-US" altLang="zh-CN" sz="1600" dirty="0">
                <a:solidFill>
                  <a:schemeClr val="bg1"/>
                </a:solidFill>
              </a:rPr>
              <a:t>In order to support some optimized operations, e.g. </a:t>
            </a:r>
            <a:r>
              <a:rPr lang="en-US" altLang="zh-CN" sz="1600" b="1" dirty="0">
                <a:solidFill>
                  <a:srgbClr val="FFFF00"/>
                </a:solidFill>
              </a:rPr>
              <a:t>customized mobility management</a:t>
            </a:r>
            <a:r>
              <a:rPr lang="en-US" altLang="zh-CN" sz="1600" dirty="0">
                <a:solidFill>
                  <a:schemeClr val="bg1"/>
                </a:solidFill>
              </a:rPr>
              <a:t>, traffic routing handling, RFSP Index Management, </a:t>
            </a:r>
            <a:r>
              <a:rPr lang="en-US" altLang="zh-CN" sz="1600" dirty="0" err="1">
                <a:solidFill>
                  <a:schemeClr val="bg1"/>
                </a:solidFill>
              </a:rPr>
              <a:t>QoS</a:t>
            </a:r>
            <a:r>
              <a:rPr lang="en-US" altLang="zh-CN" sz="1600" dirty="0">
                <a:solidFill>
                  <a:schemeClr val="bg1"/>
                </a:solidFill>
              </a:rPr>
              <a:t> improvement or Inactivity Timer optimization, in 5GS, an NWDAF may perform data analytics on UE communication pattern and user plane traffic, and provide the analytics results (i.e. UE communication statistics or prediction) to NFs in the 5GC</a:t>
            </a:r>
            <a:r>
              <a:rPr lang="en-US" altLang="zh-CN" sz="1600" dirty="0" smtClean="0">
                <a:solidFill>
                  <a:schemeClr val="bg1"/>
                </a:solidFill>
              </a:rPr>
              <a:t>.</a:t>
            </a:r>
            <a:endParaRPr lang="en-US" altLang="zh-CN" sz="1600" dirty="0">
              <a:solidFill>
                <a:schemeClr val="bg1"/>
              </a:solidFill>
            </a:endParaRPr>
          </a:p>
        </p:txBody>
      </p:sp>
      <p:sp>
        <p:nvSpPr>
          <p:cNvPr id="25" name="文本框 24"/>
          <p:cNvSpPr txBox="1"/>
          <p:nvPr/>
        </p:nvSpPr>
        <p:spPr>
          <a:xfrm>
            <a:off x="4707414" y="4099730"/>
            <a:ext cx="7128986" cy="923330"/>
          </a:xfrm>
          <a:prstGeom prst="rect">
            <a:avLst/>
          </a:prstGeom>
          <a:solidFill>
            <a:schemeClr val="accent1">
              <a:lumMod val="75000"/>
            </a:schemeClr>
          </a:solidFill>
          <a:ln>
            <a:noFill/>
          </a:ln>
          <a:effectLst>
            <a:outerShdw blurRad="50800" dist="38100" dir="2700000" algn="tl" rotWithShape="0">
              <a:prstClr val="black">
                <a:alpha val="40000"/>
              </a:prstClr>
            </a:outerShdw>
          </a:effectLst>
        </p:spPr>
        <p:txBody>
          <a:bodyPr wrap="square" rtlCol="0" anchor="ctr" anchorCtr="0">
            <a:noAutofit/>
          </a:bodyPr>
          <a:lstStyle>
            <a:defPPr>
              <a:defRPr lang="zh-CN"/>
            </a:defPPr>
            <a:lvl1pPr>
              <a:defRPr>
                <a:solidFill>
                  <a:schemeClr val="bg1"/>
                </a:solidFill>
              </a:defRPr>
            </a:lvl1pPr>
          </a:lstStyle>
          <a:p>
            <a:pPr algn="just"/>
            <a:r>
              <a:rPr lang="en-US" altLang="zh-CN" dirty="0" smtClean="0"/>
              <a:t>Defines </a:t>
            </a:r>
            <a:r>
              <a:rPr lang="en-US" altLang="zh-CN" dirty="0"/>
              <a:t>how a service consumer learns from the NWDAF the expected UE </a:t>
            </a:r>
            <a:r>
              <a:rPr lang="en-US" altLang="zh-CN" dirty="0" err="1"/>
              <a:t>behaviour</a:t>
            </a:r>
            <a:r>
              <a:rPr lang="en-US" altLang="zh-CN" dirty="0"/>
              <a:t> parameters </a:t>
            </a:r>
            <a:r>
              <a:rPr lang="en-US" altLang="zh-CN" dirty="0" smtClean="0"/>
              <a:t>as defined in clause 4.15.6.3 of TS 23.502 for </a:t>
            </a:r>
            <a:r>
              <a:rPr lang="en-US" altLang="zh-CN" dirty="0"/>
              <a:t>a group of UEs or a specific UE</a:t>
            </a:r>
          </a:p>
        </p:txBody>
      </p:sp>
      <p:sp>
        <p:nvSpPr>
          <p:cNvPr id="26" name="文本框 25"/>
          <p:cNvSpPr txBox="1"/>
          <p:nvPr/>
        </p:nvSpPr>
        <p:spPr>
          <a:xfrm>
            <a:off x="4707413" y="5198010"/>
            <a:ext cx="7128986" cy="1005840"/>
          </a:xfrm>
          <a:prstGeom prst="rect">
            <a:avLst/>
          </a:prstGeom>
          <a:solidFill>
            <a:schemeClr val="accent1">
              <a:lumMod val="75000"/>
            </a:schemeClr>
          </a:solidFill>
          <a:ln>
            <a:noFill/>
          </a:ln>
          <a:effectLst>
            <a:outerShdw blurRad="50800" dist="38100" dir="2700000" algn="tl" rotWithShape="0">
              <a:prstClr val="black">
                <a:alpha val="40000"/>
              </a:prstClr>
            </a:outerShdw>
          </a:effectLst>
        </p:spPr>
        <p:txBody>
          <a:bodyPr wrap="square" rtlCol="0" anchor="ctr" anchorCtr="0">
            <a:noAutofit/>
          </a:bodyPr>
          <a:lstStyle/>
          <a:p>
            <a:pPr algn="just"/>
            <a:r>
              <a:rPr lang="en-US" altLang="zh-CN" dirty="0">
                <a:solidFill>
                  <a:schemeClr val="bg1"/>
                </a:solidFill>
              </a:rPr>
              <a:t>defines how to identify a group of UEs or a specific UE with abnormal </a:t>
            </a:r>
            <a:r>
              <a:rPr lang="en-US" altLang="zh-CN" dirty="0" err="1">
                <a:solidFill>
                  <a:schemeClr val="bg1"/>
                </a:solidFill>
              </a:rPr>
              <a:t>behaviour</a:t>
            </a:r>
            <a:r>
              <a:rPr lang="en-US" altLang="zh-CN" dirty="0">
                <a:solidFill>
                  <a:schemeClr val="bg1"/>
                </a:solidFill>
              </a:rPr>
              <a:t>, e.g. being misused or hijacked, with the help of NWDAF.</a:t>
            </a:r>
            <a:endParaRPr lang="zh-CN" altLang="en-US" dirty="0">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表格 6"/>
          <p:cNvGraphicFramePr>
            <a:graphicFrameLocks noGrp="1"/>
          </p:cNvGraphicFramePr>
          <p:nvPr>
            <p:extLst>
              <p:ext uri="{D42A27DB-BD31-4B8C-83A1-F6EECF244321}">
                <p14:modId xmlns:p14="http://schemas.microsoft.com/office/powerpoint/2010/main" val="2765787518"/>
              </p:ext>
            </p:extLst>
          </p:nvPr>
        </p:nvGraphicFramePr>
        <p:xfrm>
          <a:off x="227013" y="1489234"/>
          <a:ext cx="6370432" cy="5181600"/>
        </p:xfrm>
        <a:graphic>
          <a:graphicData uri="http://schemas.openxmlformats.org/drawingml/2006/table">
            <a:tbl>
              <a:tblPr>
                <a:tableStyleId>{5C22544A-7EE6-4342-B048-85BDC9FD1C3A}</a:tableStyleId>
              </a:tblPr>
              <a:tblGrid>
                <a:gridCol w="1805271">
                  <a:extLst>
                    <a:ext uri="{9D8B030D-6E8A-4147-A177-3AD203B41FA5}">
                      <a16:colId xmlns:a16="http://schemas.microsoft.com/office/drawing/2014/main" xmlns="" val="1672284200"/>
                    </a:ext>
                  </a:extLst>
                </a:gridCol>
                <a:gridCol w="918948">
                  <a:extLst>
                    <a:ext uri="{9D8B030D-6E8A-4147-A177-3AD203B41FA5}">
                      <a16:colId xmlns:a16="http://schemas.microsoft.com/office/drawing/2014/main" xmlns="" val="1078881836"/>
                    </a:ext>
                  </a:extLst>
                </a:gridCol>
                <a:gridCol w="3646213">
                  <a:extLst>
                    <a:ext uri="{9D8B030D-6E8A-4147-A177-3AD203B41FA5}">
                      <a16:colId xmlns:a16="http://schemas.microsoft.com/office/drawing/2014/main" xmlns="" val="405533523"/>
                    </a:ext>
                  </a:extLst>
                </a:gridCol>
              </a:tblGrid>
              <a:tr h="0">
                <a:tc>
                  <a:txBody>
                    <a:bodyPr/>
                    <a:lstStyle/>
                    <a:p>
                      <a:pPr algn="ctr">
                        <a:spcAft>
                          <a:spcPts val="0"/>
                        </a:spcAft>
                      </a:pPr>
                      <a:r>
                        <a:rPr lang="en-US" sz="1300" b="1" dirty="0">
                          <a:effectLst/>
                        </a:rPr>
                        <a:t>Information</a:t>
                      </a:r>
                      <a:endParaRPr lang="en-US" sz="13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a:tc>
                <a:tc>
                  <a:txBody>
                    <a:bodyPr/>
                    <a:lstStyle/>
                    <a:p>
                      <a:pPr algn="ctr">
                        <a:spcAft>
                          <a:spcPts val="0"/>
                        </a:spcAft>
                      </a:pPr>
                      <a:r>
                        <a:rPr lang="en-US" sz="1300" b="1" dirty="0">
                          <a:effectLst/>
                        </a:rPr>
                        <a:t>Source</a:t>
                      </a:r>
                      <a:endParaRPr lang="en-US" sz="13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a:tc>
                <a:tc>
                  <a:txBody>
                    <a:bodyPr/>
                    <a:lstStyle/>
                    <a:p>
                      <a:pPr algn="ctr">
                        <a:spcAft>
                          <a:spcPts val="0"/>
                        </a:spcAft>
                      </a:pPr>
                      <a:r>
                        <a:rPr lang="en-US" sz="1300" b="1" dirty="0">
                          <a:effectLst/>
                        </a:rPr>
                        <a:t>Description</a:t>
                      </a:r>
                      <a:endParaRPr lang="en-US" sz="13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a:tc>
                <a:extLst>
                  <a:ext uri="{0D108BD9-81ED-4DB2-BD59-A6C34878D82A}">
                    <a16:rowId xmlns:a16="http://schemas.microsoft.com/office/drawing/2014/main" xmlns="" val="918804894"/>
                  </a:ext>
                </a:extLst>
              </a:tr>
              <a:tr h="0">
                <a:tc>
                  <a:txBody>
                    <a:bodyPr/>
                    <a:lstStyle/>
                    <a:p>
                      <a:pPr>
                        <a:spcAft>
                          <a:spcPts val="0"/>
                        </a:spcAft>
                      </a:pPr>
                      <a:r>
                        <a:rPr lang="en-US" sz="1300">
                          <a:effectLst/>
                        </a:rPr>
                        <a:t>UE ID</a:t>
                      </a:r>
                      <a:endParaRPr lang="en-US" sz="13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a:tc>
                <a:tc>
                  <a:txBody>
                    <a:bodyPr/>
                    <a:lstStyle/>
                    <a:p>
                      <a:pPr algn="ctr">
                        <a:spcAft>
                          <a:spcPts val="0"/>
                        </a:spcAft>
                      </a:pPr>
                      <a:r>
                        <a:rPr lang="en-US" sz="1300">
                          <a:effectLst/>
                        </a:rPr>
                        <a:t>AMF</a:t>
                      </a:r>
                      <a:endParaRPr lang="en-US" sz="13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a:tc>
                <a:tc>
                  <a:txBody>
                    <a:bodyPr/>
                    <a:lstStyle/>
                    <a:p>
                      <a:pPr>
                        <a:spcAft>
                          <a:spcPts val="0"/>
                        </a:spcAft>
                      </a:pPr>
                      <a:r>
                        <a:rPr lang="en-US" sz="1300">
                          <a:effectLst/>
                        </a:rPr>
                        <a:t>SUPI</a:t>
                      </a:r>
                      <a:endParaRPr lang="en-US" sz="13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a:tc>
                <a:extLst>
                  <a:ext uri="{0D108BD9-81ED-4DB2-BD59-A6C34878D82A}">
                    <a16:rowId xmlns:a16="http://schemas.microsoft.com/office/drawing/2014/main" xmlns="" val="3490144854"/>
                  </a:ext>
                </a:extLst>
              </a:tr>
              <a:tr h="0">
                <a:tc>
                  <a:txBody>
                    <a:bodyPr/>
                    <a:lstStyle/>
                    <a:p>
                      <a:pPr>
                        <a:spcAft>
                          <a:spcPts val="0"/>
                        </a:spcAft>
                      </a:pPr>
                      <a:r>
                        <a:rPr lang="en-US" sz="1300">
                          <a:effectLst/>
                        </a:rPr>
                        <a:t>UE locations (1..max)</a:t>
                      </a:r>
                      <a:endParaRPr lang="en-US" sz="13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a:tc>
                <a:tc>
                  <a:txBody>
                    <a:bodyPr/>
                    <a:lstStyle/>
                    <a:p>
                      <a:pPr algn="ctr">
                        <a:spcAft>
                          <a:spcPts val="0"/>
                        </a:spcAft>
                      </a:pPr>
                      <a:r>
                        <a:rPr lang="en-US" sz="1300">
                          <a:effectLst/>
                        </a:rPr>
                        <a:t>AMF</a:t>
                      </a:r>
                      <a:endParaRPr lang="en-US" sz="13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a:tc>
                <a:tc>
                  <a:txBody>
                    <a:bodyPr/>
                    <a:lstStyle/>
                    <a:p>
                      <a:pPr>
                        <a:spcAft>
                          <a:spcPts val="0"/>
                        </a:spcAft>
                      </a:pPr>
                      <a:r>
                        <a:rPr lang="en-US" sz="1300">
                          <a:effectLst/>
                        </a:rPr>
                        <a:t>UE positions</a:t>
                      </a:r>
                      <a:endParaRPr lang="en-US" sz="13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a:tc>
                <a:extLst>
                  <a:ext uri="{0D108BD9-81ED-4DB2-BD59-A6C34878D82A}">
                    <a16:rowId xmlns:a16="http://schemas.microsoft.com/office/drawing/2014/main" xmlns="" val="3270367305"/>
                  </a:ext>
                </a:extLst>
              </a:tr>
              <a:tr h="0">
                <a:tc>
                  <a:txBody>
                    <a:bodyPr/>
                    <a:lstStyle/>
                    <a:p>
                      <a:pPr>
                        <a:spcAft>
                          <a:spcPts val="0"/>
                        </a:spcAft>
                      </a:pPr>
                      <a:r>
                        <a:rPr lang="en-US" sz="1300">
                          <a:effectLst/>
                        </a:rPr>
                        <a:t>   &gt;UE location</a:t>
                      </a:r>
                      <a:endParaRPr lang="en-US" sz="13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a:tc>
                <a:tc>
                  <a:txBody>
                    <a:bodyPr/>
                    <a:lstStyle/>
                    <a:p>
                      <a:pPr algn="ctr">
                        <a:spcAft>
                          <a:spcPts val="0"/>
                        </a:spcAft>
                      </a:pPr>
                      <a:r>
                        <a:rPr lang="zh-CN" altLang="en-US" sz="1300">
                          <a:effectLst/>
                        </a:rPr>
                        <a:t> </a:t>
                      </a:r>
                      <a:endParaRPr lang="zh-CN" altLang="en-US" sz="13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a:tc>
                <a:tc>
                  <a:txBody>
                    <a:bodyPr/>
                    <a:lstStyle/>
                    <a:p>
                      <a:pPr>
                        <a:spcAft>
                          <a:spcPts val="0"/>
                        </a:spcAft>
                      </a:pPr>
                      <a:r>
                        <a:rPr lang="en-US" sz="1300">
                          <a:effectLst/>
                        </a:rPr>
                        <a:t>TA or cells that the UE enters (NOTE)</a:t>
                      </a:r>
                      <a:endParaRPr lang="en-US" sz="13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a:tc>
                <a:extLst>
                  <a:ext uri="{0D108BD9-81ED-4DB2-BD59-A6C34878D82A}">
                    <a16:rowId xmlns:a16="http://schemas.microsoft.com/office/drawing/2014/main" xmlns="" val="117645669"/>
                  </a:ext>
                </a:extLst>
              </a:tr>
              <a:tr h="0">
                <a:tc>
                  <a:txBody>
                    <a:bodyPr/>
                    <a:lstStyle/>
                    <a:p>
                      <a:pPr>
                        <a:spcAft>
                          <a:spcPts val="0"/>
                        </a:spcAft>
                      </a:pPr>
                      <a:r>
                        <a:rPr lang="en-US" sz="1300">
                          <a:effectLst/>
                        </a:rPr>
                        <a:t>   &gt;Timestamp </a:t>
                      </a:r>
                      <a:endParaRPr lang="en-US" sz="13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a:tc>
                <a:tc>
                  <a:txBody>
                    <a:bodyPr/>
                    <a:lstStyle/>
                    <a:p>
                      <a:pPr algn="ctr">
                        <a:spcAft>
                          <a:spcPts val="0"/>
                        </a:spcAft>
                      </a:pPr>
                      <a:r>
                        <a:rPr lang="zh-CN" altLang="en-US" sz="1300">
                          <a:effectLst/>
                        </a:rPr>
                        <a:t> </a:t>
                      </a:r>
                      <a:endParaRPr lang="zh-CN" altLang="en-US" sz="13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a:tc>
                <a:tc>
                  <a:txBody>
                    <a:bodyPr/>
                    <a:lstStyle/>
                    <a:p>
                      <a:pPr>
                        <a:spcAft>
                          <a:spcPts val="0"/>
                        </a:spcAft>
                      </a:pPr>
                      <a:r>
                        <a:rPr lang="en-US" sz="1300">
                          <a:effectLst/>
                        </a:rPr>
                        <a:t>A time stamp when the AMF detects the UE enters this location</a:t>
                      </a:r>
                      <a:endParaRPr lang="en-US" sz="13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a:tc>
                <a:extLst>
                  <a:ext uri="{0D108BD9-81ED-4DB2-BD59-A6C34878D82A}">
                    <a16:rowId xmlns:a16="http://schemas.microsoft.com/office/drawing/2014/main" xmlns="" val="3646476032"/>
                  </a:ext>
                </a:extLst>
              </a:tr>
              <a:tr h="0">
                <a:tc>
                  <a:txBody>
                    <a:bodyPr/>
                    <a:lstStyle/>
                    <a:p>
                      <a:pPr>
                        <a:spcAft>
                          <a:spcPts val="0"/>
                        </a:spcAft>
                      </a:pPr>
                      <a:r>
                        <a:rPr lang="en-US" sz="1300">
                          <a:effectLst/>
                        </a:rPr>
                        <a:t>Type Allocation code (TAC)</a:t>
                      </a:r>
                      <a:endParaRPr lang="en-US" sz="13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a:tc>
                <a:tc>
                  <a:txBody>
                    <a:bodyPr/>
                    <a:lstStyle/>
                    <a:p>
                      <a:pPr algn="ctr">
                        <a:spcAft>
                          <a:spcPts val="0"/>
                        </a:spcAft>
                      </a:pPr>
                      <a:r>
                        <a:rPr lang="en-US" sz="1300">
                          <a:effectLst/>
                        </a:rPr>
                        <a:t>AMF</a:t>
                      </a:r>
                      <a:endParaRPr lang="en-US" sz="13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a:tc>
                <a:tc>
                  <a:txBody>
                    <a:bodyPr/>
                    <a:lstStyle/>
                    <a:p>
                      <a:pPr>
                        <a:spcAft>
                          <a:spcPts val="0"/>
                        </a:spcAft>
                      </a:pPr>
                      <a:r>
                        <a:rPr lang="en-US" sz="1300">
                          <a:effectLst/>
                        </a:rPr>
                        <a:t>To indicate the terminal model and vendor information of the UE. The UEs with the same TAC may have similar mobility behaviour. The UE whose mobility behaviour is unlike other UEs with the same TAC may be an abnormal one.</a:t>
                      </a:r>
                      <a:endParaRPr lang="en-US" sz="13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a:tc>
                <a:extLst>
                  <a:ext uri="{0D108BD9-81ED-4DB2-BD59-A6C34878D82A}">
                    <a16:rowId xmlns:a16="http://schemas.microsoft.com/office/drawing/2014/main" xmlns="" val="1978366909"/>
                  </a:ext>
                </a:extLst>
              </a:tr>
              <a:tr h="0">
                <a:tc>
                  <a:txBody>
                    <a:bodyPr/>
                    <a:lstStyle/>
                    <a:p>
                      <a:pPr>
                        <a:spcAft>
                          <a:spcPts val="0"/>
                        </a:spcAft>
                      </a:pPr>
                      <a:r>
                        <a:rPr lang="en-US" sz="1300">
                          <a:effectLst/>
                        </a:rPr>
                        <a:t>Frequent Mobility Registration Update</a:t>
                      </a:r>
                      <a:endParaRPr lang="en-US" sz="13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a:tc>
                <a:tc>
                  <a:txBody>
                    <a:bodyPr/>
                    <a:lstStyle/>
                    <a:p>
                      <a:pPr algn="ctr">
                        <a:spcAft>
                          <a:spcPts val="0"/>
                        </a:spcAft>
                      </a:pPr>
                      <a:r>
                        <a:rPr lang="en-US" sz="1300">
                          <a:effectLst/>
                        </a:rPr>
                        <a:t>AMF</a:t>
                      </a:r>
                      <a:endParaRPr lang="en-US" sz="13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a:tc>
                <a:tc>
                  <a:txBody>
                    <a:bodyPr/>
                    <a:lstStyle/>
                    <a:p>
                      <a:pPr>
                        <a:spcAft>
                          <a:spcPts val="0"/>
                        </a:spcAft>
                      </a:pPr>
                      <a:r>
                        <a:rPr lang="en-US" sz="1300" dirty="0">
                          <a:effectLst/>
                        </a:rPr>
                        <a:t>A UE (e.g. a stationary UE) may </a:t>
                      </a:r>
                      <a:r>
                        <a:rPr lang="en-US" sz="1300" dirty="0" smtClean="0">
                          <a:effectLst/>
                        </a:rPr>
                        <a:t>re-select </a:t>
                      </a:r>
                      <a:r>
                        <a:rPr lang="en-US" sz="1300" dirty="0">
                          <a:effectLst/>
                        </a:rPr>
                        <a:t>between </a:t>
                      </a:r>
                      <a:r>
                        <a:rPr lang="en-US" sz="1300" dirty="0" err="1">
                          <a:effectLst/>
                        </a:rPr>
                        <a:t>neighbour</a:t>
                      </a:r>
                      <a:r>
                        <a:rPr lang="en-US" sz="1300" dirty="0">
                          <a:effectLst/>
                        </a:rPr>
                        <a:t> cells due to radio coverage fluctuations. This may lead to multiple Mobility Registration Updates if the cells belong to different registration areas. The number of Mobility Registration Updates N within a period M may be an indication for abnormal ping-pong </a:t>
                      </a:r>
                      <a:r>
                        <a:rPr lang="en-US" sz="1300" dirty="0" err="1">
                          <a:effectLst/>
                        </a:rPr>
                        <a:t>behaviour</a:t>
                      </a:r>
                      <a:r>
                        <a:rPr lang="en-US" sz="1300" dirty="0">
                          <a:effectLst/>
                        </a:rPr>
                        <a:t>, where N and M are operator's configurable parameters.</a:t>
                      </a:r>
                      <a:endParaRPr lang="en-US" sz="13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a:tc>
                <a:extLst>
                  <a:ext uri="{0D108BD9-81ED-4DB2-BD59-A6C34878D82A}">
                    <a16:rowId xmlns:a16="http://schemas.microsoft.com/office/drawing/2014/main" xmlns="" val="1323199596"/>
                  </a:ext>
                </a:extLst>
              </a:tr>
              <a:tr h="0">
                <a:tc>
                  <a:txBody>
                    <a:bodyPr/>
                    <a:lstStyle/>
                    <a:p>
                      <a:pPr>
                        <a:spcAft>
                          <a:spcPts val="0"/>
                        </a:spcAft>
                      </a:pPr>
                      <a:r>
                        <a:rPr lang="en-US" sz="1300">
                          <a:effectLst/>
                        </a:rPr>
                        <a:t>UE access behaviour trends</a:t>
                      </a:r>
                      <a:endParaRPr lang="en-US" sz="13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a:tc>
                <a:tc>
                  <a:txBody>
                    <a:bodyPr/>
                    <a:lstStyle/>
                    <a:p>
                      <a:pPr algn="ctr">
                        <a:spcAft>
                          <a:spcPts val="0"/>
                        </a:spcAft>
                      </a:pPr>
                      <a:r>
                        <a:rPr lang="en-US" sz="1300">
                          <a:effectLst/>
                        </a:rPr>
                        <a:t>AMF</a:t>
                      </a:r>
                      <a:endParaRPr lang="en-US" sz="13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a:tc>
                <a:tc>
                  <a:txBody>
                    <a:bodyPr/>
                    <a:lstStyle/>
                    <a:p>
                      <a:pPr>
                        <a:spcAft>
                          <a:spcPts val="0"/>
                        </a:spcAft>
                      </a:pPr>
                      <a:r>
                        <a:rPr lang="en-US" sz="1300">
                          <a:effectLst/>
                        </a:rPr>
                        <a:t>Metrics on UE state transitions (e.g., access, RM and CM states, handover).</a:t>
                      </a:r>
                      <a:endParaRPr lang="en-US" sz="13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a:tc>
                <a:extLst>
                  <a:ext uri="{0D108BD9-81ED-4DB2-BD59-A6C34878D82A}">
                    <a16:rowId xmlns:a16="http://schemas.microsoft.com/office/drawing/2014/main" xmlns="" val="1007739923"/>
                  </a:ext>
                </a:extLst>
              </a:tr>
              <a:tr h="0">
                <a:tc>
                  <a:txBody>
                    <a:bodyPr/>
                    <a:lstStyle/>
                    <a:p>
                      <a:pPr>
                        <a:spcAft>
                          <a:spcPts val="0"/>
                        </a:spcAft>
                      </a:pPr>
                      <a:r>
                        <a:rPr lang="en-US" sz="1300">
                          <a:effectLst/>
                        </a:rPr>
                        <a:t>UE location trends</a:t>
                      </a:r>
                      <a:endParaRPr lang="en-US" sz="13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a:tc>
                <a:tc>
                  <a:txBody>
                    <a:bodyPr/>
                    <a:lstStyle/>
                    <a:p>
                      <a:pPr algn="ctr">
                        <a:spcAft>
                          <a:spcPts val="0"/>
                        </a:spcAft>
                      </a:pPr>
                      <a:r>
                        <a:rPr lang="en-US" sz="1300">
                          <a:effectLst/>
                        </a:rPr>
                        <a:t>AMF</a:t>
                      </a:r>
                      <a:endParaRPr lang="en-US" sz="13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a:tc>
                <a:tc>
                  <a:txBody>
                    <a:bodyPr/>
                    <a:lstStyle/>
                    <a:p>
                      <a:pPr>
                        <a:spcAft>
                          <a:spcPts val="0"/>
                        </a:spcAft>
                      </a:pPr>
                      <a:r>
                        <a:rPr lang="en-US" sz="1300" dirty="0">
                          <a:effectLst/>
                        </a:rPr>
                        <a:t>Metrics on UE locations.</a:t>
                      </a:r>
                      <a:endParaRPr lang="en-US" sz="13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a:tc>
                <a:extLst>
                  <a:ext uri="{0D108BD9-81ED-4DB2-BD59-A6C34878D82A}">
                    <a16:rowId xmlns:a16="http://schemas.microsoft.com/office/drawing/2014/main" xmlns="" val="444933867"/>
                  </a:ext>
                </a:extLst>
              </a:tr>
            </a:tbl>
          </a:graphicData>
        </a:graphic>
      </p:graphicFrame>
      <p:sp>
        <p:nvSpPr>
          <p:cNvPr id="8" name="矩形 7"/>
          <p:cNvSpPr/>
          <p:nvPr/>
        </p:nvSpPr>
        <p:spPr>
          <a:xfrm>
            <a:off x="879974" y="1009134"/>
            <a:ext cx="4362926" cy="369332"/>
          </a:xfrm>
          <a:prstGeom prst="rect">
            <a:avLst/>
          </a:prstGeom>
        </p:spPr>
        <p:txBody>
          <a:bodyPr wrap="none">
            <a:spAutoFit/>
          </a:bodyPr>
          <a:lstStyle/>
          <a:p>
            <a:pPr algn="ctr"/>
            <a:r>
              <a:rPr lang="en-US" altLang="zh-CN" b="1" dirty="0"/>
              <a:t>UE Mobility information collected from 5GC</a:t>
            </a:r>
          </a:p>
        </p:txBody>
      </p:sp>
      <p:sp>
        <p:nvSpPr>
          <p:cNvPr id="9" name="矩形 8"/>
          <p:cNvSpPr/>
          <p:nvPr/>
        </p:nvSpPr>
        <p:spPr>
          <a:xfrm>
            <a:off x="7306217" y="1022588"/>
            <a:ext cx="4346126" cy="369332"/>
          </a:xfrm>
          <a:prstGeom prst="rect">
            <a:avLst/>
          </a:prstGeom>
        </p:spPr>
        <p:txBody>
          <a:bodyPr wrap="none">
            <a:spAutoFit/>
          </a:bodyPr>
          <a:lstStyle/>
          <a:p>
            <a:pPr algn="ctr"/>
            <a:r>
              <a:rPr lang="en-US" altLang="zh-CN" b="1" dirty="0"/>
              <a:t>Service Data from AF related to UE mobility</a:t>
            </a:r>
          </a:p>
        </p:txBody>
      </p:sp>
      <p:graphicFrame>
        <p:nvGraphicFramePr>
          <p:cNvPr id="10" name="表格 9"/>
          <p:cNvGraphicFramePr>
            <a:graphicFrameLocks noGrp="1"/>
          </p:cNvGraphicFramePr>
          <p:nvPr>
            <p:extLst>
              <p:ext uri="{D42A27DB-BD31-4B8C-83A1-F6EECF244321}">
                <p14:modId xmlns:p14="http://schemas.microsoft.com/office/powerpoint/2010/main" val="2803780848"/>
              </p:ext>
            </p:extLst>
          </p:nvPr>
        </p:nvGraphicFramePr>
        <p:xfrm>
          <a:off x="6751924" y="1489234"/>
          <a:ext cx="5149911" cy="5181601"/>
        </p:xfrm>
        <a:graphic>
          <a:graphicData uri="http://schemas.openxmlformats.org/drawingml/2006/table">
            <a:tbl>
              <a:tblPr>
                <a:tableStyleId>{5C22544A-7EE6-4342-B048-85BDC9FD1C3A}</a:tableStyleId>
              </a:tblPr>
              <a:tblGrid>
                <a:gridCol w="1249619">
                  <a:extLst>
                    <a:ext uri="{9D8B030D-6E8A-4147-A177-3AD203B41FA5}">
                      <a16:colId xmlns:a16="http://schemas.microsoft.com/office/drawing/2014/main" xmlns="" val="2957632340"/>
                    </a:ext>
                  </a:extLst>
                </a:gridCol>
                <a:gridCol w="3900292">
                  <a:extLst>
                    <a:ext uri="{9D8B030D-6E8A-4147-A177-3AD203B41FA5}">
                      <a16:colId xmlns:a16="http://schemas.microsoft.com/office/drawing/2014/main" xmlns="" val="502504296"/>
                    </a:ext>
                  </a:extLst>
                </a:gridCol>
              </a:tblGrid>
              <a:tr h="567984">
                <a:tc>
                  <a:txBody>
                    <a:bodyPr/>
                    <a:lstStyle/>
                    <a:p>
                      <a:pPr algn="ctr">
                        <a:spcAft>
                          <a:spcPts val="0"/>
                        </a:spcAft>
                      </a:pPr>
                      <a:r>
                        <a:rPr lang="en-US" sz="1400" b="1">
                          <a:effectLst/>
                        </a:rPr>
                        <a:t>Information</a:t>
                      </a:r>
                      <a:endParaRPr lang="en-US" sz="14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a:tc>
                <a:tc>
                  <a:txBody>
                    <a:bodyPr/>
                    <a:lstStyle/>
                    <a:p>
                      <a:pPr algn="ctr">
                        <a:spcAft>
                          <a:spcPts val="0"/>
                        </a:spcAft>
                      </a:pPr>
                      <a:r>
                        <a:rPr lang="en-US" sz="1400" b="1" dirty="0">
                          <a:effectLst/>
                        </a:rPr>
                        <a:t>Description</a:t>
                      </a:r>
                      <a:endParaRPr lang="en-US" sz="1400" b="1"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a:tc>
                <a:extLst>
                  <a:ext uri="{0D108BD9-81ED-4DB2-BD59-A6C34878D82A}">
                    <a16:rowId xmlns:a16="http://schemas.microsoft.com/office/drawing/2014/main" xmlns="" val="4268062905"/>
                  </a:ext>
                </a:extLst>
              </a:tr>
              <a:tr h="567984">
                <a:tc>
                  <a:txBody>
                    <a:bodyPr/>
                    <a:lstStyle/>
                    <a:p>
                      <a:pPr>
                        <a:spcAft>
                          <a:spcPts val="0"/>
                        </a:spcAft>
                      </a:pPr>
                      <a:r>
                        <a:rPr lang="en-US" sz="1400">
                          <a:effectLst/>
                        </a:rPr>
                        <a:t>UE ID</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a:tc>
                <a:tc>
                  <a:txBody>
                    <a:bodyPr/>
                    <a:lstStyle/>
                    <a:p>
                      <a:pPr>
                        <a:spcAft>
                          <a:spcPts val="0"/>
                        </a:spcAft>
                      </a:pPr>
                      <a:r>
                        <a:rPr lang="en-US" sz="1400">
                          <a:effectLst/>
                        </a:rPr>
                        <a:t>Could be external UE ID (i.e. GPSI)</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a:tc>
                <a:extLst>
                  <a:ext uri="{0D108BD9-81ED-4DB2-BD59-A6C34878D82A}">
                    <a16:rowId xmlns:a16="http://schemas.microsoft.com/office/drawing/2014/main" xmlns="" val="3920535724"/>
                  </a:ext>
                </a:extLst>
              </a:tr>
              <a:tr h="813937">
                <a:tc>
                  <a:txBody>
                    <a:bodyPr/>
                    <a:lstStyle/>
                    <a:p>
                      <a:pPr>
                        <a:spcAft>
                          <a:spcPts val="0"/>
                        </a:spcAft>
                      </a:pPr>
                      <a:r>
                        <a:rPr lang="en-US" sz="1400">
                          <a:effectLst/>
                        </a:rPr>
                        <a:t>Application ID</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a:tc>
                <a:tc>
                  <a:txBody>
                    <a:bodyPr/>
                    <a:lstStyle/>
                    <a:p>
                      <a:pPr>
                        <a:spcAft>
                          <a:spcPts val="0"/>
                        </a:spcAft>
                      </a:pPr>
                      <a:r>
                        <a:rPr lang="en-US" sz="1400">
                          <a:effectLst/>
                        </a:rPr>
                        <a:t>Identifying the application providing this information</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a:tc>
                <a:extLst>
                  <a:ext uri="{0D108BD9-81ED-4DB2-BD59-A6C34878D82A}">
                    <a16:rowId xmlns:a16="http://schemas.microsoft.com/office/drawing/2014/main" xmlns="" val="2608027626"/>
                  </a:ext>
                </a:extLst>
              </a:tr>
              <a:tr h="946641">
                <a:tc>
                  <a:txBody>
                    <a:bodyPr/>
                    <a:lstStyle/>
                    <a:p>
                      <a:pPr>
                        <a:spcAft>
                          <a:spcPts val="0"/>
                        </a:spcAft>
                      </a:pPr>
                      <a:r>
                        <a:rPr lang="en-US" sz="1400">
                          <a:effectLst/>
                        </a:rPr>
                        <a:t>UE trajectory (1..max)</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a:tc>
                <a:tc>
                  <a:txBody>
                    <a:bodyPr/>
                    <a:lstStyle/>
                    <a:p>
                      <a:pPr>
                        <a:spcAft>
                          <a:spcPts val="0"/>
                        </a:spcAft>
                      </a:pPr>
                      <a:r>
                        <a:rPr lang="en-US" sz="1400">
                          <a:effectLst/>
                        </a:rPr>
                        <a:t>Timestamped UE positions</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a:tc>
                <a:extLst>
                  <a:ext uri="{0D108BD9-81ED-4DB2-BD59-A6C34878D82A}">
                    <a16:rowId xmlns:a16="http://schemas.microsoft.com/office/drawing/2014/main" xmlns="" val="512418848"/>
                  </a:ext>
                </a:extLst>
              </a:tr>
              <a:tr h="567984">
                <a:tc>
                  <a:txBody>
                    <a:bodyPr/>
                    <a:lstStyle/>
                    <a:p>
                      <a:pPr>
                        <a:spcAft>
                          <a:spcPts val="0"/>
                        </a:spcAft>
                      </a:pPr>
                      <a:r>
                        <a:rPr lang="en-US" sz="1400">
                          <a:effectLst/>
                        </a:rPr>
                        <a:t>   &gt;UE location</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a:tc>
                <a:tc>
                  <a:txBody>
                    <a:bodyPr/>
                    <a:lstStyle/>
                    <a:p>
                      <a:pPr>
                        <a:spcAft>
                          <a:spcPts val="0"/>
                        </a:spcAft>
                      </a:pPr>
                      <a:r>
                        <a:rPr lang="en-US" sz="1400">
                          <a:effectLst/>
                        </a:rPr>
                        <a:t>Geographical area that the UE enters</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a:tc>
                <a:extLst>
                  <a:ext uri="{0D108BD9-81ED-4DB2-BD59-A6C34878D82A}">
                    <a16:rowId xmlns:a16="http://schemas.microsoft.com/office/drawing/2014/main" xmlns="" val="2625603140"/>
                  </a:ext>
                </a:extLst>
              </a:tr>
              <a:tr h="567984">
                <a:tc>
                  <a:txBody>
                    <a:bodyPr/>
                    <a:lstStyle/>
                    <a:p>
                      <a:pPr>
                        <a:spcAft>
                          <a:spcPts val="0"/>
                        </a:spcAft>
                      </a:pPr>
                      <a:r>
                        <a:rPr lang="en-US" sz="1400">
                          <a:effectLst/>
                        </a:rPr>
                        <a:t>   &gt;Timestamp </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a:tc>
                <a:tc>
                  <a:txBody>
                    <a:bodyPr/>
                    <a:lstStyle/>
                    <a:p>
                      <a:pPr>
                        <a:spcAft>
                          <a:spcPts val="0"/>
                        </a:spcAft>
                      </a:pPr>
                      <a:r>
                        <a:rPr lang="en-US" sz="1400">
                          <a:effectLst/>
                        </a:rPr>
                        <a:t>A time stamp when UE enters this area</a:t>
                      </a:r>
                      <a:endParaRPr lang="en-US"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a:tc>
                <a:extLst>
                  <a:ext uri="{0D108BD9-81ED-4DB2-BD59-A6C34878D82A}">
                    <a16:rowId xmlns:a16="http://schemas.microsoft.com/office/drawing/2014/main" xmlns="" val="2645635703"/>
                  </a:ext>
                </a:extLst>
              </a:tr>
              <a:tr h="1149087">
                <a:tc gridSpan="2">
                  <a:txBody>
                    <a:bodyPr/>
                    <a:lstStyle/>
                    <a:p>
                      <a:pPr marL="540385" indent="-540385">
                        <a:spcAft>
                          <a:spcPts val="0"/>
                        </a:spcAft>
                      </a:pPr>
                      <a:r>
                        <a:rPr lang="en-US" sz="1400" dirty="0">
                          <a:effectLst/>
                        </a:rPr>
                        <a:t>NOTE:	The application ID is optional. If the application ID is omitted, the collected UE mobility information can be applicable to all the applications for the UE.</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a:tc>
                <a:tc hMerge="1">
                  <a:txBody>
                    <a:bodyPr/>
                    <a:lstStyle/>
                    <a:p>
                      <a:endParaRPr lang="zh-CN" altLang="en-US"/>
                    </a:p>
                  </a:txBody>
                  <a:tcPr/>
                </a:tc>
                <a:extLst>
                  <a:ext uri="{0D108BD9-81ED-4DB2-BD59-A6C34878D82A}">
                    <a16:rowId xmlns:a16="http://schemas.microsoft.com/office/drawing/2014/main" xmlns="" val="2556272588"/>
                  </a:ext>
                </a:extLst>
              </a:tr>
            </a:tbl>
          </a:graphicData>
        </a:graphic>
      </p:graphicFrame>
      <p:sp>
        <p:nvSpPr>
          <p:cNvPr id="11" name="文本框 10"/>
          <p:cNvSpPr txBox="1"/>
          <p:nvPr/>
        </p:nvSpPr>
        <p:spPr>
          <a:xfrm>
            <a:off x="2734785" y="356949"/>
            <a:ext cx="6592095" cy="523220"/>
          </a:xfrm>
          <a:prstGeom prst="rect">
            <a:avLst/>
          </a:prstGeom>
          <a:noFill/>
        </p:spPr>
        <p:txBody>
          <a:bodyPr wrap="square" rtlCol="0">
            <a:spAutoFit/>
          </a:bodyPr>
          <a:lstStyle/>
          <a:p>
            <a:pPr algn="ctr"/>
            <a:r>
              <a:rPr lang="en-US" altLang="zh-CN" sz="2800" b="1" dirty="0" smtClean="0"/>
              <a:t>UE mobility analytics—Input Data</a:t>
            </a:r>
            <a:endParaRPr lang="zh-CN" altLang="en-US" sz="2800" b="1" dirty="0"/>
          </a:p>
        </p:txBody>
      </p:sp>
      <p:sp>
        <p:nvSpPr>
          <p:cNvPr id="13" name="文本框 12"/>
          <p:cNvSpPr txBox="1"/>
          <p:nvPr/>
        </p:nvSpPr>
        <p:spPr>
          <a:xfrm>
            <a:off x="946625" y="433893"/>
            <a:ext cx="2133600" cy="369332"/>
          </a:xfrm>
          <a:prstGeom prst="rect">
            <a:avLst/>
          </a:prstGeom>
          <a:solidFill>
            <a:schemeClr val="accent4">
              <a:lumMod val="20000"/>
              <a:lumOff val="80000"/>
            </a:schemeClr>
          </a:solidFill>
          <a:effectLst>
            <a:outerShdw blurRad="50800" dist="38100" dir="2700000" algn="tl" rotWithShape="0">
              <a:prstClr val="black">
                <a:alpha val="40000"/>
              </a:prstClr>
            </a:outerShdw>
          </a:effectLst>
        </p:spPr>
        <p:txBody>
          <a:bodyPr wrap="square" rtlCol="0">
            <a:spAutoFit/>
          </a:bodyPr>
          <a:lstStyle/>
          <a:p>
            <a:pPr algn="ctr"/>
            <a:r>
              <a:rPr lang="en-US" altLang="zh-CN" b="1" dirty="0" smtClean="0"/>
              <a:t>3GPP TS 23.288</a:t>
            </a:r>
            <a:endParaRPr lang="zh-CN" altLang="en-US" b="1" dirty="0"/>
          </a:p>
        </p:txBody>
      </p:sp>
    </p:spTree>
    <p:extLst>
      <p:ext uri="{BB962C8B-B14F-4D97-AF65-F5344CB8AC3E}">
        <p14:creationId xmlns:p14="http://schemas.microsoft.com/office/powerpoint/2010/main" val="41360179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60C6B1B-8735-497F-B02E-D99746366ACA}" type="datetime1">
              <a:rPr lang="zh-CN" altLang="en-US" smtClean="0"/>
              <a:t>2023/3/24</a:t>
            </a:fld>
            <a:endParaRPr lang="zh-CN" altLang="en-US"/>
          </a:p>
        </p:txBody>
      </p:sp>
      <p:sp>
        <p:nvSpPr>
          <p:cNvPr id="4" name="灯片编号占位符 3"/>
          <p:cNvSpPr>
            <a:spLocks noGrp="1"/>
          </p:cNvSpPr>
          <p:nvPr>
            <p:ph type="sldNum" sz="quarter" idx="12"/>
          </p:nvPr>
        </p:nvSpPr>
        <p:spPr/>
        <p:txBody>
          <a:bodyPr/>
          <a:lstStyle/>
          <a:p>
            <a:fld id="{360441A4-E9AE-40D9-AE43-F1F549412C5E}" type="slidenum">
              <a:rPr lang="zh-CN" altLang="en-US" smtClean="0"/>
              <a:t>8</a:t>
            </a:fld>
            <a:endParaRPr lang="zh-CN" altLang="en-US"/>
          </a:p>
        </p:txBody>
      </p:sp>
      <p:sp>
        <p:nvSpPr>
          <p:cNvPr id="6" name="内容占位符 2"/>
          <p:cNvSpPr txBox="1"/>
          <p:nvPr/>
        </p:nvSpPr>
        <p:spPr>
          <a:xfrm>
            <a:off x="990600" y="19780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ltLang="zh-CN" sz="4000" dirty="0" smtClean="0"/>
              <a:t>Thank you for your attention~</a:t>
            </a:r>
          </a:p>
          <a:p>
            <a:endParaRPr lang="en-US" altLang="zh-CN" sz="3600" dirty="0" smtClean="0">
              <a:effectLst>
                <a:outerShdw blurRad="38100" dist="38100" dir="2700000" algn="tl">
                  <a:srgbClr val="000000">
                    <a:alpha val="43137"/>
                  </a:srgbClr>
                </a:outerShdw>
              </a:effectLst>
            </a:endParaRPr>
          </a:p>
          <a:p>
            <a:pPr marL="0" indent="0">
              <a:buFont typeface="Arial" panose="020B0604020202020204" pitchFamily="34" charset="0"/>
              <a:buNone/>
            </a:pPr>
            <a:endParaRPr lang="en-US" altLang="zh-CN" sz="3600" dirty="0" smtClean="0">
              <a:effectLst>
                <a:outerShdw blurRad="38100" dist="38100" dir="2700000" algn="tl">
                  <a:srgbClr val="000000">
                    <a:alpha val="43137"/>
                  </a:srgbClr>
                </a:outerShdw>
              </a:effectLst>
            </a:endParaRPr>
          </a:p>
          <a:p>
            <a:pPr marL="0" indent="0" algn="ctr">
              <a:buFont typeface="Arial" panose="020B0604020202020204" pitchFamily="34" charset="0"/>
              <a:buNone/>
            </a:pPr>
            <a:r>
              <a:rPr lang="en-US" altLang="zh-CN" sz="3600" dirty="0" smtClean="0">
                <a:effectLst>
                  <a:outerShdw blurRad="38100" dist="38100" dir="2700000" algn="tl">
                    <a:srgbClr val="000000">
                      <a:alpha val="43137"/>
                    </a:srgbClr>
                  </a:outerShdw>
                </a:effectLst>
              </a:rPr>
              <a:t>WG Adoption?</a:t>
            </a:r>
            <a:endParaRPr lang="en-US" altLang="zh-CN" sz="3600" dirty="0">
              <a:effectLst>
                <a:outerShdw blurRad="38100" dist="38100" dir="2700000" algn="tl">
                  <a:srgbClr val="000000">
                    <a:alpha val="43137"/>
                  </a:srgbClr>
                </a:outerShdw>
              </a:effectLst>
            </a:endParaRPr>
          </a:p>
        </p:txBody>
      </p:sp>
    </p:spTree>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TotalTime>
  <Words>1380</Words>
  <Application>Microsoft Office PowerPoint</Application>
  <PresentationFormat>宽屏</PresentationFormat>
  <Paragraphs>260</Paragraphs>
  <Slides>8</Slides>
  <Notes>7</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8</vt:i4>
      </vt:variant>
    </vt:vector>
  </HeadingPairs>
  <TitlesOfParts>
    <vt:vector size="14" baseType="lpstr">
      <vt:lpstr>宋体</vt:lpstr>
      <vt:lpstr>Arial</vt:lpstr>
      <vt:lpstr>Calibri</vt:lpstr>
      <vt:lpstr>Calibri Light</vt:lpstr>
      <vt:lpstr>Times New Roman</vt:lpstr>
      <vt:lpstr>Office 主题</vt:lpstr>
      <vt:lpstr>Mobility Capability Negotiation as a 5G Mobility Pattern draft-yan-dmm-man-10</vt:lpstr>
      <vt:lpstr>Categories</vt:lpstr>
      <vt:lpstr>Possible Cases</vt:lpstr>
      <vt:lpstr>Principles</vt:lpstr>
      <vt:lpstr>Solution: as a part of 5G Mobility Pattern</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Mobility Ability Negotiation</dc:title>
  <dc:creator>延志伟</dc:creator>
  <cp:lastModifiedBy>Q</cp:lastModifiedBy>
  <cp:revision>64</cp:revision>
  <dcterms:created xsi:type="dcterms:W3CDTF">2017-03-28T02:33:00Z</dcterms:created>
  <dcterms:modified xsi:type="dcterms:W3CDTF">2023-03-24T05:48:51Z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D31C271793D345108FB79AEE5F806B9A</vt:lpwstr>
  </property>
  <property fmtid="{D5CDD505-2E9C-101B-9397-08002B2CF9AE}" pid="3" name="KSOProductBuildVer">
    <vt:lpwstr>2052-11.8.2.10912</vt:lpwstr>
  </property>
</Properties>
</file>