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2" r:id="rId5"/>
    <p:sldId id="261" r:id="rId6"/>
    <p:sldId id="258" r:id="rId7"/>
    <p:sldId id="264" r:id="rId8"/>
    <p:sldId id="263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7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20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048C96-D3B4-A941-8EAD-8EA738F6ADC2}" type="datetimeFigureOut">
              <a:rPr lang="en-US" smtClean="0"/>
              <a:t>7/21/23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E2F6C-F68B-1946-8C42-4DC790183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8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851C3-FADE-3145-BF3D-27BEBF426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85EE73-72C8-5D91-4A05-A5C2B50242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5ADD8-BAEE-9046-D2EF-89B08677E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C16B-83C5-A74B-BD01-30801FE0D20B}" type="datetime1">
              <a:rPr lang="en-US" smtClean="0"/>
              <a:t>7/21/23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DC07C-3AF6-06F5-EC75-D59B38CB1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B9402-71BC-5779-B85F-86E014EF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08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1A9DB-6220-34E4-F266-C18726E6F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B03603-3519-30B4-14EC-8DB2A15AAA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7A0BF-D2E0-567D-41C1-3B8761954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CD2F-7765-6345-B03F-CBE91FFDABFC}" type="datetime1">
              <a:rPr lang="en-US" smtClean="0"/>
              <a:t>7/21/23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E6A17-5240-7208-FD0C-B3AE75BA4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8C1AA-7B1A-C8E9-9C73-52F69B31D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320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98D18D-16BD-7590-732E-3152F4A0CC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B4AFEE-E85F-E9B2-C510-B9F87F8CDD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D29F8-0130-AF79-63E3-9133EFDCE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F172-E0A2-6F45-9527-17A31F0989FC}" type="datetime1">
              <a:rPr lang="en-US" smtClean="0"/>
              <a:t>7/21/23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B1E2E-6A70-A02C-B530-17C5B6C00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DBEA6-08D1-3011-69C1-AAC9DAF96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38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C8C32-05CD-D8AF-86BC-B3F198A81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69785-FE3F-AA7B-F484-517249FAC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9E6AA-ACBC-4647-9383-7429369BC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62A53-B839-9C41-8422-02074B2B5988}" type="datetime1">
              <a:rPr lang="en-US" smtClean="0"/>
              <a:t>7/21/23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48957-A63B-8CD4-49B5-0FCB4219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DEB83-87CE-0F27-255F-DE3929BDF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39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6A082-1291-2DB7-785A-6BDA2C370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16160-305C-4959-1DB0-AD61B9972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D95F9-C645-02D9-3CA9-7C0E65668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9685D-39EC-E14C-9611-CE6ADAF8DC92}" type="datetime1">
              <a:rPr lang="en-US" smtClean="0"/>
              <a:t>7/21/23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BE09E-616F-8E5A-CCBE-5F226C43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06BE8-7780-CAD1-2EEF-2EB109121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05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FF66B-DD32-093A-5B1F-2A9AB85AE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7DBB3-82A3-45FF-2BB1-7403273A5D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B007-B22E-F5AE-E180-A0DE20B624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348323-DFF4-A259-C80B-4145D3871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55D37-BC2F-D543-A305-B034CADC58F8}" type="datetime1">
              <a:rPr lang="en-US" smtClean="0"/>
              <a:t>7/21/23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772DC8-884D-1E9D-B57A-B61A8382F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5B687E-E94F-9207-FA3E-CF031FA25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3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8C579-3866-8BD2-1B56-E8A629CED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7F153-7984-ECFA-0C04-3438F306F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4B0B55-75BB-AAF3-628D-953671F77C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F26CBD-F8F0-E8AB-D632-2B8EF490CB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9F09FE-6A68-2A83-B176-60A025D3CE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2DBBDB-4E97-7C73-AB5A-2E5FE6C1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F95E5-E39D-B24F-877B-F52CA718EA53}" type="datetime1">
              <a:rPr lang="en-US" smtClean="0"/>
              <a:t>7/21/23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EDDEB0-3DCC-E21D-3E38-F08FC96FC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49F57B-CB2F-14A0-BE74-194ECDE1F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725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347C1-2092-88BF-F98D-2CEB51FCE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10B7B0-6682-59F6-8BF7-453D5F4C9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F458-6A28-5341-B718-D9964CE918F4}" type="datetime1">
              <a:rPr lang="en-US" smtClean="0"/>
              <a:t>7/21/23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33BD36-8346-132A-9270-2EB951DE6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7CC9E6-D072-D561-9D8C-ECA144150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74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BF15E9-AC8B-CE1E-4324-AFAD45F98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996EF-C2A5-C84C-9D6C-254D52DBBFC3}" type="datetime1">
              <a:rPr lang="en-US" smtClean="0"/>
              <a:t>7/21/23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281207-9F1C-9B15-FA3C-BB39B80DD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52C7BE-557D-36C8-3ADF-476F60549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149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9DD8F-0089-50CD-5EEF-A2DB4511E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6BF10-44FC-5702-00DD-1FF4CDEE2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37CDD8-DD50-FE40-828F-F6B57A46B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70B653-408E-2FB3-CCAD-157451BAF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7F4F-15E3-774E-B96F-2AD903BF8509}" type="datetime1">
              <a:rPr lang="en-US" smtClean="0"/>
              <a:t>7/21/23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AB2F99-EBA9-D032-898D-F4CB0A8D5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97AF7-74AC-E4EB-35C7-65916AC6B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94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9E2D9-0D3D-00C8-3F93-895C55C90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8E08F5-3114-8E46-2D92-28E38650A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28B045-4889-AD38-2540-9C0397D53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00F9D-C251-B64E-3FFD-150C478C5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CDD1-E68F-A345-938F-60319FCCD0A5}" type="datetime1">
              <a:rPr lang="en-US" smtClean="0"/>
              <a:t>7/21/23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A79475-CBD3-F60D-10D8-A79D5B619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AF287D-D4A1-87FA-4E28-8DF30610C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87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963A1F-AF15-2ABF-78E7-D2937B0FA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AF3282-1FC7-342C-1164-6FF0D3D16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1BE48-13C9-FF50-2EAD-0EDF3E187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CC1CC-B078-C340-BC37-3CB936F9C78A}" type="datetime1">
              <a:rPr lang="en-US" smtClean="0"/>
              <a:t>7/21/23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0D297-1C88-DD0E-8832-F2BCC0ED2A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5790C-7321-D957-E893-784E98372C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A7DB0-0D0E-42E0-B4FE-81DA45AB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6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lga.havel@huawei.com" TargetMode="External"/><Relationship Id="rId2" Type="http://schemas.openxmlformats.org/officeDocument/2006/relationships/hyperlink" Target="mailto:ndavis@ciena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enoit.claise@huawei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BDF92-3242-F17F-ABAE-5458F105B2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Some refinements to RFC8345</a:t>
            </a:r>
            <a:br>
              <a:rPr lang="en-GB" sz="4000" dirty="0"/>
            </a:br>
            <a:br>
              <a:rPr lang="en-GB" sz="2000" dirty="0"/>
            </a:br>
            <a:r>
              <a:rPr lang="en-GB" sz="3100" dirty="0">
                <a:solidFill>
                  <a:schemeClr val="accent2"/>
                </a:solidFill>
                <a:latin typeface="+mn-lt"/>
                <a:ea typeface="+mn-ea"/>
                <a:cs typeface="Times New Roman" pitchFamily="18" charset="0"/>
              </a:rPr>
              <a:t>OPSAWG, IETF117</a:t>
            </a:r>
            <a:br>
              <a:rPr lang="en-GB" sz="3100" dirty="0">
                <a:solidFill>
                  <a:schemeClr val="accent2"/>
                </a:solidFill>
                <a:latin typeface="+mn-lt"/>
                <a:ea typeface="+mn-ea"/>
                <a:cs typeface="Times New Roman" pitchFamily="18" charset="0"/>
              </a:rPr>
            </a:br>
            <a:br>
              <a:rPr lang="en-GB" sz="2000" dirty="0"/>
            </a:br>
            <a:r>
              <a:rPr lang="en-US" sz="2200" b="1" dirty="0">
                <a:solidFill>
                  <a:srgbClr val="C3585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draft-davis-opsawg-some-refinements-to-rfc8345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CFDC08-AEE2-667A-5BDD-3C5417A6E3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9929" y="3942698"/>
            <a:ext cx="10632142" cy="2018833"/>
          </a:xfrm>
        </p:spPr>
        <p:txBody>
          <a:bodyPr>
            <a:normAutofit/>
          </a:bodyPr>
          <a:lstStyle/>
          <a:p>
            <a:pPr algn="l"/>
            <a:r>
              <a:rPr lang="fr-FR" altLang="en-US" b="1" dirty="0" err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Authors</a:t>
            </a:r>
            <a:r>
              <a:rPr lang="fr-FR" altLang="en-US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: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Nigel Davis (</a:t>
            </a:r>
            <a:r>
              <a:rPr lang="en-US" altLang="zh-CN" sz="2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  <a:hlinkClick r:id="rId2"/>
              </a:rPr>
              <a:t>ndavis@ciena.com</a:t>
            </a:r>
            <a:r>
              <a:rPr lang="en-US" altLang="zh-CN" sz="2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)</a:t>
            </a:r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Olga Havel (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  <a:hlinkClick r:id="rId3"/>
              </a:rPr>
              <a:t>olga.havel@huawei.com</a:t>
            </a:r>
            <a:r>
              <a:rPr lang="en-US" altLang="en-US" sz="1800" dirty="0">
                <a:latin typeface="Arial Unicode MS"/>
              </a:rPr>
              <a:t>)</a:t>
            </a:r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Benoit Claise (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  <a:hlinkClick r:id="rId4"/>
              </a:rPr>
              <a:t>benoit.claise@huawei.com</a:t>
            </a:r>
            <a:r>
              <a:rPr lang="en-GB" dirty="0"/>
              <a:t>)</a:t>
            </a:r>
          </a:p>
          <a:p>
            <a:endParaRPr lang="en-GB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506337-37BB-6D42-BC7F-FCE258DDD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99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74EB8-27F1-046D-7B6E-E9F938B8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>
                <a:solidFill>
                  <a:srgbClr val="C00000"/>
                </a:solidFill>
                <a:latin typeface="+mn-lt"/>
              </a:rPr>
              <a:t>Summary of proposal in draft</a:t>
            </a: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B5486-8560-F85E-4F8D-C9E3FCB64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To improve capability to support multipoint structures (both unidirectional and bidirectional (</a:t>
            </a:r>
            <a:r>
              <a:rPr lang="en-GB" dirty="0" err="1"/>
              <a:t>uni</a:t>
            </a:r>
            <a:r>
              <a:rPr lang="en-GB" dirty="0"/>
              <a:t>-bi))</a:t>
            </a:r>
          </a:p>
          <a:p>
            <a:pPr lvl="1"/>
            <a:r>
              <a:rPr lang="en-GB" dirty="0"/>
              <a:t>RFC8345 focusses on point to point unidirectional </a:t>
            </a:r>
          </a:p>
          <a:p>
            <a:pPr lvl="1"/>
            <a:r>
              <a:rPr lang="en-GB" dirty="0"/>
              <a:t>RFC8345 suggest use of a pseudo-node to deal with multipoint</a:t>
            </a:r>
          </a:p>
          <a:p>
            <a:r>
              <a:rPr lang="en-GB" dirty="0"/>
              <a:t>There are many cases of both symmetric and asymmetric multipoint bidirectional and multipoint unidirectional network structures</a:t>
            </a:r>
          </a:p>
          <a:p>
            <a:pPr lvl="1"/>
            <a:r>
              <a:rPr lang="en-GB" dirty="0"/>
              <a:t>Practical experience with both service and network solutions has led to extensive use of multipoint </a:t>
            </a:r>
            <a:r>
              <a:rPr lang="en-GB" dirty="0" err="1"/>
              <a:t>uni</a:t>
            </a:r>
            <a:r>
              <a:rPr lang="en-GB" dirty="0"/>
              <a:t>/bi structures</a:t>
            </a:r>
          </a:p>
          <a:p>
            <a:pPr lvl="1"/>
            <a:r>
              <a:rPr lang="en-GB" dirty="0"/>
              <a:t>The digital map work has also led to a recognition of the need for multi-point </a:t>
            </a:r>
            <a:r>
              <a:rPr lang="en-GB" dirty="0" err="1"/>
              <a:t>uni</a:t>
            </a:r>
            <a:r>
              <a:rPr lang="en-GB" dirty="0"/>
              <a:t>/bi</a:t>
            </a:r>
          </a:p>
          <a:p>
            <a:r>
              <a:rPr lang="en-GB" dirty="0"/>
              <a:t>The new draft proposes enhancements to the YANG and provides a sketch of the YANG (two alternatives)</a:t>
            </a:r>
          </a:p>
          <a:p>
            <a:pPr lvl="1"/>
            <a:r>
              <a:rPr lang="en-GB" dirty="0"/>
              <a:t>Considered to be backward compatible (needs validation)</a:t>
            </a:r>
          </a:p>
          <a:p>
            <a:pPr lvl="1"/>
            <a:r>
              <a:rPr lang="en-GB" dirty="0"/>
              <a:t>Multipoint </a:t>
            </a:r>
            <a:r>
              <a:rPr lang="en-GB" dirty="0" err="1"/>
              <a:t>uni</a:t>
            </a:r>
            <a:r>
              <a:rPr lang="en-GB" dirty="0"/>
              <a:t>/bi covers all unidirectional and bidirectional cases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ED03DD-8ACB-03B2-FC6B-C1EE310D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45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BF3E1-356F-DC2B-7786-B0E88BCBB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>
                <a:solidFill>
                  <a:srgbClr val="C00000"/>
                </a:solidFill>
                <a:latin typeface="+mn-lt"/>
              </a:rPr>
              <a:t>Experience and insight</a:t>
            </a: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3B30D-67CE-4054-EC4E-C913D7EC0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Services are very often bidirectional even if asymmetric in flow rates</a:t>
            </a:r>
          </a:p>
          <a:p>
            <a:pPr lvl="1"/>
            <a:r>
              <a:rPr lang="en-GB" dirty="0"/>
              <a:t>Directional differences carried via properties of point and/or point pairs</a:t>
            </a:r>
          </a:p>
          <a:p>
            <a:r>
              <a:rPr lang="en-GB" dirty="0"/>
              <a:t>Many transport technologies are bidirectional between termination</a:t>
            </a:r>
          </a:p>
          <a:p>
            <a:pPr lvl="1"/>
            <a:r>
              <a:rPr lang="en-GB" dirty="0"/>
              <a:t>There is often a return path or handshaking etc.</a:t>
            </a:r>
          </a:p>
          <a:p>
            <a:r>
              <a:rPr lang="en-GB" dirty="0"/>
              <a:t>Device, management and controller models from other bodies and within implementations take advantage of multipoint </a:t>
            </a:r>
            <a:r>
              <a:rPr lang="en-GB" dirty="0" err="1"/>
              <a:t>uni</a:t>
            </a:r>
            <a:r>
              <a:rPr lang="en-GB" dirty="0"/>
              <a:t>/bi</a:t>
            </a:r>
          </a:p>
          <a:p>
            <a:pPr lvl="1"/>
            <a:r>
              <a:rPr lang="en-GB" dirty="0"/>
              <a:t>TMF MTNM, TL1, ONF TAPI, proprietary management solutions etc.</a:t>
            </a:r>
          </a:p>
          <a:p>
            <a:r>
              <a:rPr lang="en-GB" dirty="0"/>
              <a:t>Multipoint </a:t>
            </a:r>
            <a:r>
              <a:rPr lang="en-GB" dirty="0" err="1"/>
              <a:t>uni</a:t>
            </a:r>
            <a:r>
              <a:rPr lang="en-GB" dirty="0"/>
              <a:t>/bi emphasises atomic units and provides an efficient instance model</a:t>
            </a:r>
          </a:p>
          <a:p>
            <a:pPr lvl="1"/>
            <a:endParaRPr lang="en-GB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0160D0-EB4B-BBD7-C756-36F352A4B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772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D3652DC-CC9D-F5A6-4C96-11DD0478B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4472"/>
            <a:ext cx="4675094" cy="842682"/>
          </a:xfrm>
        </p:spPr>
        <p:txBody>
          <a:bodyPr>
            <a:normAutofit fontScale="90000"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+mn-lt"/>
              </a:rPr>
              <a:t>Basic enhancement</a:t>
            </a:r>
            <a:br>
              <a:rPr lang="en-GB" sz="3600" b="1" dirty="0">
                <a:solidFill>
                  <a:srgbClr val="C00000"/>
                </a:solidFill>
                <a:latin typeface="+mn-lt"/>
              </a:rPr>
            </a:br>
            <a:r>
              <a:rPr lang="en-GB" sz="3600" b="1" dirty="0">
                <a:solidFill>
                  <a:srgbClr val="C00000"/>
                </a:solidFill>
                <a:latin typeface="+mn-lt"/>
              </a:rPr>
              <a:t>(simple addition)</a:t>
            </a: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6A6D4-DEAB-DC0D-F4C4-8BA11151D2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43318"/>
            <a:ext cx="4137212" cy="5127811"/>
          </a:xfrm>
        </p:spPr>
        <p:txBody>
          <a:bodyPr>
            <a:normAutofit fontScale="62500" lnSpcReduction="20000"/>
          </a:bodyPr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2600" dirty="0"/>
              <a:t>Yang tree with additions shown in </a:t>
            </a:r>
            <a:r>
              <a:rPr lang="en-GB" sz="2600" dirty="0">
                <a:solidFill>
                  <a:srgbClr val="FF0000"/>
                </a:solidFill>
              </a:rPr>
              <a:t>red</a:t>
            </a:r>
            <a:endParaRPr lang="en-GB" sz="2600" dirty="0"/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2600" dirty="0"/>
              <a:t>Assumes two modes of operation</a:t>
            </a:r>
          </a:p>
          <a:p>
            <a:pPr lvl="1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2200" dirty="0"/>
              <a:t>Unidirectional using source/destination</a:t>
            </a:r>
          </a:p>
          <a:p>
            <a:pPr lvl="1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2200" dirty="0"/>
              <a:t>Multipoint </a:t>
            </a:r>
            <a:r>
              <a:rPr lang="en-GB" sz="2200" dirty="0" err="1"/>
              <a:t>uni</a:t>
            </a:r>
            <a:r>
              <a:rPr lang="en-GB" sz="2200" dirty="0"/>
              <a:t>/bi using point-list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2600" dirty="0"/>
              <a:t>When using point-list</a:t>
            </a:r>
          </a:p>
          <a:p>
            <a:pPr lvl="1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2200" dirty="0"/>
              <a:t>link-type references a spec</a:t>
            </a:r>
          </a:p>
          <a:p>
            <a:pPr lvl="1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2200" dirty="0"/>
              <a:t>Link-direction provides summary of points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2600" dirty="0"/>
              <a:t>In point-list</a:t>
            </a:r>
          </a:p>
          <a:p>
            <a:pPr lvl="1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2200" dirty="0"/>
              <a:t>point-id is unique and references the spec</a:t>
            </a:r>
          </a:p>
          <a:p>
            <a:pPr lvl="1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2200" dirty="0"/>
              <a:t>linked-node &amp; linked-</a:t>
            </a:r>
            <a:r>
              <a:rPr lang="en-GB" sz="2200" dirty="0" err="1"/>
              <a:t>tp</a:t>
            </a:r>
            <a:r>
              <a:rPr lang="en-GB" sz="2200" dirty="0"/>
              <a:t> provides the same reference style as source/destination approach</a:t>
            </a:r>
          </a:p>
          <a:p>
            <a:pPr lvl="1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2200" dirty="0"/>
              <a:t>point-role provides a summary of spec pattern detail</a:t>
            </a:r>
          </a:p>
          <a:p>
            <a:pPr lvl="1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2200" dirty="0"/>
              <a:t>point-name may clarify role </a:t>
            </a:r>
          </a:p>
          <a:p>
            <a:pPr lvl="1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2200" dirty="0"/>
              <a:t>point-direction indicates direction of use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2600" dirty="0"/>
              <a:t>Note that a bidirectional </a:t>
            </a:r>
            <a:r>
              <a:rPr lang="en-GB" sz="2600" dirty="0" err="1"/>
              <a:t>tp</a:t>
            </a:r>
            <a:r>
              <a:rPr lang="en-GB" sz="2600" dirty="0"/>
              <a:t> may be connected to a unidirectional point (where half is used)</a:t>
            </a:r>
          </a:p>
          <a:p>
            <a:pPr lvl="1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2200" dirty="0"/>
              <a:t>In this model, bidirectional usage of a unidirectional TP pair would require two points</a:t>
            </a:r>
          </a:p>
          <a:p>
            <a:pPr lvl="1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2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FD26B4-3D38-1912-8925-916B8ECAC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32612" y="365125"/>
            <a:ext cx="5921188" cy="58118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+--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link* [link-id]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+--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link-id           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link-id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+--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source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|  +--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source-node?   -&gt; ../../../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nw:node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/node-id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|  +--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source-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tp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?    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leafref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+--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destination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|  +--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dest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-node?   -&gt; ../../../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nw:node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/node-id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|  +--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dest-tp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?    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leafref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+--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point-list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|  +--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points*   [point-id]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|     +--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point-id       string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|     +--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linked-node?   -&gt; ../../../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nw:node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/node-id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|     +--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linked-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tp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?     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leafref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|     +--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point-role?    role-of-point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|     +--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point-name?    string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|     +--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point-direction?    direction-of-point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+--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link-type?       type-of-link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+--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link-direction?  direction-of-link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+--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supporting-link* [network-ref link-ref]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   +--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network-ref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   |       -&gt; ../../../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nw:supporting-network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/network-ref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   +--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rw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link-ref      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leafref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A7D97F-4316-DAB4-DB4F-B4E1C1D8F7AD}"/>
              </a:ext>
            </a:extLst>
          </p:cNvPr>
          <p:cNvSpPr txBox="1"/>
          <p:nvPr/>
        </p:nvSpPr>
        <p:spPr>
          <a:xfrm>
            <a:off x="6804211" y="5846544"/>
            <a:ext cx="448235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Note that the YANG tree is not in the draft (the corresponding YANG is)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04846D-BA61-8E7D-3B48-8743F7FAA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73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>
            <a:extLst>
              <a:ext uri="{FF2B5EF4-FFF2-40B4-BE49-F238E27FC236}">
                <a16:creationId xmlns:a16="http://schemas.microsoft.com/office/drawing/2014/main" id="{C0F0FDCF-265C-E09B-ED4B-1DB4C18111D1}"/>
              </a:ext>
            </a:extLst>
          </p:cNvPr>
          <p:cNvSpPr/>
          <p:nvPr/>
        </p:nvSpPr>
        <p:spPr>
          <a:xfrm>
            <a:off x="6902821" y="3146608"/>
            <a:ext cx="995082" cy="43030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5322E20-A0BF-EB8C-E324-ABE2AAC1543B}"/>
              </a:ext>
            </a:extLst>
          </p:cNvPr>
          <p:cNvSpPr/>
          <p:nvPr/>
        </p:nvSpPr>
        <p:spPr>
          <a:xfrm>
            <a:off x="9287434" y="1414602"/>
            <a:ext cx="995082" cy="43030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1968186-EBBE-6015-FFBD-584E2CB2C0BD}"/>
              </a:ext>
            </a:extLst>
          </p:cNvPr>
          <p:cNvSpPr/>
          <p:nvPr/>
        </p:nvSpPr>
        <p:spPr>
          <a:xfrm>
            <a:off x="9287434" y="3146608"/>
            <a:ext cx="995082" cy="43030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05A885-64AC-C501-AD08-346E0D4B6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596" y="318373"/>
            <a:ext cx="10515600" cy="681897"/>
          </a:xfrm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srgbClr val="C00000"/>
                </a:solidFill>
                <a:latin typeface="+mn-lt"/>
              </a:rPr>
              <a:t>Multi-point Uni/Bi compared to Pseudo Node</a:t>
            </a:r>
            <a:endParaRPr lang="en-US" sz="3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900A93-4286-B1A9-A854-B399719A0930}"/>
              </a:ext>
            </a:extLst>
          </p:cNvPr>
          <p:cNvSpPr/>
          <p:nvPr/>
        </p:nvSpPr>
        <p:spPr>
          <a:xfrm>
            <a:off x="1255059" y="1344707"/>
            <a:ext cx="3384175" cy="223220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Link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8BD45B-7C42-69D3-F51E-A18A6E563EDB}"/>
              </a:ext>
            </a:extLst>
          </p:cNvPr>
          <p:cNvSpPr/>
          <p:nvPr/>
        </p:nvSpPr>
        <p:spPr>
          <a:xfrm>
            <a:off x="1371600" y="1531143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BA0004-88E5-F29E-1757-6EA41F236102}"/>
              </a:ext>
            </a:extLst>
          </p:cNvPr>
          <p:cNvSpPr/>
          <p:nvPr/>
        </p:nvSpPr>
        <p:spPr>
          <a:xfrm>
            <a:off x="1371600" y="3267632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DE2C220-A18C-CC35-1861-98877E48D818}"/>
              </a:ext>
            </a:extLst>
          </p:cNvPr>
          <p:cNvSpPr/>
          <p:nvPr/>
        </p:nvSpPr>
        <p:spPr>
          <a:xfrm>
            <a:off x="4289610" y="1531143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62107AF-1D88-E9DF-C1C3-987D0FB180D3}"/>
              </a:ext>
            </a:extLst>
          </p:cNvPr>
          <p:cNvSpPr/>
          <p:nvPr/>
        </p:nvSpPr>
        <p:spPr>
          <a:xfrm>
            <a:off x="4289610" y="3267632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E4A0DE-4BB2-E8BF-4546-B0C25FC00F15}"/>
              </a:ext>
            </a:extLst>
          </p:cNvPr>
          <p:cNvSpPr/>
          <p:nvPr/>
        </p:nvSpPr>
        <p:spPr>
          <a:xfrm>
            <a:off x="600635" y="1472872"/>
            <a:ext cx="304800" cy="304800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400" dirty="0"/>
              <a:t>TP</a:t>
            </a:r>
            <a:endParaRPr lang="en-US" sz="14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51AA1CD-F4BA-8D69-094E-A33C48924C16}"/>
              </a:ext>
            </a:extLst>
          </p:cNvPr>
          <p:cNvSpPr/>
          <p:nvPr/>
        </p:nvSpPr>
        <p:spPr>
          <a:xfrm>
            <a:off x="600294" y="3209361"/>
            <a:ext cx="304800" cy="304800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400" dirty="0"/>
              <a:t>TP</a:t>
            </a:r>
            <a:endParaRPr lang="en-US" sz="14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E293558-31BF-2262-4678-21CC5266B38A}"/>
              </a:ext>
            </a:extLst>
          </p:cNvPr>
          <p:cNvSpPr/>
          <p:nvPr/>
        </p:nvSpPr>
        <p:spPr>
          <a:xfrm>
            <a:off x="4943693" y="1472872"/>
            <a:ext cx="304800" cy="304800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400" dirty="0"/>
              <a:t>TP</a:t>
            </a:r>
            <a:endParaRPr lang="en-US" sz="14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FA57A07-8D97-F498-FE62-AF5F5795F38F}"/>
              </a:ext>
            </a:extLst>
          </p:cNvPr>
          <p:cNvSpPr/>
          <p:nvPr/>
        </p:nvSpPr>
        <p:spPr>
          <a:xfrm>
            <a:off x="4943693" y="3209361"/>
            <a:ext cx="304800" cy="304800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400" dirty="0"/>
              <a:t>TP</a:t>
            </a:r>
            <a:endParaRPr lang="en-US" sz="1400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47A8EAB-50DD-B55D-E6FA-200AC44FEE0A}"/>
              </a:ext>
            </a:extLst>
          </p:cNvPr>
          <p:cNvCxnSpPr>
            <a:endCxn id="16" idx="3"/>
          </p:cNvCxnSpPr>
          <p:nvPr/>
        </p:nvCxnSpPr>
        <p:spPr>
          <a:xfrm flipH="1" flipV="1">
            <a:off x="905435" y="1625272"/>
            <a:ext cx="46616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313BB75-B4BC-B7B1-A867-76527A9A5ED9}"/>
              </a:ext>
            </a:extLst>
          </p:cNvPr>
          <p:cNvCxnSpPr>
            <a:endCxn id="17" idx="3"/>
          </p:cNvCxnSpPr>
          <p:nvPr/>
        </p:nvCxnSpPr>
        <p:spPr>
          <a:xfrm flipH="1" flipV="1">
            <a:off x="905094" y="3361761"/>
            <a:ext cx="46616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43FDBEE-7AD7-B703-5B59-4775BB7A046F}"/>
              </a:ext>
            </a:extLst>
          </p:cNvPr>
          <p:cNvCxnSpPr>
            <a:endCxn id="18" idx="1"/>
          </p:cNvCxnSpPr>
          <p:nvPr/>
        </p:nvCxnSpPr>
        <p:spPr>
          <a:xfrm flipV="1">
            <a:off x="4477528" y="1625272"/>
            <a:ext cx="46616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B3493B3C-BF6C-5A0A-73FB-C4E67885281A}"/>
              </a:ext>
            </a:extLst>
          </p:cNvPr>
          <p:cNvCxnSpPr>
            <a:endCxn id="19" idx="1"/>
          </p:cNvCxnSpPr>
          <p:nvPr/>
        </p:nvCxnSpPr>
        <p:spPr>
          <a:xfrm flipV="1">
            <a:off x="4477528" y="3361761"/>
            <a:ext cx="46616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325A03BC-6BB2-C5A4-372E-5E69D9240739}"/>
              </a:ext>
            </a:extLst>
          </p:cNvPr>
          <p:cNvSpPr/>
          <p:nvPr/>
        </p:nvSpPr>
        <p:spPr>
          <a:xfrm>
            <a:off x="6902821" y="1414602"/>
            <a:ext cx="995082" cy="43030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A5CA608-ED32-D439-E747-115709DCBF1C}"/>
              </a:ext>
            </a:extLst>
          </p:cNvPr>
          <p:cNvSpPr/>
          <p:nvPr/>
        </p:nvSpPr>
        <p:spPr>
          <a:xfrm>
            <a:off x="7019361" y="1531143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61584C2-63E8-FFDB-3B67-FA7E7C0BA0EC}"/>
              </a:ext>
            </a:extLst>
          </p:cNvPr>
          <p:cNvSpPr/>
          <p:nvPr/>
        </p:nvSpPr>
        <p:spPr>
          <a:xfrm>
            <a:off x="7019361" y="3267632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061A33A-84E5-F28E-EDF2-E9817985FACB}"/>
              </a:ext>
            </a:extLst>
          </p:cNvPr>
          <p:cNvSpPr/>
          <p:nvPr/>
        </p:nvSpPr>
        <p:spPr>
          <a:xfrm>
            <a:off x="9977717" y="1531143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A41DD97-76F2-6A35-48B9-043139B48259}"/>
              </a:ext>
            </a:extLst>
          </p:cNvPr>
          <p:cNvSpPr/>
          <p:nvPr/>
        </p:nvSpPr>
        <p:spPr>
          <a:xfrm>
            <a:off x="9977717" y="3267632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C448A00-A6C8-E188-9155-2688A2707615}"/>
              </a:ext>
            </a:extLst>
          </p:cNvPr>
          <p:cNvSpPr/>
          <p:nvPr/>
        </p:nvSpPr>
        <p:spPr>
          <a:xfrm>
            <a:off x="6248396" y="1472872"/>
            <a:ext cx="304800" cy="304800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400" dirty="0"/>
              <a:t>TP</a:t>
            </a:r>
            <a:endParaRPr lang="en-US" sz="140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80A316-A162-3B06-66CB-1FC1FB14DE91}"/>
              </a:ext>
            </a:extLst>
          </p:cNvPr>
          <p:cNvSpPr/>
          <p:nvPr/>
        </p:nvSpPr>
        <p:spPr>
          <a:xfrm>
            <a:off x="6248396" y="3209361"/>
            <a:ext cx="304800" cy="304800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400" dirty="0"/>
              <a:t>TP</a:t>
            </a:r>
            <a:endParaRPr lang="en-US" sz="1400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45C015E-EF02-F61A-4419-8C0CA8533A8F}"/>
              </a:ext>
            </a:extLst>
          </p:cNvPr>
          <p:cNvSpPr/>
          <p:nvPr/>
        </p:nvSpPr>
        <p:spPr>
          <a:xfrm>
            <a:off x="10632141" y="1472872"/>
            <a:ext cx="304800" cy="304800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400" dirty="0"/>
              <a:t>TP</a:t>
            </a:r>
            <a:endParaRPr lang="en-US" sz="1400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A43D97F-E2C7-76C0-8166-5F1756B9E59A}"/>
              </a:ext>
            </a:extLst>
          </p:cNvPr>
          <p:cNvSpPr/>
          <p:nvPr/>
        </p:nvSpPr>
        <p:spPr>
          <a:xfrm>
            <a:off x="10632141" y="3209361"/>
            <a:ext cx="304800" cy="304800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400" dirty="0"/>
              <a:t>TP</a:t>
            </a:r>
            <a:endParaRPr lang="en-US" sz="1400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6276047-32B8-1F38-582D-31C552FE4657}"/>
              </a:ext>
            </a:extLst>
          </p:cNvPr>
          <p:cNvSpPr/>
          <p:nvPr/>
        </p:nvSpPr>
        <p:spPr>
          <a:xfrm>
            <a:off x="7557243" y="1531143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15954A2-CE2A-9DFC-6DB1-6D55CD94322B}"/>
              </a:ext>
            </a:extLst>
          </p:cNvPr>
          <p:cNvSpPr/>
          <p:nvPr/>
        </p:nvSpPr>
        <p:spPr>
          <a:xfrm>
            <a:off x="7557243" y="3267632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430129C-1427-6481-E7FA-D2431EBBEF95}"/>
              </a:ext>
            </a:extLst>
          </p:cNvPr>
          <p:cNvSpPr/>
          <p:nvPr/>
        </p:nvSpPr>
        <p:spPr>
          <a:xfrm>
            <a:off x="9439835" y="1531143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02DD8116-2580-56F5-EA80-27F24B948745}"/>
              </a:ext>
            </a:extLst>
          </p:cNvPr>
          <p:cNvSpPr/>
          <p:nvPr/>
        </p:nvSpPr>
        <p:spPr>
          <a:xfrm>
            <a:off x="9439835" y="3267632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DA08202-B07C-2854-10DF-38D03E25BDC0}"/>
              </a:ext>
            </a:extLst>
          </p:cNvPr>
          <p:cNvSpPr/>
          <p:nvPr/>
        </p:nvSpPr>
        <p:spPr>
          <a:xfrm>
            <a:off x="6902821" y="2622173"/>
            <a:ext cx="995082" cy="43030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BFAD012-80C3-E7C1-5AD6-E1CD0A603CDF}"/>
              </a:ext>
            </a:extLst>
          </p:cNvPr>
          <p:cNvSpPr/>
          <p:nvPr/>
        </p:nvSpPr>
        <p:spPr>
          <a:xfrm>
            <a:off x="9287434" y="2622173"/>
            <a:ext cx="995082" cy="43030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6D9744C-F978-519E-1DE1-0540F79657EB}"/>
              </a:ext>
            </a:extLst>
          </p:cNvPr>
          <p:cNvSpPr/>
          <p:nvPr/>
        </p:nvSpPr>
        <p:spPr>
          <a:xfrm>
            <a:off x="7019361" y="2743197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9637448-EBDF-D65D-DEE4-DF274E338626}"/>
              </a:ext>
            </a:extLst>
          </p:cNvPr>
          <p:cNvSpPr/>
          <p:nvPr/>
        </p:nvSpPr>
        <p:spPr>
          <a:xfrm>
            <a:off x="9977717" y="2743197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BB27C548-D4A8-22A3-80F2-BA662A9930CE}"/>
              </a:ext>
            </a:extLst>
          </p:cNvPr>
          <p:cNvSpPr/>
          <p:nvPr/>
        </p:nvSpPr>
        <p:spPr>
          <a:xfrm>
            <a:off x="7557243" y="2743197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E494FA6E-0CFF-8B46-A842-F3A2F36F1791}"/>
              </a:ext>
            </a:extLst>
          </p:cNvPr>
          <p:cNvSpPr/>
          <p:nvPr/>
        </p:nvSpPr>
        <p:spPr>
          <a:xfrm>
            <a:off x="9439835" y="2743197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11AB5414-E6D1-80DB-C3DC-83FF02B495DC}"/>
              </a:ext>
            </a:extLst>
          </p:cNvPr>
          <p:cNvSpPr/>
          <p:nvPr/>
        </p:nvSpPr>
        <p:spPr>
          <a:xfrm>
            <a:off x="9287434" y="2024200"/>
            <a:ext cx="995082" cy="43030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2B8112BE-2FDF-B327-EAC4-3DC2875C7BB8}"/>
              </a:ext>
            </a:extLst>
          </p:cNvPr>
          <p:cNvSpPr/>
          <p:nvPr/>
        </p:nvSpPr>
        <p:spPr>
          <a:xfrm>
            <a:off x="6902821" y="2024200"/>
            <a:ext cx="995082" cy="43030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D0EF5CB-3FF3-379B-6FB3-DEFB474C0BCA}"/>
              </a:ext>
            </a:extLst>
          </p:cNvPr>
          <p:cNvSpPr/>
          <p:nvPr/>
        </p:nvSpPr>
        <p:spPr>
          <a:xfrm>
            <a:off x="7019361" y="2140741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B2D6B2E-9B69-523F-E502-F3ACEF1DB843}"/>
              </a:ext>
            </a:extLst>
          </p:cNvPr>
          <p:cNvSpPr/>
          <p:nvPr/>
        </p:nvSpPr>
        <p:spPr>
          <a:xfrm>
            <a:off x="9977717" y="2140741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3D548765-7A11-F196-2590-FB71367F04C7}"/>
              </a:ext>
            </a:extLst>
          </p:cNvPr>
          <p:cNvSpPr/>
          <p:nvPr/>
        </p:nvSpPr>
        <p:spPr>
          <a:xfrm>
            <a:off x="7557243" y="2140741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F32404A-B411-CB95-15D0-64FA52644C91}"/>
              </a:ext>
            </a:extLst>
          </p:cNvPr>
          <p:cNvSpPr/>
          <p:nvPr/>
        </p:nvSpPr>
        <p:spPr>
          <a:xfrm>
            <a:off x="9439835" y="2140741"/>
            <a:ext cx="188259" cy="1882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09A2AE7F-6414-B3AF-26D0-6BB25733ED28}"/>
              </a:ext>
            </a:extLst>
          </p:cNvPr>
          <p:cNvCxnSpPr>
            <a:cxnSpLocks/>
            <a:stCxn id="53" idx="3"/>
            <a:endCxn id="89" idx="1"/>
          </p:cNvCxnSpPr>
          <p:nvPr/>
        </p:nvCxnSpPr>
        <p:spPr>
          <a:xfrm>
            <a:off x="7745502" y="1625273"/>
            <a:ext cx="753716" cy="8568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6D6F754-1C79-9F54-E611-8DDF8EDE5931}"/>
              </a:ext>
            </a:extLst>
          </p:cNvPr>
          <p:cNvCxnSpPr>
            <a:endCxn id="45" idx="3"/>
          </p:cNvCxnSpPr>
          <p:nvPr/>
        </p:nvCxnSpPr>
        <p:spPr>
          <a:xfrm flipH="1" flipV="1">
            <a:off x="6553196" y="1625272"/>
            <a:ext cx="46616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1AD3615A-FA19-8E80-3C73-141EE636221A}"/>
              </a:ext>
            </a:extLst>
          </p:cNvPr>
          <p:cNvCxnSpPr>
            <a:endCxn id="46" idx="3"/>
          </p:cNvCxnSpPr>
          <p:nvPr/>
        </p:nvCxnSpPr>
        <p:spPr>
          <a:xfrm flipH="1" flipV="1">
            <a:off x="6553196" y="3361761"/>
            <a:ext cx="46616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2E1DA27B-8D97-FB6A-96FA-790A89BDA897}"/>
              </a:ext>
            </a:extLst>
          </p:cNvPr>
          <p:cNvCxnSpPr>
            <a:endCxn id="47" idx="1"/>
          </p:cNvCxnSpPr>
          <p:nvPr/>
        </p:nvCxnSpPr>
        <p:spPr>
          <a:xfrm flipV="1">
            <a:off x="10165976" y="1625272"/>
            <a:ext cx="46616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84902F8-2ED6-A393-2613-541B93BC957C}"/>
              </a:ext>
            </a:extLst>
          </p:cNvPr>
          <p:cNvCxnSpPr>
            <a:endCxn id="48" idx="1"/>
          </p:cNvCxnSpPr>
          <p:nvPr/>
        </p:nvCxnSpPr>
        <p:spPr>
          <a:xfrm flipV="1">
            <a:off x="10165976" y="3361761"/>
            <a:ext cx="46616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E1F392C9-5512-A4B1-EC05-5584E56E1A69}"/>
              </a:ext>
            </a:extLst>
          </p:cNvPr>
          <p:cNvCxnSpPr>
            <a:cxnSpLocks/>
            <a:endCxn id="46" idx="3"/>
          </p:cNvCxnSpPr>
          <p:nvPr/>
        </p:nvCxnSpPr>
        <p:spPr>
          <a:xfrm flipH="1">
            <a:off x="6553196" y="2837327"/>
            <a:ext cx="466165" cy="524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41CF0CB9-B193-BC9D-3BB8-C583A92EC72C}"/>
              </a:ext>
            </a:extLst>
          </p:cNvPr>
          <p:cNvCxnSpPr>
            <a:cxnSpLocks/>
            <a:endCxn id="48" idx="1"/>
          </p:cNvCxnSpPr>
          <p:nvPr/>
        </p:nvCxnSpPr>
        <p:spPr>
          <a:xfrm>
            <a:off x="10165975" y="2837327"/>
            <a:ext cx="466166" cy="524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BEFAA305-0E17-94E6-349B-97DB34BE2378}"/>
              </a:ext>
            </a:extLst>
          </p:cNvPr>
          <p:cNvCxnSpPr>
            <a:cxnSpLocks/>
            <a:endCxn id="45" idx="3"/>
          </p:cNvCxnSpPr>
          <p:nvPr/>
        </p:nvCxnSpPr>
        <p:spPr>
          <a:xfrm flipH="1" flipV="1">
            <a:off x="6553196" y="1625272"/>
            <a:ext cx="466165" cy="609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480A7D56-5F84-10F8-F893-2C1B282FBCAB}"/>
              </a:ext>
            </a:extLst>
          </p:cNvPr>
          <p:cNvCxnSpPr>
            <a:cxnSpLocks/>
            <a:endCxn id="47" idx="1"/>
          </p:cNvCxnSpPr>
          <p:nvPr/>
        </p:nvCxnSpPr>
        <p:spPr>
          <a:xfrm flipV="1">
            <a:off x="10165976" y="1625272"/>
            <a:ext cx="466165" cy="609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2705BD2D-A923-67B7-E4B9-2C35A8C6FF96}"/>
              </a:ext>
            </a:extLst>
          </p:cNvPr>
          <p:cNvCxnSpPr>
            <a:cxnSpLocks/>
            <a:endCxn id="89" idx="1"/>
          </p:cNvCxnSpPr>
          <p:nvPr/>
        </p:nvCxnSpPr>
        <p:spPr>
          <a:xfrm>
            <a:off x="7744299" y="2235308"/>
            <a:ext cx="754919" cy="2467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DD9C280F-CDCB-789F-2EA8-AE1BCCAA74B1}"/>
              </a:ext>
            </a:extLst>
          </p:cNvPr>
          <p:cNvCxnSpPr>
            <a:stCxn id="68" idx="3"/>
            <a:endCxn id="89" idx="3"/>
          </p:cNvCxnSpPr>
          <p:nvPr/>
        </p:nvCxnSpPr>
        <p:spPr>
          <a:xfrm flipV="1">
            <a:off x="7745502" y="2615195"/>
            <a:ext cx="753716" cy="2221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AC6F9A4A-3473-F74D-31ED-821DFEF7C6B3}"/>
              </a:ext>
            </a:extLst>
          </p:cNvPr>
          <p:cNvCxnSpPr>
            <a:stCxn id="54" idx="3"/>
            <a:endCxn id="89" idx="3"/>
          </p:cNvCxnSpPr>
          <p:nvPr/>
        </p:nvCxnSpPr>
        <p:spPr>
          <a:xfrm flipV="1">
            <a:off x="7745502" y="2615195"/>
            <a:ext cx="753716" cy="7465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F4B7A8C5-D4D9-9489-D7A3-8811A6590D29}"/>
              </a:ext>
            </a:extLst>
          </p:cNvPr>
          <p:cNvCxnSpPr>
            <a:stCxn id="55" idx="1"/>
            <a:endCxn id="89" idx="7"/>
          </p:cNvCxnSpPr>
          <p:nvPr/>
        </p:nvCxnSpPr>
        <p:spPr>
          <a:xfrm flipH="1">
            <a:off x="8632336" y="1625273"/>
            <a:ext cx="807499" cy="8568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33F8F8E4-282B-5796-154B-E366DD48273F}"/>
              </a:ext>
            </a:extLst>
          </p:cNvPr>
          <p:cNvCxnSpPr>
            <a:cxnSpLocks/>
            <a:stCxn id="77" idx="1"/>
            <a:endCxn id="89" idx="7"/>
          </p:cNvCxnSpPr>
          <p:nvPr/>
        </p:nvCxnSpPr>
        <p:spPr>
          <a:xfrm flipH="1">
            <a:off x="8632336" y="2234871"/>
            <a:ext cx="807499" cy="247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115FD4E9-BD93-4D81-18BC-916786D65152}"/>
              </a:ext>
            </a:extLst>
          </p:cNvPr>
          <p:cNvCxnSpPr>
            <a:stCxn id="69" idx="1"/>
            <a:endCxn id="89" idx="4"/>
          </p:cNvCxnSpPr>
          <p:nvPr/>
        </p:nvCxnSpPr>
        <p:spPr>
          <a:xfrm flipH="1" flipV="1">
            <a:off x="8632336" y="2615195"/>
            <a:ext cx="807499" cy="2221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2DFC4597-4564-452A-25B3-EAC2902D683A}"/>
              </a:ext>
            </a:extLst>
          </p:cNvPr>
          <p:cNvCxnSpPr>
            <a:cxnSpLocks/>
            <a:stCxn id="56" idx="1"/>
            <a:endCxn id="89" idx="5"/>
          </p:cNvCxnSpPr>
          <p:nvPr/>
        </p:nvCxnSpPr>
        <p:spPr>
          <a:xfrm flipH="1" flipV="1">
            <a:off x="8632336" y="2615195"/>
            <a:ext cx="807499" cy="7465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385139D8-9E73-6288-986A-FE427A813539}"/>
              </a:ext>
            </a:extLst>
          </p:cNvPr>
          <p:cNvGrpSpPr/>
          <p:nvPr/>
        </p:nvGrpSpPr>
        <p:grpSpPr>
          <a:xfrm>
            <a:off x="8041341" y="2024200"/>
            <a:ext cx="1048871" cy="1048871"/>
            <a:chOff x="8041341" y="2687588"/>
            <a:chExt cx="1048871" cy="1048871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0C1B18BA-DFC6-BBF0-553E-4BB517B5FDA2}"/>
                </a:ext>
              </a:extLst>
            </p:cNvPr>
            <p:cNvSpPr/>
            <p:nvPr/>
          </p:nvSpPr>
          <p:spPr>
            <a:xfrm>
              <a:off x="8471648" y="3117895"/>
              <a:ext cx="188258" cy="188258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3DD98447-15D7-4564-3885-F71FEE13E055}"/>
                </a:ext>
              </a:extLst>
            </p:cNvPr>
            <p:cNvSpPr/>
            <p:nvPr/>
          </p:nvSpPr>
          <p:spPr>
            <a:xfrm>
              <a:off x="8041341" y="2687588"/>
              <a:ext cx="1048871" cy="1048871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8" name="Rectangle 127">
            <a:extLst>
              <a:ext uri="{FF2B5EF4-FFF2-40B4-BE49-F238E27FC236}">
                <a16:creationId xmlns:a16="http://schemas.microsoft.com/office/drawing/2014/main" id="{2434318F-9047-6286-2640-470B1E577EE5}"/>
              </a:ext>
            </a:extLst>
          </p:cNvPr>
          <p:cNvSpPr/>
          <p:nvPr/>
        </p:nvSpPr>
        <p:spPr>
          <a:xfrm>
            <a:off x="1255059" y="3829747"/>
            <a:ext cx="3384175" cy="22322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3AFB130F-44FC-2BA5-7F3D-C3A9A595BC9A}"/>
              </a:ext>
            </a:extLst>
          </p:cNvPr>
          <p:cNvSpPr/>
          <p:nvPr/>
        </p:nvSpPr>
        <p:spPr>
          <a:xfrm>
            <a:off x="1371600" y="4016183"/>
            <a:ext cx="188259" cy="1882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269D6050-6D8E-0D69-192B-073D497F1F8B}"/>
              </a:ext>
            </a:extLst>
          </p:cNvPr>
          <p:cNvSpPr/>
          <p:nvPr/>
        </p:nvSpPr>
        <p:spPr>
          <a:xfrm>
            <a:off x="1371600" y="5752672"/>
            <a:ext cx="188259" cy="1882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6CF5663A-2CF5-E534-2254-EE38DD048A25}"/>
              </a:ext>
            </a:extLst>
          </p:cNvPr>
          <p:cNvSpPr/>
          <p:nvPr/>
        </p:nvSpPr>
        <p:spPr>
          <a:xfrm>
            <a:off x="4289610" y="4016183"/>
            <a:ext cx="188259" cy="1882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F1755B91-C23B-2441-0702-C618B2C58987}"/>
              </a:ext>
            </a:extLst>
          </p:cNvPr>
          <p:cNvSpPr/>
          <p:nvPr/>
        </p:nvSpPr>
        <p:spPr>
          <a:xfrm>
            <a:off x="4289610" y="5752672"/>
            <a:ext cx="188259" cy="1882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Connector: Curved 133">
            <a:extLst>
              <a:ext uri="{FF2B5EF4-FFF2-40B4-BE49-F238E27FC236}">
                <a16:creationId xmlns:a16="http://schemas.microsoft.com/office/drawing/2014/main" id="{B46F47C6-C41D-C7B2-C4B2-CEB94FE0D981}"/>
              </a:ext>
            </a:extLst>
          </p:cNvPr>
          <p:cNvCxnSpPr>
            <a:stCxn id="129" idx="3"/>
            <a:endCxn id="130" idx="3"/>
          </p:cNvCxnSpPr>
          <p:nvPr/>
        </p:nvCxnSpPr>
        <p:spPr>
          <a:xfrm>
            <a:off x="1559859" y="4110313"/>
            <a:ext cx="12700" cy="1736489"/>
          </a:xfrm>
          <a:prstGeom prst="curvedConnector3">
            <a:avLst>
              <a:gd name="adj1" fmla="val 1800000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ctor: Curved 135">
            <a:extLst>
              <a:ext uri="{FF2B5EF4-FFF2-40B4-BE49-F238E27FC236}">
                <a16:creationId xmlns:a16="http://schemas.microsoft.com/office/drawing/2014/main" id="{C635EB27-3CD4-73FC-D7E9-89603510BBD9}"/>
              </a:ext>
            </a:extLst>
          </p:cNvPr>
          <p:cNvCxnSpPr>
            <a:endCxn id="131" idx="1"/>
          </p:cNvCxnSpPr>
          <p:nvPr/>
        </p:nvCxnSpPr>
        <p:spPr>
          <a:xfrm>
            <a:off x="1559859" y="4110313"/>
            <a:ext cx="2729751" cy="12700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nector: Curved 137">
            <a:extLst>
              <a:ext uri="{FF2B5EF4-FFF2-40B4-BE49-F238E27FC236}">
                <a16:creationId xmlns:a16="http://schemas.microsoft.com/office/drawing/2014/main" id="{53C5E024-D3DE-2C09-8855-1A36A5D66548}"/>
              </a:ext>
            </a:extLst>
          </p:cNvPr>
          <p:cNvCxnSpPr>
            <a:stCxn id="130" idx="3"/>
          </p:cNvCxnSpPr>
          <p:nvPr/>
        </p:nvCxnSpPr>
        <p:spPr>
          <a:xfrm flipV="1">
            <a:off x="1559859" y="4110313"/>
            <a:ext cx="2729751" cy="1736489"/>
          </a:xfrm>
          <a:prstGeom prst="curvedConnector3">
            <a:avLst/>
          </a:prstGeom>
          <a:ln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ctor: Curved 139">
            <a:extLst>
              <a:ext uri="{FF2B5EF4-FFF2-40B4-BE49-F238E27FC236}">
                <a16:creationId xmlns:a16="http://schemas.microsoft.com/office/drawing/2014/main" id="{FC9DF9CA-9AEA-D006-C76A-13613D04111F}"/>
              </a:ext>
            </a:extLst>
          </p:cNvPr>
          <p:cNvCxnSpPr>
            <a:stCxn id="132" idx="1"/>
            <a:endCxn id="130" idx="3"/>
          </p:cNvCxnSpPr>
          <p:nvPr/>
        </p:nvCxnSpPr>
        <p:spPr>
          <a:xfrm rot="10800000">
            <a:off x="1559860" y="5846802"/>
            <a:ext cx="2729751" cy="12700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nector: Curved 141">
            <a:extLst>
              <a:ext uri="{FF2B5EF4-FFF2-40B4-BE49-F238E27FC236}">
                <a16:creationId xmlns:a16="http://schemas.microsoft.com/office/drawing/2014/main" id="{C8E81C29-BDAE-E60B-A80A-FBF3FCC0006A}"/>
              </a:ext>
            </a:extLst>
          </p:cNvPr>
          <p:cNvCxnSpPr>
            <a:stCxn id="129" idx="3"/>
            <a:endCxn id="132" idx="1"/>
          </p:cNvCxnSpPr>
          <p:nvPr/>
        </p:nvCxnSpPr>
        <p:spPr>
          <a:xfrm>
            <a:off x="1559859" y="4110313"/>
            <a:ext cx="2729751" cy="1736489"/>
          </a:xfrm>
          <a:prstGeom prst="curvedConnector3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>
            <a:extLst>
              <a:ext uri="{FF2B5EF4-FFF2-40B4-BE49-F238E27FC236}">
                <a16:creationId xmlns:a16="http://schemas.microsoft.com/office/drawing/2014/main" id="{AC4FAB1E-2D99-36D3-9F82-DD228D09F847}"/>
              </a:ext>
            </a:extLst>
          </p:cNvPr>
          <p:cNvSpPr txBox="1"/>
          <p:nvPr/>
        </p:nvSpPr>
        <p:spPr>
          <a:xfrm>
            <a:off x="1873624" y="975375"/>
            <a:ext cx="1945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Instances</a:t>
            </a:r>
            <a:endParaRPr lang="en-US" dirty="0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D8CCB243-DE59-61C7-FD49-BE5F0666829E}"/>
              </a:ext>
            </a:extLst>
          </p:cNvPr>
          <p:cNvSpPr txBox="1"/>
          <p:nvPr/>
        </p:nvSpPr>
        <p:spPr>
          <a:xfrm>
            <a:off x="1873624" y="6130121"/>
            <a:ext cx="19453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Spec – showing 10 legal flows</a:t>
            </a:r>
          </a:p>
        </p:txBody>
      </p:sp>
      <p:sp>
        <p:nvSpPr>
          <p:cNvPr id="145" name="Arrow: Right 144">
            <a:extLst>
              <a:ext uri="{FF2B5EF4-FFF2-40B4-BE49-F238E27FC236}">
                <a16:creationId xmlns:a16="http://schemas.microsoft.com/office/drawing/2014/main" id="{AE12DBE4-9F56-019F-68C7-1F50DFD9AE2E}"/>
              </a:ext>
            </a:extLst>
          </p:cNvPr>
          <p:cNvSpPr/>
          <p:nvPr/>
        </p:nvSpPr>
        <p:spPr>
          <a:xfrm>
            <a:off x="7297270" y="1579609"/>
            <a:ext cx="188256" cy="121863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Arrow: Right 145">
            <a:extLst>
              <a:ext uri="{FF2B5EF4-FFF2-40B4-BE49-F238E27FC236}">
                <a16:creationId xmlns:a16="http://schemas.microsoft.com/office/drawing/2014/main" id="{592AFFDF-37D6-F865-FEF0-3264F3BBC074}"/>
              </a:ext>
            </a:extLst>
          </p:cNvPr>
          <p:cNvSpPr/>
          <p:nvPr/>
        </p:nvSpPr>
        <p:spPr>
          <a:xfrm rot="10800000">
            <a:off x="7297270" y="2173938"/>
            <a:ext cx="188256" cy="121863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Arrow: Right 146">
            <a:extLst>
              <a:ext uri="{FF2B5EF4-FFF2-40B4-BE49-F238E27FC236}">
                <a16:creationId xmlns:a16="http://schemas.microsoft.com/office/drawing/2014/main" id="{3478B2A0-55F3-1EA2-9895-662A974D7897}"/>
              </a:ext>
            </a:extLst>
          </p:cNvPr>
          <p:cNvSpPr/>
          <p:nvPr/>
        </p:nvSpPr>
        <p:spPr>
          <a:xfrm>
            <a:off x="7297270" y="2776394"/>
            <a:ext cx="188256" cy="121863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Arrow: Right 147">
            <a:extLst>
              <a:ext uri="{FF2B5EF4-FFF2-40B4-BE49-F238E27FC236}">
                <a16:creationId xmlns:a16="http://schemas.microsoft.com/office/drawing/2014/main" id="{12AB484C-949C-D717-FC4A-621C9DBDC15C}"/>
              </a:ext>
            </a:extLst>
          </p:cNvPr>
          <p:cNvSpPr/>
          <p:nvPr/>
        </p:nvSpPr>
        <p:spPr>
          <a:xfrm rot="10800000">
            <a:off x="7297270" y="3281076"/>
            <a:ext cx="188256" cy="121863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Arrow: Right 148">
            <a:extLst>
              <a:ext uri="{FF2B5EF4-FFF2-40B4-BE49-F238E27FC236}">
                <a16:creationId xmlns:a16="http://schemas.microsoft.com/office/drawing/2014/main" id="{0F850E93-5CBE-3C57-48A5-A3C2E261B8BC}"/>
              </a:ext>
            </a:extLst>
          </p:cNvPr>
          <p:cNvSpPr/>
          <p:nvPr/>
        </p:nvSpPr>
        <p:spPr>
          <a:xfrm>
            <a:off x="9716535" y="1579609"/>
            <a:ext cx="188256" cy="121863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Arrow: Right 149">
            <a:extLst>
              <a:ext uri="{FF2B5EF4-FFF2-40B4-BE49-F238E27FC236}">
                <a16:creationId xmlns:a16="http://schemas.microsoft.com/office/drawing/2014/main" id="{8197039D-61C8-49A7-927F-AC319D4ECA6C}"/>
              </a:ext>
            </a:extLst>
          </p:cNvPr>
          <p:cNvSpPr/>
          <p:nvPr/>
        </p:nvSpPr>
        <p:spPr>
          <a:xfrm rot="10800000">
            <a:off x="9716535" y="2173938"/>
            <a:ext cx="188256" cy="121863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Arrow: Right 150">
            <a:extLst>
              <a:ext uri="{FF2B5EF4-FFF2-40B4-BE49-F238E27FC236}">
                <a16:creationId xmlns:a16="http://schemas.microsoft.com/office/drawing/2014/main" id="{ED3755A7-25AB-603C-BA7F-8CE4B9218903}"/>
              </a:ext>
            </a:extLst>
          </p:cNvPr>
          <p:cNvSpPr/>
          <p:nvPr/>
        </p:nvSpPr>
        <p:spPr>
          <a:xfrm>
            <a:off x="9716535" y="2776394"/>
            <a:ext cx="188256" cy="121863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Arrow: Right 151">
            <a:extLst>
              <a:ext uri="{FF2B5EF4-FFF2-40B4-BE49-F238E27FC236}">
                <a16:creationId xmlns:a16="http://schemas.microsoft.com/office/drawing/2014/main" id="{263D6F98-F606-A21B-3C24-562A6AE3ADFD}"/>
              </a:ext>
            </a:extLst>
          </p:cNvPr>
          <p:cNvSpPr/>
          <p:nvPr/>
        </p:nvSpPr>
        <p:spPr>
          <a:xfrm rot="10800000">
            <a:off x="9716535" y="3281076"/>
            <a:ext cx="188256" cy="121863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1677EBDC-E1B7-898C-F336-FA513AE53926}"/>
              </a:ext>
            </a:extLst>
          </p:cNvPr>
          <p:cNvSpPr txBox="1"/>
          <p:nvPr/>
        </p:nvSpPr>
        <p:spPr>
          <a:xfrm>
            <a:off x="8134969" y="2223905"/>
            <a:ext cx="874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Pseudo </a:t>
            </a:r>
          </a:p>
          <a:p>
            <a:pPr algn="ctr"/>
            <a:r>
              <a:rPr lang="en-GB" dirty="0"/>
              <a:t>Node</a:t>
            </a:r>
            <a:endParaRPr lang="en-US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4A48BC78-6416-8678-C907-2C3EF8A3A941}"/>
              </a:ext>
            </a:extLst>
          </p:cNvPr>
          <p:cNvSpPr txBox="1"/>
          <p:nvPr/>
        </p:nvSpPr>
        <p:spPr>
          <a:xfrm>
            <a:off x="6179953" y="4314825"/>
            <a:ext cx="45642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Pseudo node still needs spec to explain flows (this is not discussed in RFC8345).</a:t>
            </a:r>
          </a:p>
          <a:p>
            <a:endParaRPr lang="en-GB" dirty="0"/>
          </a:p>
          <a:p>
            <a:r>
              <a:rPr lang="en-GB" dirty="0"/>
              <a:t>Alternative is to overlay 10 unidirectional links.</a:t>
            </a:r>
          </a:p>
          <a:p>
            <a:r>
              <a:rPr lang="en-GB" dirty="0"/>
              <a:t>BUT this does not explain contention at TPs</a:t>
            </a:r>
          </a:p>
          <a:p>
            <a:endParaRPr lang="en-GB" dirty="0"/>
          </a:p>
          <a:p>
            <a:r>
              <a:rPr lang="en-GB" dirty="0"/>
              <a:t>Spec can explain protection and sharing.</a:t>
            </a:r>
            <a:endParaRPr lang="en-US" dirty="0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A084FCB5-7B59-6C67-D8D7-F323788A7A18}"/>
              </a:ext>
            </a:extLst>
          </p:cNvPr>
          <p:cNvSpPr txBox="1"/>
          <p:nvPr/>
        </p:nvSpPr>
        <p:spPr>
          <a:xfrm>
            <a:off x="7485526" y="975375"/>
            <a:ext cx="1945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Instances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7DBEA3-6585-F960-071F-6809C8A67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976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F934C-C053-E5F4-B5D4-B43A07FF8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>
                <a:solidFill>
                  <a:srgbClr val="C00000"/>
                </a:solidFill>
                <a:latin typeface="+mn-lt"/>
              </a:rPr>
              <a:t>Other areas for improvement mentioned but not covered by the draft</a:t>
            </a:r>
            <a:endParaRPr lang="en-US" sz="3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0FBD1-8491-71F0-61F4-86FD756DD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Termination direction (simple addition of optional direction property)</a:t>
            </a:r>
          </a:p>
          <a:p>
            <a:r>
              <a:rPr lang="en-GB" dirty="0"/>
              <a:t>Specification of capability (complex challenging area, but insight from other work)</a:t>
            </a:r>
          </a:p>
          <a:p>
            <a:r>
              <a:rPr lang="en-GB" dirty="0"/>
              <a:t>Links between networks (relatively simple with insights from other work)</a:t>
            </a:r>
          </a:p>
          <a:p>
            <a:r>
              <a:rPr lang="en-GB" dirty="0"/>
              <a:t>Richness of navigation (requires refinement of statement of purpose)</a:t>
            </a:r>
          </a:p>
          <a:p>
            <a:r>
              <a:rPr lang="en-GB" dirty="0"/>
              <a:t>Relationship roles (complex area, but insight from other work)</a:t>
            </a:r>
          </a:p>
          <a:p>
            <a:r>
              <a:rPr lang="en-GB" dirty="0"/>
              <a:t>Generalized model of flow (challenging area, but insights from other work)</a:t>
            </a:r>
          </a:p>
          <a:p>
            <a:r>
              <a:rPr lang="en-GB" dirty="0"/>
              <a:t>Layering and sub-layering (complex area, but insight from other work)</a:t>
            </a:r>
          </a:p>
          <a:p>
            <a:endParaRPr lang="en-GB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D2FDC2-FC75-34F6-6A95-029ABEEF6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248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F934C-C053-E5F4-B5D4-B43A07FF8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>
                <a:solidFill>
                  <a:srgbClr val="C00000"/>
                </a:solidFill>
                <a:latin typeface="+mn-lt"/>
              </a:rPr>
              <a:t>Next Steps</a:t>
            </a:r>
            <a:endParaRPr lang="en-US" sz="3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0FBD1-8491-71F0-61F4-86FD756DD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Seek support for the draft and understand how to progress to making the adjustment to RFC8345</a:t>
            </a:r>
          </a:p>
          <a:p>
            <a:r>
              <a:rPr lang="en-GB" dirty="0"/>
              <a:t>Consider the other areas for improvement mentioned in the draft and develop further drafts etc.</a:t>
            </a:r>
          </a:p>
          <a:p>
            <a:endParaRPr lang="en-GB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AE9379-B3A1-C7E2-DFCF-9FAB1D82A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410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876FAD-287D-239B-BDA6-C7AAEB2AF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Thank you!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2344BE-8538-DC34-6039-35069C6AE9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4D6F41-5924-AB85-F99A-0B9BC05BB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016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44ECD-9CEB-A34B-5305-5D17231DD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Abstract</a:t>
            </a:r>
            <a:br>
              <a:rPr lang="en-GB" dirty="0"/>
            </a:br>
            <a:r>
              <a:rPr lang="en-GB" sz="2700" dirty="0"/>
              <a:t>https://datatracker.ietf.org/doc/draft-davis-opsawg-some-refinements-to-rfc8345/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19CC3-17A0-C852-CA94-3C31A6F51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This draft provides a brief analysis of the current unidirectional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point-to-point approach to modeling of the link in RFC8345,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highlights why this is not sufficient and makes a proposal to enhance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RFC8345 YANG to support multipoint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uni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/bi links.  The two alternative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enhancement approaches proposed are backward compatible.  The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enhancement is such that it provides a uniform solution to modeling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all links that could, over time, replace the current unidirectional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point-to-point approach.  The rationale for the change is based on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many years of practical experience, including challenges using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RFC8345 in actual solution development, and insight gained through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other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standardisation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efforts and deployments.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95CB84-994A-94BE-A06D-409ACC4A8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7DB0-0D0E-42E0-B4FE-81DA45ABFD9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796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4728</TotalTime>
  <Words>886</Words>
  <Application>Microsoft Macintosh PowerPoint</Application>
  <PresentationFormat>Widescreen</PresentationFormat>
  <Paragraphs>116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 Unicode MS</vt:lpstr>
      <vt:lpstr>微软雅黑</vt:lpstr>
      <vt:lpstr>Arial</vt:lpstr>
      <vt:lpstr>Calibri</vt:lpstr>
      <vt:lpstr>Calibri Light</vt:lpstr>
      <vt:lpstr>Courier New</vt:lpstr>
      <vt:lpstr>Office Theme</vt:lpstr>
      <vt:lpstr>Some refinements to RFC8345  OPSAWG, IETF117  draft-davis-opsawg-some-refinements-to-rfc8345</vt:lpstr>
      <vt:lpstr>Summary of proposal in draft</vt:lpstr>
      <vt:lpstr>Experience and insight</vt:lpstr>
      <vt:lpstr>Basic enhancement (simple addition)</vt:lpstr>
      <vt:lpstr>Multi-point Uni/Bi compared to Pseudo Node</vt:lpstr>
      <vt:lpstr>Other areas for improvement mentioned but not covered by the draft</vt:lpstr>
      <vt:lpstr>Next Steps</vt:lpstr>
      <vt:lpstr>Thank you!</vt:lpstr>
      <vt:lpstr>Abstract https://datatracker.ietf.org/doc/draft-davis-opsawg-some-refinements-to-rfc8345/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refinements to RFC8345</dc:title>
  <dc:creator>Davis, Nigel</dc:creator>
  <cp:lastModifiedBy>Joe Clarke (jclarke)</cp:lastModifiedBy>
  <cp:revision>3</cp:revision>
  <dcterms:created xsi:type="dcterms:W3CDTF">2023-07-18T10:09:53Z</dcterms:created>
  <dcterms:modified xsi:type="dcterms:W3CDTF">2023-07-21T17:18:15Z</dcterms:modified>
</cp:coreProperties>
</file>