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5b1b10cdc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5b1b10cd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5b1b10cdc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5b1b10cdc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5b1b10cdc2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5b1b10cdc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5b3dfc6e3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5b3dfc6e3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5b3dfc6e3b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5b3dfc6e3b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5b1b10cdc2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5b1b10cdc2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5b3dfc6e3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5b3dfc6e3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5b3dfc6e3b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5b3dfc6e3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5b1b10cdc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5b1b10cdc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Font typeface="Comic Sans MS"/>
              <a:buChar char="○"/>
              <a:defRPr sz="2000"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BBFB88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  <a:defRPr sz="2800">
                <a:solidFill>
                  <a:schemeClr val="dk1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mic Sans MS"/>
              <a:buChar char="●"/>
              <a:defRPr sz="1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RFC Artifacts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…or regenerating TXT, HTML, PDF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100" y="1461650"/>
            <a:ext cx="1339000" cy="137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RFC 7990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/>
              <a:t>“The canonical format for RFCs is XML“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… however…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RFC 7990 is not very clear about publication formats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There are three concepts here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Canonical: Of or appearing in the biblical canon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Authoritative: Having or arising from authority; official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Archival: Of, relating to, kept in, or suitable for archives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Let’s start with XML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(If we decide that XML can change,</a:t>
            </a:r>
            <a:br>
              <a:rPr lang="en-GB"/>
            </a:br>
            <a:r>
              <a:rPr lang="en-GB"/>
              <a:t>changing publication formats seems unavoidable*)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6013" y="1680875"/>
            <a:ext cx="4371975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Syntax and Semantics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Key property to retain is </a:t>
            </a:r>
            <a:r>
              <a:rPr b="1" lang="en-GB"/>
              <a:t>authority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Authority is carried in the expression of </a:t>
            </a:r>
            <a:r>
              <a:rPr b="1" lang="en-GB"/>
              <a:t>semantics</a:t>
            </a:r>
            <a:endParaRPr b="1"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We use XML because better captures semantics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In contrast </a:t>
            </a:r>
            <a:r>
              <a:rPr b="1" lang="en-GB"/>
              <a:t>syntax</a:t>
            </a:r>
            <a:r>
              <a:rPr lang="en-GB"/>
              <a:t> changes might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	…ensure consistency across the series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	… retain agreed semantics (and maintain authority)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…or even better express semantics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Preserving semantics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Not always clear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Address changes arguably remove some semantics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	But this should not affect what was agreed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Proposal: 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offer only loose guidance to future RSWG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rely on future RSWG exercising good judgment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XML change options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GB"/>
              <a:t>No changes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GB" u="sng"/>
              <a:t>Syntax changes only</a:t>
            </a:r>
            <a:endParaRPr u="sng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GB"/>
              <a:t>Semantic changes (! seems unwise)</a:t>
            </a:r>
            <a:endParaRPr/>
          </a:p>
        </p:txBody>
      </p:sp>
      <p:pic>
        <p:nvPicPr>
          <p:cNvPr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6900" y="-12"/>
            <a:ext cx="2114550" cy="286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Archival</a:t>
            </a:r>
            <a:endParaRPr/>
          </a:p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Proposal: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require archival of XML at each change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say nothing about archival of publication formats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Note that we might expect that, </a:t>
            </a:r>
            <a:r>
              <a:rPr lang="en-GB"/>
              <a:t>in practice: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publication formats will be archived as well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…but maybe not always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Publication formats</a:t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 a consequence: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	Publication formats can be regenerated at will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Problems</a:t>
            </a:r>
            <a:endParaRPr/>
          </a:p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xml2rfc has been highly inconsistent over time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	this makes uniform styling unreasonably difficult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	examples: table of contents, figures, tables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also:</a:t>
            </a:r>
            <a:endParaRPr/>
          </a:p>
          <a:p>
            <a:pPr indent="0" lvl="0" marL="35100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href="https://www.rfc-editor.org/rfc/rfc</a:t>
            </a:r>
            <a:r>
              <a:rPr lang="en-GB">
                <a:solidFill>
                  <a:srgbClr val="CC0000"/>
                </a:solidFill>
              </a:rPr>
              <a:t>%E2%80%8B%20</a:t>
            </a:r>
            <a:r>
              <a:rPr lang="en-GB"/>
              <a:t>4162"</a:t>
            </a:r>
            <a:endParaRPr/>
          </a:p>
        </p:txBody>
      </p:sp>
      <p:pic>
        <p:nvPicPr>
          <p:cNvPr id="113" name="Google Shape;11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325" y="3327450"/>
            <a:ext cx="3209499" cy="168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2"/>
          <p:cNvSpPr/>
          <p:nvPr/>
        </p:nvSpPr>
        <p:spPr>
          <a:xfrm>
            <a:off x="1057888" y="4360600"/>
            <a:ext cx="771200" cy="427825"/>
          </a:xfrm>
          <a:custGeom>
            <a:rect b="b" l="l" r="r" t="t"/>
            <a:pathLst>
              <a:path extrusionOk="0" h="17113" w="30848">
                <a:moveTo>
                  <a:pt x="23673" y="2321"/>
                </a:moveTo>
                <a:cubicBezTo>
                  <a:pt x="17237" y="2907"/>
                  <a:pt x="10845" y="4424"/>
                  <a:pt x="4772" y="6632"/>
                </a:cubicBezTo>
                <a:cubicBezTo>
                  <a:pt x="2922" y="7304"/>
                  <a:pt x="-389" y="8381"/>
                  <a:pt x="129" y="10280"/>
                </a:cubicBezTo>
                <a:cubicBezTo>
                  <a:pt x="1684" y="15980"/>
                  <a:pt x="11162" y="14999"/>
                  <a:pt x="17041" y="15586"/>
                </a:cubicBezTo>
                <a:cubicBezTo>
                  <a:pt x="21332" y="16014"/>
                  <a:pt x="27582" y="18842"/>
                  <a:pt x="29974" y="15254"/>
                </a:cubicBezTo>
                <a:cubicBezTo>
                  <a:pt x="35161" y="7473"/>
                  <a:pt x="15300" y="2960"/>
                  <a:pt x="6430" y="0"/>
                </a:cubicBezTo>
              </a:path>
            </a:pathLst>
          </a:cu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115" name="Google Shape;11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0500" y="105125"/>
            <a:ext cx="6706275" cy="6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