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6" r:id="rId6"/>
    <p:sldId id="260" r:id="rId7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70" d="100"/>
          <a:sy n="70" d="100"/>
        </p:scale>
        <p:origin x="33" y="9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B3561-5E88-8F79-99FC-2EBFDCE65C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1CB01A-8117-FF2A-B29A-2B6CA7A59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1F1B1-8EE2-59A7-4639-C90F9216B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A8698-23BD-4561-9D43-808972FA9F21}" type="datetimeFigureOut">
              <a:rPr lang="LID4096" smtClean="0"/>
              <a:t>11/03/2023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DC558-077E-9D7F-0706-71C1E0060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D638E8-60FD-2EDA-F9C8-9B0DC1A6F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5B1A0-6917-4A7F-8C44-5049023E0A0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96126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DEC74-11AE-5127-473B-B1E9F7968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EA6311-E0EA-DFA8-1037-954722FF0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32826-A333-E1AA-70D3-33E6167E9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A8698-23BD-4561-9D43-808972FA9F21}" type="datetimeFigureOut">
              <a:rPr lang="LID4096" smtClean="0"/>
              <a:t>11/03/2023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6D0BF6-14DE-3061-EB84-64B0880BA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02467E-B0EA-D51C-1D54-FBBCF4E57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5B1A0-6917-4A7F-8C44-5049023E0A0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73318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FC2B17-4E3F-68AA-1597-EE723729DB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B73104-A88B-3182-DEAE-BAF20F5757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A743F8-3707-9F2F-6E37-23EF1B77E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A8698-23BD-4561-9D43-808972FA9F21}" type="datetimeFigureOut">
              <a:rPr lang="LID4096" smtClean="0"/>
              <a:t>11/03/2023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09C27A-5486-636F-E5D0-ED19561FA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0E6DB-A8B3-2857-5AE5-A4EE27D76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5B1A0-6917-4A7F-8C44-5049023E0A0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884143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objec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>
            <a:extLst>
              <a:ext uri="{FF2B5EF4-FFF2-40B4-BE49-F238E27FC236}">
                <a16:creationId xmlns:a16="http://schemas.microsoft.com/office/drawing/2014/main" id="{9C4633C1-8D3E-45A5-A522-817574663A85}"/>
              </a:ext>
            </a:extLst>
          </p:cNvPr>
          <p:cNvSpPr>
            <a:spLocks noGrp="1"/>
          </p:cNvSpPr>
          <p:nvPr>
            <p:ph type="title"/>
          </p:nvPr>
        </p:nvSpPr>
        <p:spPr bwMode="black"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py">
            <a:extLst>
              <a:ext uri="{FF2B5EF4-FFF2-40B4-BE49-F238E27FC236}">
                <a16:creationId xmlns:a16="http://schemas.microsoft.com/office/drawing/2014/main" id="{9CE7E2D8-94E8-4FE6-93A5-924CA3EC5315}"/>
              </a:ext>
            </a:extLst>
          </p:cNvPr>
          <p:cNvSpPr>
            <a:spLocks noGrp="1"/>
          </p:cNvSpPr>
          <p:nvPr>
            <p:ph idx="1"/>
          </p:nvPr>
        </p:nvSpPr>
        <p:spPr bwMode="black">
          <a:xfrm>
            <a:off x="411162" y="1414800"/>
            <a:ext cx="11376026" cy="475200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pic>
        <p:nvPicPr>
          <p:cNvPr id="9" name="Siemens Logo">
            <a:extLst>
              <a:ext uri="{FF2B5EF4-FFF2-40B4-BE49-F238E27FC236}">
                <a16:creationId xmlns:a16="http://schemas.microsoft.com/office/drawing/2014/main" id="{2EA6CE5F-6FF7-4E0A-AEB2-1A7C43CE05C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10635188" y="6418800"/>
            <a:ext cx="1152000" cy="183168"/>
          </a:xfrm>
          <a:prstGeom prst="rect">
            <a:avLst/>
          </a:prstGeom>
        </p:spPr>
      </p:pic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7367E6C0-4D2C-4C5F-86D8-A2CFF0EB3D6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black"/>
        <p:txBody>
          <a:bodyPr/>
          <a:lstStyle/>
          <a:p>
            <a:endParaRPr lang="en-US"/>
          </a:p>
        </p:txBody>
      </p:sp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6F746812-65E3-4C09-AC38-B0CFE93C8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black"/>
        <p:txBody>
          <a:bodyPr/>
          <a:lstStyle/>
          <a:p>
            <a:fld id="{33AB9840-6EAE-4712-BA2B-3506D7EC5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12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9">
          <p15:clr>
            <a:srgbClr val="65CEFF"/>
          </p15:clr>
        </p15:guide>
        <p15:guide id="2" pos="6472">
          <p15:clr>
            <a:srgbClr val="65CEFF"/>
          </p15:clr>
        </p15:guide>
        <p15:guide id="3" pos="7425">
          <p15:clr>
            <a:srgbClr val="65CEFF"/>
          </p15:clr>
        </p15:guide>
        <p15:guide id="4" orient="horz" pos="302">
          <p15:clr>
            <a:srgbClr val="65CEFF"/>
          </p15:clr>
        </p15:guide>
        <p15:guide id="5" orient="horz" pos="664">
          <p15:clr>
            <a:srgbClr val="65CEFF"/>
          </p15:clr>
        </p15:guide>
        <p15:guide id="6" orient="horz" pos="891">
          <p15:clr>
            <a:srgbClr val="65CEFF"/>
          </p15:clr>
        </p15:guide>
        <p15:guide id="7" orient="horz" pos="3658">
          <p15:clr>
            <a:srgbClr val="65CEFF"/>
          </p15:clr>
        </p15:guide>
        <p15:guide id="8" orient="horz" pos="3885">
          <p15:clr>
            <a:srgbClr val="65CEFF"/>
          </p15:clr>
        </p15:guide>
        <p15:guide id="9" orient="horz" pos="4157">
          <p15:clr>
            <a:srgbClr val="65CEFF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4A87D-D64B-51DC-76BB-8DDD8FAF3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DEF5A-630B-A851-39AF-5231575861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37E959-D18C-0FA9-B657-9D321BB6F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A8698-23BD-4561-9D43-808972FA9F21}" type="datetimeFigureOut">
              <a:rPr lang="LID4096" smtClean="0"/>
              <a:t>11/03/2023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F6E1B-70B7-B8BA-407C-DDA797AEC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C8D933-7BD2-ECCE-E634-C47734A83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5B1A0-6917-4A7F-8C44-5049023E0A0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50556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99546-1258-D800-117C-451CB928F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3896AF-E42C-F45B-7889-4F3AA9EEF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E67FC-6BFC-B844-EA37-DEF7A61D4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A8698-23BD-4561-9D43-808972FA9F21}" type="datetimeFigureOut">
              <a:rPr lang="LID4096" smtClean="0"/>
              <a:t>11/03/2023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AD350-1F75-6E3B-416D-D99D37AF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102A2-2C87-B8C8-7853-61AB1B8CA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5B1A0-6917-4A7F-8C44-5049023E0A0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1660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1517C-1CC8-BBC8-15B2-BB7E9EF01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29201-66CF-109B-8664-8F6614163E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4AD172-BA61-1571-98BB-BE81E90A5D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B1F20-B236-00F0-83BF-D9CD8ABD5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A8698-23BD-4561-9D43-808972FA9F21}" type="datetimeFigureOut">
              <a:rPr lang="LID4096" smtClean="0"/>
              <a:t>11/03/2023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8256F2-42B0-1F1B-87CE-6BDB41F9C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627351-9671-1221-BFD2-993FBF0E4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5B1A0-6917-4A7F-8C44-5049023E0A0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879349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FA7F0-8F76-3C16-5311-31A70560F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686F08-979E-4549-B13C-C537010D1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87EDFE-5D96-2818-AD44-F3A85B8778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4F39E3-7F8F-8DE1-93BA-8A3D35CD39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D74462-EA8E-E0FE-94BE-E2D25713D8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B64F11-EAA0-AA49-230C-235C06422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A8698-23BD-4561-9D43-808972FA9F21}" type="datetimeFigureOut">
              <a:rPr lang="LID4096" smtClean="0"/>
              <a:t>11/03/2023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8729E0-965D-ECA4-4A86-9C7BE0A32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3CF063-CE72-29B9-2A85-8EE767009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5B1A0-6917-4A7F-8C44-5049023E0A0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89058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FC998-615D-0426-9E5F-EFF99D2AD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A6D0BC-8619-B966-5605-07A32E0FF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A8698-23BD-4561-9D43-808972FA9F21}" type="datetimeFigureOut">
              <a:rPr lang="LID4096" smtClean="0"/>
              <a:t>11/03/2023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3BF1F9-12B4-133D-B5BC-38DD786E5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B17AE2-5A9A-8976-E40E-51CDB6C81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5B1A0-6917-4A7F-8C44-5049023E0A0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441743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1AA036-B91B-B6E6-B6D6-9841EC1F1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A8698-23BD-4561-9D43-808972FA9F21}" type="datetimeFigureOut">
              <a:rPr lang="LID4096" smtClean="0"/>
              <a:t>11/03/2023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1FABF-8AD5-326D-5ECD-FEFB0C9C1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BF43C4-6C54-ED61-C956-7D933ADAA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5B1A0-6917-4A7F-8C44-5049023E0A0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45284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B17B7-F165-2FAD-3C77-C35E5D099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FCA6E-9C12-F9DE-1D36-701C2CEE6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8FAD2E-4882-2F02-8A36-2F6E32A3B5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B0B252-368A-163F-A3D9-DF31C6C57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A8698-23BD-4561-9D43-808972FA9F21}" type="datetimeFigureOut">
              <a:rPr lang="LID4096" smtClean="0"/>
              <a:t>11/03/2023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EEF233-1F6B-A466-1767-3F9ACB28A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E44B1E-B20B-71EA-2C12-55111FA17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5B1A0-6917-4A7F-8C44-5049023E0A0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75646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6FF78-6B6A-A75F-CA05-DE9206F1E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AC2505-0949-D1AA-D7F1-CB0064D3DD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E66C9E-2C4E-6C33-3E31-D7C5DC4D84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6A88D-30CC-E98B-CB5F-B6B465632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A8698-23BD-4561-9D43-808972FA9F21}" type="datetimeFigureOut">
              <a:rPr lang="LID4096" smtClean="0"/>
              <a:t>11/03/2023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C3EDA2-2BE8-0F1B-D2DD-F414E3680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54C8B9-32D7-BC5B-BFE8-AEF90DA40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5B1A0-6917-4A7F-8C44-5049023E0A0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02924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D67786-39D2-30AD-5065-039B09451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38B07-69FC-5FB9-DBB4-C896CA657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874513-B6F9-8A8F-E3F1-21D1FA99E6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A8698-23BD-4561-9D43-808972FA9F21}" type="datetimeFigureOut">
              <a:rPr lang="LID4096" smtClean="0"/>
              <a:t>11/03/2023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D22AD3-02E0-3B4D-E43E-993400AE58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3F7AF-ACC2-7C07-22D6-0923178A8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5B1A0-6917-4A7F-8C44-5049023E0A0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03599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fc-editor.org/info/rfc6960" TargetMode="External"/><Relationship Id="rId2" Type="http://schemas.openxmlformats.org/officeDocument/2006/relationships/hyperlink" Target="https://www.ietf.org/rfc/rfc5280.tx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hub.com/agl/crlset-tools" TargetMode="External"/><Relationship Id="rId5" Type="http://schemas.openxmlformats.org/officeDocument/2006/relationships/hyperlink" Target="https://blog.mozilla.org/security/2020/01/09/crlite-part-1-all-web-pki-revocations-compressed/" TargetMode="External"/><Relationship Id="rId4" Type="http://schemas.openxmlformats.org/officeDocument/2006/relationships/hyperlink" Target="https://datatracker.ietf.org/doc/html/rfc696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doc/html/rfc7519" TargetMode="External"/><Relationship Id="rId2" Type="http://schemas.openxmlformats.org/officeDocument/2006/relationships/hyperlink" Target="https://datatracker.ietf.org/doc/html/rfc780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atatracker.ietf.org/doc/rfc8747/" TargetMode="External"/><Relationship Id="rId4" Type="http://schemas.openxmlformats.org/officeDocument/2006/relationships/hyperlink" Target="https://datatracker.ietf.org/doc/rfc8392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dss-symposium.org/ndss-paper/lets-revoke-scalable-global-certificate-revocation/" TargetMode="External"/><Relationship Id="rId2" Type="http://schemas.openxmlformats.org/officeDocument/2006/relationships/hyperlink" Target="https://datatracker.ietf.org/doc/draft-ietf-oauth-status-list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3.org/TR/vc-status-list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FA742-40C4-C80A-0DA6-AA0E345F9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Can we improve certificate/JWT/CWT revocation?</a:t>
            </a:r>
            <a:endParaRPr lang="LID4096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62618D-EEEB-1D3B-6B9C-2F8FF8ECDD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8064" y="4286470"/>
            <a:ext cx="9144000" cy="1655762"/>
          </a:xfrm>
        </p:spPr>
        <p:txBody>
          <a:bodyPr/>
          <a:lstStyle/>
          <a:p>
            <a:r>
              <a:rPr lang="en-US" dirty="0"/>
              <a:t>Hannes Tschofenig</a:t>
            </a:r>
          </a:p>
          <a:p>
            <a:r>
              <a:rPr lang="en-US" dirty="0"/>
              <a:t>&lt;Hannes.Tschofenig@siemens.com&gt; 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1664719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290DE-314D-4FAD-AD26-83C5F9417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lot has been said about certificate revocation already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AAAE2-035C-FA93-CB09-DFC31BEC1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195"/>
            <a:ext cx="10515600" cy="4101768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Long-lived certificates </a:t>
            </a:r>
            <a:r>
              <a:rPr lang="en-US" dirty="0"/>
              <a:t>require a story for revocation. Solutions are available but usage remains “mixed”.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Certificate Revocation Lists (</a:t>
            </a:r>
            <a:r>
              <a:rPr lang="en-US" dirty="0">
                <a:hlinkClick r:id="rId2"/>
              </a:rPr>
              <a:t>RFC 5280</a:t>
            </a:r>
            <a:r>
              <a:rPr lang="en-US" dirty="0"/>
              <a:t>)</a:t>
            </a:r>
          </a:p>
          <a:p>
            <a:r>
              <a:rPr lang="en-US" dirty="0">
                <a:hlinkClick r:id="rId3"/>
              </a:rPr>
              <a:t>Online Certificate Status Protocol </a:t>
            </a:r>
            <a:r>
              <a:rPr lang="en-US" dirty="0"/>
              <a:t>(OCSP) + extensions for stapling in TLS (see </a:t>
            </a:r>
            <a:r>
              <a:rPr lang="en-US" dirty="0">
                <a:hlinkClick r:id="rId4"/>
              </a:rPr>
              <a:t>RFC 6961</a:t>
            </a:r>
            <a:r>
              <a:rPr lang="en-US" dirty="0"/>
              <a:t>) and other protocols</a:t>
            </a:r>
          </a:p>
          <a:p>
            <a:r>
              <a:rPr lang="en-US" dirty="0">
                <a:hlinkClick r:id="rId5"/>
              </a:rPr>
              <a:t>CRLite</a:t>
            </a:r>
            <a:r>
              <a:rPr lang="en-US" dirty="0"/>
              <a:t> (Mozilla)</a:t>
            </a:r>
          </a:p>
          <a:p>
            <a:r>
              <a:rPr lang="en-US" dirty="0">
                <a:hlinkClick r:id="rId6"/>
              </a:rPr>
              <a:t>CRLSets</a:t>
            </a:r>
            <a:r>
              <a:rPr lang="en-US" dirty="0"/>
              <a:t> (Google)</a:t>
            </a:r>
          </a:p>
          <a:p>
            <a:endParaRPr lang="en-US" dirty="0"/>
          </a:p>
          <a:p>
            <a:r>
              <a:rPr lang="en-US" dirty="0"/>
              <a:t>Reducing the lifetime of certificates is also frequently being proposed (and used).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190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46F2-F3F5-19A8-001D-57F343973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JSON Web Tokens (JWTs) have now become certificates as well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ABA6A-5222-1AC4-174E-AF417E5C8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With the proof-of-possession extension (see </a:t>
            </a:r>
            <a:r>
              <a:rPr lang="en-US" dirty="0">
                <a:hlinkClick r:id="rId2"/>
              </a:rPr>
              <a:t>RFC 7800</a:t>
            </a:r>
            <a:r>
              <a:rPr lang="en-US" dirty="0"/>
              <a:t>) JWTs (</a:t>
            </a:r>
            <a:r>
              <a:rPr lang="en-US" dirty="0">
                <a:hlinkClick r:id="rId3"/>
              </a:rPr>
              <a:t>RFC 7519</a:t>
            </a:r>
            <a:r>
              <a:rPr lang="en-US" dirty="0"/>
              <a:t>) have effectively become certificates.</a:t>
            </a:r>
          </a:p>
          <a:p>
            <a:r>
              <a:rPr lang="en-US" dirty="0"/>
              <a:t>With OAuth, these JWTs (when used as access tokens) are generally short-lived and created for use with specific relying parties.</a:t>
            </a:r>
          </a:p>
          <a:p>
            <a:endParaRPr lang="en-US" dirty="0"/>
          </a:p>
          <a:p>
            <a:r>
              <a:rPr lang="en-US" dirty="0"/>
              <a:t>The work on </a:t>
            </a:r>
            <a:r>
              <a:rPr lang="en-US" b="1" dirty="0"/>
              <a:t>Verifiable Credentials</a:t>
            </a:r>
            <a:r>
              <a:rPr lang="en-US" dirty="0"/>
              <a:t> turns them into long-lived certificates.</a:t>
            </a:r>
            <a:br>
              <a:rPr lang="en-US" dirty="0"/>
            </a:br>
            <a:endParaRPr lang="en-US" dirty="0"/>
          </a:p>
          <a:p>
            <a:pPr lvl="1">
              <a:buFont typeface="Wingdings" panose="05000000000000000000" pitchFamily="2" charset="2"/>
              <a:buChar char="à"/>
            </a:pPr>
            <a:r>
              <a:rPr lang="en-US" dirty="0"/>
              <a:t> JWTs require revocation.</a:t>
            </a:r>
          </a:p>
          <a:p>
            <a:pPr>
              <a:buFont typeface="Wingdings" panose="05000000000000000000" pitchFamily="2" charset="2"/>
              <a:buChar char="à"/>
            </a:pPr>
            <a:endParaRPr lang="en-US" dirty="0"/>
          </a:p>
          <a:p>
            <a:r>
              <a:rPr lang="en-US" dirty="0"/>
              <a:t>Same is true for CBOR Web Tokens (CWTs, </a:t>
            </a:r>
            <a:r>
              <a:rPr lang="en-US" dirty="0">
                <a:hlinkClick r:id="rId4"/>
              </a:rPr>
              <a:t>RFC 8392</a:t>
            </a:r>
            <a:r>
              <a:rPr lang="en-US" dirty="0"/>
              <a:t>) and the proof-of-possession extension defined in </a:t>
            </a:r>
            <a:r>
              <a:rPr lang="en-US" dirty="0">
                <a:hlinkClick r:id="rId5"/>
              </a:rPr>
              <a:t>RFC 8747</a:t>
            </a:r>
            <a:r>
              <a:rPr lang="en-US" dirty="0"/>
              <a:t>.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2307125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C402E-BEED-772B-379A-F102E2178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Lists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D581D-2000-F882-F2A5-59DED3A42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New work </a:t>
            </a:r>
            <a:r>
              <a:rPr lang="en-US" dirty="0"/>
              <a:t>in OAuth WG to define </a:t>
            </a:r>
            <a:r>
              <a:rPr lang="en-US" b="1" dirty="0"/>
              <a:t>new revocation mechanism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Mimics the “</a:t>
            </a:r>
            <a:r>
              <a:rPr lang="en-US" dirty="0">
                <a:hlinkClick r:id="rId3"/>
              </a:rPr>
              <a:t>Let’s Revoke</a:t>
            </a:r>
            <a:r>
              <a:rPr lang="en-US" dirty="0"/>
              <a:t>” concept (academic publication, focused on X.509 certificates)</a:t>
            </a:r>
          </a:p>
          <a:p>
            <a:endParaRPr lang="en-US" dirty="0"/>
          </a:p>
          <a:p>
            <a:r>
              <a:rPr lang="en-US" dirty="0"/>
              <a:t>Prior work also in the W3C on </a:t>
            </a:r>
            <a:r>
              <a:rPr lang="en-US" dirty="0">
                <a:hlinkClick r:id="rId4"/>
              </a:rPr>
              <a:t>Verifiable Credentials Status List v2021 (w3.org)</a:t>
            </a:r>
            <a:endParaRPr lang="en-US" dirty="0"/>
          </a:p>
          <a:p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3019417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6B5982-7AF2-0F3E-B5F7-BE95E70FE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Status Lists?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E364806-FDCE-70F4-4A4F-D95D7286E86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15975" y="1414463"/>
            <a:ext cx="11376025" cy="475297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2000" dirty="0">
                <a:latin typeface="system-ui"/>
              </a:rPr>
              <a:t>Issuer adds a URL to the status list and an index to the JWT (or CWT)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2000" dirty="0">
                <a:latin typeface="system-ui"/>
              </a:rPr>
              <a:t>Issuer maintains information about revoked JWTs/CWTs in a bit string – called status list.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2000" b="0" i="0" dirty="0">
                <a:effectLst/>
                <a:latin typeface="system-ui"/>
              </a:rPr>
              <a:t>Verifier </a:t>
            </a:r>
            <a:r>
              <a:rPr lang="de-AT" sz="2000" dirty="0">
                <a:latin typeface="system-ui"/>
              </a:rPr>
              <a:t>fetches this status list by </a:t>
            </a:r>
          </a:p>
          <a:p>
            <a:pPr marL="465750" lvl="1" indent="-285750"/>
            <a:r>
              <a:rPr lang="de-AT" sz="1800" b="0" i="0" dirty="0" err="1">
                <a:effectLst/>
                <a:latin typeface="system-ui"/>
              </a:rPr>
              <a:t>Downloading</a:t>
            </a:r>
            <a:r>
              <a:rPr lang="de-AT" sz="1800" b="0" i="0" dirty="0">
                <a:effectLst/>
                <a:latin typeface="system-ui"/>
              </a:rPr>
              <a:t> </a:t>
            </a:r>
            <a:r>
              <a:rPr lang="de-AT" sz="1800" b="0" i="0" dirty="0" err="1">
                <a:effectLst/>
                <a:latin typeface="system-ui"/>
              </a:rPr>
              <a:t>the</a:t>
            </a:r>
            <a:r>
              <a:rPr lang="de-AT" sz="1800" b="0" i="0" dirty="0">
                <a:effectLst/>
                <a:latin typeface="system-ui"/>
              </a:rPr>
              <a:t> </a:t>
            </a:r>
            <a:r>
              <a:rPr lang="de-AT" sz="1800" b="0" i="0" dirty="0" err="1">
                <a:effectLst/>
                <a:latin typeface="system-ui"/>
              </a:rPr>
              <a:t>status</a:t>
            </a:r>
            <a:r>
              <a:rPr lang="de-AT" sz="1800" b="0" i="0" dirty="0">
                <a:effectLst/>
                <a:latin typeface="system-ui"/>
              </a:rPr>
              <a:t> </a:t>
            </a:r>
            <a:r>
              <a:rPr lang="de-AT" sz="1800" b="0" i="0" dirty="0" err="1">
                <a:effectLst/>
                <a:latin typeface="system-ui"/>
              </a:rPr>
              <a:t>list</a:t>
            </a:r>
            <a:r>
              <a:rPr lang="de-AT" sz="1800" b="0" i="0" dirty="0">
                <a:effectLst/>
                <a:latin typeface="system-ui"/>
              </a:rPr>
              <a:t> </a:t>
            </a:r>
            <a:r>
              <a:rPr lang="de-AT" sz="1800" b="0" i="0" dirty="0" err="1">
                <a:effectLst/>
                <a:latin typeface="system-ui"/>
              </a:rPr>
              <a:t>from</a:t>
            </a:r>
            <a:r>
              <a:rPr lang="de-AT" sz="1800" b="0" i="0" dirty="0">
                <a:effectLst/>
                <a:latin typeface="system-ui"/>
              </a:rPr>
              <a:t> </a:t>
            </a:r>
            <a:r>
              <a:rPr lang="de-AT" sz="1800" b="0" i="0" dirty="0" err="1">
                <a:effectLst/>
                <a:latin typeface="system-ui"/>
              </a:rPr>
              <a:t>the</a:t>
            </a:r>
            <a:r>
              <a:rPr lang="de-AT" sz="1800" b="0" i="0" dirty="0">
                <a:effectLst/>
                <a:latin typeface="system-ui"/>
              </a:rPr>
              <a:t> URL </a:t>
            </a:r>
            <a:r>
              <a:rPr lang="de-AT" sz="1800" b="0" i="0" dirty="0" err="1">
                <a:effectLst/>
                <a:latin typeface="system-ui"/>
              </a:rPr>
              <a:t>provided</a:t>
            </a:r>
            <a:r>
              <a:rPr lang="de-AT" sz="1800" b="0" i="0" dirty="0">
                <a:effectLst/>
                <a:latin typeface="system-ui"/>
              </a:rPr>
              <a:t> in </a:t>
            </a:r>
            <a:r>
              <a:rPr lang="de-AT" sz="1800" b="0" i="0" dirty="0" err="1">
                <a:effectLst/>
                <a:latin typeface="system-ui"/>
              </a:rPr>
              <a:t>the</a:t>
            </a:r>
            <a:r>
              <a:rPr lang="de-AT" sz="1800" b="0" i="0" dirty="0">
                <a:effectLst/>
                <a:latin typeface="system-ui"/>
              </a:rPr>
              <a:t> </a:t>
            </a:r>
            <a:r>
              <a:rPr lang="de-AT" sz="1800" b="0" i="0" dirty="0" err="1">
                <a:effectLst/>
                <a:latin typeface="system-ui"/>
              </a:rPr>
              <a:t>JWT</a:t>
            </a:r>
            <a:r>
              <a:rPr lang="de-AT" sz="1800" b="0" i="0" dirty="0">
                <a:effectLst/>
                <a:latin typeface="system-ui"/>
              </a:rPr>
              <a:t>/</a:t>
            </a:r>
            <a:r>
              <a:rPr lang="de-AT" sz="1800" b="0" i="0" dirty="0" err="1">
                <a:effectLst/>
                <a:latin typeface="system-ui"/>
              </a:rPr>
              <a:t>CWT</a:t>
            </a:r>
            <a:endParaRPr lang="de-AT" sz="1800" b="0" i="0" dirty="0">
              <a:effectLst/>
              <a:latin typeface="system-ui"/>
            </a:endParaRPr>
          </a:p>
          <a:p>
            <a:pPr marL="465750" lvl="1" indent="-285750"/>
            <a:r>
              <a:rPr lang="de-AT" sz="1800" b="0" i="0" dirty="0" err="1">
                <a:effectLst/>
                <a:latin typeface="system-ui"/>
              </a:rPr>
              <a:t>Retrieves</a:t>
            </a:r>
            <a:r>
              <a:rPr lang="de-AT" sz="1800" b="0" i="0" dirty="0">
                <a:effectLst/>
                <a:latin typeface="system-ui"/>
              </a:rPr>
              <a:t> </a:t>
            </a:r>
            <a:r>
              <a:rPr lang="de-AT" sz="1800" b="0" i="0" dirty="0" err="1">
                <a:effectLst/>
                <a:latin typeface="system-ui"/>
              </a:rPr>
              <a:t>the</a:t>
            </a:r>
            <a:r>
              <a:rPr lang="de-AT" sz="1800" b="0" i="0" dirty="0">
                <a:effectLst/>
                <a:latin typeface="system-ui"/>
              </a:rPr>
              <a:t> </a:t>
            </a:r>
            <a:r>
              <a:rPr lang="de-AT" sz="1800" b="0" i="0" dirty="0" err="1">
                <a:effectLst/>
                <a:latin typeface="system-ui"/>
              </a:rPr>
              <a:t>bit</a:t>
            </a:r>
            <a:r>
              <a:rPr lang="de-AT" sz="1800" b="0" i="0" dirty="0">
                <a:effectLst/>
                <a:latin typeface="system-ui"/>
              </a:rPr>
              <a:t> </a:t>
            </a:r>
            <a:r>
              <a:rPr lang="de-AT" sz="1800" b="0" i="0" dirty="0" err="1">
                <a:effectLst/>
                <a:latin typeface="system-ui"/>
              </a:rPr>
              <a:t>position</a:t>
            </a:r>
            <a:r>
              <a:rPr lang="de-AT" sz="1800" b="0" i="0" dirty="0">
                <a:effectLst/>
                <a:latin typeface="system-ui"/>
              </a:rPr>
              <a:t> </a:t>
            </a:r>
            <a:r>
              <a:rPr lang="de-AT" sz="1800" dirty="0" err="1">
                <a:latin typeface="system-ui"/>
              </a:rPr>
              <a:t>based</a:t>
            </a:r>
            <a:r>
              <a:rPr lang="de-AT" sz="1800" dirty="0">
                <a:latin typeface="system-ui"/>
              </a:rPr>
              <a:t> on </a:t>
            </a:r>
            <a:r>
              <a:rPr lang="de-AT" sz="1800" dirty="0" err="1">
                <a:latin typeface="system-ui"/>
              </a:rPr>
              <a:t>the</a:t>
            </a:r>
            <a:r>
              <a:rPr lang="de-AT" sz="1800" dirty="0">
                <a:latin typeface="system-ui"/>
              </a:rPr>
              <a:t> </a:t>
            </a:r>
            <a:r>
              <a:rPr lang="de-AT" sz="1800" dirty="0" err="1">
                <a:latin typeface="system-ui"/>
              </a:rPr>
              <a:t>index</a:t>
            </a:r>
            <a:r>
              <a:rPr lang="de-AT" sz="1800" dirty="0">
                <a:latin typeface="system-ui"/>
              </a:rPr>
              <a:t> </a:t>
            </a:r>
            <a:r>
              <a:rPr lang="de-AT" sz="1800" dirty="0" err="1">
                <a:latin typeface="system-ui"/>
              </a:rPr>
              <a:t>value</a:t>
            </a:r>
            <a:r>
              <a:rPr lang="de-AT" sz="1800" dirty="0">
                <a:latin typeface="system-ui"/>
              </a:rPr>
              <a:t>.</a:t>
            </a:r>
          </a:p>
          <a:p>
            <a:pPr marL="285750" indent="-285750"/>
            <a:endParaRPr lang="de-AT" sz="2000" dirty="0">
              <a:latin typeface="system-ui"/>
            </a:endParaRPr>
          </a:p>
          <a:p>
            <a:pPr marL="285750" indent="-285750"/>
            <a:r>
              <a:rPr lang="de-AT" sz="2000" dirty="0">
                <a:latin typeface="system-ui"/>
              </a:rPr>
              <a:t>The status list (containing the bit string) itself is</a:t>
            </a:r>
            <a:br>
              <a:rPr lang="de-AT" sz="2000" dirty="0">
                <a:latin typeface="system-ui"/>
              </a:rPr>
            </a:br>
            <a:r>
              <a:rPr lang="de-AT" sz="2000" dirty="0">
                <a:latin typeface="system-ui"/>
              </a:rPr>
              <a:t>again a JWT/CWT.</a:t>
            </a:r>
          </a:p>
          <a:p>
            <a:pPr marL="285750" indent="-285750"/>
            <a:endParaRPr lang="de-AT" sz="2000" dirty="0">
              <a:latin typeface="system-ui"/>
            </a:endParaRPr>
          </a:p>
          <a:p>
            <a:pPr marL="285750" indent="-285750"/>
            <a:r>
              <a:rPr lang="de-AT" sz="2000" b="0" i="0" dirty="0" err="1">
                <a:effectLst/>
                <a:latin typeface="system-ui"/>
              </a:rPr>
              <a:t>To</a:t>
            </a:r>
            <a:r>
              <a:rPr lang="de-AT" sz="2000" b="0" i="0" dirty="0">
                <a:effectLst/>
                <a:latin typeface="system-ui"/>
              </a:rPr>
              <a:t> </a:t>
            </a:r>
            <a:r>
              <a:rPr lang="de-AT" sz="2000" b="0" i="0" dirty="0" err="1">
                <a:effectLst/>
                <a:latin typeface="system-ui"/>
              </a:rPr>
              <a:t>reduce</a:t>
            </a:r>
            <a:r>
              <a:rPr lang="de-AT" sz="2000" b="0" i="0" dirty="0">
                <a:effectLst/>
                <a:latin typeface="system-ui"/>
              </a:rPr>
              <a:t> </a:t>
            </a:r>
            <a:r>
              <a:rPr lang="de-AT" sz="2000" b="0" i="0" dirty="0" err="1">
                <a:effectLst/>
                <a:latin typeface="system-ui"/>
              </a:rPr>
              <a:t>the</a:t>
            </a:r>
            <a:r>
              <a:rPr lang="de-AT" sz="2000" b="0" i="0" dirty="0">
                <a:effectLst/>
                <a:latin typeface="system-ui"/>
              </a:rPr>
              <a:t> </a:t>
            </a:r>
            <a:r>
              <a:rPr lang="de-AT" sz="2000" b="0" i="0" dirty="0" err="1">
                <a:effectLst/>
                <a:latin typeface="system-ui"/>
              </a:rPr>
              <a:t>size</a:t>
            </a:r>
            <a:r>
              <a:rPr lang="de-AT" sz="2000" b="0" i="0" dirty="0">
                <a:effectLst/>
                <a:latin typeface="system-ui"/>
              </a:rPr>
              <a:t> </a:t>
            </a:r>
            <a:r>
              <a:rPr lang="de-AT" sz="2000" b="0" i="0" dirty="0" err="1">
                <a:effectLst/>
                <a:latin typeface="system-ui"/>
              </a:rPr>
              <a:t>of</a:t>
            </a:r>
            <a:r>
              <a:rPr lang="de-AT" sz="2000" b="0" i="0" dirty="0">
                <a:effectLst/>
                <a:latin typeface="system-ui"/>
              </a:rPr>
              <a:t> </a:t>
            </a:r>
            <a:r>
              <a:rPr lang="de-AT" sz="2000" b="0" i="0" dirty="0" err="1">
                <a:effectLst/>
                <a:latin typeface="system-ui"/>
              </a:rPr>
              <a:t>the</a:t>
            </a:r>
            <a:r>
              <a:rPr lang="de-AT" sz="2000" b="0" i="0" dirty="0">
                <a:effectLst/>
                <a:latin typeface="system-ui"/>
              </a:rPr>
              <a:t> </a:t>
            </a:r>
            <a:r>
              <a:rPr lang="de-AT" sz="2000" b="0" i="0" dirty="0" err="1">
                <a:effectLst/>
                <a:latin typeface="system-ui"/>
              </a:rPr>
              <a:t>bit</a:t>
            </a:r>
            <a:r>
              <a:rPr lang="de-AT" sz="2000" b="0" i="0" dirty="0">
                <a:effectLst/>
                <a:latin typeface="system-ui"/>
              </a:rPr>
              <a:t> </a:t>
            </a:r>
            <a:r>
              <a:rPr lang="de-AT" sz="2000" b="0" i="0" dirty="0" err="1">
                <a:effectLst/>
                <a:latin typeface="system-ui"/>
              </a:rPr>
              <a:t>string</a:t>
            </a:r>
            <a:r>
              <a:rPr lang="de-AT" sz="2000" dirty="0">
                <a:latin typeface="system-ui"/>
              </a:rPr>
              <a:t>, </a:t>
            </a:r>
            <a:r>
              <a:rPr lang="de-AT" sz="2000" dirty="0" err="1">
                <a:latin typeface="system-ui"/>
              </a:rPr>
              <a:t>apply</a:t>
            </a:r>
            <a:r>
              <a:rPr lang="de-AT" sz="2000" dirty="0">
                <a:latin typeface="system-ui"/>
              </a:rPr>
              <a:t> </a:t>
            </a:r>
            <a:r>
              <a:rPr lang="de-AT" sz="2000" dirty="0" err="1">
                <a:latin typeface="system-ui"/>
              </a:rPr>
              <a:t>GZIP</a:t>
            </a:r>
            <a:r>
              <a:rPr lang="de-AT" sz="2000" dirty="0">
                <a:latin typeface="system-ui"/>
              </a:rPr>
              <a:t>.</a:t>
            </a:r>
          </a:p>
          <a:p>
            <a:pPr marL="285750" indent="-285750"/>
            <a:endParaRPr lang="de-AT" sz="2000" b="0" i="0" dirty="0">
              <a:effectLst/>
              <a:latin typeface="system-ui"/>
            </a:endParaRPr>
          </a:p>
          <a:p>
            <a:pPr marL="285750" indent="-285750"/>
            <a:r>
              <a:rPr lang="de-AT" sz="2000" dirty="0" err="1">
                <a:latin typeface="system-ui"/>
              </a:rPr>
              <a:t>To</a:t>
            </a:r>
            <a:r>
              <a:rPr lang="de-AT" sz="2000" dirty="0">
                <a:latin typeface="system-ui"/>
              </a:rPr>
              <a:t> </a:t>
            </a:r>
            <a:r>
              <a:rPr lang="de-AT" sz="2000" dirty="0" err="1">
                <a:latin typeface="system-ui"/>
              </a:rPr>
              <a:t>make</a:t>
            </a:r>
            <a:r>
              <a:rPr lang="de-AT" sz="2000" dirty="0">
                <a:latin typeface="system-ui"/>
              </a:rPr>
              <a:t> </a:t>
            </a:r>
            <a:r>
              <a:rPr lang="de-AT" sz="2000" dirty="0" err="1">
                <a:latin typeface="system-ui"/>
              </a:rPr>
              <a:t>it</a:t>
            </a:r>
            <a:r>
              <a:rPr lang="de-AT" sz="2000" dirty="0">
                <a:latin typeface="system-ui"/>
              </a:rPr>
              <a:t> </a:t>
            </a:r>
            <a:r>
              <a:rPr lang="de-AT" sz="2000" dirty="0" err="1">
                <a:latin typeface="system-ui"/>
              </a:rPr>
              <a:t>bigger</a:t>
            </a:r>
            <a:r>
              <a:rPr lang="de-AT" sz="2000" dirty="0">
                <a:latin typeface="system-ui"/>
              </a:rPr>
              <a:t> </a:t>
            </a:r>
            <a:r>
              <a:rPr lang="de-AT" sz="2000" dirty="0" err="1">
                <a:latin typeface="system-ui"/>
              </a:rPr>
              <a:t>again</a:t>
            </a:r>
            <a:r>
              <a:rPr lang="de-AT" sz="2000" dirty="0">
                <a:latin typeface="system-ui"/>
              </a:rPr>
              <a:t> </a:t>
            </a:r>
            <a:r>
              <a:rPr lang="de-AT" sz="2000" dirty="0" err="1">
                <a:latin typeface="system-ui"/>
              </a:rPr>
              <a:t>then</a:t>
            </a:r>
            <a:r>
              <a:rPr lang="de-AT" sz="2000" dirty="0">
                <a:latin typeface="system-ui"/>
              </a:rPr>
              <a:t> </a:t>
            </a:r>
            <a:r>
              <a:rPr lang="de-AT" sz="2000" dirty="0" err="1">
                <a:latin typeface="system-ui"/>
              </a:rPr>
              <a:t>apply</a:t>
            </a:r>
            <a:r>
              <a:rPr lang="de-AT" sz="2000" dirty="0">
                <a:latin typeface="system-ui"/>
              </a:rPr>
              <a:t> </a:t>
            </a:r>
            <a:r>
              <a:rPr lang="de-AT" sz="2000" dirty="0" err="1">
                <a:latin typeface="system-ui"/>
              </a:rPr>
              <a:t>base64encoding</a:t>
            </a:r>
            <a:r>
              <a:rPr lang="de-AT" sz="2000" dirty="0">
                <a:latin typeface="system-ui"/>
              </a:rPr>
              <a:t> ;-)</a:t>
            </a:r>
            <a:endParaRPr lang="de-AT" sz="2000" b="0" i="0" dirty="0">
              <a:effectLst/>
              <a:latin typeface="system-ui"/>
            </a:endParaRPr>
          </a:p>
          <a:p>
            <a:endParaRPr lang="de-AT" sz="2000" u="sng" dirty="0">
              <a:latin typeface="system-ui"/>
            </a:endParaRPr>
          </a:p>
        </p:txBody>
      </p: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EF3E74F9-4899-7BF2-BC67-416D78DEF968}"/>
              </a:ext>
            </a:extLst>
          </p:cNvPr>
          <p:cNvGrpSpPr/>
          <p:nvPr/>
        </p:nvGrpSpPr>
        <p:grpSpPr>
          <a:xfrm>
            <a:off x="7519149" y="3664853"/>
            <a:ext cx="4282831" cy="576000"/>
            <a:chOff x="7557477" y="2493108"/>
            <a:chExt cx="4282831" cy="576000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0BFB184A-5678-C461-C705-37F153B56288}"/>
                </a:ext>
              </a:extLst>
            </p:cNvPr>
            <p:cNvSpPr/>
            <p:nvPr/>
          </p:nvSpPr>
          <p:spPr>
            <a:xfrm>
              <a:off x="7557477" y="2493108"/>
              <a:ext cx="4282831" cy="576000"/>
            </a:xfrm>
            <a:prstGeom prst="rect">
              <a:avLst/>
            </a:prstGeom>
            <a:noFill/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rtlCol="0" anchor="t" anchorCtr="0"/>
            <a:lstStyle/>
            <a:p>
              <a:pPr algn="l"/>
              <a:endParaRPr lang="de-AT" dirty="0"/>
            </a:p>
          </p:txBody>
        </p:sp>
        <p:cxnSp>
          <p:nvCxnSpPr>
            <p:cNvPr id="8" name="Gerader Verbinder 7">
              <a:extLst>
                <a:ext uri="{FF2B5EF4-FFF2-40B4-BE49-F238E27FC236}">
                  <a16:creationId xmlns:a16="http://schemas.microsoft.com/office/drawing/2014/main" id="{F8D411C4-1DE2-C9DA-B303-D75094C5CA91}"/>
                </a:ext>
              </a:extLst>
            </p:cNvPr>
            <p:cNvCxnSpPr/>
            <p:nvPr/>
          </p:nvCxnSpPr>
          <p:spPr>
            <a:xfrm>
              <a:off x="8039100" y="2493108"/>
              <a:ext cx="0" cy="576000"/>
            </a:xfrm>
            <a:prstGeom prst="line">
              <a:avLst/>
            </a:prstGeom>
            <a:ln w="9525">
              <a:solidFill>
                <a:schemeClr val="tx1"/>
              </a:solidFill>
              <a:headEnd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r Verbinder 8">
              <a:extLst>
                <a:ext uri="{FF2B5EF4-FFF2-40B4-BE49-F238E27FC236}">
                  <a16:creationId xmlns:a16="http://schemas.microsoft.com/office/drawing/2014/main" id="{E3101764-19B9-17BF-E8E1-EFE26A381D1D}"/>
                </a:ext>
              </a:extLst>
            </p:cNvPr>
            <p:cNvCxnSpPr/>
            <p:nvPr/>
          </p:nvCxnSpPr>
          <p:spPr>
            <a:xfrm>
              <a:off x="8562975" y="2493108"/>
              <a:ext cx="0" cy="576000"/>
            </a:xfrm>
            <a:prstGeom prst="line">
              <a:avLst/>
            </a:prstGeom>
            <a:ln w="9525">
              <a:solidFill>
                <a:schemeClr val="tx1"/>
              </a:solidFill>
              <a:headEnd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r Verbinder 9">
              <a:extLst>
                <a:ext uri="{FF2B5EF4-FFF2-40B4-BE49-F238E27FC236}">
                  <a16:creationId xmlns:a16="http://schemas.microsoft.com/office/drawing/2014/main" id="{1478793F-521C-34E7-EE0C-CCB139504C57}"/>
                </a:ext>
              </a:extLst>
            </p:cNvPr>
            <p:cNvCxnSpPr/>
            <p:nvPr/>
          </p:nvCxnSpPr>
          <p:spPr>
            <a:xfrm>
              <a:off x="9077325" y="2493108"/>
              <a:ext cx="0" cy="576000"/>
            </a:xfrm>
            <a:prstGeom prst="line">
              <a:avLst/>
            </a:prstGeom>
            <a:ln w="9525">
              <a:solidFill>
                <a:schemeClr val="tx1"/>
              </a:solidFill>
              <a:headEnd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r Verbinder 10">
              <a:extLst>
                <a:ext uri="{FF2B5EF4-FFF2-40B4-BE49-F238E27FC236}">
                  <a16:creationId xmlns:a16="http://schemas.microsoft.com/office/drawing/2014/main" id="{D562A81B-7415-4C16-6EA2-50A21F8E6ACF}"/>
                </a:ext>
              </a:extLst>
            </p:cNvPr>
            <p:cNvCxnSpPr/>
            <p:nvPr/>
          </p:nvCxnSpPr>
          <p:spPr>
            <a:xfrm>
              <a:off x="9591675" y="2493108"/>
              <a:ext cx="0" cy="576000"/>
            </a:xfrm>
            <a:prstGeom prst="line">
              <a:avLst/>
            </a:prstGeom>
            <a:ln w="9525">
              <a:solidFill>
                <a:schemeClr val="tx1"/>
              </a:solidFill>
              <a:headEnd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r Verbinder 11">
              <a:extLst>
                <a:ext uri="{FF2B5EF4-FFF2-40B4-BE49-F238E27FC236}">
                  <a16:creationId xmlns:a16="http://schemas.microsoft.com/office/drawing/2014/main" id="{5713EF84-02C8-3F6A-BD3C-2280B4F70DFF}"/>
                </a:ext>
              </a:extLst>
            </p:cNvPr>
            <p:cNvCxnSpPr/>
            <p:nvPr/>
          </p:nvCxnSpPr>
          <p:spPr>
            <a:xfrm>
              <a:off x="10106025" y="2493108"/>
              <a:ext cx="0" cy="576000"/>
            </a:xfrm>
            <a:prstGeom prst="line">
              <a:avLst/>
            </a:prstGeom>
            <a:ln w="9525">
              <a:solidFill>
                <a:schemeClr val="tx1"/>
              </a:solidFill>
              <a:headEnd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67110903-22A0-FF12-33C9-66BF234539C2}"/>
                </a:ext>
              </a:extLst>
            </p:cNvPr>
            <p:cNvSpPr txBox="1"/>
            <p:nvPr/>
          </p:nvSpPr>
          <p:spPr>
            <a:xfrm>
              <a:off x="10803240" y="2596442"/>
              <a:ext cx="67367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de-AT" dirty="0">
                  <a:latin typeface="system-ui"/>
                </a:rPr>
                <a:t>…</a:t>
              </a:r>
              <a:endParaRPr lang="de-AT" dirty="0"/>
            </a:p>
          </p:txBody>
        </p: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8B072093-6421-6D77-6AFD-D195E2D07051}"/>
                </a:ext>
              </a:extLst>
            </p:cNvPr>
            <p:cNvSpPr txBox="1"/>
            <p:nvPr/>
          </p:nvSpPr>
          <p:spPr>
            <a:xfrm>
              <a:off x="7634277" y="2596442"/>
              <a:ext cx="32802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system-ui"/>
                </a:rPr>
                <a:t>0</a:t>
              </a:r>
              <a:endParaRPr lang="de-AT" dirty="0"/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CFFB8B96-92B5-5671-E330-4BFB7AE8EA4C}"/>
                </a:ext>
              </a:extLst>
            </p:cNvPr>
            <p:cNvSpPr txBox="1"/>
            <p:nvPr/>
          </p:nvSpPr>
          <p:spPr>
            <a:xfrm>
              <a:off x="8115889" y="2591734"/>
              <a:ext cx="32802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system-ui"/>
                </a:rPr>
                <a:t>0</a:t>
              </a:r>
              <a:endParaRPr lang="de-AT" dirty="0"/>
            </a:p>
          </p:txBody>
        </p: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F3B62994-1F8E-A6D7-41FC-973319B1AEC8}"/>
                </a:ext>
              </a:extLst>
            </p:cNvPr>
            <p:cNvSpPr txBox="1"/>
            <p:nvPr/>
          </p:nvSpPr>
          <p:spPr>
            <a:xfrm>
              <a:off x="8630238" y="2596442"/>
              <a:ext cx="32802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system-ui"/>
                </a:rPr>
                <a:t>0</a:t>
              </a:r>
              <a:endParaRPr lang="de-AT" dirty="0"/>
            </a:p>
          </p:txBody>
        </p:sp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F2850341-B995-3BF3-D48C-0FF21CD047CD}"/>
                </a:ext>
              </a:extLst>
            </p:cNvPr>
            <p:cNvSpPr txBox="1"/>
            <p:nvPr/>
          </p:nvSpPr>
          <p:spPr>
            <a:xfrm>
              <a:off x="9684838" y="2596442"/>
              <a:ext cx="32802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system-ui"/>
                </a:rPr>
                <a:t>1</a:t>
              </a:r>
              <a:endParaRPr lang="de-AT" dirty="0"/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B269345A-BA09-FC35-EE3A-196C0E21A1E4}"/>
                </a:ext>
              </a:extLst>
            </p:cNvPr>
            <p:cNvSpPr txBox="1"/>
            <p:nvPr/>
          </p:nvSpPr>
          <p:spPr>
            <a:xfrm>
              <a:off x="9141127" y="2596442"/>
              <a:ext cx="32802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system-ui"/>
                </a:rPr>
                <a:t>0</a:t>
              </a:r>
              <a:endParaRPr lang="de-AT" dirty="0"/>
            </a:p>
          </p:txBody>
        </p:sp>
      </p:grpSp>
      <p:cxnSp>
        <p:nvCxnSpPr>
          <p:cNvPr id="22" name="Gerade Verbindung mit Pfeil 21">
            <a:extLst>
              <a:ext uri="{FF2B5EF4-FFF2-40B4-BE49-F238E27FC236}">
                <a16:creationId xmlns:a16="http://schemas.microsoft.com/office/drawing/2014/main" id="{787226D8-7E5F-BC4C-B26E-D429FDA2B61B}"/>
              </a:ext>
            </a:extLst>
          </p:cNvPr>
          <p:cNvCxnSpPr/>
          <p:nvPr/>
        </p:nvCxnSpPr>
        <p:spPr>
          <a:xfrm flipV="1">
            <a:off x="9805897" y="4407236"/>
            <a:ext cx="0" cy="1104900"/>
          </a:xfrm>
          <a:prstGeom prst="straightConnector1">
            <a:avLst/>
          </a:prstGeom>
          <a:ln w="41275">
            <a:solidFill>
              <a:srgbClr val="FF0000"/>
            </a:solidFill>
            <a:headEnd w="lg" len="lg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feld 23">
            <a:extLst>
              <a:ext uri="{FF2B5EF4-FFF2-40B4-BE49-F238E27FC236}">
                <a16:creationId xmlns:a16="http://schemas.microsoft.com/office/drawing/2014/main" id="{F9FABC0A-8F9F-2E2A-46B1-823C38C1A1C6}"/>
              </a:ext>
            </a:extLst>
          </p:cNvPr>
          <p:cNvSpPr txBox="1"/>
          <p:nvPr/>
        </p:nvSpPr>
        <p:spPr>
          <a:xfrm>
            <a:off x="9342437" y="5544874"/>
            <a:ext cx="1035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AT" b="0" i="0" dirty="0" err="1">
                <a:effectLst/>
                <a:latin typeface="system-ui"/>
              </a:rPr>
              <a:t>Revoked</a:t>
            </a:r>
            <a:endParaRPr lang="de-AT" dirty="0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B16571A2-A1AB-354F-62D6-92C127ED2DD2}"/>
              </a:ext>
            </a:extLst>
          </p:cNvPr>
          <p:cNvSpPr txBox="1"/>
          <p:nvPr/>
        </p:nvSpPr>
        <p:spPr>
          <a:xfrm>
            <a:off x="9200323" y="2976188"/>
            <a:ext cx="1035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AT" b="0" i="0" dirty="0">
                <a:effectLst/>
                <a:latin typeface="system-ui"/>
              </a:rPr>
              <a:t>Indexes</a:t>
            </a:r>
            <a:endParaRPr lang="de-AT" dirty="0"/>
          </a:p>
        </p:txBody>
      </p:sp>
      <p:sp>
        <p:nvSpPr>
          <p:cNvPr id="29" name="Geschweifte Klammer links 28">
            <a:extLst>
              <a:ext uri="{FF2B5EF4-FFF2-40B4-BE49-F238E27FC236}">
                <a16:creationId xmlns:a16="http://schemas.microsoft.com/office/drawing/2014/main" id="{8E1D1709-2047-B0DA-9446-DE794AF80FA0}"/>
              </a:ext>
            </a:extLst>
          </p:cNvPr>
          <p:cNvSpPr/>
          <p:nvPr/>
        </p:nvSpPr>
        <p:spPr>
          <a:xfrm rot="5400000">
            <a:off x="9501886" y="1350103"/>
            <a:ext cx="285872" cy="4195375"/>
          </a:xfrm>
          <a:prstGeom prst="leftBrace">
            <a:avLst>
              <a:gd name="adj1" fmla="val 8333"/>
              <a:gd name="adj2" fmla="val 49547"/>
            </a:avLst>
          </a:prstGeom>
          <a:ln w="12700">
            <a:solidFill>
              <a:schemeClr val="tx1"/>
            </a:solidFill>
            <a:headEnd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cxnSp>
        <p:nvCxnSpPr>
          <p:cNvPr id="7" name="Gerade Verbindung mit Pfeil 21">
            <a:extLst>
              <a:ext uri="{FF2B5EF4-FFF2-40B4-BE49-F238E27FC236}">
                <a16:creationId xmlns:a16="http://schemas.microsoft.com/office/drawing/2014/main" id="{ADD5F6C4-DF85-4310-B068-6A89668B3EFC}"/>
              </a:ext>
            </a:extLst>
          </p:cNvPr>
          <p:cNvCxnSpPr/>
          <p:nvPr/>
        </p:nvCxnSpPr>
        <p:spPr>
          <a:xfrm flipV="1">
            <a:off x="7787528" y="4343480"/>
            <a:ext cx="0" cy="1104900"/>
          </a:xfrm>
          <a:prstGeom prst="straightConnector1">
            <a:avLst/>
          </a:prstGeom>
          <a:ln w="41275">
            <a:solidFill>
              <a:schemeClr val="accent6">
                <a:lumMod val="75000"/>
              </a:schemeClr>
            </a:solidFill>
            <a:headEnd w="lg" len="lg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23">
            <a:extLst>
              <a:ext uri="{FF2B5EF4-FFF2-40B4-BE49-F238E27FC236}">
                <a16:creationId xmlns:a16="http://schemas.microsoft.com/office/drawing/2014/main" id="{8E109AF4-0BA8-050C-74E1-0FF4489B268A}"/>
              </a:ext>
            </a:extLst>
          </p:cNvPr>
          <p:cNvSpPr txBox="1"/>
          <p:nvPr/>
        </p:nvSpPr>
        <p:spPr>
          <a:xfrm>
            <a:off x="7324068" y="5481118"/>
            <a:ext cx="10357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AT" b="0" i="0" dirty="0">
                <a:effectLst/>
                <a:latin typeface="system-ui"/>
              </a:rPr>
              <a:t>Not</a:t>
            </a:r>
            <a:br>
              <a:rPr lang="de-AT" b="0" i="0" dirty="0">
                <a:effectLst/>
                <a:latin typeface="system-ui"/>
              </a:rPr>
            </a:br>
            <a:r>
              <a:rPr lang="de-AT" b="0" i="0" dirty="0">
                <a:effectLst/>
                <a:latin typeface="system-ui"/>
              </a:rPr>
              <a:t>Revoked</a:t>
            </a:r>
            <a:endParaRPr lang="de-AT" dirty="0"/>
          </a:p>
        </p:txBody>
      </p:sp>
      <p:cxnSp>
        <p:nvCxnSpPr>
          <p:cNvPr id="21" name="Gerade Verbindung mit Pfeil 21">
            <a:extLst>
              <a:ext uri="{FF2B5EF4-FFF2-40B4-BE49-F238E27FC236}">
                <a16:creationId xmlns:a16="http://schemas.microsoft.com/office/drawing/2014/main" id="{ADC9565E-F4FB-30D6-567A-881082E27394}"/>
              </a:ext>
            </a:extLst>
          </p:cNvPr>
          <p:cNvCxnSpPr>
            <a:cxnSpLocks/>
          </p:cNvCxnSpPr>
          <p:nvPr/>
        </p:nvCxnSpPr>
        <p:spPr>
          <a:xfrm flipV="1">
            <a:off x="8077561" y="4343480"/>
            <a:ext cx="138391" cy="1175314"/>
          </a:xfrm>
          <a:prstGeom prst="straightConnector1">
            <a:avLst/>
          </a:prstGeom>
          <a:ln w="41275">
            <a:solidFill>
              <a:schemeClr val="accent6">
                <a:lumMod val="75000"/>
              </a:schemeClr>
            </a:solidFill>
            <a:headEnd w="lg" len="lg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1">
            <a:extLst>
              <a:ext uri="{FF2B5EF4-FFF2-40B4-BE49-F238E27FC236}">
                <a16:creationId xmlns:a16="http://schemas.microsoft.com/office/drawing/2014/main" id="{4E55DBBB-9471-01DD-B123-FB356EEFB26E}"/>
              </a:ext>
            </a:extLst>
          </p:cNvPr>
          <p:cNvCxnSpPr>
            <a:cxnSpLocks/>
          </p:cNvCxnSpPr>
          <p:nvPr/>
        </p:nvCxnSpPr>
        <p:spPr>
          <a:xfrm flipV="1">
            <a:off x="8277369" y="4314979"/>
            <a:ext cx="492783" cy="1249913"/>
          </a:xfrm>
          <a:prstGeom prst="straightConnector1">
            <a:avLst/>
          </a:prstGeom>
          <a:ln w="41275">
            <a:solidFill>
              <a:schemeClr val="accent6">
                <a:lumMod val="75000"/>
              </a:schemeClr>
            </a:solidFill>
            <a:headEnd w="lg" len="lg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21">
            <a:extLst>
              <a:ext uri="{FF2B5EF4-FFF2-40B4-BE49-F238E27FC236}">
                <a16:creationId xmlns:a16="http://schemas.microsoft.com/office/drawing/2014/main" id="{D63A0631-B604-5A23-579B-D9017CFBBFB9}"/>
              </a:ext>
            </a:extLst>
          </p:cNvPr>
          <p:cNvCxnSpPr>
            <a:cxnSpLocks/>
          </p:cNvCxnSpPr>
          <p:nvPr/>
        </p:nvCxnSpPr>
        <p:spPr>
          <a:xfrm flipV="1">
            <a:off x="8429769" y="4407236"/>
            <a:ext cx="821928" cy="1310056"/>
          </a:xfrm>
          <a:prstGeom prst="straightConnector1">
            <a:avLst/>
          </a:prstGeom>
          <a:ln w="41275">
            <a:solidFill>
              <a:schemeClr val="accent6">
                <a:lumMod val="75000"/>
              </a:schemeClr>
            </a:solidFill>
            <a:headEnd w="lg" len="lg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5513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2EEA7-4203-2398-01C8-85BF959C0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experience is needed!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728D5-C54D-6B8D-924A-E9000DD02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this a useful concept?</a:t>
            </a:r>
          </a:p>
          <a:p>
            <a:endParaRPr lang="en-US" dirty="0"/>
          </a:p>
          <a:p>
            <a:r>
              <a:rPr lang="en-US" dirty="0"/>
              <a:t>If it is useful for JWTs/CWTs, should it be applied to X.509 certificates as well?</a:t>
            </a:r>
          </a:p>
          <a:p>
            <a:endParaRPr lang="en-US" dirty="0"/>
          </a:p>
          <a:p>
            <a:r>
              <a:rPr lang="en-US" dirty="0"/>
              <a:t>Is there room for improvement?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Come to the OAuth WG and tell us!</a:t>
            </a:r>
            <a:endParaRPr lang="LID4096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490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405</Words>
  <Application>Microsoft Office PowerPoint</Application>
  <PresentationFormat>Widescreen</PresentationFormat>
  <Paragraphs>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system-ui</vt:lpstr>
      <vt:lpstr>Wingdings</vt:lpstr>
      <vt:lpstr>Office Theme</vt:lpstr>
      <vt:lpstr>Can we improve certificate/JWT/CWT revocation?</vt:lpstr>
      <vt:lpstr>A lot has been said about certificate revocation already</vt:lpstr>
      <vt:lpstr>JSON Web Tokens (JWTs) have now become certificates as well</vt:lpstr>
      <vt:lpstr>Status Lists</vt:lpstr>
      <vt:lpstr>What are Status Lists?</vt:lpstr>
      <vt:lpstr>Your experience is needed!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 we improve certificate/JWT/CWT revocation?</dc:title>
  <dc:creator>Hannes Tschofenig</dc:creator>
  <cp:lastModifiedBy>Hannes Tschofenig</cp:lastModifiedBy>
  <cp:revision>2</cp:revision>
  <dcterms:created xsi:type="dcterms:W3CDTF">2023-11-03T07:17:19Z</dcterms:created>
  <dcterms:modified xsi:type="dcterms:W3CDTF">2023-11-03T07:59:49Z</dcterms:modified>
</cp:coreProperties>
</file>