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309" r:id="rId4"/>
    <p:sldId id="310" r:id="rId5"/>
    <p:sldId id="262" r:id="rId6"/>
    <p:sldId id="265" r:id="rId7"/>
    <p:sldId id="269" r:id="rId8"/>
    <p:sldId id="277" r:id="rId9"/>
    <p:sldId id="278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1"/>
    <p:restoredTop sz="95865"/>
  </p:normalViewPr>
  <p:slideViewPr>
    <p:cSldViewPr snapToGrid="0">
      <p:cViewPr varScale="1">
        <p:scale>
          <a:sx n="112" d="100"/>
          <a:sy n="112" d="100"/>
        </p:scale>
        <p:origin x="6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1ADAA-1F67-2B43-8A98-09B7B5EC0F41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5658771B-21E5-AC4C-93FA-BBB16B902ACC}">
      <dgm:prSet phldrT="[Text]" custT="1"/>
      <dgm:spPr/>
      <dgm:t>
        <a:bodyPr/>
        <a:lstStyle/>
        <a:p>
          <a:pPr marL="0" algn="ctr">
            <a:lnSpc>
              <a:spcPct val="90000"/>
            </a:lnSpc>
            <a:spcAft>
              <a:spcPct val="35000"/>
            </a:spcAft>
          </a:pPr>
          <a:endParaRPr lang="en-IN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11113" algn="l">
            <a:lnSpc>
              <a:spcPct val="114000"/>
            </a:lnSpc>
            <a:spcAft>
              <a:spcPts val="0"/>
            </a:spcAft>
            <a:tabLst/>
          </a:pPr>
          <a:r>
            <a:rPr lang="en-IN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1. Local language and dialect </a:t>
          </a:r>
        </a:p>
        <a:p>
          <a:pPr marL="0" indent="11113" algn="l">
            <a:lnSpc>
              <a:spcPct val="114000"/>
            </a:lnSpc>
            <a:spcAft>
              <a:spcPts val="0"/>
            </a:spcAft>
            <a:tabLst/>
          </a:pPr>
          <a:r>
            <a:rPr lang="en-IN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2 Able to create local content</a:t>
          </a:r>
        </a:p>
        <a:p>
          <a:pPr marL="0" indent="11113" algn="l">
            <a:lnSpc>
              <a:spcPct val="114000"/>
            </a:lnSpc>
            <a:spcAft>
              <a:spcPts val="0"/>
            </a:spcAft>
            <a:tabLst/>
          </a:pPr>
          <a:r>
            <a:rPr lang="en-IN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3. Ability to have local partnerships</a:t>
          </a:r>
        </a:p>
        <a:p>
          <a:pPr marL="0" indent="11113" algn="l">
            <a:lnSpc>
              <a:spcPct val="114000"/>
            </a:lnSpc>
            <a:spcAft>
              <a:spcPts val="0"/>
            </a:spcAft>
            <a:tabLst/>
          </a:pPr>
          <a:r>
            <a:rPr lang="en-IN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4. Skilled human resource who understands broadcasting and management of content</a:t>
          </a:r>
        </a:p>
        <a:p>
          <a:pPr marL="0" indent="11113" algn="l">
            <a:lnSpc>
              <a:spcPct val="114000"/>
            </a:lnSpc>
            <a:spcAft>
              <a:spcPts val="0"/>
            </a:spcAft>
            <a:tabLst/>
          </a:pPr>
          <a:r>
            <a:rPr lang="en-IN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5. Technical infrastructure such as tower, local server space for storing local content </a:t>
          </a:r>
        </a:p>
        <a:p>
          <a:pPr marL="0" indent="11113" algn="l">
            <a:lnSpc>
              <a:spcPct val="114000"/>
            </a:lnSpc>
            <a:spcAft>
              <a:spcPts val="0"/>
            </a:spcAft>
            <a:tabLst/>
          </a:pPr>
          <a:r>
            <a:rPr lang="en-IN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6. Have a license for broadcasting and SACFA clearance (India)</a:t>
          </a:r>
        </a:p>
        <a:p>
          <a:pPr marL="0" algn="l">
            <a:lnSpc>
              <a:spcPct val="114000"/>
            </a:lnSpc>
            <a:spcAft>
              <a:spcPts val="0"/>
            </a:spcAft>
          </a:pPr>
          <a:r>
            <a:rPr lang="en-IN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7. Have purpose/objectivity </a:t>
          </a:r>
        </a:p>
        <a:p>
          <a:pPr marL="0" algn="l">
            <a:lnSpc>
              <a:spcPct val="90000"/>
            </a:lnSpc>
            <a:spcAft>
              <a:spcPct val="35000"/>
            </a:spcAft>
          </a:pPr>
          <a:endParaRPr lang="en-GB" sz="1400" dirty="0"/>
        </a:p>
      </dgm:t>
    </dgm:pt>
    <dgm:pt modelId="{1A731354-A9BD-1B4C-AF2B-2C2B3B3A4DE6}" type="parTrans" cxnId="{F21A333C-96A6-7F4F-9A4F-0C3A3360B719}">
      <dgm:prSet/>
      <dgm:spPr/>
      <dgm:t>
        <a:bodyPr/>
        <a:lstStyle/>
        <a:p>
          <a:endParaRPr lang="en-GB"/>
        </a:p>
      </dgm:t>
    </dgm:pt>
    <dgm:pt modelId="{C8C3870E-6CBE-B643-A57F-784002064457}" type="sibTrans" cxnId="{F21A333C-96A6-7F4F-9A4F-0C3A3360B719}">
      <dgm:prSet/>
      <dgm:spPr/>
      <dgm:t>
        <a:bodyPr/>
        <a:lstStyle/>
        <a:p>
          <a:endParaRPr lang="en-GB"/>
        </a:p>
      </dgm:t>
    </dgm:pt>
    <dgm:pt modelId="{34BAF467-F34B-554F-8F78-038A3F3E5CBB}">
      <dgm:prSet phldrT="[Text]" custT="1"/>
      <dgm:spPr/>
      <dgm:t>
        <a:bodyPr/>
        <a:lstStyle/>
        <a:p>
          <a:pPr algn="l"/>
          <a:r>
            <a:rPr lang="en-GB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1. Have local server to store user logs</a:t>
          </a:r>
        </a:p>
        <a:p>
          <a:pPr algn="l"/>
          <a:r>
            <a:rPr lang="en-GB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2.  </a:t>
          </a:r>
          <a:r>
            <a:rPr lang="en-IN" sz="13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Have backhaul internet lease line which can be distributed further in local communities</a:t>
          </a:r>
          <a:endParaRPr lang="en-GB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GB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3. Ability to train local communities on digital skills and wireless networks</a:t>
          </a:r>
        </a:p>
        <a:p>
          <a:pPr algn="l"/>
          <a:r>
            <a:rPr lang="en-GB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4. Ability to extend the connectivity </a:t>
          </a:r>
        </a:p>
        <a:p>
          <a:pPr algn="l"/>
          <a:r>
            <a:rPr lang="en-GB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5. Ability to create local repository of local content</a:t>
          </a:r>
        </a:p>
        <a:p>
          <a:pPr algn="l"/>
          <a:r>
            <a:rPr lang="en-GB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</a:p>
      </dgm:t>
    </dgm:pt>
    <dgm:pt modelId="{E047D75A-4C31-DB43-8EA4-78A7B3E2ED15}" type="parTrans" cxnId="{BEF80BD7-7C7C-4449-A4BC-031FA679E163}">
      <dgm:prSet/>
      <dgm:spPr/>
      <dgm:t>
        <a:bodyPr/>
        <a:lstStyle/>
        <a:p>
          <a:endParaRPr lang="en-GB"/>
        </a:p>
      </dgm:t>
    </dgm:pt>
    <dgm:pt modelId="{489AA6DC-67DA-C14B-B2EE-165FAC5DB1C8}" type="sibTrans" cxnId="{BEF80BD7-7C7C-4449-A4BC-031FA679E163}">
      <dgm:prSet/>
      <dgm:spPr/>
      <dgm:t>
        <a:bodyPr/>
        <a:lstStyle/>
        <a:p>
          <a:endParaRPr lang="en-GB"/>
        </a:p>
      </dgm:t>
    </dgm:pt>
    <dgm:pt modelId="{C084C08D-D1E9-8B4C-B3C7-EDD6520796D6}" type="pres">
      <dgm:prSet presAssocID="{7F61ADAA-1F67-2B43-8A98-09B7B5EC0F41}" presName="compositeShape" presStyleCnt="0">
        <dgm:presLayoutVars>
          <dgm:chMax val="7"/>
          <dgm:dir/>
          <dgm:resizeHandles val="exact"/>
        </dgm:presLayoutVars>
      </dgm:prSet>
      <dgm:spPr/>
    </dgm:pt>
    <dgm:pt modelId="{8DBCB56A-8105-7240-9189-19FE31D190EB}" type="pres">
      <dgm:prSet presAssocID="{5658771B-21E5-AC4C-93FA-BBB16B902ACC}" presName="circ1" presStyleLbl="vennNode1" presStyleIdx="0" presStyleCnt="2"/>
      <dgm:spPr/>
    </dgm:pt>
    <dgm:pt modelId="{0318AD04-75B8-0D4A-8526-460078F3BB08}" type="pres">
      <dgm:prSet presAssocID="{5658771B-21E5-AC4C-93FA-BBB16B902A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34890C-F3BA-5140-A2F7-72E9D0B9A98D}" type="pres">
      <dgm:prSet presAssocID="{34BAF467-F34B-554F-8F78-038A3F3E5CBB}" presName="circ2" presStyleLbl="vennNode1" presStyleIdx="1" presStyleCnt="2"/>
      <dgm:spPr/>
    </dgm:pt>
    <dgm:pt modelId="{5ABD7B4D-6498-144B-822F-58DE38D4872E}" type="pres">
      <dgm:prSet presAssocID="{34BAF467-F34B-554F-8F78-038A3F3E5CB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DE2623-E9DA-AB46-B9C6-A73F9E2337D5}" type="presOf" srcId="{5658771B-21E5-AC4C-93FA-BBB16B902ACC}" destId="{0318AD04-75B8-0D4A-8526-460078F3BB08}" srcOrd="1" destOrd="0" presId="urn:microsoft.com/office/officeart/2005/8/layout/venn1"/>
    <dgm:cxn modelId="{16E39A36-ADD6-B643-A775-9E66B90B1A75}" type="presOf" srcId="{5658771B-21E5-AC4C-93FA-BBB16B902ACC}" destId="{8DBCB56A-8105-7240-9189-19FE31D190EB}" srcOrd="0" destOrd="0" presId="urn:microsoft.com/office/officeart/2005/8/layout/venn1"/>
    <dgm:cxn modelId="{F21A333C-96A6-7F4F-9A4F-0C3A3360B719}" srcId="{7F61ADAA-1F67-2B43-8A98-09B7B5EC0F41}" destId="{5658771B-21E5-AC4C-93FA-BBB16B902ACC}" srcOrd="0" destOrd="0" parTransId="{1A731354-A9BD-1B4C-AF2B-2C2B3B3A4DE6}" sibTransId="{C8C3870E-6CBE-B643-A57F-784002064457}"/>
    <dgm:cxn modelId="{10337166-D219-CB46-BEF8-DD911651F0BE}" type="presOf" srcId="{34BAF467-F34B-554F-8F78-038A3F3E5CBB}" destId="{5ABD7B4D-6498-144B-822F-58DE38D4872E}" srcOrd="1" destOrd="0" presId="urn:microsoft.com/office/officeart/2005/8/layout/venn1"/>
    <dgm:cxn modelId="{BEF80BD7-7C7C-4449-A4BC-031FA679E163}" srcId="{7F61ADAA-1F67-2B43-8A98-09B7B5EC0F41}" destId="{34BAF467-F34B-554F-8F78-038A3F3E5CBB}" srcOrd="1" destOrd="0" parTransId="{E047D75A-4C31-DB43-8EA4-78A7B3E2ED15}" sibTransId="{489AA6DC-67DA-C14B-B2EE-165FAC5DB1C8}"/>
    <dgm:cxn modelId="{A681FDE3-5396-2145-B7D2-00A926238768}" type="presOf" srcId="{34BAF467-F34B-554F-8F78-038A3F3E5CBB}" destId="{C234890C-F3BA-5140-A2F7-72E9D0B9A98D}" srcOrd="0" destOrd="0" presId="urn:microsoft.com/office/officeart/2005/8/layout/venn1"/>
    <dgm:cxn modelId="{1D60E2FD-9096-574E-B173-387126C82018}" type="presOf" srcId="{7F61ADAA-1F67-2B43-8A98-09B7B5EC0F41}" destId="{C084C08D-D1E9-8B4C-B3C7-EDD6520796D6}" srcOrd="0" destOrd="0" presId="urn:microsoft.com/office/officeart/2005/8/layout/venn1"/>
    <dgm:cxn modelId="{B0A69F83-DF4D-6642-941B-463FEE263B78}" type="presParOf" srcId="{C084C08D-D1E9-8B4C-B3C7-EDD6520796D6}" destId="{8DBCB56A-8105-7240-9189-19FE31D190EB}" srcOrd="0" destOrd="0" presId="urn:microsoft.com/office/officeart/2005/8/layout/venn1"/>
    <dgm:cxn modelId="{5B5520F7-0B7C-D14D-837E-9A9D4A0AB0D7}" type="presParOf" srcId="{C084C08D-D1E9-8B4C-B3C7-EDD6520796D6}" destId="{0318AD04-75B8-0D4A-8526-460078F3BB08}" srcOrd="1" destOrd="0" presId="urn:microsoft.com/office/officeart/2005/8/layout/venn1"/>
    <dgm:cxn modelId="{F9E9E964-2E60-4E40-9448-29B103F6E857}" type="presParOf" srcId="{C084C08D-D1E9-8B4C-B3C7-EDD6520796D6}" destId="{C234890C-F3BA-5140-A2F7-72E9D0B9A98D}" srcOrd="2" destOrd="0" presId="urn:microsoft.com/office/officeart/2005/8/layout/venn1"/>
    <dgm:cxn modelId="{93E13971-9C62-3249-B4FC-D03DCF4D4FC1}" type="presParOf" srcId="{C084C08D-D1E9-8B4C-B3C7-EDD6520796D6}" destId="{5ABD7B4D-6498-144B-822F-58DE38D4872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CB56A-8105-7240-9189-19FE31D190EB}">
      <dsp:nvSpPr>
        <dsp:cNvPr id="0" name=""/>
        <dsp:cNvSpPr/>
      </dsp:nvSpPr>
      <dsp:spPr>
        <a:xfrm>
          <a:off x="997170" y="12039"/>
          <a:ext cx="4402029" cy="440202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11113" algn="l" defTabSz="5778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en-IN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Local language and dialect </a:t>
          </a:r>
        </a:p>
        <a:p>
          <a:pPr marL="0" lvl="0" indent="11113" algn="l" defTabSz="5778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en-IN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Able to create local content</a:t>
          </a:r>
        </a:p>
        <a:p>
          <a:pPr marL="0" lvl="0" indent="11113" algn="l" defTabSz="5778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en-IN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Ability to have local partnerships</a:t>
          </a:r>
        </a:p>
        <a:p>
          <a:pPr marL="0" lvl="0" indent="11113" algn="l" defTabSz="5778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en-IN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Skilled human resource who understands broadcasting and management of content</a:t>
          </a:r>
        </a:p>
        <a:p>
          <a:pPr marL="0" lvl="0" indent="11113" algn="l" defTabSz="5778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en-IN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Technical infrastructure such as tower, local server space for storing local content </a:t>
          </a:r>
        </a:p>
        <a:p>
          <a:pPr marL="0" lvl="0" indent="11113" algn="l" defTabSz="5778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en-IN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Have a license for broadcasting and SACFA clearance (India)</a:t>
          </a:r>
        </a:p>
        <a:p>
          <a:pPr marL="0" lvl="0" algn="l" defTabSz="5778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 Have purpose/objectivity 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611868" y="531132"/>
        <a:ext cx="2538107" cy="3363842"/>
      </dsp:txXfrm>
    </dsp:sp>
    <dsp:sp modelId="{C234890C-F3BA-5140-A2F7-72E9D0B9A98D}">
      <dsp:nvSpPr>
        <dsp:cNvPr id="0" name=""/>
        <dsp:cNvSpPr/>
      </dsp:nvSpPr>
      <dsp:spPr>
        <a:xfrm>
          <a:off x="4169805" y="12039"/>
          <a:ext cx="4402029" cy="440202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Have local server to store user logs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 </a:t>
          </a:r>
          <a:r>
            <a:rPr lang="en-IN" sz="13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Have backhaul internet lease line which can be distributed further in local communities</a:t>
          </a:r>
          <a:endParaRPr lang="en-GB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Ability to train local communities on digital skills and wireless networks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Ability to extend the connectivity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Ability to create local repository of local content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</a:p>
      </dsp:txBody>
      <dsp:txXfrm>
        <a:off x="5419029" y="531132"/>
        <a:ext cx="2538107" cy="336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3755-94F4-6386-5036-D6C8BC9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A45E5-A266-D926-45A5-F66D44416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8132D-6A8F-121C-6B8B-25AFE140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E3D6-27E6-58E9-0F1E-CED2BDD8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2694-1A5A-E132-EE13-E886AD03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D58F14A-5A1F-606C-01E3-AB64A102E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242" y="69850"/>
            <a:ext cx="1028058" cy="9014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26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7B15-C50F-F79F-8DE0-6B5A8FC7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756FA-0CCE-0F3D-0DE6-8679ED5A1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0CEA-F047-63AD-0642-568AB4B1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9AE60-288F-BF72-1815-7C49F837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2DD92-FF12-0C8F-9160-56365B2E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E707A-ADB2-2407-A0AB-707FF5515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5265E-87F5-8F8D-6820-1729E3048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38276-EEF9-D67B-DFAC-79336AB2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81F8B-63B0-BBC3-21EC-E8F36DEC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C0C6-D770-9934-9FFD-A4CF8D92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2324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803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BB22-D2FC-1BC9-CE1C-A82F12C8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0D29-AA1E-FB29-405C-5FD0D22C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96A-AB9C-7F4A-F0AD-0F357478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D40E-266A-7104-6B46-61477498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4745-FFA5-D264-6770-AB65C15E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4825B62-CA54-3091-9F47-B3356405F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8842" y="126493"/>
            <a:ext cx="1028058" cy="9014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56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6829-CE8E-8196-1411-FA9D09D2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DCC2A-5375-E65B-D419-F1073C7A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CCC3-26F1-43AE-C30B-25222F23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0D48D-F74E-B7CF-C589-845787F0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5930C-9FD5-500E-3178-6DB66AD6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5612-0DCC-3E1D-F51C-BC934140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59AC-FB41-DAFC-895D-6FC7C9AB2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821BB-4660-4972-57C4-4885535AA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68F2E-9F58-10C7-3C34-BEB80CD3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C9E7E-CE50-DA70-A5E5-54C000BC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DDA48-C99E-A9B4-CBF3-0D36D6D9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37AD-9410-33B6-BD72-544A44D0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E33DE-3205-81EC-E24E-0556530E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48FA9-3E05-5A08-B3C9-386DF1CD6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A15B2-C2E3-A53C-A7A9-90BE778C4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7EDB0-C9C9-B597-261E-5D48218BD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74ABB-4DAA-E208-0D91-EAA228F6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E47A0-E2F3-06AB-87AB-B26225FD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A0F21-BFBD-D319-BF10-6406B2F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A64D-EFBD-1B13-A381-963BA90A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C512E-AE84-4842-8A31-AF8A0B82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183AB-6EB6-E81B-F663-760B835F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4A9-37A3-CBF3-DB5B-E5E9530E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6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B6B99-FC62-FA8D-98CC-0AF364D5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A0268-0A23-F89E-B737-7DD2D195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8E4C5-7D70-5EA8-84F7-EAE42D56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0613-8D2F-532A-3D83-5564AC14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B60A-9958-1310-AFCA-37844E24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E59D1-2782-0EC6-717B-49BFB04DA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06CCD-B370-3293-5635-B709655C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C1B9-B59A-051D-B633-A22A67A9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7FB9C-CD9F-164D-5EE4-1310ECCC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2826-1D71-24ED-C367-4AF757AD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0CDFE-D22B-C7DF-2387-290F29F61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F074D-B6CB-AA29-3BAA-F08A5D85A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0F059-FA79-B41A-46EF-865756E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EA6C1-26EB-039D-30EA-1B008524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B8BD1-CCAA-DA49-739D-2962A8ED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E366E-D1C3-6766-1C42-8CAB9919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9D248-89C0-041B-5179-F713BDC4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78911-0D9A-5C5F-FDC9-F111928E2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9AC0-2DFF-2842-ABBA-B346E1E2DD7A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BFB9-4B00-727E-030B-90AE07A8F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2A85-96D2-1B08-B292-A8CC33F0A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E436-F9F4-DE47-B0C3-5D22CF339B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660D7-A106-4519-BE77-D12B6C2B64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20123" y="5877042"/>
            <a:ext cx="381754" cy="8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itu.instablogs@gmail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47D7-04E0-CAA3-E15F-B1BA24A0D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2253" y="972236"/>
            <a:ext cx="4000500" cy="90169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Community Radio and Community Networks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E335-EF8A-05D6-1F7A-55D85311A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485" y="4153069"/>
            <a:ext cx="6328037" cy="241101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entury" panose="02040604050505020304" pitchFamily="18" charset="0"/>
              </a:rPr>
              <a:t>Global Access to the Internet for All (GAIA)</a:t>
            </a:r>
          </a:p>
          <a:p>
            <a:endParaRPr lang="en-US" sz="2600" dirty="0">
              <a:latin typeface="Century" panose="02040604050505020304" pitchFamily="18" charset="0"/>
            </a:endParaRPr>
          </a:p>
          <a:p>
            <a:r>
              <a:rPr lang="en-US" sz="2600" dirty="0">
                <a:latin typeface="Century" panose="02040604050505020304" pitchFamily="18" charset="0"/>
              </a:rPr>
              <a:t>Ritu Srivastava</a:t>
            </a:r>
          </a:p>
          <a:p>
            <a:r>
              <a:rPr lang="en-US" sz="2600" dirty="0">
                <a:latin typeface="Century" panose="02040604050505020304" pitchFamily="18" charset="0"/>
              </a:rPr>
              <a:t> IEEE and Jadeite Solutions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DFD65-4617-51D1-DD47-5EE01D93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5EC9F7-8E0A-B2A1-D062-1E6A48B67863}"/>
              </a:ext>
            </a:extLst>
          </p:cNvPr>
          <p:cNvSpPr txBox="1"/>
          <p:nvPr/>
        </p:nvSpPr>
        <p:spPr>
          <a:xfrm>
            <a:off x="5650522" y="187393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" panose="02040604050505020304" pitchFamily="18" charset="0"/>
                <a:cs typeface="Times New Roman" panose="02020603050405020304" pitchFamily="18" charset="0"/>
              </a:rPr>
              <a:t>CR Bolo: Hybrid connectivity model to strengthen the rural connectivity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916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60175-1271-B107-BDCD-A7EEB26E4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4185" b="19207"/>
          <a:stretch/>
        </p:blipFill>
        <p:spPr>
          <a:xfrm>
            <a:off x="0" y="-11"/>
            <a:ext cx="12192001" cy="6858011"/>
          </a:xfrm>
          <a:prstGeom prst="rect">
            <a:avLst/>
          </a:prstGeom>
        </p:spPr>
      </p:pic>
      <p:sp>
        <p:nvSpPr>
          <p:cNvPr id="425" name="TextBox 424">
            <a:extLst>
              <a:ext uri="{FF2B5EF4-FFF2-40B4-BE49-F238E27FC236}">
                <a16:creationId xmlns:a16="http://schemas.microsoft.com/office/drawing/2014/main" id="{5598BE77-8114-4497-8514-E238FFFC2E3F}"/>
              </a:ext>
            </a:extLst>
          </p:cNvPr>
          <p:cNvSpPr txBox="1"/>
          <p:nvPr/>
        </p:nvSpPr>
        <p:spPr>
          <a:xfrm>
            <a:off x="295621" y="1397000"/>
            <a:ext cx="10577771" cy="3256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Thank you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ritu.srivastava@ieee.org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ritu.instablogs@gmail.com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;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Linkedin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: ritusrivastava2208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Project film: </a:t>
            </a:r>
          </a:p>
        </p:txBody>
      </p:sp>
      <p:sp>
        <p:nvSpPr>
          <p:cNvPr id="423" name="object 15">
            <a:extLst>
              <a:ext uri="{FF2B5EF4-FFF2-40B4-BE49-F238E27FC236}">
                <a16:creationId xmlns:a16="http://schemas.microsoft.com/office/drawing/2014/main" id="{F0679DD0-A4E3-47F0-9436-897524AA46A3}"/>
              </a:ext>
            </a:extLst>
          </p:cNvPr>
          <p:cNvSpPr/>
          <p:nvPr/>
        </p:nvSpPr>
        <p:spPr>
          <a:xfrm>
            <a:off x="1718021" y="0"/>
            <a:ext cx="3975417" cy="4543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26659-D26A-286E-98F5-0AB496566157}"/>
              </a:ext>
            </a:extLst>
          </p:cNvPr>
          <p:cNvSpPr txBox="1"/>
          <p:nvPr/>
        </p:nvSpPr>
        <p:spPr>
          <a:xfrm>
            <a:off x="295621" y="4653329"/>
            <a:ext cx="619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watch?v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=f2eNHMTNI5U</a:t>
            </a:r>
          </a:p>
        </p:txBody>
      </p:sp>
    </p:spTree>
    <p:extLst>
      <p:ext uri="{BB962C8B-B14F-4D97-AF65-F5344CB8AC3E}">
        <p14:creationId xmlns:p14="http://schemas.microsoft.com/office/powerpoint/2010/main" val="87702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7">
            <a:extLst>
              <a:ext uri="{FF2B5EF4-FFF2-40B4-BE49-F238E27FC236}">
                <a16:creationId xmlns:a16="http://schemas.microsoft.com/office/drawing/2014/main" id="{B77184D8-8ECC-2B79-127C-81F06C6DD4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4335" cy="871285"/>
          </a:xfrm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E91A61-92FD-DFF4-D8D2-A1A655C1D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015108"/>
              </p:ext>
            </p:extLst>
          </p:nvPr>
        </p:nvGraphicFramePr>
        <p:xfrm>
          <a:off x="3045656" y="1385834"/>
          <a:ext cx="2792628" cy="53135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6314">
                  <a:extLst>
                    <a:ext uri="{9D8B030D-6E8A-4147-A177-3AD203B41FA5}">
                      <a16:colId xmlns:a16="http://schemas.microsoft.com/office/drawing/2014/main" val="2998145336"/>
                    </a:ext>
                  </a:extLst>
                </a:gridCol>
                <a:gridCol w="1396314">
                  <a:extLst>
                    <a:ext uri="{9D8B030D-6E8A-4147-A177-3AD203B41FA5}">
                      <a16:colId xmlns:a16="http://schemas.microsoft.com/office/drawing/2014/main" val="1185577934"/>
                    </a:ext>
                  </a:extLst>
                </a:gridCol>
              </a:tblGrid>
              <a:tr h="23826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907601"/>
                  </a:ext>
                </a:extLst>
              </a:tr>
              <a:tr h="3433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45476"/>
                  </a:ext>
                </a:extLst>
              </a:tr>
              <a:tr h="4081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25577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92929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96236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00534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287320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51039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8982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08701"/>
                  </a:ext>
                </a:extLst>
              </a:tr>
              <a:tr h="528343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on… in other countries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699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13A97B-CA64-56BA-7235-E9370BB34578}"/>
              </a:ext>
            </a:extLst>
          </p:cNvPr>
          <p:cNvSpPr txBox="1"/>
          <p:nvPr/>
        </p:nvSpPr>
        <p:spPr>
          <a:xfrm>
            <a:off x="1239794" y="158643"/>
            <a:ext cx="9712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" panose="02040604050505020304" pitchFamily="18" charset="0"/>
              </a:rPr>
              <a:t>Landscape of CRs and CNs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D1414C-F393-C09B-B9E3-D9AF4A67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89278"/>
              </p:ext>
            </p:extLst>
          </p:nvPr>
        </p:nvGraphicFramePr>
        <p:xfrm>
          <a:off x="9476634" y="1292036"/>
          <a:ext cx="2042266" cy="53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266">
                  <a:extLst>
                    <a:ext uri="{9D8B030D-6E8A-4147-A177-3AD203B41FA5}">
                      <a16:colId xmlns:a16="http://schemas.microsoft.com/office/drawing/2014/main" val="2998145336"/>
                    </a:ext>
                  </a:extLst>
                </a:gridCol>
              </a:tblGrid>
              <a:tr h="21963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907601"/>
                  </a:ext>
                </a:extLst>
              </a:tr>
              <a:tr h="3433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45476"/>
                  </a:ext>
                </a:extLst>
              </a:tr>
              <a:tr h="4081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25577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92929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Africa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96236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00534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287320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51039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8982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08701"/>
                  </a:ext>
                </a:extLst>
              </a:tr>
              <a:tr h="52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on… in other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699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8717AA6-F20E-79AA-E6B8-4743E9E75197}"/>
              </a:ext>
            </a:extLst>
          </p:cNvPr>
          <p:cNvSpPr/>
          <p:nvPr/>
        </p:nvSpPr>
        <p:spPr>
          <a:xfrm>
            <a:off x="193621" y="1379088"/>
            <a:ext cx="2652925" cy="1459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40,000 community radio stations worldwide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26D3C-1F9E-BB44-8200-B1FB799957CC}"/>
              </a:ext>
            </a:extLst>
          </p:cNvPr>
          <p:cNvSpPr/>
          <p:nvPr/>
        </p:nvSpPr>
        <p:spPr>
          <a:xfrm>
            <a:off x="6199690" y="1292036"/>
            <a:ext cx="3145764" cy="1459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over 100 community networks worldwide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2DC6A-5F6B-1D29-52CF-2E58A3AB5E55}"/>
              </a:ext>
            </a:extLst>
          </p:cNvPr>
          <p:cNvSpPr txBox="1"/>
          <p:nvPr/>
        </p:nvSpPr>
        <p:spPr>
          <a:xfrm>
            <a:off x="6199689" y="3002626"/>
            <a:ext cx="3145765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networks are bottom-up network approach based on community-driven infrastructure development to connectivity, and challenge the classic top-down operator-driven paradigm</a:t>
            </a:r>
            <a:r>
              <a:rPr lang="en-I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21274-344B-6329-DD11-2AE169B351AA}"/>
              </a:ext>
            </a:extLst>
          </p:cNvPr>
          <p:cNvSpPr txBox="1"/>
          <p:nvPr/>
        </p:nvSpPr>
        <p:spPr>
          <a:xfrm>
            <a:off x="193620" y="3125736"/>
            <a:ext cx="265292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Radio Stations are managed by the community owned organizations to generate and produce local content.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5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ocalised infrastructure: Internet for development"/>
          <p:cNvSpPr txBox="1">
            <a:spLocks noGrp="1"/>
          </p:cNvSpPr>
          <p:nvPr>
            <p:ph type="title"/>
          </p:nvPr>
        </p:nvSpPr>
        <p:spPr>
          <a:xfrm>
            <a:off x="1079500" y="-51363"/>
            <a:ext cx="10731500" cy="233736"/>
          </a:xfrm>
          <a:prstGeom prst="rect">
            <a:avLst/>
          </a:prstGeom>
        </p:spPr>
        <p:txBody>
          <a:bodyPr>
            <a:noAutofit/>
          </a:bodyPr>
          <a:lstStyle>
            <a:lvl1pPr algn="just" defTabSz="411479">
              <a:lnSpc>
                <a:spcPts val="10500"/>
              </a:lnSpc>
              <a:defRPr sz="7560" spc="0"/>
            </a:lvl1pPr>
          </a:lstStyle>
          <a:p>
            <a:pPr algn="ctr"/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Community Radios Vs Community Networks</a:t>
            </a:r>
            <a:endParaRPr sz="2600" dirty="0">
              <a:latin typeface="Century" panose="02040604050505020304" pitchFamily="18" charset="0"/>
            </a:endParaRP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334" y="107027"/>
            <a:ext cx="1051165" cy="92167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191F97-142C-D2C0-F871-96A4DFE7D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072"/>
              </p:ext>
            </p:extLst>
          </p:nvPr>
        </p:nvGraphicFramePr>
        <p:xfrm>
          <a:off x="0" y="1028700"/>
          <a:ext cx="9569006" cy="442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32A71C0-CE6D-9C0F-7991-550C6B073DB2}"/>
              </a:ext>
            </a:extLst>
          </p:cNvPr>
          <p:cNvGrpSpPr/>
          <p:nvPr/>
        </p:nvGrpSpPr>
        <p:grpSpPr>
          <a:xfrm>
            <a:off x="2158621" y="835710"/>
            <a:ext cx="5727494" cy="5759786"/>
            <a:chOff x="2158621" y="835710"/>
            <a:chExt cx="5727494" cy="57597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F21C0A-EF45-0D23-53A1-3EFD9A19D7DA}"/>
                </a:ext>
              </a:extLst>
            </p:cNvPr>
            <p:cNvSpPr/>
            <p:nvPr/>
          </p:nvSpPr>
          <p:spPr>
            <a:xfrm>
              <a:off x="5525053" y="4852210"/>
              <a:ext cx="2361062" cy="16650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Challenges</a:t>
              </a:r>
            </a:p>
            <a:p>
              <a:pPr marL="342900" indent="-342900">
                <a:buAutoNum type="arabicPeriod"/>
              </a:pP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 maintenance</a:t>
              </a:r>
            </a:p>
            <a:p>
              <a:pPr marL="342900" indent="-342900">
                <a:buAutoNum type="arabicPeriod"/>
              </a:pP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Establishing local partnerships</a:t>
              </a:r>
            </a:p>
            <a:p>
              <a:pPr algn="ctr"/>
              <a:endPara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035E26-8232-52DA-D5FC-D5C0AA9836A1}"/>
                </a:ext>
              </a:extLst>
            </p:cNvPr>
            <p:cNvSpPr/>
            <p:nvPr/>
          </p:nvSpPr>
          <p:spPr>
            <a:xfrm>
              <a:off x="2158621" y="4930469"/>
              <a:ext cx="2361062" cy="16650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Challenges</a:t>
              </a:r>
            </a:p>
            <a:p>
              <a:pPr marL="342900" indent="-342900">
                <a:buAutoNum type="arabicPeriod"/>
              </a:pP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 sustainability</a:t>
              </a:r>
            </a:p>
            <a:p>
              <a:pPr marL="342900" indent="-342900">
                <a:buAutoNum type="arabicPeriod"/>
              </a:pP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not have reliable internet services</a:t>
              </a:r>
            </a:p>
            <a:p>
              <a:pPr algn="ctr"/>
              <a:endPara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B808A0-C1DB-A20F-DE67-F995DC9BA095}"/>
                </a:ext>
              </a:extLst>
            </p:cNvPr>
            <p:cNvSpPr/>
            <p:nvPr/>
          </p:nvSpPr>
          <p:spPr>
            <a:xfrm>
              <a:off x="2448681" y="897804"/>
              <a:ext cx="1083816" cy="518614"/>
            </a:xfrm>
            <a:prstGeom prst="rect">
              <a:avLst/>
            </a:prstGeom>
            <a:solidFill>
              <a:srgbClr val="266CAB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CRs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320B51-3D63-A7E2-4B9E-C064C4DE8091}"/>
                </a:ext>
              </a:extLst>
            </p:cNvPr>
            <p:cNvSpPr/>
            <p:nvPr/>
          </p:nvSpPr>
          <p:spPr>
            <a:xfrm>
              <a:off x="5598625" y="835710"/>
              <a:ext cx="1083816" cy="518614"/>
            </a:xfrm>
            <a:prstGeom prst="rect">
              <a:avLst/>
            </a:prstGeom>
            <a:solidFill>
              <a:srgbClr val="266CAB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CNs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Common Attributes between Community Radio &amp; Community Networks in India…">
            <a:extLst>
              <a:ext uri="{FF2B5EF4-FFF2-40B4-BE49-F238E27FC236}">
                <a16:creationId xmlns:a16="http://schemas.microsoft.com/office/drawing/2014/main" id="{34B019E8-16CE-128B-3C74-2010E423AB21}"/>
              </a:ext>
            </a:extLst>
          </p:cNvPr>
          <p:cNvSpPr txBox="1"/>
          <p:nvPr/>
        </p:nvSpPr>
        <p:spPr>
          <a:xfrm>
            <a:off x="8856510" y="1593412"/>
            <a:ext cx="2954490" cy="24474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>
              <a:defRPr sz="3200" b="1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/>
              <a:t>Common Attributes between C</a:t>
            </a:r>
            <a:r>
              <a:rPr lang="en-US" sz="1400" dirty="0"/>
              <a:t>Rs Vs CNs </a:t>
            </a:r>
            <a:r>
              <a:rPr sz="1400" dirty="0"/>
              <a:t>in India</a:t>
            </a:r>
          </a:p>
          <a:p>
            <a:pPr marL="342900" indent="-342900" defTabSz="412750">
              <a:lnSpc>
                <a:spcPct val="114000"/>
              </a:lnSpc>
              <a:buFont typeface="+mj-lt"/>
              <a:buAutoNum type="arabicPeriod"/>
              <a:defRPr sz="3200" b="1">
                <a:latin typeface="Georgia"/>
                <a:ea typeface="Georgia"/>
                <a:cs typeface="Georgia"/>
                <a:sym typeface="Georgia"/>
              </a:defRPr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12750">
              <a:lnSpc>
                <a:spcPct val="114000"/>
              </a:lnSpc>
              <a:buSzPct val="150000"/>
              <a:buFont typeface="+mj-lt"/>
              <a:buAutoNum type="arabicPeriod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  <a:p>
            <a:pPr marL="342900" indent="-342900" defTabSz="412750">
              <a:lnSpc>
                <a:spcPct val="114000"/>
              </a:lnSpc>
              <a:buSzPct val="150000"/>
              <a:buFont typeface="+mj-lt"/>
              <a:buAutoNum type="arabicPeriod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marL="342900" indent="-342900" defTabSz="412750">
              <a:lnSpc>
                <a:spcPct val="114000"/>
              </a:lnSpc>
              <a:buSzPct val="150000"/>
              <a:buFont typeface="+mj-lt"/>
              <a:buAutoNum type="arabicPeriod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</a:p>
          <a:p>
            <a:pPr marL="342900" indent="-342900" defTabSz="412750">
              <a:lnSpc>
                <a:spcPct val="114000"/>
              </a:lnSpc>
              <a:buSzPct val="150000"/>
              <a:buFont typeface="+mj-lt"/>
              <a:buAutoNum type="arabicPeriod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Content</a:t>
            </a:r>
          </a:p>
          <a:p>
            <a:pPr marL="342900" indent="-342900" defTabSz="412750">
              <a:lnSpc>
                <a:spcPct val="114000"/>
              </a:lnSpc>
              <a:buSzPct val="150000"/>
              <a:buFont typeface="+mj-lt"/>
              <a:buAutoNum type="arabicPeriod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Human Resource</a:t>
            </a:r>
          </a:p>
          <a:p>
            <a:pPr marL="342900" indent="-342900" defTabSz="412750">
              <a:lnSpc>
                <a:spcPct val="114000"/>
              </a:lnSpc>
              <a:buSzPct val="150000"/>
              <a:buFont typeface="+mj-lt"/>
              <a:buAutoNum type="arabicPeriod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Engagement</a:t>
            </a:r>
          </a:p>
          <a:p>
            <a:pPr defTabSz="412750">
              <a:defRPr sz="3200" b="1">
                <a:latin typeface="Georgia"/>
                <a:ea typeface="Georgia"/>
                <a:cs typeface="Georgia"/>
                <a:sym typeface="Georgia"/>
              </a:defRPr>
            </a:pPr>
            <a:r>
              <a:rPr sz="1600" dirty="0"/>
              <a:t> </a:t>
            </a:r>
          </a:p>
        </p:txBody>
      </p:sp>
      <p:sp>
        <p:nvSpPr>
          <p:cNvPr id="32" name="Shape 197">
            <a:extLst>
              <a:ext uri="{FF2B5EF4-FFF2-40B4-BE49-F238E27FC236}">
                <a16:creationId xmlns:a16="http://schemas.microsoft.com/office/drawing/2014/main" id="{F41E2226-C22D-FB8E-1032-EE7CE4CE8986}"/>
              </a:ext>
            </a:extLst>
          </p:cNvPr>
          <p:cNvSpPr txBox="1">
            <a:spLocks/>
          </p:cNvSpPr>
          <p:nvPr/>
        </p:nvSpPr>
        <p:spPr>
          <a:xfrm>
            <a:off x="0" y="-33010"/>
            <a:ext cx="704335" cy="871285"/>
          </a:xfrm>
          <a:prstGeom prst="rect">
            <a:avLst/>
          </a:prstGeom>
          <a:blipFill>
            <a:blip r:embed="rId8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R Bolo: An IVR enabled hybrid connectivity model"/>
          <p:cNvSpPr txBox="1">
            <a:spLocks noGrp="1"/>
          </p:cNvSpPr>
          <p:nvPr>
            <p:ph type="title"/>
          </p:nvPr>
        </p:nvSpPr>
        <p:spPr>
          <a:xfrm>
            <a:off x="609600" y="192413"/>
            <a:ext cx="10972800" cy="863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just" defTabSz="214884">
              <a:lnSpc>
                <a:spcPts val="9500"/>
              </a:lnSpc>
              <a:defRPr sz="7332" spc="0"/>
            </a:lvl1pPr>
          </a:lstStyle>
          <a:p>
            <a:pPr algn="ctr">
              <a:lnSpc>
                <a:spcPct val="114000"/>
              </a:lnSpc>
            </a:pPr>
            <a:r>
              <a:rPr lang="en-IN" sz="2800" b="1" dirty="0">
                <a:latin typeface="Century" panose="02040604050505020304" pitchFamily="18" charset="0"/>
              </a:rPr>
              <a:t>CR Bolo: A hybrid connectivity model for enabling meaningful connectivity and strengthen rural connectivity</a:t>
            </a:r>
            <a:br>
              <a:rPr lang="en-IN" sz="3000" dirty="0"/>
            </a:br>
            <a:endParaRPr lang="en-IN" sz="3000" dirty="0"/>
          </a:p>
        </p:txBody>
      </p:sp>
      <p:pic>
        <p:nvPicPr>
          <p:cNvPr id="204" name="IMG_20220704_180440.jpeg" descr="IMG_20220704_1804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282"/>
            <a:ext cx="4353539" cy="58047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10F6DC-CEC4-C59A-4250-046514636F5A}"/>
              </a:ext>
            </a:extLst>
          </p:cNvPr>
          <p:cNvSpPr txBox="1">
            <a:spLocks/>
          </p:cNvSpPr>
          <p:nvPr/>
        </p:nvSpPr>
        <p:spPr>
          <a:xfrm>
            <a:off x="4866917" y="1113631"/>
            <a:ext cx="6565900" cy="5350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4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</a:t>
            </a:r>
            <a:r>
              <a:rPr lang="en-I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I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community-owned model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designed for community radio stations where internet connectivity</a:t>
            </a:r>
            <a:r>
              <a:rPr lang="en-I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I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scarcely available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telecom dark zones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N" sz="1500" dirty="0">
                <a:solidFill>
                  <a:srgbClr val="4747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 Bolo project is established at Radio Bulbul, rural Orissa leveraging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existing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infrastructure</a:t>
            </a:r>
            <a:r>
              <a:rPr lang="en-IN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at CR station. It utilizes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height of tower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set up router and other wireless devices and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server</a:t>
            </a:r>
            <a:r>
              <a:rPr lang="en-I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storing the content for bringing the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last-mile meaningful connectivity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transforming CR station into Network providers.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the P2P (point-to-point) wireless network connecting the Radio Bulbul to 3 schools and 4 SHGs within the radius of 5 to 7 kms by setting up APs (Access Points) in each locations. </a:t>
            </a:r>
            <a:endParaRPr lang="en-IN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 communities are able to create and share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 local content </a:t>
            </a:r>
            <a:r>
              <a:rPr lang="en-IN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or without the internet, </a:t>
            </a:r>
            <a:r>
              <a:rPr lang="en-IN" sz="1500" dirty="0">
                <a:solidFill>
                  <a:srgbClr val="2B2B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</a:t>
            </a:r>
            <a:r>
              <a:rPr lang="en-IN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online-offline</a:t>
            </a:r>
            <a:r>
              <a:rPr lang="en-IN" sz="1500" b="1" dirty="0">
                <a:solidFill>
                  <a:srgbClr val="2B2B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dirty="0">
                <a:solidFill>
                  <a:srgbClr val="2B2B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wireless mesh network.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 localised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platform 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enabled with plug-in-play IVR operating on </a:t>
            </a:r>
            <a:r>
              <a:rPr lang="en-IN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 band 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local network 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new possibilities of </a:t>
            </a:r>
            <a:r>
              <a:rPr lang="en-IN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and economic empowerment</a:t>
            </a:r>
            <a:r>
              <a:rPr lang="en-IN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rural communities while enabling employment opportunities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F194CB33-59A2-8A73-E532-6D60000A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335" y="0"/>
            <a:ext cx="1138665" cy="9983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97">
            <a:extLst>
              <a:ext uri="{FF2B5EF4-FFF2-40B4-BE49-F238E27FC236}">
                <a16:creationId xmlns:a16="http://schemas.microsoft.com/office/drawing/2014/main" id="{A28A29CA-2DDB-63D8-E844-FFB58B57F62C}"/>
              </a:ext>
            </a:extLst>
          </p:cNvPr>
          <p:cNvSpPr txBox="1">
            <a:spLocks/>
          </p:cNvSpPr>
          <p:nvPr/>
        </p:nvSpPr>
        <p:spPr>
          <a:xfrm>
            <a:off x="0" y="-33010"/>
            <a:ext cx="704335" cy="871285"/>
          </a:xfrm>
          <a:prstGeom prst="rect">
            <a:avLst/>
          </a:prstGeom>
          <a:blipFill>
            <a:blip r:embed="rId4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R Bolo: Technical architecture"/>
          <p:cNvSpPr txBox="1"/>
          <p:nvPr/>
        </p:nvSpPr>
        <p:spPr>
          <a:xfrm>
            <a:off x="304800" y="260350"/>
            <a:ext cx="10972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z="8400" spc="-84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rPr sz="3600" dirty="0">
                <a:latin typeface="Century" panose="02040604050505020304" pitchFamily="18" charset="0"/>
              </a:rPr>
              <a:t>CR Bolo: Technical architecture</a:t>
            </a:r>
          </a:p>
        </p:txBody>
      </p:sp>
      <p:sp>
        <p:nvSpPr>
          <p:cNvPr id="207" name="Rectangle 4"/>
          <p:cNvSpPr txBox="1"/>
          <p:nvPr/>
        </p:nvSpPr>
        <p:spPr>
          <a:xfrm>
            <a:off x="2144268" y="2781840"/>
            <a:ext cx="442264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/>
          <a:p>
            <a:pPr algn="just" defTabSz="457200">
              <a:defRPr sz="20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rPr sz="1000"/>
              <a:t> </a:t>
            </a:r>
          </a:p>
          <a:p>
            <a:pPr marL="171450" indent="-171450" algn="just" defTabSz="457200">
              <a:buSzPct val="100000"/>
              <a:buChar char="➢"/>
              <a:defRPr sz="20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endParaRPr sz="1000"/>
          </a:p>
          <a:p>
            <a:pPr marL="171450" indent="-171450" algn="just" defTabSz="457200">
              <a:buSzPct val="100000"/>
              <a:buChar char="➢"/>
              <a:defRPr sz="20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endParaRPr sz="1000"/>
          </a:p>
          <a:p>
            <a:pPr marL="171450" indent="-171450" algn="just" defTabSz="457200">
              <a:buSzPct val="100000"/>
              <a:buChar char="➢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000"/>
          </a:p>
          <a:p>
            <a:pPr algn="just" defTabSz="457200">
              <a:defRPr sz="18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900"/>
          </a:p>
          <a:p>
            <a:pPr algn="just" defTabSz="457200">
              <a:defRPr sz="1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900"/>
              <a:t> </a:t>
            </a:r>
          </a:p>
        </p:txBody>
      </p:sp>
      <p:sp>
        <p:nvSpPr>
          <p:cNvPr id="208" name="Rectangle 4"/>
          <p:cNvSpPr txBox="1"/>
          <p:nvPr/>
        </p:nvSpPr>
        <p:spPr>
          <a:xfrm>
            <a:off x="91948" y="1205126"/>
            <a:ext cx="5468321" cy="5123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/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Low-cost wireless devices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project uses the low-cost wireless devices such as Microtek, Ubiquity,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Airgrid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easy to procure in the local region</a:t>
            </a: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enabled router: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access point backed up by solar backup router so that the access point received power if electricity is not available. </a:t>
            </a: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unlicensed spectrum 2.4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Ghz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5.8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Ghz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establishing point-to-point network</a:t>
            </a: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IVR technology: Using open source IVR ASTERISK for setting up the IVR channel to be integrated with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localised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D2C platform </a:t>
            </a: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14000"/>
              </a:lnSpc>
              <a:buSzPct val="100000"/>
              <a:buFont typeface="Wingdings" pitchFamily="2" charset="2"/>
              <a:buChar char="Ø"/>
              <a:defRPr sz="2700">
                <a:latin typeface="Geneva"/>
                <a:ea typeface="Geneva"/>
                <a:cs typeface="Geneva"/>
                <a:sym typeface="Geneva"/>
              </a:defRPr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establish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localised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platform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will use tech tools such as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Verboice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MojoBol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IVR,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Kolibri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Jellyfin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BigBlue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Button, etc. </a:t>
            </a:r>
            <a:endParaRPr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04" y="1645138"/>
            <a:ext cx="8017105" cy="3760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56F2772-31B5-E025-33AF-B9A66C48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335" y="45585"/>
            <a:ext cx="1138665" cy="9983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97">
            <a:extLst>
              <a:ext uri="{FF2B5EF4-FFF2-40B4-BE49-F238E27FC236}">
                <a16:creationId xmlns:a16="http://schemas.microsoft.com/office/drawing/2014/main" id="{1B2E8605-2C77-D267-4397-B3F21F376508}"/>
              </a:ext>
            </a:extLst>
          </p:cNvPr>
          <p:cNvSpPr txBox="1">
            <a:spLocks/>
          </p:cNvSpPr>
          <p:nvPr/>
        </p:nvSpPr>
        <p:spPr>
          <a:xfrm>
            <a:off x="0" y="-33010"/>
            <a:ext cx="704335" cy="871285"/>
          </a:xfrm>
          <a:prstGeom prst="rect">
            <a:avLst/>
          </a:prstGeom>
          <a:blipFill>
            <a:blip r:embed="rId4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ost Vs. Social and human capital"/>
          <p:cNvSpPr txBox="1"/>
          <p:nvPr/>
        </p:nvSpPr>
        <p:spPr>
          <a:xfrm>
            <a:off x="2144268" y="16716"/>
            <a:ext cx="805383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z="8400" spc="-84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endParaRPr lang="en-US" sz="3600" dirty="0"/>
          </a:p>
          <a:p>
            <a:r>
              <a:rPr sz="3200" b="1" dirty="0">
                <a:latin typeface="Century" panose="02040604050505020304" pitchFamily="18" charset="0"/>
              </a:rPr>
              <a:t>Cost </a:t>
            </a:r>
            <a:r>
              <a:rPr lang="en-US" sz="3200" b="1" dirty="0">
                <a:latin typeface="Century" panose="02040604050505020304" pitchFamily="18" charset="0"/>
              </a:rPr>
              <a:t>and s</a:t>
            </a:r>
            <a:r>
              <a:rPr sz="3200" b="1" dirty="0">
                <a:latin typeface="Century" panose="02040604050505020304" pitchFamily="18" charset="0"/>
              </a:rPr>
              <a:t>ocial and human capital</a:t>
            </a:r>
          </a:p>
        </p:txBody>
      </p:sp>
      <p:sp>
        <p:nvSpPr>
          <p:cNvPr id="225" name="Rectangle 4"/>
          <p:cNvSpPr txBox="1"/>
          <p:nvPr/>
        </p:nvSpPr>
        <p:spPr>
          <a:xfrm>
            <a:off x="2144268" y="2781840"/>
            <a:ext cx="442264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/>
          <a:p>
            <a:pPr algn="just" defTabSz="457200">
              <a:defRPr sz="20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rPr sz="1000"/>
              <a:t> </a:t>
            </a:r>
          </a:p>
          <a:p>
            <a:pPr marL="171450" indent="-171450" algn="just" defTabSz="457200">
              <a:buSzPct val="100000"/>
              <a:buChar char="➢"/>
              <a:defRPr sz="20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endParaRPr sz="1000"/>
          </a:p>
          <a:p>
            <a:pPr marL="171450" indent="-171450" algn="just" defTabSz="457200">
              <a:buSzPct val="100000"/>
              <a:buChar char="➢"/>
              <a:defRPr sz="20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endParaRPr sz="1000"/>
          </a:p>
          <a:p>
            <a:pPr marL="171450" indent="-171450" algn="just" defTabSz="457200">
              <a:buSzPct val="100000"/>
              <a:buChar char="➢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000"/>
          </a:p>
          <a:p>
            <a:pPr algn="just" defTabSz="457200">
              <a:defRPr sz="18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900"/>
          </a:p>
          <a:p>
            <a:pPr algn="just" defTabSz="457200">
              <a:defRPr sz="1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900"/>
              <a:t> 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335" y="45585"/>
            <a:ext cx="1138665" cy="99839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7" name="Table 3"/>
          <p:cNvGraphicFramePr/>
          <p:nvPr>
            <p:extLst>
              <p:ext uri="{D42A27DB-BD31-4B8C-83A1-F6EECF244321}">
                <p14:modId xmlns:p14="http://schemas.microsoft.com/office/powerpoint/2010/main" val="1892270358"/>
              </p:ext>
            </p:extLst>
          </p:nvPr>
        </p:nvGraphicFramePr>
        <p:xfrm>
          <a:off x="177674" y="2565350"/>
          <a:ext cx="5252441" cy="2605950"/>
        </p:xfrm>
        <a:graphic>
          <a:graphicData uri="http://schemas.openxmlformats.org/drawingml/2006/table">
            <a:tbl>
              <a:tblPr bandRow="1"/>
              <a:tblGrid>
                <a:gridCol w="105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264">
                <a:tc gridSpan="5"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of establishing connectivity in range of 3-5 kms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0523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Bolo (hybrid network + IVR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ISP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1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endPara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1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Capex 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28416.7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45833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8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Opex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75500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086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73417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121333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500"/>
                        </a:spcBef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</a:t>
                      </a:r>
                    </a:p>
                  </a:txBody>
                  <a:tcPr marL="25400" marR="25400" marT="25400" marB="254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8" name="CR Bolo Social Capital.jpeg" descr="CR Bolo Social Capita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0115" y="1284596"/>
            <a:ext cx="6228939" cy="46717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197">
            <a:extLst>
              <a:ext uri="{FF2B5EF4-FFF2-40B4-BE49-F238E27FC236}">
                <a16:creationId xmlns:a16="http://schemas.microsoft.com/office/drawing/2014/main" id="{A07FCC29-AF44-7C68-6A35-9822FD5DDF47}"/>
              </a:ext>
            </a:extLst>
          </p:cNvPr>
          <p:cNvSpPr txBox="1">
            <a:spLocks/>
          </p:cNvSpPr>
          <p:nvPr/>
        </p:nvSpPr>
        <p:spPr>
          <a:xfrm>
            <a:off x="0" y="-33010"/>
            <a:ext cx="704335" cy="871285"/>
          </a:xfrm>
          <a:prstGeom prst="rect">
            <a:avLst/>
          </a:prstGeom>
          <a:blipFill>
            <a:blip r:embed="rId4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8298" y="4523365"/>
            <a:ext cx="17145" cy="32147"/>
          </a:xfrm>
          <a:custGeom>
            <a:avLst/>
            <a:gdLst/>
            <a:ahLst/>
            <a:cxnLst/>
            <a:rect l="l" t="t" r="r" b="b"/>
            <a:pathLst>
              <a:path w="25400" h="47625">
                <a:moveTo>
                  <a:pt x="7924" y="0"/>
                </a:moveTo>
                <a:lnTo>
                  <a:pt x="0" y="44361"/>
                </a:lnTo>
                <a:lnTo>
                  <a:pt x="17373" y="47282"/>
                </a:lnTo>
                <a:lnTo>
                  <a:pt x="25336" y="2666"/>
                </a:lnTo>
                <a:lnTo>
                  <a:pt x="7924" y="0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9490" y="6245186"/>
            <a:ext cx="529781" cy="43291"/>
          </a:xfrm>
          <a:custGeom>
            <a:avLst/>
            <a:gdLst/>
            <a:ahLst/>
            <a:cxnLst/>
            <a:rect l="l" t="t" r="r" b="b"/>
            <a:pathLst>
              <a:path w="784860" h="64134">
                <a:moveTo>
                  <a:pt x="47383" y="7924"/>
                </a:moveTo>
                <a:lnTo>
                  <a:pt x="3022" y="0"/>
                </a:lnTo>
                <a:lnTo>
                  <a:pt x="0" y="17348"/>
                </a:lnTo>
                <a:lnTo>
                  <a:pt x="44627" y="25323"/>
                </a:lnTo>
                <a:lnTo>
                  <a:pt x="47383" y="7924"/>
                </a:lnTo>
                <a:close/>
              </a:path>
              <a:path w="784860" h="64134">
                <a:moveTo>
                  <a:pt x="113817" y="17284"/>
                </a:moveTo>
                <a:lnTo>
                  <a:pt x="69113" y="11607"/>
                </a:lnTo>
                <a:lnTo>
                  <a:pt x="66471" y="29019"/>
                </a:lnTo>
                <a:lnTo>
                  <a:pt x="111442" y="34734"/>
                </a:lnTo>
                <a:lnTo>
                  <a:pt x="113817" y="17284"/>
                </a:lnTo>
                <a:close/>
              </a:path>
              <a:path w="784860" h="64134">
                <a:moveTo>
                  <a:pt x="180390" y="25742"/>
                </a:moveTo>
                <a:lnTo>
                  <a:pt x="135686" y="20066"/>
                </a:lnTo>
                <a:lnTo>
                  <a:pt x="133426" y="37541"/>
                </a:lnTo>
                <a:lnTo>
                  <a:pt x="178396" y="43243"/>
                </a:lnTo>
                <a:lnTo>
                  <a:pt x="180390" y="25742"/>
                </a:lnTo>
                <a:close/>
              </a:path>
              <a:path w="784860" h="64134">
                <a:moveTo>
                  <a:pt x="247116" y="32766"/>
                </a:moveTo>
                <a:lnTo>
                  <a:pt x="224650" y="31064"/>
                </a:lnTo>
                <a:lnTo>
                  <a:pt x="219024" y="30759"/>
                </a:lnTo>
                <a:lnTo>
                  <a:pt x="213436" y="29946"/>
                </a:lnTo>
                <a:lnTo>
                  <a:pt x="202272" y="28524"/>
                </a:lnTo>
                <a:lnTo>
                  <a:pt x="200406" y="46050"/>
                </a:lnTo>
                <a:lnTo>
                  <a:pt x="211632" y="47459"/>
                </a:lnTo>
                <a:lnTo>
                  <a:pt x="217246" y="48272"/>
                </a:lnTo>
                <a:lnTo>
                  <a:pt x="222897" y="48577"/>
                </a:lnTo>
                <a:lnTo>
                  <a:pt x="245503" y="50304"/>
                </a:lnTo>
                <a:lnTo>
                  <a:pt x="247116" y="32766"/>
                </a:lnTo>
                <a:close/>
              </a:path>
              <a:path w="784860" h="64134">
                <a:moveTo>
                  <a:pt x="314032" y="37846"/>
                </a:moveTo>
                <a:lnTo>
                  <a:pt x="269100" y="34429"/>
                </a:lnTo>
                <a:lnTo>
                  <a:pt x="267601" y="51981"/>
                </a:lnTo>
                <a:lnTo>
                  <a:pt x="312788" y="55410"/>
                </a:lnTo>
                <a:lnTo>
                  <a:pt x="314032" y="37846"/>
                </a:lnTo>
                <a:close/>
              </a:path>
              <a:path w="784860" h="64134">
                <a:moveTo>
                  <a:pt x="380974" y="42608"/>
                </a:moveTo>
                <a:lnTo>
                  <a:pt x="373938" y="42405"/>
                </a:lnTo>
                <a:lnTo>
                  <a:pt x="336029" y="39522"/>
                </a:lnTo>
                <a:lnTo>
                  <a:pt x="334924" y="57086"/>
                </a:lnTo>
                <a:lnTo>
                  <a:pt x="373037" y="59994"/>
                </a:lnTo>
                <a:lnTo>
                  <a:pt x="380123" y="60185"/>
                </a:lnTo>
                <a:lnTo>
                  <a:pt x="380974" y="42608"/>
                </a:lnTo>
                <a:close/>
              </a:path>
              <a:path w="784860" h="64134">
                <a:moveTo>
                  <a:pt x="448056" y="44297"/>
                </a:moveTo>
                <a:lnTo>
                  <a:pt x="403009" y="43154"/>
                </a:lnTo>
                <a:lnTo>
                  <a:pt x="402285" y="60744"/>
                </a:lnTo>
                <a:lnTo>
                  <a:pt x="447586" y="61899"/>
                </a:lnTo>
                <a:lnTo>
                  <a:pt x="448056" y="44297"/>
                </a:lnTo>
                <a:close/>
              </a:path>
              <a:path w="784860" h="64134">
                <a:moveTo>
                  <a:pt x="515162" y="45986"/>
                </a:moveTo>
                <a:lnTo>
                  <a:pt x="470115" y="44843"/>
                </a:lnTo>
                <a:lnTo>
                  <a:pt x="469773" y="62458"/>
                </a:lnTo>
                <a:lnTo>
                  <a:pt x="515061" y="63601"/>
                </a:lnTo>
                <a:lnTo>
                  <a:pt x="515162" y="45986"/>
                </a:lnTo>
                <a:close/>
              </a:path>
              <a:path w="784860" h="64134">
                <a:moveTo>
                  <a:pt x="582536" y="62750"/>
                </a:moveTo>
                <a:lnTo>
                  <a:pt x="582244" y="45135"/>
                </a:lnTo>
                <a:lnTo>
                  <a:pt x="537197" y="46278"/>
                </a:lnTo>
                <a:lnTo>
                  <a:pt x="537222" y="63893"/>
                </a:lnTo>
                <a:lnTo>
                  <a:pt x="582536" y="62750"/>
                </a:lnTo>
                <a:close/>
              </a:path>
              <a:path w="784860" h="64134">
                <a:moveTo>
                  <a:pt x="649998" y="61048"/>
                </a:moveTo>
                <a:lnTo>
                  <a:pt x="649338" y="43446"/>
                </a:lnTo>
                <a:lnTo>
                  <a:pt x="604291" y="44589"/>
                </a:lnTo>
                <a:lnTo>
                  <a:pt x="604697" y="62191"/>
                </a:lnTo>
                <a:lnTo>
                  <a:pt x="649998" y="61048"/>
                </a:lnTo>
                <a:close/>
              </a:path>
              <a:path w="784860" h="64134">
                <a:moveTo>
                  <a:pt x="717410" y="57975"/>
                </a:moveTo>
                <a:lnTo>
                  <a:pt x="716483" y="42672"/>
                </a:lnTo>
                <a:lnTo>
                  <a:pt x="716356" y="40386"/>
                </a:lnTo>
                <a:lnTo>
                  <a:pt x="693889" y="42100"/>
                </a:lnTo>
                <a:lnTo>
                  <a:pt x="688289" y="42672"/>
                </a:lnTo>
                <a:lnTo>
                  <a:pt x="682637" y="42506"/>
                </a:lnTo>
                <a:lnTo>
                  <a:pt x="678434" y="42697"/>
                </a:lnTo>
                <a:lnTo>
                  <a:pt x="671385" y="42887"/>
                </a:lnTo>
                <a:lnTo>
                  <a:pt x="672172" y="60477"/>
                </a:lnTo>
                <a:lnTo>
                  <a:pt x="679259" y="60299"/>
                </a:lnTo>
                <a:lnTo>
                  <a:pt x="683488" y="60096"/>
                </a:lnTo>
                <a:lnTo>
                  <a:pt x="689178" y="60261"/>
                </a:lnTo>
                <a:lnTo>
                  <a:pt x="690803" y="60096"/>
                </a:lnTo>
                <a:lnTo>
                  <a:pt x="694817" y="59690"/>
                </a:lnTo>
                <a:lnTo>
                  <a:pt x="717410" y="57975"/>
                </a:lnTo>
                <a:close/>
              </a:path>
              <a:path w="784860" h="64134">
                <a:moveTo>
                  <a:pt x="784694" y="52857"/>
                </a:moveTo>
                <a:lnTo>
                  <a:pt x="783259" y="35306"/>
                </a:lnTo>
                <a:lnTo>
                  <a:pt x="738339" y="38722"/>
                </a:lnTo>
                <a:lnTo>
                  <a:pt x="739508" y="56286"/>
                </a:lnTo>
                <a:lnTo>
                  <a:pt x="784694" y="52857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5384" y="4380651"/>
            <a:ext cx="40291" cy="212169"/>
          </a:xfrm>
          <a:custGeom>
            <a:avLst/>
            <a:gdLst/>
            <a:ahLst/>
            <a:cxnLst/>
            <a:rect l="l" t="t" r="r" b="b"/>
            <a:pathLst>
              <a:path w="59689" h="314325">
                <a:moveTo>
                  <a:pt x="20967" y="44932"/>
                </a:moveTo>
                <a:lnTo>
                  <a:pt x="17564" y="0"/>
                </a:lnTo>
                <a:lnTo>
                  <a:pt x="0" y="1460"/>
                </a:lnTo>
                <a:lnTo>
                  <a:pt x="3441" y="46647"/>
                </a:lnTo>
                <a:lnTo>
                  <a:pt x="20967" y="44932"/>
                </a:lnTo>
                <a:close/>
              </a:path>
              <a:path w="59689" h="314325">
                <a:moveTo>
                  <a:pt x="28841" y="111544"/>
                </a:moveTo>
                <a:lnTo>
                  <a:pt x="23152" y="66852"/>
                </a:lnTo>
                <a:lnTo>
                  <a:pt x="5626" y="68681"/>
                </a:lnTo>
                <a:lnTo>
                  <a:pt x="11353" y="113639"/>
                </a:lnTo>
                <a:lnTo>
                  <a:pt x="28841" y="111544"/>
                </a:lnTo>
                <a:close/>
              </a:path>
              <a:path w="59689" h="314325">
                <a:moveTo>
                  <a:pt x="37287" y="178142"/>
                </a:moveTo>
                <a:lnTo>
                  <a:pt x="31610" y="133438"/>
                </a:lnTo>
                <a:lnTo>
                  <a:pt x="14135" y="135661"/>
                </a:lnTo>
                <a:lnTo>
                  <a:pt x="19850" y="180619"/>
                </a:lnTo>
                <a:lnTo>
                  <a:pt x="37287" y="178142"/>
                </a:lnTo>
                <a:close/>
              </a:path>
              <a:path w="59689" h="314325">
                <a:moveTo>
                  <a:pt x="47485" y="244424"/>
                </a:moveTo>
                <a:lnTo>
                  <a:pt x="43522" y="222250"/>
                </a:lnTo>
                <a:lnTo>
                  <a:pt x="41313" y="211213"/>
                </a:lnTo>
                <a:lnTo>
                  <a:pt x="40068" y="199999"/>
                </a:lnTo>
                <a:lnTo>
                  <a:pt x="22644" y="202603"/>
                </a:lnTo>
                <a:lnTo>
                  <a:pt x="23901" y="213868"/>
                </a:lnTo>
                <a:lnTo>
                  <a:pt x="26111" y="224980"/>
                </a:lnTo>
                <a:lnTo>
                  <a:pt x="30099" y="247281"/>
                </a:lnTo>
                <a:lnTo>
                  <a:pt x="47485" y="244424"/>
                </a:lnTo>
                <a:close/>
              </a:path>
              <a:path w="59689" h="314325">
                <a:moveTo>
                  <a:pt x="59270" y="310515"/>
                </a:moveTo>
                <a:lnTo>
                  <a:pt x="51358" y="266153"/>
                </a:lnTo>
                <a:lnTo>
                  <a:pt x="34010" y="269138"/>
                </a:lnTo>
                <a:lnTo>
                  <a:pt x="41973" y="313753"/>
                </a:lnTo>
                <a:lnTo>
                  <a:pt x="59270" y="310515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0807" y="3837179"/>
            <a:ext cx="42005" cy="257175"/>
          </a:xfrm>
          <a:custGeom>
            <a:avLst/>
            <a:gdLst/>
            <a:ahLst/>
            <a:cxnLst/>
            <a:rect l="l" t="t" r="r" b="b"/>
            <a:pathLst>
              <a:path w="62230" h="381000">
                <a:moveTo>
                  <a:pt x="21005" y="335902"/>
                </a:moveTo>
                <a:lnTo>
                  <a:pt x="3441" y="334695"/>
                </a:lnTo>
                <a:lnTo>
                  <a:pt x="0" y="379869"/>
                </a:lnTo>
                <a:lnTo>
                  <a:pt x="17589" y="380822"/>
                </a:lnTo>
                <a:lnTo>
                  <a:pt x="21005" y="335902"/>
                </a:lnTo>
                <a:close/>
              </a:path>
              <a:path w="62230" h="381000">
                <a:moveTo>
                  <a:pt x="26085" y="268973"/>
                </a:moveTo>
                <a:lnTo>
                  <a:pt x="8547" y="267385"/>
                </a:lnTo>
                <a:lnTo>
                  <a:pt x="5105" y="312572"/>
                </a:lnTo>
                <a:lnTo>
                  <a:pt x="22669" y="313905"/>
                </a:lnTo>
                <a:lnTo>
                  <a:pt x="26085" y="268973"/>
                </a:lnTo>
                <a:close/>
              </a:path>
              <a:path w="62230" h="381000">
                <a:moveTo>
                  <a:pt x="32842" y="202222"/>
                </a:moveTo>
                <a:lnTo>
                  <a:pt x="15341" y="200253"/>
                </a:lnTo>
                <a:lnTo>
                  <a:pt x="12484" y="222732"/>
                </a:lnTo>
                <a:lnTo>
                  <a:pt x="10820" y="233946"/>
                </a:lnTo>
                <a:lnTo>
                  <a:pt x="10223" y="245275"/>
                </a:lnTo>
                <a:lnTo>
                  <a:pt x="27762" y="246976"/>
                </a:lnTo>
                <a:lnTo>
                  <a:pt x="28346" y="235724"/>
                </a:lnTo>
                <a:lnTo>
                  <a:pt x="29997" y="224574"/>
                </a:lnTo>
                <a:lnTo>
                  <a:pt x="32842" y="202222"/>
                </a:lnTo>
                <a:close/>
              </a:path>
              <a:path w="62230" h="381000">
                <a:moveTo>
                  <a:pt x="41300" y="135648"/>
                </a:moveTo>
                <a:lnTo>
                  <a:pt x="23837" y="133299"/>
                </a:lnTo>
                <a:lnTo>
                  <a:pt x="18135" y="178244"/>
                </a:lnTo>
                <a:lnTo>
                  <a:pt x="35623" y="180352"/>
                </a:lnTo>
                <a:lnTo>
                  <a:pt x="41300" y="135648"/>
                </a:lnTo>
                <a:close/>
              </a:path>
              <a:path w="62230" h="381000">
                <a:moveTo>
                  <a:pt x="50393" y="69176"/>
                </a:moveTo>
                <a:lnTo>
                  <a:pt x="32994" y="66446"/>
                </a:lnTo>
                <a:lnTo>
                  <a:pt x="31750" y="73406"/>
                </a:lnTo>
                <a:lnTo>
                  <a:pt x="30899" y="77584"/>
                </a:lnTo>
                <a:lnTo>
                  <a:pt x="30187" y="83197"/>
                </a:lnTo>
                <a:lnTo>
                  <a:pt x="29502" y="88823"/>
                </a:lnTo>
                <a:lnTo>
                  <a:pt x="26644" y="111290"/>
                </a:lnTo>
                <a:lnTo>
                  <a:pt x="44081" y="113766"/>
                </a:lnTo>
                <a:lnTo>
                  <a:pt x="46913" y="91427"/>
                </a:lnTo>
                <a:lnTo>
                  <a:pt x="48310" y="80251"/>
                </a:lnTo>
                <a:lnTo>
                  <a:pt x="49149" y="76098"/>
                </a:lnTo>
                <a:lnTo>
                  <a:pt x="50393" y="69176"/>
                </a:lnTo>
                <a:close/>
              </a:path>
              <a:path w="62230" h="381000">
                <a:moveTo>
                  <a:pt x="62191" y="3111"/>
                </a:moveTo>
                <a:lnTo>
                  <a:pt x="44856" y="0"/>
                </a:lnTo>
                <a:lnTo>
                  <a:pt x="36880" y="44615"/>
                </a:lnTo>
                <a:lnTo>
                  <a:pt x="54267" y="47472"/>
                </a:lnTo>
                <a:lnTo>
                  <a:pt x="62191" y="3111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9920" y="2133420"/>
            <a:ext cx="256746" cy="47149"/>
          </a:xfrm>
          <a:custGeom>
            <a:avLst/>
            <a:gdLst/>
            <a:ahLst/>
            <a:cxnLst/>
            <a:rect l="l" t="t" r="r" b="b"/>
            <a:pathLst>
              <a:path w="380364" h="69850">
                <a:moveTo>
                  <a:pt x="47879" y="61480"/>
                </a:moveTo>
                <a:lnTo>
                  <a:pt x="44602" y="44170"/>
                </a:lnTo>
                <a:lnTo>
                  <a:pt x="0" y="52146"/>
                </a:lnTo>
                <a:lnTo>
                  <a:pt x="3530" y="69392"/>
                </a:lnTo>
                <a:lnTo>
                  <a:pt x="47879" y="61480"/>
                </a:lnTo>
                <a:close/>
              </a:path>
              <a:path w="380364" h="69850">
                <a:moveTo>
                  <a:pt x="113944" y="49682"/>
                </a:moveTo>
                <a:lnTo>
                  <a:pt x="111048" y="32308"/>
                </a:lnTo>
                <a:lnTo>
                  <a:pt x="66446" y="40284"/>
                </a:lnTo>
                <a:lnTo>
                  <a:pt x="69596" y="57607"/>
                </a:lnTo>
                <a:lnTo>
                  <a:pt x="113944" y="49682"/>
                </a:lnTo>
                <a:close/>
              </a:path>
              <a:path w="380364" h="69850">
                <a:moveTo>
                  <a:pt x="180225" y="39230"/>
                </a:moveTo>
                <a:lnTo>
                  <a:pt x="177723" y="21805"/>
                </a:lnTo>
                <a:lnTo>
                  <a:pt x="155244" y="24650"/>
                </a:lnTo>
                <a:lnTo>
                  <a:pt x="149606" y="25234"/>
                </a:lnTo>
                <a:lnTo>
                  <a:pt x="144068" y="26492"/>
                </a:lnTo>
                <a:lnTo>
                  <a:pt x="139877" y="27165"/>
                </a:lnTo>
                <a:lnTo>
                  <a:pt x="132905" y="28409"/>
                </a:lnTo>
                <a:lnTo>
                  <a:pt x="135661" y="45808"/>
                </a:lnTo>
                <a:lnTo>
                  <a:pt x="142595" y="44577"/>
                </a:lnTo>
                <a:lnTo>
                  <a:pt x="146773" y="43903"/>
                </a:lnTo>
                <a:lnTo>
                  <a:pt x="152273" y="42646"/>
                </a:lnTo>
                <a:lnTo>
                  <a:pt x="157873" y="42075"/>
                </a:lnTo>
                <a:lnTo>
                  <a:pt x="180225" y="39230"/>
                </a:lnTo>
                <a:close/>
              </a:path>
              <a:path w="380364" h="69850">
                <a:moveTo>
                  <a:pt x="246786" y="30772"/>
                </a:moveTo>
                <a:lnTo>
                  <a:pt x="244665" y="13296"/>
                </a:lnTo>
                <a:lnTo>
                  <a:pt x="199720" y="19011"/>
                </a:lnTo>
                <a:lnTo>
                  <a:pt x="202095" y="36449"/>
                </a:lnTo>
                <a:lnTo>
                  <a:pt x="246786" y="30772"/>
                </a:lnTo>
                <a:close/>
              </a:path>
              <a:path w="380364" h="69850">
                <a:moveTo>
                  <a:pt x="313410" y="22644"/>
                </a:moveTo>
                <a:lnTo>
                  <a:pt x="311670" y="5118"/>
                </a:lnTo>
                <a:lnTo>
                  <a:pt x="304609" y="5676"/>
                </a:lnTo>
                <a:lnTo>
                  <a:pt x="266674" y="10490"/>
                </a:lnTo>
                <a:lnTo>
                  <a:pt x="268668" y="27990"/>
                </a:lnTo>
                <a:lnTo>
                  <a:pt x="306400" y="23202"/>
                </a:lnTo>
                <a:lnTo>
                  <a:pt x="313410" y="22644"/>
                </a:lnTo>
                <a:close/>
              </a:path>
              <a:path w="380364" h="69850">
                <a:moveTo>
                  <a:pt x="380326" y="17564"/>
                </a:moveTo>
                <a:lnTo>
                  <a:pt x="378955" y="0"/>
                </a:lnTo>
                <a:lnTo>
                  <a:pt x="333781" y="3441"/>
                </a:lnTo>
                <a:lnTo>
                  <a:pt x="335394" y="20980"/>
                </a:lnTo>
                <a:lnTo>
                  <a:pt x="380326" y="17564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13376" y="2137638"/>
            <a:ext cx="122158" cy="28289"/>
          </a:xfrm>
          <a:custGeom>
            <a:avLst/>
            <a:gdLst/>
            <a:ahLst/>
            <a:cxnLst/>
            <a:rect l="l" t="t" r="r" b="b"/>
            <a:pathLst>
              <a:path w="180975" h="41910">
                <a:moveTo>
                  <a:pt x="46761" y="5715"/>
                </a:moveTo>
                <a:lnTo>
                  <a:pt x="1816" y="0"/>
                </a:lnTo>
                <a:lnTo>
                  <a:pt x="0" y="17526"/>
                </a:lnTo>
                <a:lnTo>
                  <a:pt x="44691" y="23202"/>
                </a:lnTo>
                <a:lnTo>
                  <a:pt x="46761" y="5715"/>
                </a:lnTo>
                <a:close/>
              </a:path>
              <a:path w="180975" h="41910">
                <a:moveTo>
                  <a:pt x="113715" y="14224"/>
                </a:moveTo>
                <a:lnTo>
                  <a:pt x="68757" y="8509"/>
                </a:lnTo>
                <a:lnTo>
                  <a:pt x="66548" y="25984"/>
                </a:lnTo>
                <a:lnTo>
                  <a:pt x="111264" y="31661"/>
                </a:lnTo>
                <a:lnTo>
                  <a:pt x="113715" y="14224"/>
                </a:lnTo>
                <a:close/>
              </a:path>
              <a:path w="180975" h="41910">
                <a:moveTo>
                  <a:pt x="180441" y="24206"/>
                </a:moveTo>
                <a:lnTo>
                  <a:pt x="158140" y="20231"/>
                </a:lnTo>
                <a:lnTo>
                  <a:pt x="152590" y="19113"/>
                </a:lnTo>
                <a:lnTo>
                  <a:pt x="135712" y="17018"/>
                </a:lnTo>
                <a:lnTo>
                  <a:pt x="133146" y="34442"/>
                </a:lnTo>
                <a:lnTo>
                  <a:pt x="149910" y="36525"/>
                </a:lnTo>
                <a:lnTo>
                  <a:pt x="155448" y="37630"/>
                </a:lnTo>
                <a:lnTo>
                  <a:pt x="177622" y="41592"/>
                </a:lnTo>
                <a:lnTo>
                  <a:pt x="180441" y="24206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27720" y="3800043"/>
            <a:ext cx="42434" cy="211741"/>
          </a:xfrm>
          <a:custGeom>
            <a:avLst/>
            <a:gdLst/>
            <a:ahLst/>
            <a:cxnLst/>
            <a:rect l="l" t="t" r="r" b="b"/>
            <a:pathLst>
              <a:path w="62865" h="313689">
                <a:moveTo>
                  <a:pt x="25234" y="44602"/>
                </a:moveTo>
                <a:lnTo>
                  <a:pt x="17272" y="0"/>
                </a:lnTo>
                <a:lnTo>
                  <a:pt x="0" y="3429"/>
                </a:lnTo>
                <a:lnTo>
                  <a:pt x="7912" y="47777"/>
                </a:lnTo>
                <a:lnTo>
                  <a:pt x="25234" y="44602"/>
                </a:lnTo>
                <a:close/>
              </a:path>
              <a:path w="62865" h="313689">
                <a:moveTo>
                  <a:pt x="37096" y="111023"/>
                </a:moveTo>
                <a:lnTo>
                  <a:pt x="29133" y="66421"/>
                </a:lnTo>
                <a:lnTo>
                  <a:pt x="11785" y="69469"/>
                </a:lnTo>
                <a:lnTo>
                  <a:pt x="19710" y="113817"/>
                </a:lnTo>
                <a:lnTo>
                  <a:pt x="37096" y="111023"/>
                </a:lnTo>
                <a:close/>
              </a:path>
              <a:path w="62865" h="313689">
                <a:moveTo>
                  <a:pt x="46786" y="177812"/>
                </a:moveTo>
                <a:lnTo>
                  <a:pt x="41008" y="132867"/>
                </a:lnTo>
                <a:lnTo>
                  <a:pt x="23596" y="135534"/>
                </a:lnTo>
                <a:lnTo>
                  <a:pt x="29337" y="180225"/>
                </a:lnTo>
                <a:lnTo>
                  <a:pt x="46786" y="177812"/>
                </a:lnTo>
                <a:close/>
              </a:path>
              <a:path w="62865" h="313689">
                <a:moveTo>
                  <a:pt x="55295" y="244767"/>
                </a:moveTo>
                <a:lnTo>
                  <a:pt x="49580" y="199809"/>
                </a:lnTo>
                <a:lnTo>
                  <a:pt x="32118" y="202095"/>
                </a:lnTo>
                <a:lnTo>
                  <a:pt x="37795" y="246799"/>
                </a:lnTo>
                <a:lnTo>
                  <a:pt x="55295" y="244767"/>
                </a:lnTo>
                <a:close/>
              </a:path>
              <a:path w="62865" h="313689">
                <a:moveTo>
                  <a:pt x="62611" y="311861"/>
                </a:moveTo>
                <a:lnTo>
                  <a:pt x="60883" y="289255"/>
                </a:lnTo>
                <a:lnTo>
                  <a:pt x="58089" y="266776"/>
                </a:lnTo>
                <a:lnTo>
                  <a:pt x="40576" y="268681"/>
                </a:lnTo>
                <a:lnTo>
                  <a:pt x="43357" y="291020"/>
                </a:lnTo>
                <a:lnTo>
                  <a:pt x="45085" y="313499"/>
                </a:lnTo>
                <a:lnTo>
                  <a:pt x="62611" y="311861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2668" y="4207468"/>
            <a:ext cx="20145" cy="167164"/>
          </a:xfrm>
          <a:custGeom>
            <a:avLst/>
            <a:gdLst/>
            <a:ahLst/>
            <a:cxnLst/>
            <a:rect l="l" t="t" r="r" b="b"/>
            <a:pathLst>
              <a:path w="29845" h="247650">
                <a:moveTo>
                  <a:pt x="20967" y="202057"/>
                </a:moveTo>
                <a:lnTo>
                  <a:pt x="3403" y="200685"/>
                </a:lnTo>
                <a:lnTo>
                  <a:pt x="0" y="245503"/>
                </a:lnTo>
                <a:lnTo>
                  <a:pt x="17538" y="247192"/>
                </a:lnTo>
                <a:lnTo>
                  <a:pt x="20967" y="202057"/>
                </a:lnTo>
                <a:close/>
              </a:path>
              <a:path w="29845" h="247650">
                <a:moveTo>
                  <a:pt x="26073" y="134785"/>
                </a:moveTo>
                <a:lnTo>
                  <a:pt x="8496" y="133883"/>
                </a:lnTo>
                <a:lnTo>
                  <a:pt x="5080" y="178727"/>
                </a:lnTo>
                <a:lnTo>
                  <a:pt x="22644" y="179946"/>
                </a:lnTo>
                <a:lnTo>
                  <a:pt x="26073" y="134785"/>
                </a:lnTo>
                <a:close/>
              </a:path>
              <a:path w="29845" h="247650">
                <a:moveTo>
                  <a:pt x="27952" y="67411"/>
                </a:moveTo>
                <a:lnTo>
                  <a:pt x="10337" y="66954"/>
                </a:lnTo>
                <a:lnTo>
                  <a:pt x="9207" y="111887"/>
                </a:lnTo>
                <a:lnTo>
                  <a:pt x="26797" y="112661"/>
                </a:lnTo>
                <a:lnTo>
                  <a:pt x="27952" y="67411"/>
                </a:lnTo>
                <a:close/>
              </a:path>
              <a:path w="29845" h="247650">
                <a:moveTo>
                  <a:pt x="29667" y="0"/>
                </a:moveTo>
                <a:lnTo>
                  <a:pt x="12039" y="0"/>
                </a:lnTo>
                <a:lnTo>
                  <a:pt x="10909" y="44958"/>
                </a:lnTo>
                <a:lnTo>
                  <a:pt x="28511" y="45250"/>
                </a:lnTo>
                <a:lnTo>
                  <a:pt x="29667" y="0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1031" y="5886401"/>
            <a:ext cx="76723" cy="25289"/>
          </a:xfrm>
          <a:custGeom>
            <a:avLst/>
            <a:gdLst/>
            <a:ahLst/>
            <a:cxnLst/>
            <a:rect l="l" t="t" r="r" b="b"/>
            <a:pathLst>
              <a:path w="113664" h="37465">
                <a:moveTo>
                  <a:pt x="47256" y="29133"/>
                </a:moveTo>
                <a:lnTo>
                  <a:pt x="44259" y="11772"/>
                </a:lnTo>
                <a:lnTo>
                  <a:pt x="0" y="19685"/>
                </a:lnTo>
                <a:lnTo>
                  <a:pt x="2679" y="37084"/>
                </a:lnTo>
                <a:lnTo>
                  <a:pt x="47256" y="29133"/>
                </a:lnTo>
                <a:close/>
              </a:path>
              <a:path w="113664" h="37465">
                <a:moveTo>
                  <a:pt x="113614" y="17272"/>
                </a:moveTo>
                <a:lnTo>
                  <a:pt x="110172" y="0"/>
                </a:lnTo>
                <a:lnTo>
                  <a:pt x="65913" y="7912"/>
                </a:lnTo>
                <a:lnTo>
                  <a:pt x="69049" y="25247"/>
                </a:lnTo>
                <a:lnTo>
                  <a:pt x="113614" y="17272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74397" y="3905373"/>
            <a:ext cx="39005" cy="483918"/>
          </a:xfrm>
          <a:custGeom>
            <a:avLst/>
            <a:gdLst/>
            <a:ahLst/>
            <a:cxnLst/>
            <a:rect l="l" t="t" r="r" b="b"/>
            <a:pathLst>
              <a:path w="57785" h="716915">
                <a:moveTo>
                  <a:pt x="18757" y="402551"/>
                </a:moveTo>
                <a:lnTo>
                  <a:pt x="1143" y="402247"/>
                </a:lnTo>
                <a:lnTo>
                  <a:pt x="0" y="447497"/>
                </a:lnTo>
                <a:lnTo>
                  <a:pt x="17614" y="447497"/>
                </a:lnTo>
                <a:lnTo>
                  <a:pt x="18757" y="402551"/>
                </a:lnTo>
                <a:close/>
              </a:path>
              <a:path w="57785" h="716915">
                <a:moveTo>
                  <a:pt x="19316" y="514464"/>
                </a:moveTo>
                <a:lnTo>
                  <a:pt x="18173" y="469519"/>
                </a:lnTo>
                <a:lnTo>
                  <a:pt x="558" y="469671"/>
                </a:lnTo>
                <a:lnTo>
                  <a:pt x="1701" y="514921"/>
                </a:lnTo>
                <a:lnTo>
                  <a:pt x="19316" y="514464"/>
                </a:lnTo>
                <a:close/>
              </a:path>
              <a:path w="57785" h="716915">
                <a:moveTo>
                  <a:pt x="20447" y="335597"/>
                </a:moveTo>
                <a:lnTo>
                  <a:pt x="2857" y="334835"/>
                </a:lnTo>
                <a:lnTo>
                  <a:pt x="1714" y="380098"/>
                </a:lnTo>
                <a:lnTo>
                  <a:pt x="19316" y="380555"/>
                </a:lnTo>
                <a:lnTo>
                  <a:pt x="20447" y="335597"/>
                </a:lnTo>
                <a:close/>
              </a:path>
              <a:path w="57785" h="716915">
                <a:moveTo>
                  <a:pt x="21158" y="581393"/>
                </a:moveTo>
                <a:lnTo>
                  <a:pt x="20955" y="579488"/>
                </a:lnTo>
                <a:lnTo>
                  <a:pt x="20828" y="575246"/>
                </a:lnTo>
                <a:lnTo>
                  <a:pt x="20828" y="574370"/>
                </a:lnTo>
                <a:lnTo>
                  <a:pt x="20421" y="558927"/>
                </a:lnTo>
                <a:lnTo>
                  <a:pt x="19862" y="536448"/>
                </a:lnTo>
                <a:lnTo>
                  <a:pt x="2260" y="537057"/>
                </a:lnTo>
                <a:lnTo>
                  <a:pt x="3200" y="574370"/>
                </a:lnTo>
                <a:lnTo>
                  <a:pt x="3263" y="579488"/>
                </a:lnTo>
                <a:lnTo>
                  <a:pt x="3568" y="582307"/>
                </a:lnTo>
                <a:lnTo>
                  <a:pt x="21158" y="581393"/>
                </a:lnTo>
                <a:close/>
              </a:path>
              <a:path w="57785" h="716915">
                <a:moveTo>
                  <a:pt x="24587" y="268770"/>
                </a:moveTo>
                <a:lnTo>
                  <a:pt x="7023" y="267550"/>
                </a:lnTo>
                <a:lnTo>
                  <a:pt x="3581" y="312699"/>
                </a:lnTo>
                <a:lnTo>
                  <a:pt x="21170" y="313613"/>
                </a:lnTo>
                <a:lnTo>
                  <a:pt x="24587" y="268770"/>
                </a:lnTo>
                <a:close/>
              </a:path>
              <a:path w="57785" h="716915">
                <a:moveTo>
                  <a:pt x="26238" y="648182"/>
                </a:moveTo>
                <a:lnTo>
                  <a:pt x="22834" y="603351"/>
                </a:lnTo>
                <a:lnTo>
                  <a:pt x="5257" y="604418"/>
                </a:lnTo>
                <a:lnTo>
                  <a:pt x="8686" y="649554"/>
                </a:lnTo>
                <a:lnTo>
                  <a:pt x="26238" y="648182"/>
                </a:lnTo>
                <a:close/>
              </a:path>
              <a:path w="57785" h="716915">
                <a:moveTo>
                  <a:pt x="29654" y="201993"/>
                </a:moveTo>
                <a:lnTo>
                  <a:pt x="12115" y="200304"/>
                </a:lnTo>
                <a:lnTo>
                  <a:pt x="8686" y="245440"/>
                </a:lnTo>
                <a:lnTo>
                  <a:pt x="26250" y="246824"/>
                </a:lnTo>
                <a:lnTo>
                  <a:pt x="29654" y="201993"/>
                </a:lnTo>
                <a:close/>
              </a:path>
              <a:path w="57785" h="716915">
                <a:moveTo>
                  <a:pt x="31724" y="714933"/>
                </a:moveTo>
                <a:lnTo>
                  <a:pt x="30835" y="707948"/>
                </a:lnTo>
                <a:lnTo>
                  <a:pt x="29616" y="692556"/>
                </a:lnTo>
                <a:lnTo>
                  <a:pt x="27914" y="670128"/>
                </a:lnTo>
                <a:lnTo>
                  <a:pt x="10363" y="671652"/>
                </a:lnTo>
                <a:lnTo>
                  <a:pt x="12979" y="705510"/>
                </a:lnTo>
                <a:lnTo>
                  <a:pt x="13322" y="709739"/>
                </a:lnTo>
                <a:lnTo>
                  <a:pt x="14211" y="716749"/>
                </a:lnTo>
                <a:lnTo>
                  <a:pt x="31724" y="714933"/>
                </a:lnTo>
                <a:close/>
              </a:path>
              <a:path w="57785" h="716915">
                <a:moveTo>
                  <a:pt x="37401" y="135483"/>
                </a:moveTo>
                <a:lnTo>
                  <a:pt x="19926" y="133337"/>
                </a:lnTo>
                <a:lnTo>
                  <a:pt x="14211" y="178257"/>
                </a:lnTo>
                <a:lnTo>
                  <a:pt x="31737" y="180086"/>
                </a:lnTo>
                <a:lnTo>
                  <a:pt x="37401" y="135483"/>
                </a:lnTo>
                <a:close/>
              </a:path>
              <a:path w="57785" h="716915">
                <a:moveTo>
                  <a:pt x="45847" y="69037"/>
                </a:moveTo>
                <a:lnTo>
                  <a:pt x="28422" y="66433"/>
                </a:lnTo>
                <a:lnTo>
                  <a:pt x="22720" y="111340"/>
                </a:lnTo>
                <a:lnTo>
                  <a:pt x="40182" y="113639"/>
                </a:lnTo>
                <a:lnTo>
                  <a:pt x="45847" y="69037"/>
                </a:lnTo>
                <a:close/>
              </a:path>
              <a:path w="57785" h="716915">
                <a:moveTo>
                  <a:pt x="57226" y="3073"/>
                </a:moveTo>
                <a:lnTo>
                  <a:pt x="39890" y="0"/>
                </a:lnTo>
                <a:lnTo>
                  <a:pt x="31927" y="44577"/>
                </a:lnTo>
                <a:lnTo>
                  <a:pt x="49314" y="47332"/>
                </a:lnTo>
                <a:lnTo>
                  <a:pt x="57226" y="3073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21147" y="2483864"/>
            <a:ext cx="257175" cy="34290"/>
          </a:xfrm>
          <a:custGeom>
            <a:avLst/>
            <a:gdLst/>
            <a:ahLst/>
            <a:cxnLst/>
            <a:rect l="l" t="t" r="r" b="b"/>
            <a:pathLst>
              <a:path w="381000" h="50800">
                <a:moveTo>
                  <a:pt x="45491" y="1143"/>
                </a:moveTo>
                <a:lnTo>
                  <a:pt x="228" y="0"/>
                </a:lnTo>
                <a:lnTo>
                  <a:pt x="0" y="17602"/>
                </a:lnTo>
                <a:lnTo>
                  <a:pt x="44958" y="18745"/>
                </a:lnTo>
                <a:lnTo>
                  <a:pt x="45491" y="1143"/>
                </a:lnTo>
                <a:close/>
              </a:path>
              <a:path w="381000" h="50800">
                <a:moveTo>
                  <a:pt x="112877" y="3619"/>
                </a:moveTo>
                <a:lnTo>
                  <a:pt x="105816" y="3073"/>
                </a:lnTo>
                <a:lnTo>
                  <a:pt x="101587" y="2692"/>
                </a:lnTo>
                <a:lnTo>
                  <a:pt x="95948" y="2324"/>
                </a:lnTo>
                <a:lnTo>
                  <a:pt x="90284" y="2286"/>
                </a:lnTo>
                <a:lnTo>
                  <a:pt x="67652" y="1714"/>
                </a:lnTo>
                <a:lnTo>
                  <a:pt x="66967" y="19316"/>
                </a:lnTo>
                <a:lnTo>
                  <a:pt x="89446" y="19875"/>
                </a:lnTo>
                <a:lnTo>
                  <a:pt x="95072" y="19913"/>
                </a:lnTo>
                <a:lnTo>
                  <a:pt x="100685" y="20281"/>
                </a:lnTo>
                <a:lnTo>
                  <a:pt x="104876" y="20662"/>
                </a:lnTo>
                <a:lnTo>
                  <a:pt x="111887" y="21196"/>
                </a:lnTo>
                <a:lnTo>
                  <a:pt x="112877" y="3619"/>
                </a:lnTo>
                <a:close/>
              </a:path>
              <a:path w="381000" h="50800">
                <a:moveTo>
                  <a:pt x="180098" y="8724"/>
                </a:moveTo>
                <a:lnTo>
                  <a:pt x="134962" y="5283"/>
                </a:lnTo>
                <a:lnTo>
                  <a:pt x="133819" y="22872"/>
                </a:lnTo>
                <a:lnTo>
                  <a:pt x="178650" y="26276"/>
                </a:lnTo>
                <a:lnTo>
                  <a:pt x="180098" y="8724"/>
                </a:lnTo>
                <a:close/>
              </a:path>
              <a:path w="381000" h="50800">
                <a:moveTo>
                  <a:pt x="247243" y="14820"/>
                </a:moveTo>
                <a:lnTo>
                  <a:pt x="236029" y="13258"/>
                </a:lnTo>
                <a:lnTo>
                  <a:pt x="224777" y="12115"/>
                </a:lnTo>
                <a:lnTo>
                  <a:pt x="202184" y="10401"/>
                </a:lnTo>
                <a:lnTo>
                  <a:pt x="200583" y="27940"/>
                </a:lnTo>
                <a:lnTo>
                  <a:pt x="223012" y="29654"/>
                </a:lnTo>
                <a:lnTo>
                  <a:pt x="234200" y="30772"/>
                </a:lnTo>
                <a:lnTo>
                  <a:pt x="245325" y="32334"/>
                </a:lnTo>
                <a:lnTo>
                  <a:pt x="247243" y="14820"/>
                </a:lnTo>
                <a:close/>
              </a:path>
              <a:path w="381000" h="50800">
                <a:moveTo>
                  <a:pt x="314134" y="23329"/>
                </a:moveTo>
                <a:lnTo>
                  <a:pt x="269227" y="17627"/>
                </a:lnTo>
                <a:lnTo>
                  <a:pt x="267157" y="35115"/>
                </a:lnTo>
                <a:lnTo>
                  <a:pt x="311772" y="40779"/>
                </a:lnTo>
                <a:lnTo>
                  <a:pt x="314134" y="23329"/>
                </a:lnTo>
                <a:close/>
              </a:path>
              <a:path w="381000" h="50800">
                <a:moveTo>
                  <a:pt x="380834" y="33108"/>
                </a:moveTo>
                <a:lnTo>
                  <a:pt x="358546" y="29133"/>
                </a:lnTo>
                <a:lnTo>
                  <a:pt x="347370" y="27393"/>
                </a:lnTo>
                <a:lnTo>
                  <a:pt x="336118" y="26123"/>
                </a:lnTo>
                <a:lnTo>
                  <a:pt x="333603" y="43548"/>
                </a:lnTo>
                <a:lnTo>
                  <a:pt x="344766" y="44818"/>
                </a:lnTo>
                <a:lnTo>
                  <a:pt x="355879" y="46545"/>
                </a:lnTo>
                <a:lnTo>
                  <a:pt x="378002" y="50495"/>
                </a:lnTo>
                <a:lnTo>
                  <a:pt x="380834" y="33108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81443" y="3890663"/>
            <a:ext cx="41148" cy="302181"/>
          </a:xfrm>
          <a:custGeom>
            <a:avLst/>
            <a:gdLst/>
            <a:ahLst/>
            <a:cxnLst/>
            <a:rect l="l" t="t" r="r" b="b"/>
            <a:pathLst>
              <a:path w="60959" h="447675">
                <a:moveTo>
                  <a:pt x="25285" y="44589"/>
                </a:moveTo>
                <a:lnTo>
                  <a:pt x="17322" y="0"/>
                </a:lnTo>
                <a:lnTo>
                  <a:pt x="0" y="3238"/>
                </a:lnTo>
                <a:lnTo>
                  <a:pt x="7912" y="47498"/>
                </a:lnTo>
                <a:lnTo>
                  <a:pt x="25285" y="44589"/>
                </a:lnTo>
                <a:close/>
              </a:path>
              <a:path w="60959" h="447675">
                <a:moveTo>
                  <a:pt x="35585" y="111201"/>
                </a:moveTo>
                <a:lnTo>
                  <a:pt x="32727" y="88747"/>
                </a:lnTo>
                <a:lnTo>
                  <a:pt x="32105" y="83121"/>
                </a:lnTo>
                <a:lnTo>
                  <a:pt x="31242" y="77520"/>
                </a:lnTo>
                <a:lnTo>
                  <a:pt x="30416" y="73355"/>
                </a:lnTo>
                <a:lnTo>
                  <a:pt x="29171" y="66395"/>
                </a:lnTo>
                <a:lnTo>
                  <a:pt x="11772" y="69151"/>
                </a:lnTo>
                <a:lnTo>
                  <a:pt x="13017" y="76060"/>
                </a:lnTo>
                <a:lnTo>
                  <a:pt x="13843" y="80213"/>
                </a:lnTo>
                <a:lnTo>
                  <a:pt x="14693" y="85763"/>
                </a:lnTo>
                <a:lnTo>
                  <a:pt x="15316" y="91351"/>
                </a:lnTo>
                <a:lnTo>
                  <a:pt x="18148" y="113652"/>
                </a:lnTo>
                <a:lnTo>
                  <a:pt x="35585" y="111201"/>
                </a:lnTo>
                <a:close/>
              </a:path>
              <a:path w="60959" h="447675">
                <a:moveTo>
                  <a:pt x="44107" y="178104"/>
                </a:moveTo>
                <a:lnTo>
                  <a:pt x="38379" y="133184"/>
                </a:lnTo>
                <a:lnTo>
                  <a:pt x="20929" y="135470"/>
                </a:lnTo>
                <a:lnTo>
                  <a:pt x="26593" y="180086"/>
                </a:lnTo>
                <a:lnTo>
                  <a:pt x="44107" y="178104"/>
                </a:lnTo>
                <a:close/>
              </a:path>
              <a:path w="60959" h="447675">
                <a:moveTo>
                  <a:pt x="50736" y="245186"/>
                </a:moveTo>
                <a:lnTo>
                  <a:pt x="49022" y="222605"/>
                </a:lnTo>
                <a:lnTo>
                  <a:pt x="47777" y="207098"/>
                </a:lnTo>
                <a:lnTo>
                  <a:pt x="46888" y="200088"/>
                </a:lnTo>
                <a:lnTo>
                  <a:pt x="29375" y="201917"/>
                </a:lnTo>
                <a:lnTo>
                  <a:pt x="30264" y="208902"/>
                </a:lnTo>
                <a:lnTo>
                  <a:pt x="31483" y="224294"/>
                </a:lnTo>
                <a:lnTo>
                  <a:pt x="33185" y="246710"/>
                </a:lnTo>
                <a:lnTo>
                  <a:pt x="50736" y="245186"/>
                </a:lnTo>
                <a:close/>
              </a:path>
              <a:path w="60959" h="447675">
                <a:moveTo>
                  <a:pt x="55841" y="312432"/>
                </a:moveTo>
                <a:lnTo>
                  <a:pt x="52412" y="267271"/>
                </a:lnTo>
                <a:lnTo>
                  <a:pt x="34848" y="268643"/>
                </a:lnTo>
                <a:lnTo>
                  <a:pt x="38265" y="313486"/>
                </a:lnTo>
                <a:lnTo>
                  <a:pt x="55841" y="312432"/>
                </a:lnTo>
                <a:close/>
              </a:path>
              <a:path w="60959" h="447675">
                <a:moveTo>
                  <a:pt x="58839" y="379780"/>
                </a:moveTo>
                <a:lnTo>
                  <a:pt x="57886" y="342455"/>
                </a:lnTo>
                <a:lnTo>
                  <a:pt x="57835" y="337350"/>
                </a:lnTo>
                <a:lnTo>
                  <a:pt x="57531" y="334530"/>
                </a:lnTo>
                <a:lnTo>
                  <a:pt x="39941" y="335445"/>
                </a:lnTo>
                <a:lnTo>
                  <a:pt x="40144" y="337350"/>
                </a:lnTo>
                <a:lnTo>
                  <a:pt x="41236" y="380390"/>
                </a:lnTo>
                <a:lnTo>
                  <a:pt x="58839" y="379780"/>
                </a:lnTo>
                <a:close/>
              </a:path>
              <a:path w="60959" h="447675">
                <a:moveTo>
                  <a:pt x="60540" y="447179"/>
                </a:moveTo>
                <a:lnTo>
                  <a:pt x="59397" y="401929"/>
                </a:lnTo>
                <a:lnTo>
                  <a:pt x="41795" y="402386"/>
                </a:lnTo>
                <a:lnTo>
                  <a:pt x="42926" y="447332"/>
                </a:lnTo>
                <a:lnTo>
                  <a:pt x="60540" y="447179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71272" y="4207451"/>
            <a:ext cx="27432" cy="209169"/>
          </a:xfrm>
          <a:custGeom>
            <a:avLst/>
            <a:gdLst/>
            <a:ahLst/>
            <a:cxnLst/>
            <a:rect l="l" t="t" r="r" b="b"/>
            <a:pathLst>
              <a:path w="40640" h="309879">
                <a:moveTo>
                  <a:pt x="23050" y="265188"/>
                </a:moveTo>
                <a:lnTo>
                  <a:pt x="5575" y="262966"/>
                </a:lnTo>
                <a:lnTo>
                  <a:pt x="0" y="306882"/>
                </a:lnTo>
                <a:lnTo>
                  <a:pt x="17424" y="309486"/>
                </a:lnTo>
                <a:lnTo>
                  <a:pt x="23050" y="265188"/>
                </a:lnTo>
                <a:close/>
              </a:path>
              <a:path w="40640" h="309879">
                <a:moveTo>
                  <a:pt x="30797" y="199161"/>
                </a:moveTo>
                <a:lnTo>
                  <a:pt x="13258" y="197510"/>
                </a:lnTo>
                <a:lnTo>
                  <a:pt x="12725" y="204393"/>
                </a:lnTo>
                <a:lnTo>
                  <a:pt x="12522" y="208546"/>
                </a:lnTo>
                <a:lnTo>
                  <a:pt x="11836" y="214033"/>
                </a:lnTo>
                <a:lnTo>
                  <a:pt x="11099" y="219519"/>
                </a:lnTo>
                <a:lnTo>
                  <a:pt x="8318" y="241477"/>
                </a:lnTo>
                <a:lnTo>
                  <a:pt x="25819" y="243522"/>
                </a:lnTo>
                <a:lnTo>
                  <a:pt x="28625" y="221386"/>
                </a:lnTo>
                <a:lnTo>
                  <a:pt x="29362" y="215849"/>
                </a:lnTo>
                <a:lnTo>
                  <a:pt x="30035" y="210299"/>
                </a:lnTo>
                <a:lnTo>
                  <a:pt x="30251" y="206133"/>
                </a:lnTo>
                <a:lnTo>
                  <a:pt x="30797" y="199161"/>
                </a:lnTo>
                <a:close/>
              </a:path>
              <a:path w="40640" h="309879">
                <a:moveTo>
                  <a:pt x="35826" y="132867"/>
                </a:moveTo>
                <a:lnTo>
                  <a:pt x="18249" y="131762"/>
                </a:lnTo>
                <a:lnTo>
                  <a:pt x="14897" y="175895"/>
                </a:lnTo>
                <a:lnTo>
                  <a:pt x="32448" y="177380"/>
                </a:lnTo>
                <a:lnTo>
                  <a:pt x="35826" y="132867"/>
                </a:lnTo>
                <a:close/>
              </a:path>
              <a:path w="40640" h="309879">
                <a:moveTo>
                  <a:pt x="38836" y="66471"/>
                </a:moveTo>
                <a:lnTo>
                  <a:pt x="21221" y="65900"/>
                </a:lnTo>
                <a:lnTo>
                  <a:pt x="20281" y="103251"/>
                </a:lnTo>
                <a:lnTo>
                  <a:pt x="20231" y="107403"/>
                </a:lnTo>
                <a:lnTo>
                  <a:pt x="19900" y="110147"/>
                </a:lnTo>
                <a:lnTo>
                  <a:pt x="37477" y="111074"/>
                </a:lnTo>
                <a:lnTo>
                  <a:pt x="37820" y="108305"/>
                </a:lnTo>
                <a:lnTo>
                  <a:pt x="37884" y="103251"/>
                </a:lnTo>
                <a:lnTo>
                  <a:pt x="38836" y="66471"/>
                </a:lnTo>
                <a:close/>
              </a:path>
              <a:path w="40640" h="309879">
                <a:moveTo>
                  <a:pt x="40500" y="0"/>
                </a:moveTo>
                <a:lnTo>
                  <a:pt x="22898" y="0"/>
                </a:lnTo>
                <a:lnTo>
                  <a:pt x="21780" y="44272"/>
                </a:lnTo>
                <a:lnTo>
                  <a:pt x="39382" y="44627"/>
                </a:lnTo>
                <a:lnTo>
                  <a:pt x="40500" y="0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34163" y="5569990"/>
            <a:ext cx="432054" cy="37719"/>
          </a:xfrm>
          <a:custGeom>
            <a:avLst/>
            <a:gdLst/>
            <a:ahLst/>
            <a:cxnLst/>
            <a:rect l="l" t="t" r="r" b="b"/>
            <a:pathLst>
              <a:path w="640079" h="55879">
                <a:moveTo>
                  <a:pt x="46012" y="28333"/>
                </a:moveTo>
                <a:lnTo>
                  <a:pt x="39116" y="27800"/>
                </a:lnTo>
                <a:lnTo>
                  <a:pt x="34975" y="27597"/>
                </a:lnTo>
                <a:lnTo>
                  <a:pt x="2044" y="23393"/>
                </a:lnTo>
                <a:lnTo>
                  <a:pt x="0" y="40881"/>
                </a:lnTo>
                <a:lnTo>
                  <a:pt x="27673" y="44437"/>
                </a:lnTo>
                <a:lnTo>
                  <a:pt x="33210" y="45110"/>
                </a:lnTo>
                <a:lnTo>
                  <a:pt x="37388" y="45339"/>
                </a:lnTo>
                <a:lnTo>
                  <a:pt x="44348" y="45872"/>
                </a:lnTo>
                <a:lnTo>
                  <a:pt x="46012" y="28333"/>
                </a:lnTo>
                <a:close/>
              </a:path>
              <a:path w="640079" h="55879">
                <a:moveTo>
                  <a:pt x="111772" y="33337"/>
                </a:moveTo>
                <a:lnTo>
                  <a:pt x="67627" y="29972"/>
                </a:lnTo>
                <a:lnTo>
                  <a:pt x="66141" y="47523"/>
                </a:lnTo>
                <a:lnTo>
                  <a:pt x="110667" y="50901"/>
                </a:lnTo>
                <a:lnTo>
                  <a:pt x="111772" y="33337"/>
                </a:lnTo>
                <a:close/>
              </a:path>
              <a:path w="640079" h="55879">
                <a:moveTo>
                  <a:pt x="177609" y="36309"/>
                </a:moveTo>
                <a:lnTo>
                  <a:pt x="140258" y="35356"/>
                </a:lnTo>
                <a:lnTo>
                  <a:pt x="136105" y="35306"/>
                </a:lnTo>
                <a:lnTo>
                  <a:pt x="133362" y="34975"/>
                </a:lnTo>
                <a:lnTo>
                  <a:pt x="132435" y="52552"/>
                </a:lnTo>
                <a:lnTo>
                  <a:pt x="135216" y="52895"/>
                </a:lnTo>
                <a:lnTo>
                  <a:pt x="139395" y="52946"/>
                </a:lnTo>
                <a:lnTo>
                  <a:pt x="177050" y="53911"/>
                </a:lnTo>
                <a:lnTo>
                  <a:pt x="177609" y="36309"/>
                </a:lnTo>
                <a:close/>
              </a:path>
              <a:path w="640079" h="55879">
                <a:moveTo>
                  <a:pt x="243522" y="37973"/>
                </a:moveTo>
                <a:lnTo>
                  <a:pt x="199263" y="36855"/>
                </a:lnTo>
                <a:lnTo>
                  <a:pt x="198882" y="54470"/>
                </a:lnTo>
                <a:lnTo>
                  <a:pt x="243522" y="55587"/>
                </a:lnTo>
                <a:lnTo>
                  <a:pt x="243522" y="37973"/>
                </a:lnTo>
                <a:close/>
              </a:path>
              <a:path w="640079" h="55879">
                <a:moveTo>
                  <a:pt x="309994" y="53911"/>
                </a:moveTo>
                <a:lnTo>
                  <a:pt x="309435" y="36322"/>
                </a:lnTo>
                <a:lnTo>
                  <a:pt x="265188" y="37414"/>
                </a:lnTo>
                <a:lnTo>
                  <a:pt x="265366" y="55041"/>
                </a:lnTo>
                <a:lnTo>
                  <a:pt x="309994" y="53911"/>
                </a:lnTo>
                <a:close/>
              </a:path>
              <a:path w="640079" h="55879">
                <a:moveTo>
                  <a:pt x="376389" y="50901"/>
                </a:moveTo>
                <a:lnTo>
                  <a:pt x="375412" y="35547"/>
                </a:lnTo>
                <a:lnTo>
                  <a:pt x="375272" y="33337"/>
                </a:lnTo>
                <a:lnTo>
                  <a:pt x="353212" y="35001"/>
                </a:lnTo>
                <a:lnTo>
                  <a:pt x="347700" y="35547"/>
                </a:lnTo>
                <a:lnTo>
                  <a:pt x="342150" y="35382"/>
                </a:lnTo>
                <a:lnTo>
                  <a:pt x="338010" y="35585"/>
                </a:lnTo>
                <a:lnTo>
                  <a:pt x="331089" y="35763"/>
                </a:lnTo>
                <a:lnTo>
                  <a:pt x="331838" y="53352"/>
                </a:lnTo>
                <a:lnTo>
                  <a:pt x="338797" y="53174"/>
                </a:lnTo>
                <a:lnTo>
                  <a:pt x="342976" y="52984"/>
                </a:lnTo>
                <a:lnTo>
                  <a:pt x="348576" y="53136"/>
                </a:lnTo>
                <a:lnTo>
                  <a:pt x="350151" y="52984"/>
                </a:lnTo>
                <a:lnTo>
                  <a:pt x="354126" y="52603"/>
                </a:lnTo>
                <a:lnTo>
                  <a:pt x="376389" y="50901"/>
                </a:lnTo>
                <a:close/>
              </a:path>
              <a:path w="640079" h="55879">
                <a:moveTo>
                  <a:pt x="442696" y="45872"/>
                </a:moveTo>
                <a:lnTo>
                  <a:pt x="441020" y="28321"/>
                </a:lnTo>
                <a:lnTo>
                  <a:pt x="396887" y="31686"/>
                </a:lnTo>
                <a:lnTo>
                  <a:pt x="398170" y="49250"/>
                </a:lnTo>
                <a:lnTo>
                  <a:pt x="442696" y="45872"/>
                </a:lnTo>
                <a:close/>
              </a:path>
              <a:path w="640079" h="55879">
                <a:moveTo>
                  <a:pt x="508711" y="38138"/>
                </a:moveTo>
                <a:lnTo>
                  <a:pt x="506476" y="20662"/>
                </a:lnTo>
                <a:lnTo>
                  <a:pt x="462572" y="26250"/>
                </a:lnTo>
                <a:lnTo>
                  <a:pt x="464426" y="43764"/>
                </a:lnTo>
                <a:lnTo>
                  <a:pt x="508711" y="38138"/>
                </a:lnTo>
                <a:close/>
              </a:path>
              <a:path w="640079" h="55879">
                <a:moveTo>
                  <a:pt x="574586" y="28968"/>
                </a:moveTo>
                <a:lnTo>
                  <a:pt x="571792" y="11582"/>
                </a:lnTo>
                <a:lnTo>
                  <a:pt x="555447" y="14541"/>
                </a:lnTo>
                <a:lnTo>
                  <a:pt x="549948" y="15138"/>
                </a:lnTo>
                <a:lnTo>
                  <a:pt x="527989" y="17919"/>
                </a:lnTo>
                <a:lnTo>
                  <a:pt x="530402" y="35369"/>
                </a:lnTo>
                <a:lnTo>
                  <a:pt x="552551" y="32550"/>
                </a:lnTo>
                <a:lnTo>
                  <a:pt x="558101" y="31965"/>
                </a:lnTo>
                <a:lnTo>
                  <a:pt x="574586" y="28968"/>
                </a:lnTo>
                <a:close/>
              </a:path>
              <a:path w="640079" h="55879">
                <a:moveTo>
                  <a:pt x="640029" y="17297"/>
                </a:moveTo>
                <a:lnTo>
                  <a:pt x="636689" y="0"/>
                </a:lnTo>
                <a:lnTo>
                  <a:pt x="593102" y="7785"/>
                </a:lnTo>
                <a:lnTo>
                  <a:pt x="596074" y="25146"/>
                </a:lnTo>
                <a:lnTo>
                  <a:pt x="640029" y="17297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98479" y="3998531"/>
            <a:ext cx="37719" cy="476631"/>
          </a:xfrm>
          <a:custGeom>
            <a:avLst/>
            <a:gdLst/>
            <a:ahLst/>
            <a:cxnLst/>
            <a:rect l="l" t="t" r="r" b="b"/>
            <a:pathLst>
              <a:path w="55880" h="706120">
                <a:moveTo>
                  <a:pt x="18745" y="265226"/>
                </a:moveTo>
                <a:lnTo>
                  <a:pt x="1117" y="264858"/>
                </a:lnTo>
                <a:lnTo>
                  <a:pt x="0" y="309486"/>
                </a:lnTo>
                <a:lnTo>
                  <a:pt x="17614" y="309486"/>
                </a:lnTo>
                <a:lnTo>
                  <a:pt x="18745" y="265226"/>
                </a:lnTo>
                <a:close/>
              </a:path>
              <a:path w="55880" h="706120">
                <a:moveTo>
                  <a:pt x="19278" y="375399"/>
                </a:moveTo>
                <a:lnTo>
                  <a:pt x="18161" y="331152"/>
                </a:lnTo>
                <a:lnTo>
                  <a:pt x="546" y="331343"/>
                </a:lnTo>
                <a:lnTo>
                  <a:pt x="1676" y="375958"/>
                </a:lnTo>
                <a:lnTo>
                  <a:pt x="19278" y="375399"/>
                </a:lnTo>
                <a:close/>
              </a:path>
              <a:path w="55880" h="706120">
                <a:moveTo>
                  <a:pt x="20624" y="199326"/>
                </a:moveTo>
                <a:lnTo>
                  <a:pt x="3035" y="198399"/>
                </a:lnTo>
                <a:lnTo>
                  <a:pt x="2692" y="201180"/>
                </a:lnTo>
                <a:lnTo>
                  <a:pt x="2616" y="206235"/>
                </a:lnTo>
                <a:lnTo>
                  <a:pt x="1689" y="243014"/>
                </a:lnTo>
                <a:lnTo>
                  <a:pt x="19291" y="243586"/>
                </a:lnTo>
                <a:lnTo>
                  <a:pt x="20231" y="206235"/>
                </a:lnTo>
                <a:lnTo>
                  <a:pt x="20281" y="202082"/>
                </a:lnTo>
                <a:lnTo>
                  <a:pt x="20624" y="199326"/>
                </a:lnTo>
                <a:close/>
              </a:path>
              <a:path w="55880" h="706120">
                <a:moveTo>
                  <a:pt x="22263" y="441248"/>
                </a:moveTo>
                <a:lnTo>
                  <a:pt x="20586" y="419176"/>
                </a:lnTo>
                <a:lnTo>
                  <a:pt x="20053" y="413664"/>
                </a:lnTo>
                <a:lnTo>
                  <a:pt x="20205" y="408114"/>
                </a:lnTo>
                <a:lnTo>
                  <a:pt x="20015" y="403974"/>
                </a:lnTo>
                <a:lnTo>
                  <a:pt x="19837" y="397065"/>
                </a:lnTo>
                <a:lnTo>
                  <a:pt x="2235" y="397802"/>
                </a:lnTo>
                <a:lnTo>
                  <a:pt x="2387" y="403974"/>
                </a:lnTo>
                <a:lnTo>
                  <a:pt x="2476" y="414540"/>
                </a:lnTo>
                <a:lnTo>
                  <a:pt x="2997" y="420103"/>
                </a:lnTo>
                <a:lnTo>
                  <a:pt x="4699" y="442366"/>
                </a:lnTo>
                <a:lnTo>
                  <a:pt x="22263" y="441248"/>
                </a:lnTo>
                <a:close/>
              </a:path>
              <a:path w="55880" h="706120">
                <a:moveTo>
                  <a:pt x="25628" y="133591"/>
                </a:moveTo>
                <a:lnTo>
                  <a:pt x="8077" y="132118"/>
                </a:lnTo>
                <a:lnTo>
                  <a:pt x="4686" y="176631"/>
                </a:lnTo>
                <a:lnTo>
                  <a:pt x="22263" y="177736"/>
                </a:lnTo>
                <a:lnTo>
                  <a:pt x="25628" y="133591"/>
                </a:lnTo>
                <a:close/>
              </a:path>
              <a:path w="55880" h="706120">
                <a:moveTo>
                  <a:pt x="27254" y="506984"/>
                </a:moveTo>
                <a:lnTo>
                  <a:pt x="23901" y="462851"/>
                </a:lnTo>
                <a:lnTo>
                  <a:pt x="6337" y="464146"/>
                </a:lnTo>
                <a:lnTo>
                  <a:pt x="9715" y="508660"/>
                </a:lnTo>
                <a:lnTo>
                  <a:pt x="27254" y="506984"/>
                </a:lnTo>
                <a:close/>
              </a:path>
              <a:path w="55880" h="706120">
                <a:moveTo>
                  <a:pt x="32207" y="68008"/>
                </a:moveTo>
                <a:lnTo>
                  <a:pt x="14706" y="65963"/>
                </a:lnTo>
                <a:lnTo>
                  <a:pt x="11899" y="88099"/>
                </a:lnTo>
                <a:lnTo>
                  <a:pt x="11163" y="93637"/>
                </a:lnTo>
                <a:lnTo>
                  <a:pt x="10490" y="99187"/>
                </a:lnTo>
                <a:lnTo>
                  <a:pt x="10261" y="103352"/>
                </a:lnTo>
                <a:lnTo>
                  <a:pt x="9728" y="110312"/>
                </a:lnTo>
                <a:lnTo>
                  <a:pt x="27266" y="111975"/>
                </a:lnTo>
                <a:lnTo>
                  <a:pt x="27787" y="105092"/>
                </a:lnTo>
                <a:lnTo>
                  <a:pt x="28003" y="100939"/>
                </a:lnTo>
                <a:lnTo>
                  <a:pt x="28676" y="95453"/>
                </a:lnTo>
                <a:lnTo>
                  <a:pt x="29413" y="89966"/>
                </a:lnTo>
                <a:lnTo>
                  <a:pt x="32207" y="68008"/>
                </a:lnTo>
                <a:close/>
              </a:path>
              <a:path w="55880" h="706120">
                <a:moveTo>
                  <a:pt x="34925" y="572452"/>
                </a:moveTo>
                <a:lnTo>
                  <a:pt x="29349" y="528548"/>
                </a:lnTo>
                <a:lnTo>
                  <a:pt x="11823" y="530402"/>
                </a:lnTo>
                <a:lnTo>
                  <a:pt x="17462" y="574675"/>
                </a:lnTo>
                <a:lnTo>
                  <a:pt x="34925" y="572452"/>
                </a:lnTo>
                <a:close/>
              </a:path>
              <a:path w="55880" h="706120">
                <a:moveTo>
                  <a:pt x="40513" y="2603"/>
                </a:moveTo>
                <a:lnTo>
                  <a:pt x="23088" y="0"/>
                </a:lnTo>
                <a:lnTo>
                  <a:pt x="17462" y="44297"/>
                </a:lnTo>
                <a:lnTo>
                  <a:pt x="34937" y="46520"/>
                </a:lnTo>
                <a:lnTo>
                  <a:pt x="40513" y="2603"/>
                </a:lnTo>
                <a:close/>
              </a:path>
              <a:path w="55880" h="706120">
                <a:moveTo>
                  <a:pt x="43992" y="637755"/>
                </a:moveTo>
                <a:lnTo>
                  <a:pt x="42773" y="630948"/>
                </a:lnTo>
                <a:lnTo>
                  <a:pt x="41033" y="621423"/>
                </a:lnTo>
                <a:lnTo>
                  <a:pt x="40436" y="615924"/>
                </a:lnTo>
                <a:lnTo>
                  <a:pt x="37655" y="593966"/>
                </a:lnTo>
                <a:lnTo>
                  <a:pt x="20205" y="596379"/>
                </a:lnTo>
                <a:lnTo>
                  <a:pt x="23037" y="618528"/>
                </a:lnTo>
                <a:lnTo>
                  <a:pt x="23622" y="624065"/>
                </a:lnTo>
                <a:lnTo>
                  <a:pt x="24612" y="629577"/>
                </a:lnTo>
                <a:lnTo>
                  <a:pt x="25374" y="633679"/>
                </a:lnTo>
                <a:lnTo>
                  <a:pt x="26606" y="640549"/>
                </a:lnTo>
                <a:lnTo>
                  <a:pt x="43992" y="637755"/>
                </a:lnTo>
                <a:close/>
              </a:path>
              <a:path w="55880" h="706120">
                <a:moveTo>
                  <a:pt x="55587" y="702652"/>
                </a:moveTo>
                <a:lnTo>
                  <a:pt x="47802" y="659066"/>
                </a:lnTo>
                <a:lnTo>
                  <a:pt x="30441" y="662051"/>
                </a:lnTo>
                <a:lnTo>
                  <a:pt x="38290" y="705993"/>
                </a:lnTo>
                <a:lnTo>
                  <a:pt x="55587" y="702652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0907" y="2807374"/>
            <a:ext cx="342900" cy="37719"/>
          </a:xfrm>
          <a:custGeom>
            <a:avLst/>
            <a:gdLst/>
            <a:ahLst/>
            <a:cxnLst/>
            <a:rect l="l" t="t" r="r" b="b"/>
            <a:pathLst>
              <a:path w="508000" h="55879">
                <a:moveTo>
                  <a:pt x="46926" y="47802"/>
                </a:moveTo>
                <a:lnTo>
                  <a:pt x="43954" y="30441"/>
                </a:lnTo>
                <a:lnTo>
                  <a:pt x="0" y="38303"/>
                </a:lnTo>
                <a:lnTo>
                  <a:pt x="3340" y="55587"/>
                </a:lnTo>
                <a:lnTo>
                  <a:pt x="46926" y="47802"/>
                </a:lnTo>
                <a:close/>
              </a:path>
              <a:path w="508000" h="55879">
                <a:moveTo>
                  <a:pt x="112052" y="37655"/>
                </a:moveTo>
                <a:lnTo>
                  <a:pt x="109639" y="20205"/>
                </a:lnTo>
                <a:lnTo>
                  <a:pt x="87490" y="23025"/>
                </a:lnTo>
                <a:lnTo>
                  <a:pt x="81940" y="23622"/>
                </a:lnTo>
                <a:lnTo>
                  <a:pt x="65455" y="26606"/>
                </a:lnTo>
                <a:lnTo>
                  <a:pt x="68249" y="43992"/>
                </a:lnTo>
                <a:lnTo>
                  <a:pt x="84594" y="41033"/>
                </a:lnTo>
                <a:lnTo>
                  <a:pt x="90093" y="40436"/>
                </a:lnTo>
                <a:lnTo>
                  <a:pt x="112052" y="37655"/>
                </a:lnTo>
                <a:close/>
              </a:path>
              <a:path w="508000" h="55879">
                <a:moveTo>
                  <a:pt x="177457" y="29337"/>
                </a:moveTo>
                <a:lnTo>
                  <a:pt x="175602" y="11823"/>
                </a:lnTo>
                <a:lnTo>
                  <a:pt x="131318" y="17449"/>
                </a:lnTo>
                <a:lnTo>
                  <a:pt x="133553" y="34912"/>
                </a:lnTo>
                <a:lnTo>
                  <a:pt x="177457" y="29337"/>
                </a:lnTo>
                <a:close/>
              </a:path>
              <a:path w="508000" h="55879">
                <a:moveTo>
                  <a:pt x="243154" y="23901"/>
                </a:moveTo>
                <a:lnTo>
                  <a:pt x="241858" y="6337"/>
                </a:lnTo>
                <a:lnTo>
                  <a:pt x="197332" y="9715"/>
                </a:lnTo>
                <a:lnTo>
                  <a:pt x="199009" y="27266"/>
                </a:lnTo>
                <a:lnTo>
                  <a:pt x="243154" y="23901"/>
                </a:lnTo>
                <a:close/>
              </a:path>
              <a:path w="508000" h="55879">
                <a:moveTo>
                  <a:pt x="308952" y="19824"/>
                </a:moveTo>
                <a:lnTo>
                  <a:pt x="308229" y="2603"/>
                </a:lnTo>
                <a:lnTo>
                  <a:pt x="308216" y="2222"/>
                </a:lnTo>
                <a:lnTo>
                  <a:pt x="301244" y="2400"/>
                </a:lnTo>
                <a:lnTo>
                  <a:pt x="297065" y="2603"/>
                </a:lnTo>
                <a:lnTo>
                  <a:pt x="291465" y="2463"/>
                </a:lnTo>
                <a:lnTo>
                  <a:pt x="285915" y="2984"/>
                </a:lnTo>
                <a:lnTo>
                  <a:pt x="263652" y="4686"/>
                </a:lnTo>
                <a:lnTo>
                  <a:pt x="264769" y="22263"/>
                </a:lnTo>
                <a:lnTo>
                  <a:pt x="286829" y="20574"/>
                </a:lnTo>
                <a:lnTo>
                  <a:pt x="292341" y="20040"/>
                </a:lnTo>
                <a:lnTo>
                  <a:pt x="297891" y="20193"/>
                </a:lnTo>
                <a:lnTo>
                  <a:pt x="301193" y="20040"/>
                </a:lnTo>
                <a:lnTo>
                  <a:pt x="302031" y="20002"/>
                </a:lnTo>
                <a:lnTo>
                  <a:pt x="308952" y="19824"/>
                </a:lnTo>
                <a:close/>
              </a:path>
              <a:path w="508000" h="55879">
                <a:moveTo>
                  <a:pt x="374853" y="18161"/>
                </a:moveTo>
                <a:lnTo>
                  <a:pt x="374662" y="546"/>
                </a:lnTo>
                <a:lnTo>
                  <a:pt x="330047" y="1676"/>
                </a:lnTo>
                <a:lnTo>
                  <a:pt x="330593" y="19278"/>
                </a:lnTo>
                <a:lnTo>
                  <a:pt x="374853" y="18161"/>
                </a:lnTo>
                <a:close/>
              </a:path>
              <a:path w="508000" h="55879">
                <a:moveTo>
                  <a:pt x="441147" y="1117"/>
                </a:moveTo>
                <a:lnTo>
                  <a:pt x="396506" y="0"/>
                </a:lnTo>
                <a:lnTo>
                  <a:pt x="396506" y="17614"/>
                </a:lnTo>
                <a:lnTo>
                  <a:pt x="440766" y="18732"/>
                </a:lnTo>
                <a:lnTo>
                  <a:pt x="441147" y="1117"/>
                </a:lnTo>
                <a:close/>
              </a:path>
              <a:path w="508000" h="55879">
                <a:moveTo>
                  <a:pt x="507593" y="3022"/>
                </a:moveTo>
                <a:lnTo>
                  <a:pt x="504812" y="2692"/>
                </a:lnTo>
                <a:lnTo>
                  <a:pt x="500646" y="2628"/>
                </a:lnTo>
                <a:lnTo>
                  <a:pt x="462978" y="1676"/>
                </a:lnTo>
                <a:lnTo>
                  <a:pt x="462419" y="19278"/>
                </a:lnTo>
                <a:lnTo>
                  <a:pt x="499770" y="20218"/>
                </a:lnTo>
                <a:lnTo>
                  <a:pt x="503923" y="20269"/>
                </a:lnTo>
                <a:lnTo>
                  <a:pt x="506666" y="20612"/>
                </a:lnTo>
                <a:lnTo>
                  <a:pt x="507593" y="3022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61096" y="3939809"/>
            <a:ext cx="37290" cy="253317"/>
          </a:xfrm>
          <a:custGeom>
            <a:avLst/>
            <a:gdLst/>
            <a:ahLst/>
            <a:cxnLst/>
            <a:rect l="l" t="t" r="r" b="b"/>
            <a:pathLst>
              <a:path w="55245" h="375285">
                <a:moveTo>
                  <a:pt x="25133" y="43954"/>
                </a:moveTo>
                <a:lnTo>
                  <a:pt x="17272" y="0"/>
                </a:lnTo>
                <a:lnTo>
                  <a:pt x="0" y="3340"/>
                </a:lnTo>
                <a:lnTo>
                  <a:pt x="7772" y="46926"/>
                </a:lnTo>
                <a:lnTo>
                  <a:pt x="25133" y="43954"/>
                </a:lnTo>
                <a:close/>
              </a:path>
              <a:path w="55245" h="375285">
                <a:moveTo>
                  <a:pt x="35369" y="109626"/>
                </a:moveTo>
                <a:lnTo>
                  <a:pt x="32550" y="87477"/>
                </a:lnTo>
                <a:lnTo>
                  <a:pt x="31965" y="81927"/>
                </a:lnTo>
                <a:lnTo>
                  <a:pt x="30200" y="72326"/>
                </a:lnTo>
                <a:lnTo>
                  <a:pt x="28968" y="65455"/>
                </a:lnTo>
                <a:lnTo>
                  <a:pt x="11582" y="68237"/>
                </a:lnTo>
                <a:lnTo>
                  <a:pt x="12801" y="75057"/>
                </a:lnTo>
                <a:lnTo>
                  <a:pt x="13563" y="79133"/>
                </a:lnTo>
                <a:lnTo>
                  <a:pt x="14541" y="84582"/>
                </a:lnTo>
                <a:lnTo>
                  <a:pt x="15138" y="90081"/>
                </a:lnTo>
                <a:lnTo>
                  <a:pt x="17919" y="112039"/>
                </a:lnTo>
                <a:lnTo>
                  <a:pt x="35369" y="109626"/>
                </a:lnTo>
                <a:close/>
              </a:path>
              <a:path w="55245" h="375285">
                <a:moveTo>
                  <a:pt x="43751" y="175590"/>
                </a:moveTo>
                <a:lnTo>
                  <a:pt x="38125" y="131318"/>
                </a:lnTo>
                <a:lnTo>
                  <a:pt x="20662" y="133540"/>
                </a:lnTo>
                <a:lnTo>
                  <a:pt x="26238" y="177444"/>
                </a:lnTo>
                <a:lnTo>
                  <a:pt x="43751" y="175590"/>
                </a:lnTo>
                <a:close/>
              </a:path>
              <a:path w="55245" h="375285">
                <a:moveTo>
                  <a:pt x="49250" y="241846"/>
                </a:moveTo>
                <a:lnTo>
                  <a:pt x="45872" y="197332"/>
                </a:lnTo>
                <a:lnTo>
                  <a:pt x="28321" y="198996"/>
                </a:lnTo>
                <a:lnTo>
                  <a:pt x="31686" y="243141"/>
                </a:lnTo>
                <a:lnTo>
                  <a:pt x="49250" y="241846"/>
                </a:lnTo>
                <a:close/>
              </a:path>
              <a:path w="55245" h="375285">
                <a:moveTo>
                  <a:pt x="53340" y="308203"/>
                </a:moveTo>
                <a:lnTo>
                  <a:pt x="53174" y="301231"/>
                </a:lnTo>
                <a:lnTo>
                  <a:pt x="52971" y="297053"/>
                </a:lnTo>
                <a:lnTo>
                  <a:pt x="53124" y="291465"/>
                </a:lnTo>
                <a:lnTo>
                  <a:pt x="52590" y="285902"/>
                </a:lnTo>
                <a:lnTo>
                  <a:pt x="50888" y="263639"/>
                </a:lnTo>
                <a:lnTo>
                  <a:pt x="33324" y="264756"/>
                </a:lnTo>
                <a:lnTo>
                  <a:pt x="35001" y="286829"/>
                </a:lnTo>
                <a:lnTo>
                  <a:pt x="35534" y="292328"/>
                </a:lnTo>
                <a:lnTo>
                  <a:pt x="35382" y="297878"/>
                </a:lnTo>
                <a:lnTo>
                  <a:pt x="35572" y="302031"/>
                </a:lnTo>
                <a:lnTo>
                  <a:pt x="35750" y="308940"/>
                </a:lnTo>
                <a:lnTo>
                  <a:pt x="53340" y="308203"/>
                </a:lnTo>
                <a:close/>
              </a:path>
              <a:path w="55245" h="375285">
                <a:moveTo>
                  <a:pt x="55029" y="374650"/>
                </a:moveTo>
                <a:lnTo>
                  <a:pt x="53898" y="330034"/>
                </a:lnTo>
                <a:lnTo>
                  <a:pt x="36296" y="330581"/>
                </a:lnTo>
                <a:lnTo>
                  <a:pt x="37414" y="374840"/>
                </a:lnTo>
                <a:lnTo>
                  <a:pt x="55029" y="374650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2152" y="4207451"/>
            <a:ext cx="24003" cy="164163"/>
          </a:xfrm>
          <a:custGeom>
            <a:avLst/>
            <a:gdLst/>
            <a:ahLst/>
            <a:cxnLst/>
            <a:rect l="l" t="t" r="r" b="b"/>
            <a:pathLst>
              <a:path w="35559" h="243204">
                <a:moveTo>
                  <a:pt x="23025" y="198513"/>
                </a:moveTo>
                <a:lnTo>
                  <a:pt x="5562" y="196380"/>
                </a:lnTo>
                <a:lnTo>
                  <a:pt x="0" y="240093"/>
                </a:lnTo>
                <a:lnTo>
                  <a:pt x="17424" y="242697"/>
                </a:lnTo>
                <a:lnTo>
                  <a:pt x="23025" y="198513"/>
                </a:lnTo>
                <a:close/>
              </a:path>
              <a:path w="35559" h="243204">
                <a:moveTo>
                  <a:pt x="29692" y="132511"/>
                </a:moveTo>
                <a:lnTo>
                  <a:pt x="12141" y="131076"/>
                </a:lnTo>
                <a:lnTo>
                  <a:pt x="11315" y="142087"/>
                </a:lnTo>
                <a:lnTo>
                  <a:pt x="10464" y="153060"/>
                </a:lnTo>
                <a:lnTo>
                  <a:pt x="9855" y="164058"/>
                </a:lnTo>
                <a:lnTo>
                  <a:pt x="8267" y="174980"/>
                </a:lnTo>
                <a:lnTo>
                  <a:pt x="25781" y="176860"/>
                </a:lnTo>
                <a:lnTo>
                  <a:pt x="27381" y="165849"/>
                </a:lnTo>
                <a:lnTo>
                  <a:pt x="27990" y="154711"/>
                </a:lnTo>
                <a:lnTo>
                  <a:pt x="29692" y="132511"/>
                </a:lnTo>
                <a:close/>
              </a:path>
              <a:path w="35559" h="243204">
                <a:moveTo>
                  <a:pt x="33845" y="66319"/>
                </a:moveTo>
                <a:lnTo>
                  <a:pt x="16243" y="65608"/>
                </a:lnTo>
                <a:lnTo>
                  <a:pt x="16027" y="73266"/>
                </a:lnTo>
                <a:lnTo>
                  <a:pt x="15913" y="83019"/>
                </a:lnTo>
                <a:lnTo>
                  <a:pt x="15455" y="87617"/>
                </a:lnTo>
                <a:lnTo>
                  <a:pt x="13766" y="109588"/>
                </a:lnTo>
                <a:lnTo>
                  <a:pt x="31343" y="110782"/>
                </a:lnTo>
                <a:lnTo>
                  <a:pt x="33032" y="88569"/>
                </a:lnTo>
                <a:lnTo>
                  <a:pt x="33591" y="83019"/>
                </a:lnTo>
                <a:lnTo>
                  <a:pt x="33540" y="76619"/>
                </a:lnTo>
                <a:lnTo>
                  <a:pt x="33693" y="72491"/>
                </a:lnTo>
                <a:lnTo>
                  <a:pt x="33845" y="66319"/>
                </a:lnTo>
                <a:close/>
              </a:path>
              <a:path w="35559" h="243204">
                <a:moveTo>
                  <a:pt x="35534" y="0"/>
                </a:moveTo>
                <a:lnTo>
                  <a:pt x="17907" y="0"/>
                </a:lnTo>
                <a:lnTo>
                  <a:pt x="16802" y="44069"/>
                </a:lnTo>
                <a:lnTo>
                  <a:pt x="34404" y="44538"/>
                </a:lnTo>
                <a:lnTo>
                  <a:pt x="35534" y="0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01432" y="5274779"/>
            <a:ext cx="297894" cy="30432"/>
          </a:xfrm>
          <a:custGeom>
            <a:avLst/>
            <a:gdLst/>
            <a:ahLst/>
            <a:cxnLst/>
            <a:rect l="l" t="t" r="r" b="b"/>
            <a:pathLst>
              <a:path w="441325" h="45084">
                <a:moveTo>
                  <a:pt x="45478" y="23952"/>
                </a:moveTo>
                <a:lnTo>
                  <a:pt x="1536" y="20612"/>
                </a:lnTo>
                <a:lnTo>
                  <a:pt x="0" y="38163"/>
                </a:lnTo>
                <a:lnTo>
                  <a:pt x="44411" y="41529"/>
                </a:lnTo>
                <a:lnTo>
                  <a:pt x="45478" y="23952"/>
                </a:lnTo>
                <a:close/>
              </a:path>
              <a:path w="441325" h="45084">
                <a:moveTo>
                  <a:pt x="111048" y="26390"/>
                </a:moveTo>
                <a:lnTo>
                  <a:pt x="67005" y="25285"/>
                </a:lnTo>
                <a:lnTo>
                  <a:pt x="66167" y="42875"/>
                </a:lnTo>
                <a:lnTo>
                  <a:pt x="110705" y="44018"/>
                </a:lnTo>
                <a:lnTo>
                  <a:pt x="111048" y="26390"/>
                </a:lnTo>
                <a:close/>
              </a:path>
              <a:path w="441325" h="45084">
                <a:moveTo>
                  <a:pt x="177012" y="44005"/>
                </a:moveTo>
                <a:lnTo>
                  <a:pt x="176669" y="27470"/>
                </a:lnTo>
                <a:lnTo>
                  <a:pt x="176657" y="26390"/>
                </a:lnTo>
                <a:lnTo>
                  <a:pt x="154647" y="26962"/>
                </a:lnTo>
                <a:lnTo>
                  <a:pt x="143624" y="27470"/>
                </a:lnTo>
                <a:lnTo>
                  <a:pt x="132613" y="26936"/>
                </a:lnTo>
                <a:lnTo>
                  <a:pt x="132486" y="44551"/>
                </a:lnTo>
                <a:lnTo>
                  <a:pt x="143624" y="45085"/>
                </a:lnTo>
                <a:lnTo>
                  <a:pt x="154749" y="44564"/>
                </a:lnTo>
                <a:lnTo>
                  <a:pt x="177012" y="44005"/>
                </a:lnTo>
                <a:close/>
              </a:path>
              <a:path w="441325" h="45084">
                <a:moveTo>
                  <a:pt x="243293" y="41529"/>
                </a:moveTo>
                <a:lnTo>
                  <a:pt x="242239" y="23952"/>
                </a:lnTo>
                <a:lnTo>
                  <a:pt x="225755" y="25273"/>
                </a:lnTo>
                <a:lnTo>
                  <a:pt x="220256" y="25298"/>
                </a:lnTo>
                <a:lnTo>
                  <a:pt x="198221" y="25857"/>
                </a:lnTo>
                <a:lnTo>
                  <a:pt x="198818" y="43459"/>
                </a:lnTo>
                <a:lnTo>
                  <a:pt x="221081" y="42887"/>
                </a:lnTo>
                <a:lnTo>
                  <a:pt x="226656" y="42862"/>
                </a:lnTo>
                <a:lnTo>
                  <a:pt x="232206" y="42379"/>
                </a:lnTo>
                <a:lnTo>
                  <a:pt x="243293" y="41529"/>
                </a:lnTo>
                <a:close/>
              </a:path>
              <a:path w="441325" h="45084">
                <a:moveTo>
                  <a:pt x="309448" y="36499"/>
                </a:moveTo>
                <a:lnTo>
                  <a:pt x="307682" y="18973"/>
                </a:lnTo>
                <a:lnTo>
                  <a:pt x="263740" y="22313"/>
                </a:lnTo>
                <a:lnTo>
                  <a:pt x="265036" y="39878"/>
                </a:lnTo>
                <a:lnTo>
                  <a:pt x="309448" y="36499"/>
                </a:lnTo>
                <a:close/>
              </a:path>
              <a:path w="441325" h="45084">
                <a:moveTo>
                  <a:pt x="375272" y="28168"/>
                </a:moveTo>
                <a:lnTo>
                  <a:pt x="372783" y="10718"/>
                </a:lnTo>
                <a:lnTo>
                  <a:pt x="329069" y="16281"/>
                </a:lnTo>
                <a:lnTo>
                  <a:pt x="331076" y="33794"/>
                </a:lnTo>
                <a:lnTo>
                  <a:pt x="375272" y="28168"/>
                </a:lnTo>
                <a:close/>
              </a:path>
              <a:path w="441325" h="45084">
                <a:moveTo>
                  <a:pt x="440702" y="17322"/>
                </a:moveTo>
                <a:lnTo>
                  <a:pt x="437502" y="0"/>
                </a:lnTo>
                <a:lnTo>
                  <a:pt x="394144" y="7747"/>
                </a:lnTo>
                <a:lnTo>
                  <a:pt x="396862" y="25146"/>
                </a:lnTo>
                <a:lnTo>
                  <a:pt x="440702" y="17322"/>
                </a:lnTo>
                <a:close/>
              </a:path>
            </a:pathLst>
          </a:custGeom>
          <a:solidFill>
            <a:srgbClr val="939598">
              <a:alpha val="47999"/>
            </a:srgbClr>
          </a:solid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36929" y="2005905"/>
            <a:ext cx="4558855" cy="4370689"/>
            <a:chOff x="1670116" y="2971711"/>
            <a:chExt cx="6753859" cy="6475095"/>
          </a:xfrm>
        </p:grpSpPr>
        <p:sp>
          <p:nvSpPr>
            <p:cNvPr id="22" name="object 22"/>
            <p:cNvSpPr/>
            <p:nvPr/>
          </p:nvSpPr>
          <p:spPr>
            <a:xfrm>
              <a:off x="3407079" y="5990551"/>
              <a:ext cx="23495" cy="46355"/>
            </a:xfrm>
            <a:custGeom>
              <a:avLst/>
              <a:gdLst/>
              <a:ahLst/>
              <a:cxnLst/>
              <a:rect l="l" t="t" r="r" b="b"/>
              <a:pathLst>
                <a:path w="23495" h="46354">
                  <a:moveTo>
                    <a:pt x="5613" y="0"/>
                  </a:moveTo>
                  <a:lnTo>
                    <a:pt x="0" y="44170"/>
                  </a:lnTo>
                  <a:lnTo>
                    <a:pt x="17475" y="46304"/>
                  </a:lnTo>
                  <a:lnTo>
                    <a:pt x="23037" y="2603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939598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670116" y="2971711"/>
              <a:ext cx="6753806" cy="6474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596012" y="5903772"/>
              <a:ext cx="50165" cy="307975"/>
            </a:xfrm>
            <a:custGeom>
              <a:avLst/>
              <a:gdLst/>
              <a:ahLst/>
              <a:cxnLst/>
              <a:rect l="l" t="t" r="r" b="b"/>
              <a:pathLst>
                <a:path w="50165" h="307975">
                  <a:moveTo>
                    <a:pt x="25158" y="43815"/>
                  </a:moveTo>
                  <a:lnTo>
                    <a:pt x="18453" y="6223"/>
                  </a:lnTo>
                  <a:lnTo>
                    <a:pt x="17868" y="2705"/>
                  </a:lnTo>
                  <a:lnTo>
                    <a:pt x="17233" y="0"/>
                  </a:lnTo>
                  <a:lnTo>
                    <a:pt x="0" y="3543"/>
                  </a:lnTo>
                  <a:lnTo>
                    <a:pt x="609" y="6223"/>
                  </a:lnTo>
                  <a:lnTo>
                    <a:pt x="1282" y="10299"/>
                  </a:lnTo>
                  <a:lnTo>
                    <a:pt x="7810" y="46901"/>
                  </a:lnTo>
                  <a:lnTo>
                    <a:pt x="25158" y="43815"/>
                  </a:lnTo>
                  <a:close/>
                </a:path>
                <a:path w="50165" h="307975">
                  <a:moveTo>
                    <a:pt x="35458" y="109359"/>
                  </a:moveTo>
                  <a:lnTo>
                    <a:pt x="32651" y="87261"/>
                  </a:lnTo>
                  <a:lnTo>
                    <a:pt x="32054" y="81724"/>
                  </a:lnTo>
                  <a:lnTo>
                    <a:pt x="30924" y="76263"/>
                  </a:lnTo>
                  <a:lnTo>
                    <a:pt x="30226" y="72148"/>
                  </a:lnTo>
                  <a:lnTo>
                    <a:pt x="29006" y="65290"/>
                  </a:lnTo>
                  <a:lnTo>
                    <a:pt x="11607" y="68135"/>
                  </a:lnTo>
                  <a:lnTo>
                    <a:pt x="12827" y="74917"/>
                  </a:lnTo>
                  <a:lnTo>
                    <a:pt x="13525" y="78981"/>
                  </a:lnTo>
                  <a:lnTo>
                    <a:pt x="14655" y="84378"/>
                  </a:lnTo>
                  <a:lnTo>
                    <a:pt x="15227" y="89865"/>
                  </a:lnTo>
                  <a:lnTo>
                    <a:pt x="18008" y="111721"/>
                  </a:lnTo>
                  <a:lnTo>
                    <a:pt x="35458" y="109359"/>
                  </a:lnTo>
                  <a:close/>
                </a:path>
                <a:path w="50165" h="307975">
                  <a:moveTo>
                    <a:pt x="43218" y="175221"/>
                  </a:moveTo>
                  <a:lnTo>
                    <a:pt x="42659" y="164084"/>
                  </a:lnTo>
                  <a:lnTo>
                    <a:pt x="41008" y="153073"/>
                  </a:lnTo>
                  <a:lnTo>
                    <a:pt x="38201" y="130975"/>
                  </a:lnTo>
                  <a:lnTo>
                    <a:pt x="20726" y="133108"/>
                  </a:lnTo>
                  <a:lnTo>
                    <a:pt x="23495" y="154952"/>
                  </a:lnTo>
                  <a:lnTo>
                    <a:pt x="25120" y="165862"/>
                  </a:lnTo>
                  <a:lnTo>
                    <a:pt x="25679" y="176872"/>
                  </a:lnTo>
                  <a:lnTo>
                    <a:pt x="43218" y="175221"/>
                  </a:lnTo>
                  <a:close/>
                </a:path>
                <a:path w="50165" h="307975">
                  <a:moveTo>
                    <a:pt x="48234" y="241388"/>
                  </a:moveTo>
                  <a:lnTo>
                    <a:pt x="44881" y="196977"/>
                  </a:lnTo>
                  <a:lnTo>
                    <a:pt x="27317" y="198386"/>
                  </a:lnTo>
                  <a:lnTo>
                    <a:pt x="30645" y="242328"/>
                  </a:lnTo>
                  <a:lnTo>
                    <a:pt x="48234" y="241388"/>
                  </a:lnTo>
                  <a:close/>
                </a:path>
                <a:path w="50165" h="307975">
                  <a:moveTo>
                    <a:pt x="50126" y="307682"/>
                  </a:moveTo>
                  <a:lnTo>
                    <a:pt x="49022" y="263156"/>
                  </a:lnTo>
                  <a:lnTo>
                    <a:pt x="31432" y="263880"/>
                  </a:lnTo>
                  <a:lnTo>
                    <a:pt x="32537" y="307911"/>
                  </a:lnTo>
                  <a:lnTo>
                    <a:pt x="50126" y="307682"/>
                  </a:lnTo>
                  <a:close/>
                </a:path>
              </a:pathLst>
            </a:custGeom>
            <a:solidFill>
              <a:srgbClr val="939598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28661" y="4217884"/>
            <a:ext cx="150019" cy="225992"/>
          </a:xfrm>
          <a:prstGeom prst="rect">
            <a:avLst/>
          </a:prstGeom>
        </p:spPr>
        <p:txBody>
          <a:bodyPr vert="horz" wrap="square" lIns="0" tIns="7715" rIns="0" bIns="0" rtlCol="0">
            <a:spAutoFit/>
          </a:bodyPr>
          <a:lstStyle/>
          <a:p>
            <a:pPr marL="8573" defTabSz="617220">
              <a:spcBef>
                <a:spcPts val="61"/>
              </a:spcBef>
            </a:pPr>
            <a:r>
              <a:rPr sz="1418" spc="118" dirty="0">
                <a:solidFill>
                  <a:srgbClr val="939598"/>
                </a:solidFill>
                <a:latin typeface="UnPilgi"/>
                <a:cs typeface="UnPilgi"/>
              </a:rPr>
              <a:t>H</a:t>
            </a:r>
            <a:endParaRPr sz="1418">
              <a:solidFill>
                <a:prstClr val="black"/>
              </a:solidFill>
              <a:latin typeface="UnPilgi"/>
              <a:cs typeface="UnPilg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5326" y="2485536"/>
            <a:ext cx="150019" cy="225992"/>
          </a:xfrm>
          <a:prstGeom prst="rect">
            <a:avLst/>
          </a:prstGeom>
        </p:spPr>
        <p:txBody>
          <a:bodyPr vert="horz" wrap="square" lIns="0" tIns="7715" rIns="0" bIns="0" rtlCol="0">
            <a:spAutoFit/>
          </a:bodyPr>
          <a:lstStyle/>
          <a:p>
            <a:pPr marL="8573" defTabSz="617220">
              <a:spcBef>
                <a:spcPts val="61"/>
              </a:spcBef>
            </a:pPr>
            <a:r>
              <a:rPr sz="1418" spc="118" dirty="0">
                <a:solidFill>
                  <a:srgbClr val="939598"/>
                </a:solidFill>
                <a:latin typeface="UnPilgi"/>
                <a:cs typeface="UnPilgi"/>
              </a:rPr>
              <a:t>H</a:t>
            </a:r>
            <a:endParaRPr sz="1418">
              <a:solidFill>
                <a:prstClr val="black"/>
              </a:solidFill>
              <a:latin typeface="UnPilgi"/>
              <a:cs typeface="UnPilg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45663" y="5161159"/>
            <a:ext cx="150019" cy="225992"/>
          </a:xfrm>
          <a:prstGeom prst="rect">
            <a:avLst/>
          </a:prstGeom>
        </p:spPr>
        <p:txBody>
          <a:bodyPr vert="horz" wrap="square" lIns="0" tIns="7715" rIns="0" bIns="0" rtlCol="0">
            <a:spAutoFit/>
          </a:bodyPr>
          <a:lstStyle/>
          <a:p>
            <a:pPr marL="8573" defTabSz="617220">
              <a:spcBef>
                <a:spcPts val="61"/>
              </a:spcBef>
            </a:pPr>
            <a:r>
              <a:rPr sz="1418" spc="118" dirty="0">
                <a:solidFill>
                  <a:srgbClr val="939598"/>
                </a:solidFill>
                <a:latin typeface="UnPilgi"/>
                <a:cs typeface="UnPilgi"/>
              </a:rPr>
              <a:t>H</a:t>
            </a:r>
            <a:endParaRPr sz="1418">
              <a:solidFill>
                <a:prstClr val="black"/>
              </a:solidFill>
              <a:latin typeface="UnPilgi"/>
              <a:cs typeface="UnPilg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5983" y="3886677"/>
            <a:ext cx="150019" cy="225992"/>
          </a:xfrm>
          <a:prstGeom prst="rect">
            <a:avLst/>
          </a:prstGeom>
        </p:spPr>
        <p:txBody>
          <a:bodyPr vert="horz" wrap="square" lIns="0" tIns="7715" rIns="0" bIns="0" rtlCol="0">
            <a:spAutoFit/>
          </a:bodyPr>
          <a:lstStyle/>
          <a:p>
            <a:pPr marL="8573" defTabSz="617220">
              <a:spcBef>
                <a:spcPts val="61"/>
              </a:spcBef>
            </a:pPr>
            <a:r>
              <a:rPr sz="1418" spc="118" dirty="0">
                <a:solidFill>
                  <a:srgbClr val="939598"/>
                </a:solidFill>
                <a:latin typeface="UnPilgi"/>
                <a:cs typeface="UnPilgi"/>
              </a:rPr>
              <a:t>H</a:t>
            </a:r>
            <a:endParaRPr sz="1418">
              <a:solidFill>
                <a:prstClr val="black"/>
              </a:solidFill>
              <a:latin typeface="UnPilgi"/>
              <a:cs typeface="UnPilg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36392" y="5814299"/>
            <a:ext cx="721805" cy="16453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spcBef>
                <a:spcPts val="68"/>
              </a:spcBef>
            </a:pPr>
            <a:r>
              <a:rPr sz="1013" spc="-77" dirty="0">
                <a:solidFill>
                  <a:srgbClr val="58595B"/>
                </a:solidFill>
                <a:latin typeface="Arial"/>
                <a:cs typeface="Arial"/>
              </a:rPr>
              <a:t>5-10 </a:t>
            </a:r>
            <a:r>
              <a:rPr sz="1013" spc="-142" dirty="0">
                <a:solidFill>
                  <a:srgbClr val="58595B"/>
                </a:solidFill>
                <a:latin typeface="Arial"/>
                <a:cs typeface="Arial"/>
              </a:rPr>
              <a:t>km</a:t>
            </a:r>
            <a:r>
              <a:rPr sz="1013" spc="-17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13" spc="-88" dirty="0">
                <a:solidFill>
                  <a:srgbClr val="58595B"/>
                </a:solidFill>
                <a:latin typeface="Arial"/>
                <a:cs typeface="Arial"/>
              </a:rPr>
              <a:t>radius</a:t>
            </a:r>
            <a:endParaRPr sz="101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78707" y="3696848"/>
            <a:ext cx="1246442" cy="30360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lnSpc>
                <a:spcPts val="1208"/>
              </a:lnSpc>
              <a:spcBef>
                <a:spcPts val="68"/>
              </a:spcBef>
            </a:pPr>
            <a:r>
              <a:rPr lang="en-IN" sz="1013" spc="-165" dirty="0">
                <a:solidFill>
                  <a:srgbClr val="58595B"/>
                </a:solidFill>
                <a:latin typeface="Arial"/>
                <a:cs typeface="Arial"/>
              </a:rPr>
              <a:t>W</a:t>
            </a:r>
            <a:r>
              <a:rPr sz="1013" spc="-165" dirty="0">
                <a:solidFill>
                  <a:srgbClr val="58595B"/>
                </a:solidFill>
                <a:latin typeface="Arial"/>
                <a:cs typeface="Arial"/>
              </a:rPr>
              <a:t>HAP</a:t>
            </a:r>
            <a:endParaRPr sz="1013" dirty="0">
              <a:solidFill>
                <a:prstClr val="black"/>
              </a:solidFill>
              <a:latin typeface="Arial"/>
              <a:cs typeface="Arial"/>
            </a:endParaRPr>
          </a:p>
          <a:p>
            <a:pPr marL="8573" defTabSz="617220">
              <a:lnSpc>
                <a:spcPts val="1127"/>
              </a:lnSpc>
            </a:pPr>
            <a:r>
              <a:rPr sz="945" spc="-98" dirty="0">
                <a:solidFill>
                  <a:srgbClr val="58595B"/>
                </a:solidFill>
                <a:latin typeface="Arial"/>
                <a:cs typeface="Arial"/>
              </a:rPr>
              <a:t>Wireless </a:t>
            </a:r>
            <a:r>
              <a:rPr sz="945" spc="-71" dirty="0">
                <a:solidFill>
                  <a:srgbClr val="58595B"/>
                </a:solidFill>
                <a:latin typeface="Arial"/>
                <a:cs typeface="Arial"/>
              </a:rPr>
              <a:t>health </a:t>
            </a:r>
            <a:r>
              <a:rPr sz="945" spc="-138" dirty="0">
                <a:solidFill>
                  <a:srgbClr val="58595B"/>
                </a:solidFill>
                <a:latin typeface="Arial"/>
                <a:cs typeface="Arial"/>
              </a:rPr>
              <a:t>access</a:t>
            </a:r>
            <a:r>
              <a:rPr sz="945" spc="-8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45" spc="-57" dirty="0">
                <a:solidFill>
                  <a:srgbClr val="58595B"/>
                </a:solidFill>
                <a:latin typeface="Arial"/>
                <a:cs typeface="Arial"/>
              </a:rPr>
              <a:t>point</a:t>
            </a:r>
            <a:endParaRPr sz="94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12574" y="3984772"/>
            <a:ext cx="1322308" cy="44467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lnSpc>
                <a:spcPts val="2329"/>
              </a:lnSpc>
              <a:spcBef>
                <a:spcPts val="68"/>
              </a:spcBef>
            </a:pPr>
            <a:r>
              <a:rPr lang="en-IN" sz="2025" spc="-371" dirty="0">
                <a:solidFill>
                  <a:srgbClr val="00B9F1"/>
                </a:solidFill>
                <a:latin typeface="Arial"/>
                <a:cs typeface="Arial"/>
              </a:rPr>
              <a:t>W </a:t>
            </a:r>
            <a:r>
              <a:rPr sz="2025" spc="-371" dirty="0">
                <a:solidFill>
                  <a:srgbClr val="00B9F1"/>
                </a:solidFill>
                <a:latin typeface="Arial"/>
                <a:cs typeface="Arial"/>
              </a:rPr>
              <a:t>PAP</a:t>
            </a:r>
            <a:endParaRPr sz="202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573" defTabSz="617220">
              <a:lnSpc>
                <a:spcPts val="1114"/>
              </a:lnSpc>
            </a:pPr>
            <a:r>
              <a:rPr sz="1013" spc="-101" dirty="0">
                <a:solidFill>
                  <a:srgbClr val="58595B"/>
                </a:solidFill>
                <a:latin typeface="Arial"/>
                <a:cs typeface="Arial"/>
              </a:rPr>
              <a:t>Wireless </a:t>
            </a:r>
            <a:r>
              <a:rPr sz="1013" spc="-71" dirty="0">
                <a:solidFill>
                  <a:srgbClr val="58595B"/>
                </a:solidFill>
                <a:latin typeface="Arial"/>
                <a:cs typeface="Arial"/>
              </a:rPr>
              <a:t>public </a:t>
            </a:r>
            <a:r>
              <a:rPr sz="1013" spc="-145" dirty="0">
                <a:solidFill>
                  <a:srgbClr val="58595B"/>
                </a:solidFill>
                <a:latin typeface="Arial"/>
                <a:cs typeface="Arial"/>
              </a:rPr>
              <a:t>access</a:t>
            </a:r>
            <a:r>
              <a:rPr sz="1013" spc="-132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13" spc="-57" dirty="0">
                <a:solidFill>
                  <a:srgbClr val="58595B"/>
                </a:solidFill>
                <a:latin typeface="Arial"/>
                <a:cs typeface="Arial"/>
              </a:rPr>
              <a:t>point</a:t>
            </a:r>
            <a:endParaRPr sz="101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16192" y="4578590"/>
            <a:ext cx="1509844" cy="30360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lnSpc>
                <a:spcPts val="1208"/>
              </a:lnSpc>
              <a:spcBef>
                <a:spcPts val="68"/>
              </a:spcBef>
            </a:pPr>
            <a:r>
              <a:rPr lang="en-IN" sz="1013" spc="-179" dirty="0">
                <a:solidFill>
                  <a:srgbClr val="58595B"/>
                </a:solidFill>
                <a:latin typeface="Arial"/>
                <a:cs typeface="Arial"/>
              </a:rPr>
              <a:t>W</a:t>
            </a:r>
            <a:r>
              <a:rPr sz="1013" spc="-179" dirty="0">
                <a:solidFill>
                  <a:srgbClr val="58595B"/>
                </a:solidFill>
                <a:latin typeface="Arial"/>
                <a:cs typeface="Arial"/>
              </a:rPr>
              <a:t>SAP</a:t>
            </a:r>
            <a:endParaRPr sz="1013" dirty="0">
              <a:solidFill>
                <a:prstClr val="black"/>
              </a:solidFill>
              <a:latin typeface="Arial"/>
              <a:cs typeface="Arial"/>
            </a:endParaRPr>
          </a:p>
          <a:p>
            <a:pPr marL="8573" defTabSz="617220">
              <a:lnSpc>
                <a:spcPts val="1127"/>
              </a:lnSpc>
            </a:pPr>
            <a:r>
              <a:rPr sz="945" spc="-98" dirty="0">
                <a:solidFill>
                  <a:srgbClr val="58595B"/>
                </a:solidFill>
                <a:latin typeface="Arial"/>
                <a:cs typeface="Arial"/>
              </a:rPr>
              <a:t>Wireless </a:t>
            </a:r>
            <a:r>
              <a:rPr sz="945" spc="-91" dirty="0">
                <a:solidFill>
                  <a:srgbClr val="58595B"/>
                </a:solidFill>
                <a:latin typeface="Arial"/>
                <a:cs typeface="Arial"/>
              </a:rPr>
              <a:t>school </a:t>
            </a:r>
            <a:r>
              <a:rPr sz="945" spc="-138" dirty="0">
                <a:solidFill>
                  <a:srgbClr val="58595B"/>
                </a:solidFill>
                <a:latin typeface="Arial"/>
                <a:cs typeface="Arial"/>
              </a:rPr>
              <a:t>access</a:t>
            </a:r>
            <a:r>
              <a:rPr sz="945" spc="-7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45" spc="-54" dirty="0">
                <a:solidFill>
                  <a:srgbClr val="58595B"/>
                </a:solidFill>
                <a:latin typeface="Arial"/>
                <a:cs typeface="Arial"/>
              </a:rPr>
              <a:t>point</a:t>
            </a:r>
            <a:endParaRPr sz="94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87352" y="3268694"/>
            <a:ext cx="1596939" cy="30360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lnSpc>
                <a:spcPts val="1208"/>
              </a:lnSpc>
              <a:spcBef>
                <a:spcPts val="68"/>
              </a:spcBef>
            </a:pPr>
            <a:r>
              <a:rPr lang="en-IN" sz="1050" spc="-209" dirty="0">
                <a:solidFill>
                  <a:srgbClr val="58595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</a:t>
            </a:r>
            <a:r>
              <a:rPr sz="1050" spc="-209" dirty="0">
                <a:solidFill>
                  <a:srgbClr val="58595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PAC</a:t>
            </a:r>
            <a:endParaRPr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8573" defTabSz="617220">
              <a:lnSpc>
                <a:spcPts val="1127"/>
              </a:lnSpc>
            </a:pPr>
            <a:r>
              <a:rPr sz="1050" spc="-98" dirty="0">
                <a:solidFill>
                  <a:srgbClr val="58595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Wireless </a:t>
            </a:r>
            <a:r>
              <a:rPr sz="1050" spc="-101" dirty="0">
                <a:solidFill>
                  <a:srgbClr val="58595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panchayat </a:t>
            </a:r>
            <a:r>
              <a:rPr sz="1050" spc="-138" dirty="0">
                <a:solidFill>
                  <a:srgbClr val="58595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access</a:t>
            </a:r>
            <a:r>
              <a:rPr sz="1050" spc="-57" dirty="0">
                <a:solidFill>
                  <a:srgbClr val="58595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1050" spc="-54" dirty="0">
                <a:solidFill>
                  <a:srgbClr val="58595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point</a:t>
            </a:r>
            <a:endParaRPr sz="10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56348" y="4610753"/>
            <a:ext cx="1328308" cy="1244298"/>
            <a:chOff x="5550738" y="6830745"/>
            <a:chExt cx="1967864" cy="1843405"/>
          </a:xfrm>
        </p:grpSpPr>
        <p:sp>
          <p:nvSpPr>
            <p:cNvPr id="36" name="object 36"/>
            <p:cNvSpPr/>
            <p:nvPr/>
          </p:nvSpPr>
          <p:spPr>
            <a:xfrm>
              <a:off x="5576138" y="6856145"/>
              <a:ext cx="1908175" cy="1785620"/>
            </a:xfrm>
            <a:custGeom>
              <a:avLst/>
              <a:gdLst/>
              <a:ahLst/>
              <a:cxnLst/>
              <a:rect l="l" t="t" r="r" b="b"/>
              <a:pathLst>
                <a:path w="1908175" h="1785620">
                  <a:moveTo>
                    <a:pt x="0" y="0"/>
                  </a:moveTo>
                  <a:lnTo>
                    <a:pt x="1907641" y="1785543"/>
                  </a:lnTo>
                </a:path>
              </a:pathLst>
            </a:custGeom>
            <a:ln w="12699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550738" y="6830745"/>
              <a:ext cx="1967864" cy="1843405"/>
            </a:xfrm>
            <a:custGeom>
              <a:avLst/>
              <a:gdLst/>
              <a:ahLst/>
              <a:cxnLst/>
              <a:rect l="l" t="t" r="r" b="b"/>
              <a:pathLst>
                <a:path w="1967865" h="1843404">
                  <a:moveTo>
                    <a:pt x="50800" y="25400"/>
                  </a:moveTo>
                  <a:lnTo>
                    <a:pt x="48793" y="15519"/>
                  </a:lnTo>
                  <a:lnTo>
                    <a:pt x="43357" y="7442"/>
                  </a:lnTo>
                  <a:lnTo>
                    <a:pt x="35280" y="2006"/>
                  </a:lnTo>
                  <a:lnTo>
                    <a:pt x="25400" y="0"/>
                  </a:lnTo>
                  <a:lnTo>
                    <a:pt x="15506" y="2006"/>
                  </a:lnTo>
                  <a:lnTo>
                    <a:pt x="7429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29" y="43370"/>
                  </a:lnTo>
                  <a:lnTo>
                    <a:pt x="15506" y="48806"/>
                  </a:lnTo>
                  <a:lnTo>
                    <a:pt x="25400" y="50800"/>
                  </a:lnTo>
                  <a:lnTo>
                    <a:pt x="35280" y="48806"/>
                  </a:lnTo>
                  <a:lnTo>
                    <a:pt x="43357" y="43370"/>
                  </a:lnTo>
                  <a:lnTo>
                    <a:pt x="48793" y="35293"/>
                  </a:lnTo>
                  <a:lnTo>
                    <a:pt x="50800" y="25400"/>
                  </a:lnTo>
                  <a:close/>
                </a:path>
                <a:path w="1967865" h="1843404">
                  <a:moveTo>
                    <a:pt x="1967661" y="1843354"/>
                  </a:moveTo>
                  <a:lnTo>
                    <a:pt x="1962607" y="1770697"/>
                  </a:lnTo>
                  <a:lnTo>
                    <a:pt x="1894840" y="1843100"/>
                  </a:lnTo>
                  <a:lnTo>
                    <a:pt x="1967661" y="1843354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/>
          <p:nvPr/>
        </p:nvSpPr>
        <p:spPr>
          <a:xfrm>
            <a:off x="8179350" y="2396914"/>
            <a:ext cx="792512" cy="55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136255" y="3871101"/>
            <a:ext cx="916400" cy="602218"/>
            <a:chOff x="11150600" y="5734964"/>
            <a:chExt cx="1357630" cy="892175"/>
          </a:xfrm>
        </p:grpSpPr>
        <p:sp>
          <p:nvSpPr>
            <p:cNvPr id="40" name="object 40"/>
            <p:cNvSpPr/>
            <p:nvPr/>
          </p:nvSpPr>
          <p:spPr>
            <a:xfrm>
              <a:off x="11506899" y="5781039"/>
              <a:ext cx="285115" cy="413384"/>
            </a:xfrm>
            <a:custGeom>
              <a:avLst/>
              <a:gdLst/>
              <a:ahLst/>
              <a:cxnLst/>
              <a:rect l="l" t="t" r="r" b="b"/>
              <a:pathLst>
                <a:path w="285115" h="413385">
                  <a:moveTo>
                    <a:pt x="16242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62420" y="12700"/>
                  </a:lnTo>
                  <a:lnTo>
                    <a:pt x="162420" y="0"/>
                  </a:lnTo>
                  <a:close/>
                </a:path>
                <a:path w="285115" h="413385">
                  <a:moveTo>
                    <a:pt x="284581" y="77470"/>
                  </a:moveTo>
                  <a:lnTo>
                    <a:pt x="162420" y="77470"/>
                  </a:lnTo>
                  <a:lnTo>
                    <a:pt x="162420" y="12712"/>
                  </a:lnTo>
                  <a:lnTo>
                    <a:pt x="149720" y="12712"/>
                  </a:lnTo>
                  <a:lnTo>
                    <a:pt x="149720" y="77470"/>
                  </a:lnTo>
                  <a:lnTo>
                    <a:pt x="16967" y="77470"/>
                  </a:lnTo>
                  <a:lnTo>
                    <a:pt x="16967" y="90170"/>
                  </a:lnTo>
                  <a:lnTo>
                    <a:pt x="149720" y="90170"/>
                  </a:lnTo>
                  <a:lnTo>
                    <a:pt x="149720" y="133565"/>
                  </a:lnTo>
                  <a:lnTo>
                    <a:pt x="30530" y="133565"/>
                  </a:lnTo>
                  <a:lnTo>
                    <a:pt x="30530" y="146265"/>
                  </a:lnTo>
                  <a:lnTo>
                    <a:pt x="149720" y="146265"/>
                  </a:lnTo>
                  <a:lnTo>
                    <a:pt x="149720" y="413232"/>
                  </a:lnTo>
                  <a:lnTo>
                    <a:pt x="162420" y="413232"/>
                  </a:lnTo>
                  <a:lnTo>
                    <a:pt x="162420" y="146050"/>
                  </a:lnTo>
                  <a:lnTo>
                    <a:pt x="210820" y="146050"/>
                  </a:lnTo>
                  <a:lnTo>
                    <a:pt x="210820" y="412750"/>
                  </a:lnTo>
                  <a:lnTo>
                    <a:pt x="223520" y="412750"/>
                  </a:lnTo>
                  <a:lnTo>
                    <a:pt x="223520" y="146050"/>
                  </a:lnTo>
                  <a:lnTo>
                    <a:pt x="223520" y="133350"/>
                  </a:lnTo>
                  <a:lnTo>
                    <a:pt x="162420" y="133350"/>
                  </a:lnTo>
                  <a:lnTo>
                    <a:pt x="162420" y="90170"/>
                  </a:lnTo>
                  <a:lnTo>
                    <a:pt x="271881" y="90170"/>
                  </a:lnTo>
                  <a:lnTo>
                    <a:pt x="271881" y="412750"/>
                  </a:lnTo>
                  <a:lnTo>
                    <a:pt x="284581" y="412750"/>
                  </a:lnTo>
                  <a:lnTo>
                    <a:pt x="284581" y="90170"/>
                  </a:lnTo>
                  <a:lnTo>
                    <a:pt x="284581" y="77470"/>
                  </a:lnTo>
                  <a:close/>
                </a:path>
              </a:pathLst>
            </a:custGeom>
            <a:solidFill>
              <a:srgbClr val="C0C2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450739" y="6039167"/>
              <a:ext cx="164312" cy="1551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150600" y="5734964"/>
              <a:ext cx="1357630" cy="892175"/>
            </a:xfrm>
            <a:custGeom>
              <a:avLst/>
              <a:gdLst/>
              <a:ahLst/>
              <a:cxnLst/>
              <a:rect l="l" t="t" r="r" b="b"/>
              <a:pathLst>
                <a:path w="1357629" h="892175">
                  <a:moveTo>
                    <a:pt x="212763" y="372846"/>
                  </a:moveTo>
                  <a:lnTo>
                    <a:pt x="200063" y="372846"/>
                  </a:lnTo>
                  <a:lnTo>
                    <a:pt x="200063" y="407670"/>
                  </a:lnTo>
                  <a:lnTo>
                    <a:pt x="212763" y="407670"/>
                  </a:lnTo>
                  <a:lnTo>
                    <a:pt x="212763" y="372846"/>
                  </a:lnTo>
                  <a:close/>
                </a:path>
                <a:path w="1357629" h="892175">
                  <a:moveTo>
                    <a:pt x="300151" y="372846"/>
                  </a:moveTo>
                  <a:lnTo>
                    <a:pt x="287451" y="372846"/>
                  </a:lnTo>
                  <a:lnTo>
                    <a:pt x="287451" y="407670"/>
                  </a:lnTo>
                  <a:lnTo>
                    <a:pt x="300151" y="407670"/>
                  </a:lnTo>
                  <a:lnTo>
                    <a:pt x="300151" y="372846"/>
                  </a:lnTo>
                  <a:close/>
                </a:path>
                <a:path w="1357629" h="892175">
                  <a:moveTo>
                    <a:pt x="459295" y="607415"/>
                  </a:moveTo>
                  <a:lnTo>
                    <a:pt x="123812" y="607415"/>
                  </a:lnTo>
                  <a:lnTo>
                    <a:pt x="123812" y="620115"/>
                  </a:lnTo>
                  <a:lnTo>
                    <a:pt x="123812" y="730605"/>
                  </a:lnTo>
                  <a:lnTo>
                    <a:pt x="45707" y="730605"/>
                  </a:lnTo>
                  <a:lnTo>
                    <a:pt x="45707" y="743305"/>
                  </a:lnTo>
                  <a:lnTo>
                    <a:pt x="45707" y="891895"/>
                  </a:lnTo>
                  <a:lnTo>
                    <a:pt x="58407" y="891895"/>
                  </a:lnTo>
                  <a:lnTo>
                    <a:pt x="58407" y="743305"/>
                  </a:lnTo>
                  <a:lnTo>
                    <a:pt x="123812" y="743305"/>
                  </a:lnTo>
                  <a:lnTo>
                    <a:pt x="123812" y="875385"/>
                  </a:lnTo>
                  <a:lnTo>
                    <a:pt x="136512" y="875385"/>
                  </a:lnTo>
                  <a:lnTo>
                    <a:pt x="136512" y="742708"/>
                  </a:lnTo>
                  <a:lnTo>
                    <a:pt x="179603" y="742708"/>
                  </a:lnTo>
                  <a:lnTo>
                    <a:pt x="179603" y="861910"/>
                  </a:lnTo>
                  <a:lnTo>
                    <a:pt x="192303" y="861910"/>
                  </a:lnTo>
                  <a:lnTo>
                    <a:pt x="192303" y="742708"/>
                  </a:lnTo>
                  <a:lnTo>
                    <a:pt x="459295" y="742708"/>
                  </a:lnTo>
                  <a:lnTo>
                    <a:pt x="459295" y="730008"/>
                  </a:lnTo>
                  <a:lnTo>
                    <a:pt x="192303" y="730008"/>
                  </a:lnTo>
                  <a:lnTo>
                    <a:pt x="192303" y="681075"/>
                  </a:lnTo>
                  <a:lnTo>
                    <a:pt x="179603" y="681075"/>
                  </a:lnTo>
                  <a:lnTo>
                    <a:pt x="179603" y="730008"/>
                  </a:lnTo>
                  <a:lnTo>
                    <a:pt x="136512" y="730008"/>
                  </a:lnTo>
                  <a:lnTo>
                    <a:pt x="136512" y="620115"/>
                  </a:lnTo>
                  <a:lnTo>
                    <a:pt x="459295" y="620115"/>
                  </a:lnTo>
                  <a:lnTo>
                    <a:pt x="459295" y="607415"/>
                  </a:lnTo>
                  <a:close/>
                </a:path>
                <a:path w="1357629" h="892175">
                  <a:moveTo>
                    <a:pt x="459295" y="408025"/>
                  </a:moveTo>
                  <a:lnTo>
                    <a:pt x="119735" y="408025"/>
                  </a:lnTo>
                  <a:lnTo>
                    <a:pt x="119735" y="268325"/>
                  </a:lnTo>
                  <a:lnTo>
                    <a:pt x="107035" y="268325"/>
                  </a:lnTo>
                  <a:lnTo>
                    <a:pt x="107035" y="408025"/>
                  </a:lnTo>
                  <a:lnTo>
                    <a:pt x="107035" y="420725"/>
                  </a:lnTo>
                  <a:lnTo>
                    <a:pt x="200063" y="420725"/>
                  </a:lnTo>
                  <a:lnTo>
                    <a:pt x="200063" y="509625"/>
                  </a:lnTo>
                  <a:lnTo>
                    <a:pt x="212763" y="509625"/>
                  </a:lnTo>
                  <a:lnTo>
                    <a:pt x="212763" y="420725"/>
                  </a:lnTo>
                  <a:lnTo>
                    <a:pt x="287451" y="420725"/>
                  </a:lnTo>
                  <a:lnTo>
                    <a:pt x="287451" y="458825"/>
                  </a:lnTo>
                  <a:lnTo>
                    <a:pt x="300151" y="458825"/>
                  </a:lnTo>
                  <a:lnTo>
                    <a:pt x="300151" y="420725"/>
                  </a:lnTo>
                  <a:lnTo>
                    <a:pt x="459295" y="420725"/>
                  </a:lnTo>
                  <a:lnTo>
                    <a:pt x="459295" y="408025"/>
                  </a:lnTo>
                  <a:close/>
                </a:path>
                <a:path w="1357629" h="892175">
                  <a:moveTo>
                    <a:pt x="459295" y="359765"/>
                  </a:moveTo>
                  <a:lnTo>
                    <a:pt x="300151" y="359765"/>
                  </a:lnTo>
                  <a:lnTo>
                    <a:pt x="300151" y="251129"/>
                  </a:lnTo>
                  <a:lnTo>
                    <a:pt x="287451" y="251129"/>
                  </a:lnTo>
                  <a:lnTo>
                    <a:pt x="287451" y="359765"/>
                  </a:lnTo>
                  <a:lnTo>
                    <a:pt x="212763" y="359765"/>
                  </a:lnTo>
                  <a:lnTo>
                    <a:pt x="212763" y="329184"/>
                  </a:lnTo>
                  <a:lnTo>
                    <a:pt x="200063" y="329184"/>
                  </a:lnTo>
                  <a:lnTo>
                    <a:pt x="200063" y="359765"/>
                  </a:lnTo>
                  <a:lnTo>
                    <a:pt x="173697" y="359765"/>
                  </a:lnTo>
                  <a:lnTo>
                    <a:pt x="173697" y="268325"/>
                  </a:lnTo>
                  <a:lnTo>
                    <a:pt x="160997" y="268325"/>
                  </a:lnTo>
                  <a:lnTo>
                    <a:pt x="160997" y="359765"/>
                  </a:lnTo>
                  <a:lnTo>
                    <a:pt x="160997" y="372465"/>
                  </a:lnTo>
                  <a:lnTo>
                    <a:pt x="459295" y="372465"/>
                  </a:lnTo>
                  <a:lnTo>
                    <a:pt x="459295" y="359765"/>
                  </a:lnTo>
                  <a:close/>
                </a:path>
                <a:path w="1357629" h="892175">
                  <a:moveTo>
                    <a:pt x="464870" y="560362"/>
                  </a:moveTo>
                  <a:lnTo>
                    <a:pt x="0" y="560362"/>
                  </a:lnTo>
                  <a:lnTo>
                    <a:pt x="0" y="573062"/>
                  </a:lnTo>
                  <a:lnTo>
                    <a:pt x="464870" y="573062"/>
                  </a:lnTo>
                  <a:lnTo>
                    <a:pt x="464870" y="560362"/>
                  </a:lnTo>
                  <a:close/>
                </a:path>
                <a:path w="1357629" h="892175">
                  <a:moveTo>
                    <a:pt x="688390" y="0"/>
                  </a:moveTo>
                  <a:lnTo>
                    <a:pt x="675690" y="0"/>
                  </a:lnTo>
                  <a:lnTo>
                    <a:pt x="675690" y="464908"/>
                  </a:lnTo>
                  <a:lnTo>
                    <a:pt x="688390" y="464908"/>
                  </a:lnTo>
                  <a:lnTo>
                    <a:pt x="688390" y="0"/>
                  </a:lnTo>
                  <a:close/>
                </a:path>
                <a:path w="1357629" h="892175">
                  <a:moveTo>
                    <a:pt x="800823" y="199745"/>
                  </a:moveTo>
                  <a:lnTo>
                    <a:pt x="726579" y="199745"/>
                  </a:lnTo>
                  <a:lnTo>
                    <a:pt x="726579" y="212445"/>
                  </a:lnTo>
                  <a:lnTo>
                    <a:pt x="726579" y="458825"/>
                  </a:lnTo>
                  <a:lnTo>
                    <a:pt x="739279" y="458825"/>
                  </a:lnTo>
                  <a:lnTo>
                    <a:pt x="739279" y="212445"/>
                  </a:lnTo>
                  <a:lnTo>
                    <a:pt x="800823" y="212445"/>
                  </a:lnTo>
                  <a:lnTo>
                    <a:pt x="800823" y="199745"/>
                  </a:lnTo>
                  <a:close/>
                </a:path>
                <a:path w="1357629" h="892175">
                  <a:moveTo>
                    <a:pt x="1177721" y="410565"/>
                  </a:moveTo>
                  <a:lnTo>
                    <a:pt x="1165021" y="410565"/>
                  </a:lnTo>
                  <a:lnTo>
                    <a:pt x="1165021" y="458825"/>
                  </a:lnTo>
                  <a:lnTo>
                    <a:pt x="898004" y="458825"/>
                  </a:lnTo>
                  <a:lnTo>
                    <a:pt x="898004" y="471525"/>
                  </a:lnTo>
                  <a:lnTo>
                    <a:pt x="1177721" y="471525"/>
                  </a:lnTo>
                  <a:lnTo>
                    <a:pt x="1177721" y="458825"/>
                  </a:lnTo>
                  <a:lnTo>
                    <a:pt x="1177721" y="410565"/>
                  </a:lnTo>
                  <a:close/>
                </a:path>
                <a:path w="1357629" h="892175">
                  <a:moveTo>
                    <a:pt x="1250264" y="720445"/>
                  </a:moveTo>
                  <a:lnTo>
                    <a:pt x="1157262" y="720445"/>
                  </a:lnTo>
                  <a:lnTo>
                    <a:pt x="1157262" y="630275"/>
                  </a:lnTo>
                  <a:lnTo>
                    <a:pt x="1157262" y="617575"/>
                  </a:lnTo>
                  <a:lnTo>
                    <a:pt x="898004" y="617575"/>
                  </a:lnTo>
                  <a:lnTo>
                    <a:pt x="898004" y="630275"/>
                  </a:lnTo>
                  <a:lnTo>
                    <a:pt x="1144562" y="630275"/>
                  </a:lnTo>
                  <a:lnTo>
                    <a:pt x="1144562" y="720445"/>
                  </a:lnTo>
                  <a:lnTo>
                    <a:pt x="1069848" y="720445"/>
                  </a:lnTo>
                  <a:lnTo>
                    <a:pt x="1069848" y="681075"/>
                  </a:lnTo>
                  <a:lnTo>
                    <a:pt x="1057148" y="681075"/>
                  </a:lnTo>
                  <a:lnTo>
                    <a:pt x="1057148" y="720445"/>
                  </a:lnTo>
                  <a:lnTo>
                    <a:pt x="898004" y="720445"/>
                  </a:lnTo>
                  <a:lnTo>
                    <a:pt x="898004" y="733145"/>
                  </a:lnTo>
                  <a:lnTo>
                    <a:pt x="1057148" y="733145"/>
                  </a:lnTo>
                  <a:lnTo>
                    <a:pt x="1057148" y="889050"/>
                  </a:lnTo>
                  <a:lnTo>
                    <a:pt x="1069848" y="889050"/>
                  </a:lnTo>
                  <a:lnTo>
                    <a:pt x="1069848" y="733145"/>
                  </a:lnTo>
                  <a:lnTo>
                    <a:pt x="1144562" y="733145"/>
                  </a:lnTo>
                  <a:lnTo>
                    <a:pt x="1144562" y="811060"/>
                  </a:lnTo>
                  <a:lnTo>
                    <a:pt x="1157262" y="811060"/>
                  </a:lnTo>
                  <a:lnTo>
                    <a:pt x="1157262" y="733145"/>
                  </a:lnTo>
                  <a:lnTo>
                    <a:pt x="1237564" y="733145"/>
                  </a:lnTo>
                  <a:lnTo>
                    <a:pt x="1237564" y="871575"/>
                  </a:lnTo>
                  <a:lnTo>
                    <a:pt x="1250264" y="871575"/>
                  </a:lnTo>
                  <a:lnTo>
                    <a:pt x="1250264" y="733145"/>
                  </a:lnTo>
                  <a:lnTo>
                    <a:pt x="1250264" y="720445"/>
                  </a:lnTo>
                  <a:close/>
                </a:path>
                <a:path w="1357629" h="892175">
                  <a:moveTo>
                    <a:pt x="1298028" y="248005"/>
                  </a:moveTo>
                  <a:lnTo>
                    <a:pt x="1285328" y="248005"/>
                  </a:lnTo>
                  <a:lnTo>
                    <a:pt x="1285328" y="397865"/>
                  </a:lnTo>
                  <a:lnTo>
                    <a:pt x="1233487" y="397865"/>
                  </a:lnTo>
                  <a:lnTo>
                    <a:pt x="1233487" y="264515"/>
                  </a:lnTo>
                  <a:lnTo>
                    <a:pt x="1220787" y="264515"/>
                  </a:lnTo>
                  <a:lnTo>
                    <a:pt x="1220787" y="397471"/>
                  </a:lnTo>
                  <a:lnTo>
                    <a:pt x="1177721" y="397471"/>
                  </a:lnTo>
                  <a:lnTo>
                    <a:pt x="1177721" y="278257"/>
                  </a:lnTo>
                  <a:lnTo>
                    <a:pt x="1165021" y="278257"/>
                  </a:lnTo>
                  <a:lnTo>
                    <a:pt x="1165021" y="397471"/>
                  </a:lnTo>
                  <a:lnTo>
                    <a:pt x="888606" y="397471"/>
                  </a:lnTo>
                  <a:lnTo>
                    <a:pt x="888606" y="355955"/>
                  </a:lnTo>
                  <a:lnTo>
                    <a:pt x="1039545" y="355955"/>
                  </a:lnTo>
                  <a:lnTo>
                    <a:pt x="1039545" y="343255"/>
                  </a:lnTo>
                  <a:lnTo>
                    <a:pt x="1039545" y="179425"/>
                  </a:lnTo>
                  <a:lnTo>
                    <a:pt x="1026845" y="179425"/>
                  </a:lnTo>
                  <a:lnTo>
                    <a:pt x="1026845" y="343255"/>
                  </a:lnTo>
                  <a:lnTo>
                    <a:pt x="888606" y="343255"/>
                  </a:lnTo>
                  <a:lnTo>
                    <a:pt x="888606" y="300164"/>
                  </a:lnTo>
                  <a:lnTo>
                    <a:pt x="997635" y="300164"/>
                  </a:lnTo>
                  <a:lnTo>
                    <a:pt x="997635" y="287464"/>
                  </a:lnTo>
                  <a:lnTo>
                    <a:pt x="888606" y="287464"/>
                  </a:lnTo>
                  <a:lnTo>
                    <a:pt x="888606" y="174345"/>
                  </a:lnTo>
                  <a:lnTo>
                    <a:pt x="980655" y="174345"/>
                  </a:lnTo>
                  <a:lnTo>
                    <a:pt x="980655" y="161645"/>
                  </a:lnTo>
                  <a:lnTo>
                    <a:pt x="875906" y="161645"/>
                  </a:lnTo>
                  <a:lnTo>
                    <a:pt x="875906" y="174345"/>
                  </a:lnTo>
                  <a:lnTo>
                    <a:pt x="875906" y="287464"/>
                  </a:lnTo>
                  <a:lnTo>
                    <a:pt x="841095" y="287464"/>
                  </a:lnTo>
                  <a:lnTo>
                    <a:pt x="841095" y="119735"/>
                  </a:lnTo>
                  <a:lnTo>
                    <a:pt x="980655" y="119735"/>
                  </a:lnTo>
                  <a:lnTo>
                    <a:pt x="980655" y="107035"/>
                  </a:lnTo>
                  <a:lnTo>
                    <a:pt x="828395" y="107035"/>
                  </a:lnTo>
                  <a:lnTo>
                    <a:pt x="828395" y="119735"/>
                  </a:lnTo>
                  <a:lnTo>
                    <a:pt x="828395" y="287375"/>
                  </a:lnTo>
                  <a:lnTo>
                    <a:pt x="777506" y="287375"/>
                  </a:lnTo>
                  <a:lnTo>
                    <a:pt x="777506" y="300075"/>
                  </a:lnTo>
                  <a:lnTo>
                    <a:pt x="777506" y="458825"/>
                  </a:lnTo>
                  <a:lnTo>
                    <a:pt x="790206" y="458825"/>
                  </a:lnTo>
                  <a:lnTo>
                    <a:pt x="790206" y="300075"/>
                  </a:lnTo>
                  <a:lnTo>
                    <a:pt x="828395" y="300075"/>
                  </a:lnTo>
                  <a:lnTo>
                    <a:pt x="828395" y="458825"/>
                  </a:lnTo>
                  <a:lnTo>
                    <a:pt x="841095" y="458825"/>
                  </a:lnTo>
                  <a:lnTo>
                    <a:pt x="841095" y="300164"/>
                  </a:lnTo>
                  <a:lnTo>
                    <a:pt x="875906" y="300164"/>
                  </a:lnTo>
                  <a:lnTo>
                    <a:pt x="875906" y="458825"/>
                  </a:lnTo>
                  <a:lnTo>
                    <a:pt x="888606" y="458825"/>
                  </a:lnTo>
                  <a:lnTo>
                    <a:pt x="888606" y="410565"/>
                  </a:lnTo>
                  <a:lnTo>
                    <a:pt x="884440" y="410565"/>
                  </a:lnTo>
                  <a:lnTo>
                    <a:pt x="884440" y="410171"/>
                  </a:lnTo>
                  <a:lnTo>
                    <a:pt x="1220787" y="410171"/>
                  </a:lnTo>
                  <a:lnTo>
                    <a:pt x="1220787" y="519785"/>
                  </a:lnTo>
                  <a:lnTo>
                    <a:pt x="898004" y="519785"/>
                  </a:lnTo>
                  <a:lnTo>
                    <a:pt x="898004" y="532485"/>
                  </a:lnTo>
                  <a:lnTo>
                    <a:pt x="1233487" y="532485"/>
                  </a:lnTo>
                  <a:lnTo>
                    <a:pt x="1233487" y="519785"/>
                  </a:lnTo>
                  <a:lnTo>
                    <a:pt x="1233487" y="410565"/>
                  </a:lnTo>
                  <a:lnTo>
                    <a:pt x="1298028" y="410565"/>
                  </a:lnTo>
                  <a:lnTo>
                    <a:pt x="1298028" y="397865"/>
                  </a:lnTo>
                  <a:lnTo>
                    <a:pt x="1298028" y="248005"/>
                  </a:lnTo>
                  <a:close/>
                </a:path>
                <a:path w="1357629" h="892175">
                  <a:moveTo>
                    <a:pt x="1357325" y="567156"/>
                  </a:moveTo>
                  <a:lnTo>
                    <a:pt x="892441" y="567156"/>
                  </a:lnTo>
                  <a:lnTo>
                    <a:pt x="892441" y="579856"/>
                  </a:lnTo>
                  <a:lnTo>
                    <a:pt x="1357325" y="579856"/>
                  </a:lnTo>
                  <a:lnTo>
                    <a:pt x="1357325" y="567156"/>
                  </a:lnTo>
                  <a:close/>
                </a:path>
              </a:pathLst>
            </a:custGeom>
            <a:solidFill>
              <a:srgbClr val="C0C2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363357" y="5393037"/>
            <a:ext cx="462058" cy="462058"/>
            <a:chOff x="11487048" y="7989684"/>
            <a:chExt cx="684530" cy="684530"/>
          </a:xfrm>
        </p:grpSpPr>
        <p:sp>
          <p:nvSpPr>
            <p:cNvPr id="44" name="object 44"/>
            <p:cNvSpPr/>
            <p:nvPr/>
          </p:nvSpPr>
          <p:spPr>
            <a:xfrm>
              <a:off x="11487049" y="7989684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97649" y="409549"/>
                  </a:moveTo>
                  <a:lnTo>
                    <a:pt x="397281" y="330873"/>
                  </a:lnTo>
                  <a:lnTo>
                    <a:pt x="382219" y="289572"/>
                  </a:lnTo>
                  <a:lnTo>
                    <a:pt x="342341" y="274218"/>
                  </a:lnTo>
                  <a:lnTo>
                    <a:pt x="319659" y="278155"/>
                  </a:lnTo>
                  <a:lnTo>
                    <a:pt x="302374" y="289458"/>
                  </a:lnTo>
                  <a:lnTo>
                    <a:pt x="291249" y="307416"/>
                  </a:lnTo>
                  <a:lnTo>
                    <a:pt x="287083" y="331266"/>
                  </a:lnTo>
                  <a:lnTo>
                    <a:pt x="286867" y="468528"/>
                  </a:lnTo>
                  <a:lnTo>
                    <a:pt x="287134" y="488607"/>
                  </a:lnTo>
                  <a:lnTo>
                    <a:pt x="291376" y="511937"/>
                  </a:lnTo>
                  <a:lnTo>
                    <a:pt x="302514" y="529437"/>
                  </a:lnTo>
                  <a:lnTo>
                    <a:pt x="319735" y="540448"/>
                  </a:lnTo>
                  <a:lnTo>
                    <a:pt x="342392" y="544271"/>
                  </a:lnTo>
                  <a:lnTo>
                    <a:pt x="364921" y="540410"/>
                  </a:lnTo>
                  <a:lnTo>
                    <a:pt x="382143" y="529323"/>
                  </a:lnTo>
                  <a:lnTo>
                    <a:pt x="393204" y="511708"/>
                  </a:lnTo>
                  <a:lnTo>
                    <a:pt x="397256" y="488238"/>
                  </a:lnTo>
                  <a:lnTo>
                    <a:pt x="397649" y="409549"/>
                  </a:lnTo>
                  <a:close/>
                </a:path>
                <a:path w="684529" h="684529">
                  <a:moveTo>
                    <a:pt x="684428" y="312000"/>
                  </a:moveTo>
                  <a:lnTo>
                    <a:pt x="680148" y="291960"/>
                  </a:lnTo>
                  <a:lnTo>
                    <a:pt x="676084" y="271843"/>
                  </a:lnTo>
                  <a:lnTo>
                    <a:pt x="671423" y="251929"/>
                  </a:lnTo>
                  <a:lnTo>
                    <a:pt x="644906" y="185496"/>
                  </a:lnTo>
                  <a:lnTo>
                    <a:pt x="620141" y="143687"/>
                  </a:lnTo>
                  <a:lnTo>
                    <a:pt x="591070" y="107124"/>
                  </a:lnTo>
                  <a:lnTo>
                    <a:pt x="577583" y="94449"/>
                  </a:lnTo>
                  <a:lnTo>
                    <a:pt x="577583" y="341884"/>
                  </a:lnTo>
                  <a:lnTo>
                    <a:pt x="572833" y="389496"/>
                  </a:lnTo>
                  <a:lnTo>
                    <a:pt x="559181" y="433793"/>
                  </a:lnTo>
                  <a:lnTo>
                    <a:pt x="537565" y="473837"/>
                  </a:lnTo>
                  <a:lnTo>
                    <a:pt x="508914" y="508685"/>
                  </a:lnTo>
                  <a:lnTo>
                    <a:pt x="474154" y="537425"/>
                  </a:lnTo>
                  <a:lnTo>
                    <a:pt x="434213" y="559104"/>
                  </a:lnTo>
                  <a:lnTo>
                    <a:pt x="390017" y="572808"/>
                  </a:lnTo>
                  <a:lnTo>
                    <a:pt x="342519" y="577583"/>
                  </a:lnTo>
                  <a:lnTo>
                    <a:pt x="294868" y="572833"/>
                  </a:lnTo>
                  <a:lnTo>
                    <a:pt x="250596" y="559181"/>
                  </a:lnTo>
                  <a:lnTo>
                    <a:pt x="210566" y="537552"/>
                  </a:lnTo>
                  <a:lnTo>
                    <a:pt x="175717" y="508901"/>
                  </a:lnTo>
                  <a:lnTo>
                    <a:pt x="146989" y="474141"/>
                  </a:lnTo>
                  <a:lnTo>
                    <a:pt x="125310" y="434187"/>
                  </a:lnTo>
                  <a:lnTo>
                    <a:pt x="111620" y="390004"/>
                  </a:lnTo>
                  <a:lnTo>
                    <a:pt x="106845" y="342480"/>
                  </a:lnTo>
                  <a:lnTo>
                    <a:pt x="111582" y="294894"/>
                  </a:lnTo>
                  <a:lnTo>
                    <a:pt x="125234" y="250609"/>
                  </a:lnTo>
                  <a:lnTo>
                    <a:pt x="146850" y="210578"/>
                  </a:lnTo>
                  <a:lnTo>
                    <a:pt x="175501" y="175742"/>
                  </a:lnTo>
                  <a:lnTo>
                    <a:pt x="210261" y="147015"/>
                  </a:lnTo>
                  <a:lnTo>
                    <a:pt x="250215" y="125336"/>
                  </a:lnTo>
                  <a:lnTo>
                    <a:pt x="294411" y="111633"/>
                  </a:lnTo>
                  <a:lnTo>
                    <a:pt x="341934" y="106845"/>
                  </a:lnTo>
                  <a:lnTo>
                    <a:pt x="389559" y="111607"/>
                  </a:lnTo>
                  <a:lnTo>
                    <a:pt x="433832" y="125260"/>
                  </a:lnTo>
                  <a:lnTo>
                    <a:pt x="473849" y="146875"/>
                  </a:lnTo>
                  <a:lnTo>
                    <a:pt x="508685" y="175526"/>
                  </a:lnTo>
                  <a:lnTo>
                    <a:pt x="537413" y="210273"/>
                  </a:lnTo>
                  <a:lnTo>
                    <a:pt x="559092" y="250215"/>
                  </a:lnTo>
                  <a:lnTo>
                    <a:pt x="572782" y="294386"/>
                  </a:lnTo>
                  <a:lnTo>
                    <a:pt x="577583" y="341884"/>
                  </a:lnTo>
                  <a:lnTo>
                    <a:pt x="577583" y="94449"/>
                  </a:lnTo>
                  <a:lnTo>
                    <a:pt x="520115" y="49707"/>
                  </a:lnTo>
                  <a:lnTo>
                    <a:pt x="478269" y="28854"/>
                  </a:lnTo>
                  <a:lnTo>
                    <a:pt x="432168" y="13246"/>
                  </a:lnTo>
                  <a:lnTo>
                    <a:pt x="381863" y="2882"/>
                  </a:lnTo>
                  <a:lnTo>
                    <a:pt x="378650" y="2387"/>
                  </a:lnTo>
                  <a:lnTo>
                    <a:pt x="375551" y="977"/>
                  </a:lnTo>
                  <a:lnTo>
                    <a:pt x="372414" y="0"/>
                  </a:lnTo>
                  <a:lnTo>
                    <a:pt x="312013" y="0"/>
                  </a:lnTo>
                  <a:lnTo>
                    <a:pt x="291592" y="4419"/>
                  </a:lnTo>
                  <a:lnTo>
                    <a:pt x="271094" y="8623"/>
                  </a:lnTo>
                  <a:lnTo>
                    <a:pt x="231051" y="19646"/>
                  </a:lnTo>
                  <a:lnTo>
                    <a:pt x="184505" y="40030"/>
                  </a:lnTo>
                  <a:lnTo>
                    <a:pt x="143129" y="64668"/>
                  </a:lnTo>
                  <a:lnTo>
                    <a:pt x="106908" y="93535"/>
                  </a:lnTo>
                  <a:lnTo>
                    <a:pt x="75844" y="126631"/>
                  </a:lnTo>
                  <a:lnTo>
                    <a:pt x="49936" y="163931"/>
                  </a:lnTo>
                  <a:lnTo>
                    <a:pt x="29171" y="205409"/>
                  </a:lnTo>
                  <a:lnTo>
                    <a:pt x="13550" y="251040"/>
                  </a:lnTo>
                  <a:lnTo>
                    <a:pt x="3060" y="300812"/>
                  </a:lnTo>
                  <a:lnTo>
                    <a:pt x="2463" y="304609"/>
                  </a:lnTo>
                  <a:lnTo>
                    <a:pt x="1041" y="308279"/>
                  </a:lnTo>
                  <a:lnTo>
                    <a:pt x="0" y="312000"/>
                  </a:lnTo>
                  <a:lnTo>
                    <a:pt x="0" y="372402"/>
                  </a:lnTo>
                  <a:lnTo>
                    <a:pt x="4279" y="392468"/>
                  </a:lnTo>
                  <a:lnTo>
                    <a:pt x="8343" y="412584"/>
                  </a:lnTo>
                  <a:lnTo>
                    <a:pt x="19075" y="451904"/>
                  </a:lnTo>
                  <a:lnTo>
                    <a:pt x="39522" y="498932"/>
                  </a:lnTo>
                  <a:lnTo>
                    <a:pt x="64287" y="540727"/>
                  </a:lnTo>
                  <a:lnTo>
                    <a:pt x="93345" y="577291"/>
                  </a:lnTo>
                  <a:lnTo>
                    <a:pt x="126682" y="608609"/>
                  </a:lnTo>
                  <a:lnTo>
                    <a:pt x="164299" y="634707"/>
                  </a:lnTo>
                  <a:lnTo>
                    <a:pt x="206159" y="655561"/>
                  </a:lnTo>
                  <a:lnTo>
                    <a:pt x="252247" y="671169"/>
                  </a:lnTo>
                  <a:lnTo>
                    <a:pt x="302564" y="681545"/>
                  </a:lnTo>
                  <a:lnTo>
                    <a:pt x="305790" y="682015"/>
                  </a:lnTo>
                  <a:lnTo>
                    <a:pt x="308876" y="683450"/>
                  </a:lnTo>
                  <a:lnTo>
                    <a:pt x="312013" y="684415"/>
                  </a:lnTo>
                  <a:lnTo>
                    <a:pt x="372414" y="684415"/>
                  </a:lnTo>
                  <a:lnTo>
                    <a:pt x="392836" y="679996"/>
                  </a:lnTo>
                  <a:lnTo>
                    <a:pt x="413346" y="675792"/>
                  </a:lnTo>
                  <a:lnTo>
                    <a:pt x="453377" y="664794"/>
                  </a:lnTo>
                  <a:lnTo>
                    <a:pt x="499910" y="644410"/>
                  </a:lnTo>
                  <a:lnTo>
                    <a:pt x="541286" y="619760"/>
                  </a:lnTo>
                  <a:lnTo>
                    <a:pt x="577507" y="590880"/>
                  </a:lnTo>
                  <a:lnTo>
                    <a:pt x="589965" y="577583"/>
                  </a:lnTo>
                  <a:lnTo>
                    <a:pt x="608558" y="557771"/>
                  </a:lnTo>
                  <a:lnTo>
                    <a:pt x="634466" y="520484"/>
                  </a:lnTo>
                  <a:lnTo>
                    <a:pt x="655231" y="479018"/>
                  </a:lnTo>
                  <a:lnTo>
                    <a:pt x="670864" y="433387"/>
                  </a:lnTo>
                  <a:lnTo>
                    <a:pt x="681367" y="383616"/>
                  </a:lnTo>
                  <a:lnTo>
                    <a:pt x="681951" y="379793"/>
                  </a:lnTo>
                  <a:lnTo>
                    <a:pt x="683387" y="376148"/>
                  </a:lnTo>
                  <a:lnTo>
                    <a:pt x="684428" y="372402"/>
                  </a:lnTo>
                  <a:lnTo>
                    <a:pt x="684428" y="312000"/>
                  </a:lnTo>
                  <a:close/>
                </a:path>
              </a:pathLst>
            </a:custGeom>
            <a:solidFill>
              <a:srgbClr val="C9CA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1774309" y="8129828"/>
              <a:ext cx="109816" cy="1094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17220"/>
              <a:endParaRPr sz="1215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173527" y="2168491"/>
            <a:ext cx="705517" cy="44493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140160" indent="-132017" defTabSz="617220">
              <a:spcBef>
                <a:spcPts val="68"/>
              </a:spcBef>
              <a:buFontTx/>
              <a:buAutoNum type="arabicPeriod"/>
              <a:tabLst>
                <a:tab pos="140588" algn="l"/>
              </a:tabLst>
            </a:pPr>
            <a:r>
              <a:rPr sz="945" spc="-77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945" spc="27" dirty="0">
                <a:solidFill>
                  <a:srgbClr val="58595B"/>
                </a:solidFill>
                <a:latin typeface="Arial"/>
                <a:cs typeface="Arial"/>
              </a:rPr>
              <a:t>duca</a:t>
            </a:r>
            <a:r>
              <a:rPr sz="945" spc="24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945" spc="17" dirty="0">
                <a:solidFill>
                  <a:srgbClr val="58595B"/>
                </a:solidFill>
                <a:latin typeface="Arial"/>
                <a:cs typeface="Arial"/>
              </a:rPr>
              <a:t>ors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sz="945" spc="24" dirty="0">
                <a:solidFill>
                  <a:srgbClr val="58595B"/>
                </a:solidFill>
                <a:latin typeface="Arial"/>
                <a:cs typeface="Arial"/>
              </a:rPr>
              <a:t>Students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sz="945" spc="-68" dirty="0">
                <a:solidFill>
                  <a:srgbClr val="58595B"/>
                </a:solidFill>
                <a:latin typeface="Arial"/>
                <a:cs typeface="Arial"/>
              </a:rPr>
              <a:t>SHGs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73528" y="2600545"/>
            <a:ext cx="1279874" cy="73577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138017" indent="-129873" defTabSz="617220">
              <a:spcBef>
                <a:spcPts val="68"/>
              </a:spcBef>
              <a:buFontTx/>
              <a:buAutoNum type="arabicPeriod" startAt="4"/>
              <a:tabLst>
                <a:tab pos="138445" algn="l"/>
              </a:tabLst>
            </a:pPr>
            <a:r>
              <a:rPr sz="945" spc="-3" dirty="0">
                <a:solidFill>
                  <a:srgbClr val="58595B"/>
                </a:solidFill>
                <a:latin typeface="Arial"/>
                <a:cs typeface="Arial"/>
              </a:rPr>
              <a:t>Women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 startAt="4"/>
              <a:tabLst>
                <a:tab pos="140588" algn="l"/>
              </a:tabLst>
            </a:pPr>
            <a:r>
              <a:rPr sz="945" spc="24" dirty="0">
                <a:solidFill>
                  <a:srgbClr val="58595B"/>
                </a:solidFill>
                <a:latin typeface="Arial"/>
                <a:cs typeface="Arial"/>
              </a:rPr>
              <a:t>Entrepreneurs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 startAt="4"/>
              <a:tabLst>
                <a:tab pos="140588" algn="l"/>
              </a:tabLst>
            </a:pPr>
            <a:r>
              <a:rPr sz="945" spc="7" dirty="0">
                <a:solidFill>
                  <a:srgbClr val="58595B"/>
                </a:solidFill>
                <a:latin typeface="Arial"/>
                <a:cs typeface="Arial"/>
              </a:rPr>
              <a:t>Local</a:t>
            </a:r>
            <a:r>
              <a:rPr sz="945" spc="77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45" spc="-57" dirty="0">
                <a:solidFill>
                  <a:srgbClr val="58595B"/>
                </a:solidFill>
                <a:latin typeface="Arial"/>
                <a:cs typeface="Arial"/>
              </a:rPr>
              <a:t>NGOs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26873" indent="-118729" defTabSz="617220">
              <a:buFontTx/>
              <a:buAutoNum type="arabicPeriod" startAt="4"/>
              <a:tabLst>
                <a:tab pos="127302" algn="l"/>
              </a:tabLst>
            </a:pPr>
            <a:r>
              <a:rPr sz="945" spc="37" dirty="0">
                <a:solidFill>
                  <a:srgbClr val="58595B"/>
                </a:solidFill>
                <a:latin typeface="Arial"/>
                <a:cs typeface="Arial"/>
              </a:rPr>
              <a:t>Staff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 startAt="4"/>
              <a:tabLst>
                <a:tab pos="140588" algn="l"/>
              </a:tabLst>
            </a:pPr>
            <a:r>
              <a:rPr sz="945" spc="3" dirty="0">
                <a:solidFill>
                  <a:srgbClr val="58595B"/>
                </a:solidFill>
                <a:latin typeface="Arial"/>
                <a:cs typeface="Arial"/>
              </a:rPr>
              <a:t>Panchayat</a:t>
            </a:r>
            <a:r>
              <a:rPr sz="945" spc="4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45" spc="14" dirty="0">
                <a:solidFill>
                  <a:srgbClr val="58595B"/>
                </a:solidFill>
                <a:latin typeface="Arial"/>
                <a:cs typeface="Arial"/>
              </a:rPr>
              <a:t>members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73528" y="3876544"/>
            <a:ext cx="1140571" cy="73577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140160" indent="-132017" defTabSz="617220">
              <a:spcBef>
                <a:spcPts val="68"/>
              </a:spcBef>
              <a:buFontTx/>
              <a:buAutoNum type="arabicPeriod"/>
              <a:tabLst>
                <a:tab pos="140588" algn="l"/>
              </a:tabLst>
            </a:pPr>
            <a:r>
              <a:rPr sz="945" spc="41" dirty="0">
                <a:solidFill>
                  <a:srgbClr val="58595B"/>
                </a:solidFill>
                <a:latin typeface="Arial"/>
                <a:cs typeface="Arial"/>
              </a:rPr>
              <a:t>Individuals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sz="945" spc="20" dirty="0">
                <a:solidFill>
                  <a:srgbClr val="58595B"/>
                </a:solidFill>
                <a:latin typeface="Arial"/>
                <a:cs typeface="Arial"/>
              </a:rPr>
              <a:t>Households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sz="945" spc="54" dirty="0">
                <a:solidFill>
                  <a:srgbClr val="58595B"/>
                </a:solidFill>
                <a:latin typeface="Arial"/>
                <a:cs typeface="Arial"/>
              </a:rPr>
              <a:t>Insititutions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sz="945" spc="-68" dirty="0">
                <a:solidFill>
                  <a:srgbClr val="58595B"/>
                </a:solidFill>
                <a:latin typeface="Arial"/>
                <a:cs typeface="Arial"/>
              </a:rPr>
              <a:t>SHGs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sz="945" spc="24" dirty="0">
                <a:solidFill>
                  <a:srgbClr val="58595B"/>
                </a:solidFill>
                <a:latin typeface="Arial"/>
                <a:cs typeface="Arial"/>
              </a:rPr>
              <a:t>Micro</a:t>
            </a:r>
            <a:r>
              <a:rPr sz="945" spc="47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45" spc="20" dirty="0">
                <a:solidFill>
                  <a:srgbClr val="58595B"/>
                </a:solidFill>
                <a:latin typeface="Arial"/>
                <a:cs typeface="Arial"/>
              </a:rPr>
              <a:t>Enterprises</a:t>
            </a:r>
            <a:endParaRPr sz="94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36406" y="5288881"/>
            <a:ext cx="1977770" cy="77809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140160" indent="-132017" defTabSz="617220">
              <a:spcBef>
                <a:spcPts val="68"/>
              </a:spcBef>
              <a:buFontTx/>
              <a:buAutoNum type="arabicPeriod"/>
              <a:tabLst>
                <a:tab pos="140588" algn="l"/>
              </a:tabLst>
            </a:pPr>
            <a:r>
              <a:rPr sz="1000" spc="51" dirty="0">
                <a:solidFill>
                  <a:srgbClr val="58595B"/>
                </a:solidFill>
                <a:latin typeface="Arial"/>
                <a:cs typeface="Arial"/>
              </a:rPr>
              <a:t>Digital </a:t>
            </a:r>
            <a:r>
              <a:rPr sz="1000" spc="34" dirty="0">
                <a:solidFill>
                  <a:srgbClr val="58595B"/>
                </a:solidFill>
                <a:latin typeface="Arial"/>
                <a:cs typeface="Arial"/>
              </a:rPr>
              <a:t>literacy</a:t>
            </a:r>
            <a:r>
              <a:rPr sz="1000" spc="6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58595B"/>
                </a:solidFill>
                <a:latin typeface="Arial"/>
                <a:cs typeface="Arial"/>
              </a:rPr>
              <a:t>centre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2587" marR="3429" indent="-114443" defTabSz="617220">
              <a:buFontTx/>
              <a:buAutoNum type="arabicPeriod"/>
              <a:tabLst>
                <a:tab pos="140588" algn="l"/>
              </a:tabLst>
            </a:pPr>
            <a:r>
              <a:rPr sz="1000" spc="37" dirty="0">
                <a:solidFill>
                  <a:srgbClr val="58595B"/>
                </a:solidFill>
                <a:latin typeface="Arial"/>
                <a:cs typeface="Arial"/>
              </a:rPr>
              <a:t>Information,</a:t>
            </a:r>
            <a:r>
              <a:rPr sz="1000" spc="-17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58595B"/>
                </a:solidFill>
                <a:latin typeface="Arial"/>
                <a:cs typeface="Arial"/>
              </a:rPr>
              <a:t>entitlement 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service</a:t>
            </a:r>
            <a:r>
              <a:rPr sz="1000" spc="77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58595B"/>
                </a:solidFill>
                <a:latin typeface="Arial"/>
                <a:cs typeface="Arial"/>
              </a:rPr>
              <a:t>centre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lang="en-US" sz="1000" spc="10" dirty="0">
                <a:solidFill>
                  <a:srgbClr val="58595B"/>
                </a:solidFill>
                <a:latin typeface="Arial"/>
                <a:cs typeface="Arial"/>
              </a:rPr>
              <a:t>Financial Inclusion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0160" indent="-132017" defTabSz="617220">
              <a:buFontTx/>
              <a:buAutoNum type="arabicPeriod"/>
              <a:tabLst>
                <a:tab pos="140588" algn="l"/>
              </a:tabLst>
            </a:pPr>
            <a:r>
              <a:rPr sz="1000" spc="51" dirty="0">
                <a:solidFill>
                  <a:srgbClr val="58595B"/>
                </a:solidFill>
                <a:latin typeface="Arial"/>
                <a:cs typeface="Arial"/>
              </a:rPr>
              <a:t>Digital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service</a:t>
            </a:r>
            <a:r>
              <a:rPr sz="1000" spc="98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58595B"/>
                </a:solidFill>
                <a:latin typeface="Arial"/>
                <a:cs typeface="Arial"/>
              </a:rPr>
              <a:t>centre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29000" y="2544832"/>
            <a:ext cx="691801" cy="32040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marR="3429" indent="63008" defTabSz="617220">
              <a:spcBef>
                <a:spcPts val="68"/>
              </a:spcBef>
            </a:pPr>
            <a:r>
              <a:rPr sz="1013" spc="-108" dirty="0">
                <a:solidFill>
                  <a:srgbClr val="58595B"/>
                </a:solidFill>
                <a:latin typeface="Arial"/>
                <a:cs typeface="Arial"/>
              </a:rPr>
              <a:t>Outreach </a:t>
            </a:r>
            <a:r>
              <a:rPr sz="1013" spc="-71" dirty="0">
                <a:solidFill>
                  <a:srgbClr val="58595B"/>
                </a:solidFill>
                <a:latin typeface="Arial"/>
                <a:cs typeface="Arial"/>
              </a:rPr>
              <a:t>of  </a:t>
            </a:r>
            <a:r>
              <a:rPr sz="1013" spc="-44" dirty="0">
                <a:solidFill>
                  <a:srgbClr val="58595B"/>
                </a:solidFill>
                <a:latin typeface="Arial"/>
                <a:cs typeface="Arial"/>
              </a:rPr>
              <a:t>digital</a:t>
            </a:r>
            <a:r>
              <a:rPr sz="1013" spc="-7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13" spc="-64" dirty="0">
                <a:solidFill>
                  <a:srgbClr val="58595B"/>
                </a:solidFill>
                <a:latin typeface="Arial"/>
                <a:cs typeface="Arial"/>
              </a:rPr>
              <a:t>literacy</a:t>
            </a:r>
            <a:endParaRPr sz="101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62725" y="4035547"/>
            <a:ext cx="549069" cy="16453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spcBef>
                <a:spcPts val="68"/>
              </a:spcBef>
            </a:pPr>
            <a:r>
              <a:rPr sz="1013" u="sng" spc="-68" dirty="0">
                <a:solidFill>
                  <a:srgbClr val="58595B"/>
                </a:solidFill>
                <a:uFill>
                  <a:solidFill>
                    <a:srgbClr val="C0C2C4"/>
                  </a:solidFill>
                </a:uFill>
                <a:latin typeface="Arial"/>
                <a:cs typeface="Arial"/>
              </a:rPr>
              <a:t> </a:t>
            </a:r>
            <a:r>
              <a:rPr sz="1013" u="sng" spc="-34" dirty="0">
                <a:solidFill>
                  <a:srgbClr val="58595B"/>
                </a:solidFill>
                <a:uFill>
                  <a:solidFill>
                    <a:srgbClr val="C0C2C4"/>
                  </a:solidFill>
                </a:uFill>
                <a:latin typeface="Arial"/>
                <a:cs typeface="Arial"/>
              </a:rPr>
              <a:t> </a:t>
            </a:r>
            <a:r>
              <a:rPr sz="1013" u="sng" spc="-10" dirty="0">
                <a:solidFill>
                  <a:srgbClr val="58595B"/>
                </a:solidFill>
                <a:uFill>
                  <a:solidFill>
                    <a:srgbClr val="C0C2C4"/>
                  </a:solidFill>
                </a:uFill>
                <a:latin typeface="Arial"/>
                <a:cs typeface="Arial"/>
              </a:rPr>
              <a:t> </a:t>
            </a:r>
            <a:r>
              <a:rPr sz="1013" spc="-230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1013" spc="-41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013" spc="-118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13" spc="-95" dirty="0">
                <a:solidFill>
                  <a:srgbClr val="58595B"/>
                </a:solidFill>
                <a:latin typeface="Arial"/>
                <a:cs typeface="Arial"/>
              </a:rPr>
              <a:t>v</a:t>
            </a:r>
            <a:r>
              <a:rPr sz="1013" spc="1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13" spc="-10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013" spc="1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013" spc="-101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013" spc="-128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endParaRPr sz="101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48915" y="4189852"/>
            <a:ext cx="618077" cy="16453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spcBef>
                <a:spcPts val="68"/>
              </a:spcBef>
              <a:tabLst>
                <a:tab pos="189452" algn="l"/>
                <a:tab pos="609076" algn="l"/>
              </a:tabLst>
            </a:pPr>
            <a:r>
              <a:rPr sz="1013" u="sng" spc="-68" dirty="0">
                <a:solidFill>
                  <a:srgbClr val="58595B"/>
                </a:solidFill>
                <a:uFill>
                  <a:solidFill>
                    <a:srgbClr val="C0C2C4"/>
                  </a:solidFill>
                </a:uFill>
                <a:latin typeface="Arial"/>
                <a:cs typeface="Arial"/>
              </a:rPr>
              <a:t> 	</a:t>
            </a:r>
            <a:r>
              <a:rPr sz="1013" spc="-145" dirty="0">
                <a:solidFill>
                  <a:srgbClr val="58595B"/>
                </a:solidFill>
                <a:latin typeface="Arial"/>
                <a:cs typeface="Arial"/>
              </a:rPr>
              <a:t>access</a:t>
            </a:r>
            <a:r>
              <a:rPr sz="1013" spc="-186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13" u="sng" spc="-68" dirty="0">
                <a:solidFill>
                  <a:srgbClr val="58595B"/>
                </a:solidFill>
                <a:uFill>
                  <a:solidFill>
                    <a:srgbClr val="C0C2C4"/>
                  </a:solidFill>
                </a:uFill>
                <a:latin typeface="Arial"/>
                <a:cs typeface="Arial"/>
              </a:rPr>
              <a:t> </a:t>
            </a:r>
            <a:r>
              <a:rPr sz="1013" u="sng" dirty="0">
                <a:solidFill>
                  <a:srgbClr val="58595B"/>
                </a:solidFill>
                <a:uFill>
                  <a:solidFill>
                    <a:srgbClr val="C0C2C4"/>
                  </a:solidFill>
                </a:uFill>
                <a:latin typeface="Arial"/>
                <a:cs typeface="Arial"/>
              </a:rPr>
              <a:t>	</a:t>
            </a:r>
            <a:endParaRPr sz="101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72248" y="4344157"/>
            <a:ext cx="423910" cy="16453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spcBef>
                <a:spcPts val="68"/>
              </a:spcBef>
            </a:pPr>
            <a:r>
              <a:rPr sz="1013" spc="-132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13" spc="-12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013" spc="-101" dirty="0">
                <a:solidFill>
                  <a:srgbClr val="58595B"/>
                </a:solidFill>
                <a:latin typeface="Arial"/>
                <a:cs typeface="Arial"/>
              </a:rPr>
              <a:t>nn</a:t>
            </a:r>
            <a:r>
              <a:rPr sz="1013" spc="-13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013" spc="-128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13" spc="17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1013" spc="-165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endParaRPr sz="101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94493" y="5549022"/>
            <a:ext cx="399050" cy="16453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8573" defTabSz="617220">
              <a:spcBef>
                <a:spcPts val="68"/>
              </a:spcBef>
            </a:pPr>
            <a:r>
              <a:rPr sz="1013" spc="-98" dirty="0">
                <a:solidFill>
                  <a:srgbClr val="58595B"/>
                </a:solidFill>
                <a:latin typeface="Arial"/>
                <a:cs typeface="Arial"/>
              </a:rPr>
              <a:t>Servi</a:t>
            </a:r>
            <a:r>
              <a:rPr sz="1013" spc="-128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013" spc="-135" dirty="0">
                <a:solidFill>
                  <a:srgbClr val="58595B"/>
                </a:solidFill>
                <a:latin typeface="Arial"/>
                <a:cs typeface="Arial"/>
              </a:rPr>
              <a:t>es</a:t>
            </a:r>
            <a:endParaRPr sz="101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182100" y="5336029"/>
            <a:ext cx="77153" cy="77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182100" y="5624031"/>
            <a:ext cx="77153" cy="77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182100" y="6060757"/>
            <a:ext cx="77153" cy="77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17220"/>
            <a:endParaRPr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6BA1E2-2434-CF0B-54B5-64CCB27D3A75}"/>
              </a:ext>
            </a:extLst>
          </p:cNvPr>
          <p:cNvSpPr/>
          <p:nvPr/>
        </p:nvSpPr>
        <p:spPr>
          <a:xfrm>
            <a:off x="841248" y="268742"/>
            <a:ext cx="9473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" panose="02040604050505020304" pitchFamily="18" charset="0"/>
                <a:ea typeface="Palatino" pitchFamily="2" charset="77"/>
              </a:rPr>
              <a:t>Community Radio Bolo: Community ecosystem</a:t>
            </a:r>
          </a:p>
        </p:txBody>
      </p:sp>
      <p:sp>
        <p:nvSpPr>
          <p:cNvPr id="29" name="Shape 197">
            <a:extLst>
              <a:ext uri="{FF2B5EF4-FFF2-40B4-BE49-F238E27FC236}">
                <a16:creationId xmlns:a16="http://schemas.microsoft.com/office/drawing/2014/main" id="{612B75AA-8644-7F9C-F57F-D723978618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4335" cy="871285"/>
          </a:xfrm>
          <a:prstGeom prst="rect">
            <a:avLst/>
          </a:prstGeom>
          <a:blipFill>
            <a:blip r:embed="rId7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414C33-B15B-3FE9-C36A-A3F183CB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Shape 197">
            <a:extLst>
              <a:ext uri="{FF2B5EF4-FFF2-40B4-BE49-F238E27FC236}">
                <a16:creationId xmlns:a16="http://schemas.microsoft.com/office/drawing/2014/main" id="{4FB5CCD3-F0EF-4D08-F2F4-8C3405DBAFB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4335" cy="871285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7</a:t>
            </a:r>
          </a:p>
        </p:txBody>
      </p:sp>
      <p:pic>
        <p:nvPicPr>
          <p:cNvPr id="9" name="IMG_20220704_180440.jpeg">
            <a:extLst>
              <a:ext uri="{FF2B5EF4-FFF2-40B4-BE49-F238E27FC236}">
                <a16:creationId xmlns:a16="http://schemas.microsoft.com/office/drawing/2014/main" id="{E8FE4DC2-EF03-7B56-66BF-AC5B2493E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826" y="0"/>
            <a:ext cx="5143501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900518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ADD0C-6FF2-9C73-8FAB-30B2ABDE5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414" cy="6885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375149-99C4-8C18-B449-B32722203D27}"/>
              </a:ext>
            </a:extLst>
          </p:cNvPr>
          <p:cNvSpPr txBox="1"/>
          <p:nvPr/>
        </p:nvSpPr>
        <p:spPr>
          <a:xfrm>
            <a:off x="9975749" y="1435100"/>
            <a:ext cx="2101951" cy="2677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" panose="02040604050505020304" pitchFamily="18" charset="0"/>
              </a:rPr>
              <a:t>Wireless training with Radio Bulbul Staff members</a:t>
            </a:r>
          </a:p>
        </p:txBody>
      </p:sp>
      <p:sp>
        <p:nvSpPr>
          <p:cNvPr id="2" name="Shape 197">
            <a:extLst>
              <a:ext uri="{FF2B5EF4-FFF2-40B4-BE49-F238E27FC236}">
                <a16:creationId xmlns:a16="http://schemas.microsoft.com/office/drawing/2014/main" id="{BF57E265-8251-DD7B-057F-821EDEAF84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4335" cy="871285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n-IN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6121298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788</Words>
  <Application>Microsoft Macintosh PowerPoint</Application>
  <PresentationFormat>Widescreen</PresentationFormat>
  <Paragraphs>182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</vt:lpstr>
      <vt:lpstr>Graphik-SemiboldItalic</vt:lpstr>
      <vt:lpstr>Times New Roman</vt:lpstr>
      <vt:lpstr>UnPilgi</vt:lpstr>
      <vt:lpstr>Wingdings</vt:lpstr>
      <vt:lpstr>Office Theme</vt:lpstr>
      <vt:lpstr> Community Radio and Community Networks</vt:lpstr>
      <vt:lpstr>PowerPoint Presentation</vt:lpstr>
      <vt:lpstr>Community Radios Vs Community Networks</vt:lpstr>
      <vt:lpstr>CR Bolo: A hybrid connectivity model for enabling meaningful connectivity and strengthen rural connectivity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Community Radio and Community Networks and how they can connect the unconnected</dc:title>
  <dc:creator>Ritu Srivastava</dc:creator>
  <cp:lastModifiedBy>Coffin, Jane</cp:lastModifiedBy>
  <cp:revision>37</cp:revision>
  <dcterms:created xsi:type="dcterms:W3CDTF">2024-03-18T03:27:54Z</dcterms:created>
  <dcterms:modified xsi:type="dcterms:W3CDTF">2024-03-18T17:10:14Z</dcterms:modified>
</cp:coreProperties>
</file>