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73" r:id="rId4"/>
    <p:sldId id="283" r:id="rId5"/>
    <p:sldId id="263" r:id="rId6"/>
    <p:sldId id="268" r:id="rId7"/>
    <p:sldId id="260" r:id="rId8"/>
    <p:sldId id="288" r:id="rId9"/>
    <p:sldId id="289" r:id="rId10"/>
    <p:sldId id="264" r:id="rId11"/>
    <p:sldId id="290" r:id="rId12"/>
    <p:sldId id="265" r:id="rId13"/>
    <p:sldId id="279" r:id="rId14"/>
    <p:sldId id="281" r:id="rId15"/>
    <p:sldId id="271" r:id="rId16"/>
    <p:sldId id="285" r:id="rId17"/>
    <p:sldId id="287" r:id="rId18"/>
    <p:sldId id="280" r:id="rId19"/>
    <p:sldId id="291" r:id="rId20"/>
    <p:sldId id="282" r:id="rId21"/>
    <p:sldId id="292" r:id="rId22"/>
    <p:sldId id="275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42801" autoAdjust="0"/>
  </p:normalViewPr>
  <p:slideViewPr>
    <p:cSldViewPr snapToGrid="0">
      <p:cViewPr varScale="1">
        <p:scale>
          <a:sx n="46" d="100"/>
          <a:sy n="46" d="100"/>
        </p:scale>
        <p:origin x="2194" y="4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3979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4608E-492B-A534-0C3E-B624A16F0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D2D959A-A05B-FE4B-7896-600530C75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4B4BB04-CB35-526D-CABE-6C315FB40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endParaRPr lang="en-US" altLang="zh-CN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1448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8745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F7D21-F3D2-6A9B-1EE0-1EC2DACC0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952B841-C108-CDDB-B391-B24FE301D5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38E0B49-B27D-D73E-843E-67EED81ED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 fontAlgn="base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altLang="zh-CN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62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CE72E-12B0-13EB-D463-47B89DCF4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2FD9F01-A40D-A326-9824-A4658FEFB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83523F5-137F-F1D7-33B1-9952736D4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2847575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B36D8-1DDD-878F-8CAD-4071BCE70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50F7B4F-5CED-D15B-D9EC-E3D07E66EE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E89C021-187C-D340-3197-90AF29628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7206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71694-22CE-F82F-28C5-4077443C3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BACB122-5AB2-374D-46A4-7F85CF467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85F24A8-468A-554E-13DF-960DE7403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093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D38A6-3F75-6FFC-0014-AB0A7769E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0F37B6F-35C6-3243-DB9F-FCAC227911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DEE0629-626E-6812-0A22-F73E95100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1613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F173D-9D5D-1A69-B3A9-12CBB3DDD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FF17A22-F5D2-566A-2CD3-33387843E3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191100F-CF3A-F4AF-CE29-4775AA7113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93500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17946-1E2C-1EE5-D481-91A8DDAD7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48C4F1B-B17F-2DB2-2497-2B5078AB1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B5FDCAE-03FB-834B-98D0-35D1F494F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99880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0db3f592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0db3f592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ABEA0-1B4A-2E9C-91C3-2FE18CC75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49E9853-6FF3-09F1-E607-921F418F0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66BDB2B-2686-FC98-0B82-022278E85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buNone/>
            </a:pP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108191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26E35-C2CD-8F05-89C9-A3C91A770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4796A25-C09F-3148-A898-EA8E7C2C6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F480F13-2FDB-06C4-32D8-C94120616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buNone/>
            </a:pPr>
            <a:endParaRPr lang="en-US" altLang="zh-CN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4977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65262-B7F3-C5E5-2AC0-3EC1B52AE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0FEB9D5-5CAB-B79F-010C-961FA215C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6E31123-04CE-C131-D7CE-EC84F13B4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67081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66F99-B2AD-CA4A-92C9-132771383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ABF70EC-4E23-1936-7AE4-630F4E5C82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16E3856-65F3-46A2-9F1D-E8E3CBBF6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4549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1942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9305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spcBef>
                <a:spcPts val="0"/>
              </a:spcBef>
              <a:spcAft>
                <a:spcPts val="0"/>
              </a:spcAft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1884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spcBef>
                <a:spcPts val="0"/>
              </a:spcBef>
              <a:spcAft>
                <a:spcPts val="0"/>
              </a:spcAft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680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7AA8B-BD84-E3B8-3FF1-28C47317F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A092849-97CA-3313-FDA8-A2D7B7AB28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B4C02E8-71F1-C4B7-7886-3AF788C56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101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0F94A-60DB-9E3B-B4DF-D2EB9E113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033FBE3-9671-27E9-ACC9-05E036012C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8B88501-5988-5548-1BE3-DDACE2F7A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spcBef>
                <a:spcPts val="0"/>
              </a:spcBef>
              <a:spcAft>
                <a:spcPts val="0"/>
              </a:spcAft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405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4250" y="766350"/>
            <a:ext cx="8520600" cy="13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altLang="zh-CN" sz="3880" dirty="0"/>
              <a:t>A Deep Dive into LEO Satellite Topology Design Parameters</a:t>
            </a:r>
            <a:endParaRPr lang="en-US" sz="388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94250" y="273614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48684"/>
              <a:buNone/>
            </a:pPr>
            <a:r>
              <a:rPr lang="zh-CN" sz="2090" b="1" dirty="0">
                <a:solidFill>
                  <a:schemeClr val="dk1"/>
                </a:solidFill>
              </a:rPr>
              <a:t>Wenyi (Morty) Zhang</a:t>
            </a:r>
            <a:r>
              <a:rPr lang="en-US" altLang="zh-CN" sz="2090" b="1" dirty="0">
                <a:solidFill>
                  <a:schemeClr val="dk1"/>
                </a:solidFill>
              </a:rPr>
              <a:t>*</a:t>
            </a:r>
            <a:r>
              <a:rPr lang="en-US" altLang="zh-CN" sz="2090" b="1" baseline="30000" dirty="0">
                <a:solidFill>
                  <a:schemeClr val="dk1"/>
                </a:solidFill>
              </a:rPr>
              <a:t>         </a:t>
            </a:r>
            <a:r>
              <a:rPr lang="zh-CN" sz="2090" b="1" dirty="0">
                <a:solidFill>
                  <a:schemeClr val="dk1"/>
                </a:solidFill>
              </a:rPr>
              <a:t> </a:t>
            </a:r>
            <a:r>
              <a:rPr lang="zh-CN" sz="2090" dirty="0">
                <a:solidFill>
                  <a:schemeClr val="dk1"/>
                </a:solidFill>
              </a:rPr>
              <a:t>Zihan Xu</a:t>
            </a:r>
            <a:r>
              <a:rPr lang="en-US" altLang="zh-CN" sz="2090" dirty="0">
                <a:solidFill>
                  <a:schemeClr val="dk1"/>
                </a:solidFill>
              </a:rPr>
              <a:t>*</a:t>
            </a:r>
            <a:r>
              <a:rPr lang="en-US" altLang="zh-CN" sz="2090" baseline="30000" dirty="0">
                <a:solidFill>
                  <a:schemeClr val="dk1"/>
                </a:solidFill>
              </a:rPr>
              <a:t>         </a:t>
            </a:r>
            <a:r>
              <a:rPr lang="zh-CN" sz="2090" dirty="0">
                <a:solidFill>
                  <a:schemeClr val="dk1"/>
                </a:solidFill>
              </a:rPr>
              <a:t>Sangeetha Abdu Jyothi</a:t>
            </a:r>
            <a:endParaRPr sz="2090" baseline="30000" dirty="0">
              <a:solidFill>
                <a:schemeClr val="dk1"/>
              </a:solidFill>
            </a:endParaRPr>
          </a:p>
        </p:txBody>
      </p:sp>
      <p:pic>
        <p:nvPicPr>
          <p:cNvPr id="1026" name="Picture 2" descr="Wordmarks, Lettermark, Unitmarks - The CMU Brand - Carnegie ...">
            <a:extLst>
              <a:ext uri="{FF2B5EF4-FFF2-40B4-BE49-F238E27FC236}">
                <a16:creationId xmlns:a16="http://schemas.microsoft.com/office/drawing/2014/main" id="{868DEFA4-6A46-688B-F040-43D4458F1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58" y="3693136"/>
            <a:ext cx="1108284" cy="110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versity of California, San Diego ...">
            <a:extLst>
              <a:ext uri="{FF2B5EF4-FFF2-40B4-BE49-F238E27FC236}">
                <a16:creationId xmlns:a16="http://schemas.microsoft.com/office/drawing/2014/main" id="{AF092B7A-5D6D-A8FC-BBAE-3BD305452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17" y="3433353"/>
            <a:ext cx="2581598" cy="166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f California, Irvine (UCI) Vector Logo ...">
            <a:extLst>
              <a:ext uri="{FF2B5EF4-FFF2-40B4-BE49-F238E27FC236}">
                <a16:creationId xmlns:a16="http://schemas.microsoft.com/office/drawing/2014/main" id="{3321421F-3F63-97A6-BC58-DBDF6CFCC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06" y="3509660"/>
            <a:ext cx="2727480" cy="151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01C47E4-0B67-54B9-C28D-A015EE955B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15682BC-7649-E17E-C5A1-A56E1C7E7A9D}"/>
                  </a:ext>
                </a:extLst>
              </p:cNvPr>
              <p:cNvSpPr txBox="1"/>
              <p:nvPr/>
            </p:nvSpPr>
            <p:spPr>
              <a:xfrm>
                <a:off x="320634" y="950026"/>
                <a:ext cx="8582066" cy="3319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1" dirty="0"/>
                  <a:t>G</a:t>
                </a:r>
                <a:r>
                  <a:rPr lang="zh-CN" altLang="en-US" sz="1800" b="1" dirty="0"/>
                  <a:t>eodesic Slowdown</a:t>
                </a:r>
                <a:r>
                  <a:rPr lang="en-US" altLang="zh-CN" sz="1800" b="1" dirty="0"/>
                  <a:t>:</a:t>
                </a:r>
                <a:r>
                  <a:rPr lang="zh-CN" altLang="en-US" sz="1800" b="1" dirty="0"/>
                  <a:t> </a:t>
                </a:r>
                <a:r>
                  <a:rPr lang="zh-CN" altLang="en-US" sz="1800" dirty="0"/>
                  <a:t>slowdown relative to the optimal path. </a:t>
                </a:r>
                <a:endParaRPr lang="en-US" altLang="zh-CN" sz="1800" dirty="0"/>
              </a:p>
              <a:p>
                <a:endParaRPr lang="en-US" altLang="zh-CN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800" b="1" dirty="0"/>
                        <m:t>G</m:t>
                      </m:r>
                      <m:r>
                        <m:rPr>
                          <m:nor/>
                        </m:rPr>
                        <a:rPr lang="zh-CN" altLang="en-US" sz="1800" b="1" dirty="0"/>
                        <m:t>eodesic</m:t>
                      </m:r>
                      <m:r>
                        <m:rPr>
                          <m:nor/>
                        </m:rPr>
                        <a:rPr lang="zh-CN" altLang="en-US" sz="1800" b="1" dirty="0"/>
                        <m:t> </m:t>
                      </m:r>
                      <m:r>
                        <m:rPr>
                          <m:nor/>
                        </m:rPr>
                        <a:rPr lang="zh-CN" altLang="en-US" sz="1800" b="1" dirty="0"/>
                        <m:t>Slowdown</m:t>
                      </m:r>
                      <m:r>
                        <a:rPr lang="zh-CN" altLang="en-U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CN" altLang="en-US" sz="18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zh-CN" altLang="en-US" sz="18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zh-CN" alt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zh-CN" alt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𝑅𝑇𝑇</m:t>
                          </m:r>
                        </m:num>
                        <m:den>
                          <m:r>
                            <a:rPr lang="zh-CN" altLang="en-US" sz="18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𝑖𝑑𝑒𝑎𝑙</m:t>
                          </m:r>
                          <m:r>
                            <a:rPr lang="zh-CN" altLang="en-US" sz="18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zh-CN" altLang="en-US" sz="18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𝑅𝑇𝑇</m:t>
                          </m:r>
                        </m:den>
                      </m:f>
                    </m:oMath>
                  </m:oMathPara>
                </a14:m>
                <a:endParaRPr lang="en-US" altLang="zh-CN" sz="1800" dirty="0"/>
              </a:p>
              <a:p>
                <a:endParaRPr lang="en-US" altLang="zh-CN" sz="2000" dirty="0"/>
              </a:p>
              <a:p>
                <a:r>
                  <a:rPr lang="zh-CN" altLang="en-US" sz="1600" dirty="0">
                    <a:solidFill>
                      <a:srgbClr val="FF0000"/>
                    </a:solidFill>
                  </a:rPr>
                  <a:t>𝑚𝑎𝑥 .𝑅𝑇𝑇</a:t>
                </a:r>
                <a:r>
                  <a:rPr lang="en-US" altLang="zh-CN" sz="1600" dirty="0"/>
                  <a:t>: </a:t>
                </a:r>
                <a:r>
                  <a:rPr lang="zh-CN" altLang="en-US" sz="1600" dirty="0"/>
                  <a:t>maximum Round Trip Time</a:t>
                </a:r>
                <a:r>
                  <a:rPr lang="en-US" altLang="zh-CN" sz="1600" dirty="0"/>
                  <a:t> (RTT)</a:t>
                </a:r>
                <a:r>
                  <a:rPr lang="zh-CN" altLang="en-US" sz="1600" dirty="0"/>
                  <a:t> between the sender and receiver during a specified period</a:t>
                </a:r>
                <a:endParaRPr lang="en-US" altLang="zh-CN" sz="1600" dirty="0"/>
              </a:p>
              <a:p>
                <a:r>
                  <a:rPr lang="zh-CN" altLang="en-US" sz="1600" dirty="0">
                    <a:solidFill>
                      <a:schemeClr val="accent1"/>
                    </a:solidFill>
                  </a:rPr>
                  <a:t>𝑖𝑑𝑒𝑎𝑙 .𝑅𝑇𝑇</a:t>
                </a:r>
                <a:r>
                  <a:rPr lang="en-US" altLang="zh-CN" sz="1600" dirty="0"/>
                  <a:t>:</a:t>
                </a:r>
                <a:r>
                  <a:rPr lang="zh-CN" altLang="en-US" sz="1600" dirty="0"/>
                  <a:t> RTT for direct data transmission between</a:t>
                </a:r>
                <a:r>
                  <a:rPr lang="en-US" altLang="zh-CN" sz="1600" dirty="0"/>
                  <a:t> </a:t>
                </a:r>
                <a:r>
                  <a:rPr lang="zh-CN" altLang="en-US" sz="1600" dirty="0"/>
                  <a:t>two endpoints over the shortest Euclidean distance on the</a:t>
                </a:r>
                <a:r>
                  <a:rPr lang="en-US" altLang="zh-CN" sz="1600" dirty="0"/>
                  <a:t> E</a:t>
                </a:r>
                <a:r>
                  <a:rPr lang="zh-CN" altLang="en-US" sz="1600" dirty="0"/>
                  <a:t>arth’s surface </a:t>
                </a:r>
                <a:endParaRPr lang="en-US" altLang="zh-CN" sz="1600" dirty="0"/>
              </a:p>
              <a:p>
                <a:endParaRPr lang="en-US" altLang="zh-CN" sz="2000" dirty="0"/>
              </a:p>
              <a:p>
                <a:r>
                  <a:rPr lang="zh-CN" altLang="en-US" sz="1800" b="1" dirty="0"/>
                  <a:t>Average Hop Count</a:t>
                </a:r>
                <a:r>
                  <a:rPr lang="en-US" altLang="zh-CN" sz="1800" b="1" dirty="0"/>
                  <a:t>:</a:t>
                </a:r>
                <a:r>
                  <a:rPr lang="zh-CN" altLang="en-US" sz="1800" b="1" dirty="0"/>
                  <a:t> </a:t>
                </a:r>
                <a:endParaRPr lang="en-US" altLang="zh-CN" sz="1800" b="1" dirty="0"/>
              </a:p>
              <a:p>
                <a:r>
                  <a:rPr lang="en-US" altLang="zh-CN" sz="1800" dirty="0"/>
                  <a:t>	</a:t>
                </a:r>
                <a:r>
                  <a:rPr lang="zh-CN" altLang="en-US" sz="1600" dirty="0"/>
                  <a:t>average number of hops between a pair of endpoints </a:t>
                </a:r>
                <a:r>
                  <a:rPr lang="en-US" altLang="zh-CN" sz="1600" dirty="0"/>
                  <a:t>during simulation</a:t>
                </a:r>
                <a:r>
                  <a:rPr lang="zh-CN" altLang="en-US" sz="1600" dirty="0"/>
                  <a:t>.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15682BC-7649-E17E-C5A1-A56E1C7E7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34" y="950026"/>
                <a:ext cx="8582066" cy="3319307"/>
              </a:xfrm>
              <a:prstGeom prst="rect">
                <a:avLst/>
              </a:prstGeom>
              <a:blipFill>
                <a:blip r:embed="rId3"/>
                <a:stretch>
                  <a:fillRect l="-640" t="-1103" b="-1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3867A364-6E2E-37DB-4E1C-9EF4EDBF5A7B}"/>
              </a:ext>
            </a:extLst>
          </p:cNvPr>
          <p:cNvSpPr txBox="1"/>
          <p:nvPr/>
        </p:nvSpPr>
        <p:spPr>
          <a:xfrm>
            <a:off x="435656" y="221793"/>
            <a:ext cx="58571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100"/>
              <a:defRPr/>
            </a:pPr>
            <a:r>
              <a:rPr lang="en-US" altLang="zh-CN" sz="2800" dirty="0"/>
              <a:t>Experiment Design - Metrics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CN" sz="28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F9E4E95-48E4-F8CB-3123-DAB247961C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69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774FA-2575-1484-0C0A-AB33E9A50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48067A0-4E79-2CD0-30C7-AE6851922917}"/>
              </a:ext>
            </a:extLst>
          </p:cNvPr>
          <p:cNvSpPr txBox="1"/>
          <p:nvPr/>
        </p:nvSpPr>
        <p:spPr>
          <a:xfrm>
            <a:off x="435655" y="221793"/>
            <a:ext cx="8377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2800" dirty="0"/>
              <a:t>Real-World LEO Constellations’ Performance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0712E53-C440-9AEF-C08B-1D7C7A65D4DC}"/>
              </a:ext>
            </a:extLst>
          </p:cNvPr>
          <p:cNvSpPr txBox="1"/>
          <p:nvPr/>
        </p:nvSpPr>
        <p:spPr>
          <a:xfrm>
            <a:off x="241548" y="3389174"/>
            <a:ext cx="89024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</a:rPr>
              <a:t>Sparse shells lead to high RTT variance and frequent path changes.  (S3 and S5)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Denser shells with more satellites and better coverage generally have lower RTT, lower geodesic slowdown, and more stable paths.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S2, K2, and T2 offer the best performance in each of the three constellations, respectively.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8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C86B28-9502-51CB-344B-C39994A748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11</a:t>
            </a:fld>
            <a:endParaRPr lang="zh-CN" altLang="en-US"/>
          </a:p>
        </p:txBody>
      </p:sp>
      <p:pic>
        <p:nvPicPr>
          <p:cNvPr id="4" name="图片 3" descr="图形用户界面, 图表&#10;&#10;AI 生成的内容可能不正确。">
            <a:extLst>
              <a:ext uri="{FF2B5EF4-FFF2-40B4-BE49-F238E27FC236}">
                <a16:creationId xmlns:a16="http://schemas.microsoft.com/office/drawing/2014/main" id="{01F499F8-FB2C-B0DC-C2C8-7762AE8432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408"/>
          <a:stretch/>
        </p:blipFill>
        <p:spPr>
          <a:xfrm>
            <a:off x="1812568" y="809658"/>
            <a:ext cx="5518864" cy="2487428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C84F5F21-3140-B25D-E74F-8FC4D244F893}"/>
              </a:ext>
            </a:extLst>
          </p:cNvPr>
          <p:cNvSpPr/>
          <p:nvPr/>
        </p:nvSpPr>
        <p:spPr>
          <a:xfrm>
            <a:off x="3319426" y="874172"/>
            <a:ext cx="703567" cy="419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90112BC-3760-2EFE-4827-A254C15164E1}"/>
              </a:ext>
            </a:extLst>
          </p:cNvPr>
          <p:cNvSpPr/>
          <p:nvPr/>
        </p:nvSpPr>
        <p:spPr>
          <a:xfrm>
            <a:off x="6027853" y="874172"/>
            <a:ext cx="703567" cy="419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741A0EB-9B94-9F20-0A97-7B770BE46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568" y="2944612"/>
            <a:ext cx="362001" cy="3524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F7BBA76-D51E-630C-1863-A85002AC8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44612"/>
            <a:ext cx="362001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1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图示&#10;&#10;AI 生成的内容可能不正确。">
            <a:extLst>
              <a:ext uri="{FF2B5EF4-FFF2-40B4-BE49-F238E27FC236}">
                <a16:creationId xmlns:a16="http://schemas.microsoft.com/office/drawing/2014/main" id="{46AF8C51-3C66-86B2-FBC4-F630A44F3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21011"/>
            <a:ext cx="3751855" cy="173195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17A214C-440F-A68B-6BC3-78C284963863}"/>
              </a:ext>
            </a:extLst>
          </p:cNvPr>
          <p:cNvSpPr txBox="1"/>
          <p:nvPr/>
        </p:nvSpPr>
        <p:spPr>
          <a:xfrm>
            <a:off x="435655" y="221793"/>
            <a:ext cx="8377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2800" dirty="0"/>
              <a:t>The Impact of the Number of Satellites per Orbit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75BCA81-1D66-FF46-9DF6-CDFFC227E91B}"/>
              </a:ext>
            </a:extLst>
          </p:cNvPr>
          <p:cNvSpPr txBox="1"/>
          <p:nvPr/>
        </p:nvSpPr>
        <p:spPr>
          <a:xfrm>
            <a:off x="241548" y="3510314"/>
            <a:ext cx="89024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As the number of satellites per orbit increases, the latency and geodesic slowdown in the network decrease.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We identify a threshold for the number of satellites per orbit, </a:t>
            </a:r>
            <a:r>
              <a:rPr lang="en-US" altLang="zh-CN" sz="1600" dirty="0">
                <a:solidFill>
                  <a:srgbClr val="FF0000"/>
                </a:solidFill>
              </a:rPr>
              <a:t>28</a:t>
            </a:r>
            <a:r>
              <a:rPr lang="en-US" altLang="zh-CN" sz="1600" dirty="0"/>
              <a:t>, below which the network performance degrades significantly.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 </a:t>
            </a:r>
            <a:endParaRPr lang="zh-CN" altLang="en-US" sz="1600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37987EA-F3BC-EEF2-32DA-7C0767FE886F}"/>
              </a:ext>
            </a:extLst>
          </p:cNvPr>
          <p:cNvCxnSpPr>
            <a:cxnSpLocks/>
          </p:cNvCxnSpPr>
          <p:nvPr/>
        </p:nvCxnSpPr>
        <p:spPr>
          <a:xfrm>
            <a:off x="6854589" y="1746847"/>
            <a:ext cx="207692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6DD9DCD-E4D6-1C10-AB78-6AEDBAADEA88}"/>
              </a:ext>
            </a:extLst>
          </p:cNvPr>
          <p:cNvSpPr txBox="1"/>
          <p:nvPr/>
        </p:nvSpPr>
        <p:spPr>
          <a:xfrm>
            <a:off x="4727221" y="1403774"/>
            <a:ext cx="13837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>
                <a:solidFill>
                  <a:srgbClr val="FF0000"/>
                </a:solidFill>
              </a:rPr>
              <a:t>threshold at 28 </a:t>
            </a:r>
            <a:endParaRPr lang="zh-CN" altLang="en-US" sz="1050" b="1" dirty="0">
              <a:solidFill>
                <a:srgbClr val="FF0000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161100-3DAC-CFAE-97A9-6BFFAE19AF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12</a:t>
            </a:fld>
            <a:endParaRPr lang="zh-CN" altLang="en-US"/>
          </a:p>
        </p:txBody>
      </p:sp>
      <p:pic>
        <p:nvPicPr>
          <p:cNvPr id="4" name="图片 3" descr="图表&#10;&#10;AI 生成的内容可能不正确。">
            <a:extLst>
              <a:ext uri="{FF2B5EF4-FFF2-40B4-BE49-F238E27FC236}">
                <a16:creationId xmlns:a16="http://schemas.microsoft.com/office/drawing/2014/main" id="{A6B25D7F-7E6A-A21E-A983-17BD1C915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26" y="1553008"/>
            <a:ext cx="3751854" cy="166795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257759F-81B3-9303-0A4A-74FDE4686949}"/>
              </a:ext>
            </a:extLst>
          </p:cNvPr>
          <p:cNvSpPr txBox="1"/>
          <p:nvPr/>
        </p:nvSpPr>
        <p:spPr>
          <a:xfrm>
            <a:off x="1841664" y="937545"/>
            <a:ext cx="15565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Max. RTT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669837A-9BCB-E808-9339-A13E588B079D}"/>
              </a:ext>
            </a:extLst>
          </p:cNvPr>
          <p:cNvCxnSpPr>
            <a:cxnSpLocks/>
          </p:cNvCxnSpPr>
          <p:nvPr/>
        </p:nvCxnSpPr>
        <p:spPr>
          <a:xfrm>
            <a:off x="1233900" y="1982376"/>
            <a:ext cx="296585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D1CA6B3-3454-E31E-0041-7D94C249E75A}"/>
              </a:ext>
            </a:extLst>
          </p:cNvPr>
          <p:cNvCxnSpPr>
            <a:cxnSpLocks/>
          </p:cNvCxnSpPr>
          <p:nvPr/>
        </p:nvCxnSpPr>
        <p:spPr>
          <a:xfrm>
            <a:off x="3009954" y="1982376"/>
            <a:ext cx="239084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71C625B8-9EDD-1081-6B4F-6BE12DE50E39}"/>
              </a:ext>
            </a:extLst>
          </p:cNvPr>
          <p:cNvCxnSpPr>
            <a:cxnSpLocks/>
          </p:cNvCxnSpPr>
          <p:nvPr/>
        </p:nvCxnSpPr>
        <p:spPr>
          <a:xfrm>
            <a:off x="5049719" y="1746847"/>
            <a:ext cx="497518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9C6B093C-7772-310F-6F1E-65EE59E91C3A}"/>
              </a:ext>
            </a:extLst>
          </p:cNvPr>
          <p:cNvSpPr txBox="1"/>
          <p:nvPr/>
        </p:nvSpPr>
        <p:spPr>
          <a:xfrm>
            <a:off x="886428" y="1696009"/>
            <a:ext cx="13837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>
                <a:solidFill>
                  <a:srgbClr val="FF0000"/>
                </a:solidFill>
              </a:rPr>
              <a:t>threshold at 28 </a:t>
            </a:r>
            <a:endParaRPr lang="zh-CN" altLang="en-US" sz="1050" b="1" dirty="0">
              <a:solidFill>
                <a:srgbClr val="FF000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DFDA587-405D-A601-4DFB-1F4FE0A3BD58}"/>
              </a:ext>
            </a:extLst>
          </p:cNvPr>
          <p:cNvSpPr txBox="1"/>
          <p:nvPr/>
        </p:nvSpPr>
        <p:spPr>
          <a:xfrm>
            <a:off x="5631094" y="937454"/>
            <a:ext cx="2196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Geodesic Slowdown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CBC6037-2C0C-7712-6866-30E88E0E0B8D}"/>
              </a:ext>
            </a:extLst>
          </p:cNvPr>
          <p:cNvSpPr txBox="1"/>
          <p:nvPr/>
        </p:nvSpPr>
        <p:spPr>
          <a:xfrm>
            <a:off x="2706299" y="1628507"/>
            <a:ext cx="13837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>
                <a:solidFill>
                  <a:srgbClr val="FF0000"/>
                </a:solidFill>
              </a:rPr>
              <a:t>threshold at 28 </a:t>
            </a:r>
            <a:endParaRPr lang="zh-CN" altLang="en-US" sz="1050" b="1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97071B-A59B-01CC-1ED5-8D7C8A77A9F9}"/>
              </a:ext>
            </a:extLst>
          </p:cNvPr>
          <p:cNvSpPr txBox="1"/>
          <p:nvPr/>
        </p:nvSpPr>
        <p:spPr>
          <a:xfrm>
            <a:off x="6525538" y="1394200"/>
            <a:ext cx="13837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>
                <a:solidFill>
                  <a:srgbClr val="FF0000"/>
                </a:solidFill>
              </a:rPr>
              <a:t>threshold at 28 </a:t>
            </a:r>
            <a:endParaRPr lang="zh-CN" altLang="en-US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1" grpId="0"/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5B690-5B44-E8C7-05EB-4C23D0BB4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F0823F8-6145-5F34-336E-3C03C1B59F8E}"/>
              </a:ext>
            </a:extLst>
          </p:cNvPr>
          <p:cNvSpPr txBox="1"/>
          <p:nvPr/>
        </p:nvSpPr>
        <p:spPr>
          <a:xfrm>
            <a:off x="435655" y="221793"/>
            <a:ext cx="81026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2800" dirty="0"/>
              <a:t>The Impact of the Number of Orbits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9CCCF82-44C1-E700-99E2-44368CA88D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048"/>
          <a:stretch/>
        </p:blipFill>
        <p:spPr>
          <a:xfrm>
            <a:off x="4811376" y="1647149"/>
            <a:ext cx="3661082" cy="159199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B58E921-E6D5-64EE-5A65-FCAD93BED0C3}"/>
              </a:ext>
            </a:extLst>
          </p:cNvPr>
          <p:cNvSpPr txBox="1"/>
          <p:nvPr/>
        </p:nvSpPr>
        <p:spPr>
          <a:xfrm>
            <a:off x="149511" y="3848888"/>
            <a:ext cx="93237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the </a:t>
            </a:r>
            <a:r>
              <a:rPr lang="en-US" altLang="zh-CN" sz="16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number of orbits increases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altLang="zh-CN" sz="1600" dirty="0"/>
              <a:t>the latency 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will generally </a:t>
            </a:r>
            <a:r>
              <a:rPr lang="en-US" altLang="zh-CN" sz="16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decrease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</a:rPr>
              <a:t>T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hreshold: </a:t>
            </a:r>
            <a:r>
              <a:rPr lang="en-US" altLang="zh-CN" sz="16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orbits. Below this, network performance degrades significantly.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Number of Orbits matter less than Number of Satellites per orbit, as seen in the small Max RTT improvement gap of 28 satellites per orbit.</a:t>
            </a:r>
            <a:endParaRPr lang="en-US" altLang="zh-CN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CA59B27-2F7D-9DF3-3855-18132F738C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13</a:t>
            </a:fld>
            <a:endParaRPr lang="zh-CN" altLang="en-US"/>
          </a:p>
        </p:txBody>
      </p:sp>
      <p:pic>
        <p:nvPicPr>
          <p:cNvPr id="6" name="图片 5" descr="图表, 折线图&#10;&#10;AI 生成的内容可能不正确。">
            <a:extLst>
              <a:ext uri="{FF2B5EF4-FFF2-40B4-BE49-F238E27FC236}">
                <a16:creationId xmlns:a16="http://schemas.microsoft.com/office/drawing/2014/main" id="{8B4435F1-F3BB-B245-70DF-2A1AAF8E1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19" y="1605167"/>
            <a:ext cx="3661082" cy="1633973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777B2ED7-327B-DCAC-4B8C-60267ACF3857}"/>
              </a:ext>
            </a:extLst>
          </p:cNvPr>
          <p:cNvCxnSpPr>
            <a:cxnSpLocks/>
          </p:cNvCxnSpPr>
          <p:nvPr/>
        </p:nvCxnSpPr>
        <p:spPr>
          <a:xfrm>
            <a:off x="5235210" y="1781338"/>
            <a:ext cx="296585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6EDB81F6-27CC-7051-7BE0-F1D6F86D2337}"/>
              </a:ext>
            </a:extLst>
          </p:cNvPr>
          <p:cNvSpPr txBox="1"/>
          <p:nvPr/>
        </p:nvSpPr>
        <p:spPr>
          <a:xfrm>
            <a:off x="4727221" y="1403774"/>
            <a:ext cx="13837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>
                <a:solidFill>
                  <a:srgbClr val="FF0000"/>
                </a:solidFill>
              </a:rPr>
              <a:t>threshold at 20 </a:t>
            </a:r>
            <a:endParaRPr lang="zh-CN" altLang="en-US" sz="1050" b="1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9357845-483D-5576-2919-D72EE3245636}"/>
              </a:ext>
            </a:extLst>
          </p:cNvPr>
          <p:cNvCxnSpPr>
            <a:cxnSpLocks/>
          </p:cNvCxnSpPr>
          <p:nvPr/>
        </p:nvCxnSpPr>
        <p:spPr>
          <a:xfrm>
            <a:off x="1545079" y="2227679"/>
            <a:ext cx="296585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781A78BF-2BFA-4958-FF61-A75CE1F2B0E0}"/>
              </a:ext>
            </a:extLst>
          </p:cNvPr>
          <p:cNvSpPr txBox="1"/>
          <p:nvPr/>
        </p:nvSpPr>
        <p:spPr>
          <a:xfrm>
            <a:off x="1149768" y="1916952"/>
            <a:ext cx="13837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>
                <a:solidFill>
                  <a:srgbClr val="FF0000"/>
                </a:solidFill>
              </a:rPr>
              <a:t>threshold at 20 </a:t>
            </a:r>
            <a:endParaRPr lang="zh-CN" altLang="en-US" sz="1050" b="1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49C3B6-1C5A-68A8-F52A-04DE37397B82}"/>
              </a:ext>
            </a:extLst>
          </p:cNvPr>
          <p:cNvSpPr txBox="1"/>
          <p:nvPr/>
        </p:nvSpPr>
        <p:spPr>
          <a:xfrm>
            <a:off x="1841664" y="937545"/>
            <a:ext cx="15565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Max. RTT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A4C4D54-8BDC-D017-BA80-2239FF6FF93C}"/>
              </a:ext>
            </a:extLst>
          </p:cNvPr>
          <p:cNvSpPr txBox="1"/>
          <p:nvPr/>
        </p:nvSpPr>
        <p:spPr>
          <a:xfrm>
            <a:off x="5631094" y="937454"/>
            <a:ext cx="2196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Geodesic Slowdown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A22A9-ED61-5F05-DF45-80F5373CE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2FA15D7-AF8F-03FC-0876-2855555F08A4}"/>
              </a:ext>
            </a:extLst>
          </p:cNvPr>
          <p:cNvSpPr txBox="1"/>
          <p:nvPr/>
        </p:nvSpPr>
        <p:spPr>
          <a:xfrm>
            <a:off x="435655" y="221793"/>
            <a:ext cx="81026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2800" dirty="0"/>
              <a:t>The Impact of Orbit Inclination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834FA1A-DDA5-3866-FCAE-427962C4C143}"/>
              </a:ext>
            </a:extLst>
          </p:cNvPr>
          <p:cNvSpPr txBox="1"/>
          <p:nvPr/>
        </p:nvSpPr>
        <p:spPr>
          <a:xfrm>
            <a:off x="2487038" y="376034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Hard to tell which one is better.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BC91D1A-08A9-0ABE-4209-611C7F185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14</a:t>
            </a:fld>
            <a:endParaRPr lang="zh-CN" altLang="en-US"/>
          </a:p>
        </p:txBody>
      </p:sp>
      <p:pic>
        <p:nvPicPr>
          <p:cNvPr id="6" name="图片 5" descr="图片包含 图表&#10;&#10;AI 生成的内容可能不正确。">
            <a:extLst>
              <a:ext uri="{FF2B5EF4-FFF2-40B4-BE49-F238E27FC236}">
                <a16:creationId xmlns:a16="http://schemas.microsoft.com/office/drawing/2014/main" id="{4A3C6A10-8DDB-BFFA-ED97-8201E9603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28" y="1475377"/>
            <a:ext cx="7872919" cy="199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2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81B82-C020-2CF6-B93F-86EC9A61B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2028020-020C-C4AB-7A13-0C7A75A94744}"/>
              </a:ext>
            </a:extLst>
          </p:cNvPr>
          <p:cNvSpPr txBox="1"/>
          <p:nvPr/>
        </p:nvSpPr>
        <p:spPr>
          <a:xfrm>
            <a:off x="435656" y="221793"/>
            <a:ext cx="870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2800" dirty="0"/>
              <a:t>Geographic Angle of User Endpoints Pair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EDB010-FEEE-A19D-33E1-801A31A8B5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50"/>
          <a:stretch/>
        </p:blipFill>
        <p:spPr>
          <a:xfrm>
            <a:off x="2516228" y="1611003"/>
            <a:ext cx="3780393" cy="310259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4EED7D-A972-4D64-2869-54E4A8550C55}"/>
              </a:ext>
            </a:extLst>
          </p:cNvPr>
          <p:cNvSpPr txBox="1"/>
          <p:nvPr/>
        </p:nvSpPr>
        <p:spPr>
          <a:xfrm>
            <a:off x="435656" y="1008731"/>
            <a:ext cx="859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zh-CN" sz="1600" dirty="0"/>
              <a:t>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 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angle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between the 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Equator  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and 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Plane contains the Earth Center, </a:t>
            </a:r>
            <a:r>
              <a:rPr lang="en-US" altLang="zh-CN" sz="1600" dirty="0">
                <a:solidFill>
                  <a:srgbClr val="FF0000"/>
                </a:solidFill>
              </a:rPr>
              <a:t>User Endpoint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A, </a:t>
            </a:r>
            <a:r>
              <a:rPr lang="en-US" altLang="zh-CN" sz="1600" dirty="0">
                <a:solidFill>
                  <a:srgbClr val="FF0000"/>
                </a:solidFill>
              </a:rPr>
              <a:t>User Endpoint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FF32D5C-D659-86EF-DDB0-B633881194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27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C6F4F-46B3-73D9-7EEB-1A0BF290E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51B0BA8C-DFB1-3273-3C69-11BAB0548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335" y="1278835"/>
            <a:ext cx="2928822" cy="292882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833A98E-A92E-6F7F-6BE7-0B7396ACE6CF}"/>
              </a:ext>
            </a:extLst>
          </p:cNvPr>
          <p:cNvSpPr txBox="1"/>
          <p:nvPr/>
        </p:nvSpPr>
        <p:spPr>
          <a:xfrm>
            <a:off x="435656" y="221793"/>
            <a:ext cx="7105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2800" dirty="0"/>
              <a:t>Geographic Angle vs </a:t>
            </a:r>
            <a:r>
              <a:rPr lang="en-US" altLang="zh-CN" sz="2800" dirty="0">
                <a:solidFill>
                  <a:schemeClr val="tx1"/>
                </a:solidFill>
              </a:rPr>
              <a:t>Inclination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53E0F6F-B1F3-2094-680B-741FD1C0A59B}"/>
              </a:ext>
            </a:extLst>
          </p:cNvPr>
          <p:cNvSpPr txBox="1"/>
          <p:nvPr/>
        </p:nvSpPr>
        <p:spPr>
          <a:xfrm>
            <a:off x="564356" y="908196"/>
            <a:ext cx="8015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</a:t>
            </a:r>
            <a:r>
              <a:rPr lang="en-US" altLang="zh-CN" b="0" dirty="0">
                <a:effectLst/>
              </a:rPr>
              <a:t>he </a:t>
            </a:r>
            <a:r>
              <a:rPr lang="en-US" altLang="zh-CN" b="1" dirty="0">
                <a:solidFill>
                  <a:srgbClr val="FF0000"/>
                </a:solidFill>
              </a:rPr>
              <a:t>alignment</a:t>
            </a:r>
            <a:r>
              <a:rPr lang="en-US" altLang="zh-CN" dirty="0"/>
              <a:t> between satellite orbit </a:t>
            </a:r>
            <a:r>
              <a:rPr lang="en-US" altLang="zh-CN" b="1" dirty="0">
                <a:solidFill>
                  <a:srgbClr val="FF0000"/>
                </a:solidFill>
              </a:rPr>
              <a:t>inclination</a:t>
            </a:r>
            <a:r>
              <a:rPr lang="en-US" altLang="zh-CN" dirty="0"/>
              <a:t> and </a:t>
            </a:r>
            <a:r>
              <a:rPr lang="en-US" altLang="zh-CN" b="1" dirty="0">
                <a:solidFill>
                  <a:srgbClr val="FF0000"/>
                </a:solidFill>
              </a:rPr>
              <a:t>geographic angle</a:t>
            </a:r>
            <a:r>
              <a:rPr lang="en-US" altLang="zh-CN" b="1" dirty="0"/>
              <a:t> </a:t>
            </a:r>
            <a:r>
              <a:rPr lang="en-US" altLang="zh-CN" dirty="0"/>
              <a:t>of user endpoints affects the path’s latency performance. 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0D0C6F0-00D0-087A-8E65-E640C93C02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50"/>
          <a:stretch/>
        </p:blipFill>
        <p:spPr>
          <a:xfrm>
            <a:off x="521415" y="1488370"/>
            <a:ext cx="3121530" cy="2561859"/>
          </a:xfrm>
          <a:prstGeom prst="rect">
            <a:avLst/>
          </a:prstGeom>
        </p:spPr>
      </p:pic>
      <p:sp>
        <p:nvSpPr>
          <p:cNvPr id="9" name="弧形 8">
            <a:extLst>
              <a:ext uri="{FF2B5EF4-FFF2-40B4-BE49-F238E27FC236}">
                <a16:creationId xmlns:a16="http://schemas.microsoft.com/office/drawing/2014/main" id="{76206612-ECA2-D845-A504-6E6EDDBC577D}"/>
              </a:ext>
            </a:extLst>
          </p:cNvPr>
          <p:cNvSpPr/>
          <p:nvPr/>
        </p:nvSpPr>
        <p:spPr>
          <a:xfrm>
            <a:off x="4805312" y="1732014"/>
            <a:ext cx="4126992" cy="1193800"/>
          </a:xfrm>
          <a:prstGeom prst="arc">
            <a:avLst>
              <a:gd name="adj1" fmla="val 1054057"/>
              <a:gd name="adj2" fmla="val 9615852"/>
            </a:avLst>
          </a:prstGeom>
          <a:ln w="34925" cap="rnd">
            <a:solidFill>
              <a:srgbClr val="FF0000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2B36E622-F0F3-BFA6-515F-835FEB41180F}"/>
              </a:ext>
            </a:extLst>
          </p:cNvPr>
          <p:cNvSpPr/>
          <p:nvPr/>
        </p:nvSpPr>
        <p:spPr>
          <a:xfrm rot="14715185">
            <a:off x="5647130" y="2353033"/>
            <a:ext cx="2949637" cy="694311"/>
          </a:xfrm>
          <a:prstGeom prst="arc">
            <a:avLst>
              <a:gd name="adj1" fmla="val 21093907"/>
              <a:gd name="adj2" fmla="val 11306885"/>
            </a:avLst>
          </a:prstGeom>
          <a:ln w="34925" cap="rnd">
            <a:solidFill>
              <a:srgbClr val="FF0000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BDDABFA0-BE62-186A-BC8C-E534BFA90CF0}"/>
              </a:ext>
            </a:extLst>
          </p:cNvPr>
          <p:cNvCxnSpPr>
            <a:cxnSpLocks/>
          </p:cNvCxnSpPr>
          <p:nvPr/>
        </p:nvCxnSpPr>
        <p:spPr>
          <a:xfrm>
            <a:off x="6824796" y="2508175"/>
            <a:ext cx="358445" cy="165975"/>
          </a:xfrm>
          <a:prstGeom prst="straightConnector1">
            <a:avLst/>
          </a:prstGeom>
          <a:ln w="38100" cap="rnd">
            <a:solidFill>
              <a:srgbClr val="FF0000"/>
            </a:solidFill>
            <a:headEnd w="med" len="lg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2C8FC02C-413A-7BB9-A482-EB5F22B2C6C9}"/>
              </a:ext>
            </a:extLst>
          </p:cNvPr>
          <p:cNvSpPr txBox="1"/>
          <p:nvPr/>
        </p:nvSpPr>
        <p:spPr>
          <a:xfrm>
            <a:off x="5509787" y="2223596"/>
            <a:ext cx="135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Inclination</a:t>
            </a:r>
          </a:p>
        </p:txBody>
      </p:sp>
      <p:sp>
        <p:nvSpPr>
          <p:cNvPr id="15" name="弧形 14">
            <a:extLst>
              <a:ext uri="{FF2B5EF4-FFF2-40B4-BE49-F238E27FC236}">
                <a16:creationId xmlns:a16="http://schemas.microsoft.com/office/drawing/2014/main" id="{E330B470-B20C-345A-9B2B-FB8B93363F2B}"/>
              </a:ext>
            </a:extLst>
          </p:cNvPr>
          <p:cNvSpPr/>
          <p:nvPr/>
        </p:nvSpPr>
        <p:spPr>
          <a:xfrm rot="12344830">
            <a:off x="7268931" y="2535640"/>
            <a:ext cx="455317" cy="498579"/>
          </a:xfrm>
          <a:prstGeom prst="arc">
            <a:avLst>
              <a:gd name="adj1" fmla="val 18223096"/>
              <a:gd name="adj2" fmla="val 2227529"/>
            </a:avLst>
          </a:prstGeom>
          <a:noFill/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动作按钮: 帮助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4235E7A-8728-D569-9309-3FE48BB6F7DE}"/>
              </a:ext>
            </a:extLst>
          </p:cNvPr>
          <p:cNvSpPr/>
          <p:nvPr/>
        </p:nvSpPr>
        <p:spPr>
          <a:xfrm>
            <a:off x="3957378" y="2546275"/>
            <a:ext cx="871426" cy="757898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6A00192-4898-8AC3-AC39-8D14BF48DC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141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108E4-55D5-BF8C-2DFE-D1C316502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rake Hotline Bling Meme Generator - Imgflip">
            <a:extLst>
              <a:ext uri="{FF2B5EF4-FFF2-40B4-BE49-F238E27FC236}">
                <a16:creationId xmlns:a16="http://schemas.microsoft.com/office/drawing/2014/main" id="{F8E18E2B-33A2-4051-6DB3-0C8D4160C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476" y="842874"/>
            <a:ext cx="3798634" cy="379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F86B775-36E3-ECC1-84CD-6785DF23D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256" y="745013"/>
            <a:ext cx="2127833" cy="1997178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A6285652-98A5-2969-883E-D32CA4E5DB2A}"/>
              </a:ext>
            </a:extLst>
          </p:cNvPr>
          <p:cNvGrpSpPr/>
          <p:nvPr/>
        </p:nvGrpSpPr>
        <p:grpSpPr>
          <a:xfrm>
            <a:off x="6226523" y="1576626"/>
            <a:ext cx="419650" cy="307777"/>
            <a:chOff x="6086823" y="1880343"/>
            <a:chExt cx="419650" cy="307777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6E48B5BD-FD87-B816-3DA6-ABB98A7534D1}"/>
                </a:ext>
              </a:extLst>
            </p:cNvPr>
            <p:cNvGrpSpPr/>
            <p:nvPr/>
          </p:nvGrpSpPr>
          <p:grpSpPr>
            <a:xfrm>
              <a:off x="6086823" y="1880343"/>
              <a:ext cx="406400" cy="307777"/>
              <a:chOff x="6086259" y="1841994"/>
              <a:chExt cx="406400" cy="307777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E946E7E-9C23-2361-1938-C9AD36E45DB6}"/>
                  </a:ext>
                </a:extLst>
              </p:cNvPr>
              <p:cNvSpPr txBox="1"/>
              <p:nvPr/>
            </p:nvSpPr>
            <p:spPr>
              <a:xfrm>
                <a:off x="6086259" y="1841994"/>
                <a:ext cx="40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FF0000"/>
                    </a:solidFill>
                  </a:rPr>
                  <a:t>B</a:t>
                </a:r>
                <a:endParaRPr lang="zh-CN" alt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32AD80A0-10C9-8B05-510A-D2A3AE92D983}"/>
                  </a:ext>
                </a:extLst>
              </p:cNvPr>
              <p:cNvSpPr/>
              <p:nvPr/>
            </p:nvSpPr>
            <p:spPr>
              <a:xfrm rot="16200000">
                <a:off x="6321739" y="1970253"/>
                <a:ext cx="117161" cy="114568"/>
              </a:xfrm>
              <a:custGeom>
                <a:avLst/>
                <a:gdLst>
                  <a:gd name="T0" fmla="*/ 2542 w 10445"/>
                  <a:gd name="T1" fmla="*/ 6888 h 10447"/>
                  <a:gd name="T2" fmla="*/ 0 w 10445"/>
                  <a:gd name="T3" fmla="*/ 4347 h 10447"/>
                  <a:gd name="T4" fmla="*/ 0 w 10445"/>
                  <a:gd name="T5" fmla="*/ 4345 h 10447"/>
                  <a:gd name="T6" fmla="*/ 676 w 10445"/>
                  <a:gd name="T7" fmla="*/ 3669 h 10447"/>
                  <a:gd name="T8" fmla="*/ 1460 w 10445"/>
                  <a:gd name="T9" fmla="*/ 3513 h 10447"/>
                  <a:gd name="T10" fmla="*/ 3171 w 10445"/>
                  <a:gd name="T11" fmla="*/ 4221 h 10447"/>
                  <a:gd name="T12" fmla="*/ 3173 w 10445"/>
                  <a:gd name="T13" fmla="*/ 4221 h 10447"/>
                  <a:gd name="T14" fmla="*/ 6475 w 10445"/>
                  <a:gd name="T15" fmla="*/ 1675 h 10447"/>
                  <a:gd name="T16" fmla="*/ 6475 w 10445"/>
                  <a:gd name="T17" fmla="*/ 1674 h 10447"/>
                  <a:gd name="T18" fmla="*/ 5591 w 10445"/>
                  <a:gd name="T19" fmla="*/ 790 h 10447"/>
                  <a:gd name="T20" fmla="*/ 5591 w 10445"/>
                  <a:gd name="T21" fmla="*/ 789 h 10447"/>
                  <a:gd name="T22" fmla="*/ 6099 w 10445"/>
                  <a:gd name="T23" fmla="*/ 282 h 10447"/>
                  <a:gd name="T24" fmla="*/ 7116 w 10445"/>
                  <a:gd name="T25" fmla="*/ 282 h 10447"/>
                  <a:gd name="T26" fmla="*/ 7624 w 10445"/>
                  <a:gd name="T27" fmla="*/ 789 h 10447"/>
                  <a:gd name="T28" fmla="*/ 7626 w 10445"/>
                  <a:gd name="T29" fmla="*/ 787 h 10447"/>
                  <a:gd name="T30" fmla="*/ 9659 w 10445"/>
                  <a:gd name="T31" fmla="*/ 2820 h 10447"/>
                  <a:gd name="T32" fmla="*/ 9656 w 10445"/>
                  <a:gd name="T33" fmla="*/ 2823 h 10447"/>
                  <a:gd name="T34" fmla="*/ 10164 w 10445"/>
                  <a:gd name="T35" fmla="*/ 3330 h 10447"/>
                  <a:gd name="T36" fmla="*/ 10164 w 10445"/>
                  <a:gd name="T37" fmla="*/ 4348 h 10447"/>
                  <a:gd name="T38" fmla="*/ 9656 w 10445"/>
                  <a:gd name="T39" fmla="*/ 4855 h 10447"/>
                  <a:gd name="T40" fmla="*/ 9655 w 10445"/>
                  <a:gd name="T41" fmla="*/ 4855 h 10447"/>
                  <a:gd name="T42" fmla="*/ 8770 w 10445"/>
                  <a:gd name="T43" fmla="*/ 3972 h 10447"/>
                  <a:gd name="T44" fmla="*/ 8769 w 10445"/>
                  <a:gd name="T45" fmla="*/ 3972 h 10447"/>
                  <a:gd name="T46" fmla="*/ 6222 w 10445"/>
                  <a:gd name="T47" fmla="*/ 7273 h 10447"/>
                  <a:gd name="T48" fmla="*/ 6222 w 10445"/>
                  <a:gd name="T49" fmla="*/ 7274 h 10447"/>
                  <a:gd name="T50" fmla="*/ 6931 w 10445"/>
                  <a:gd name="T51" fmla="*/ 8987 h 10447"/>
                  <a:gd name="T52" fmla="*/ 6775 w 10445"/>
                  <a:gd name="T53" fmla="*/ 9770 h 10447"/>
                  <a:gd name="T54" fmla="*/ 6099 w 10445"/>
                  <a:gd name="T55" fmla="*/ 10447 h 10447"/>
                  <a:gd name="T56" fmla="*/ 6097 w 10445"/>
                  <a:gd name="T57" fmla="*/ 10447 h 10447"/>
                  <a:gd name="T58" fmla="*/ 3559 w 10445"/>
                  <a:gd name="T59" fmla="*/ 7905 h 10447"/>
                  <a:gd name="T60" fmla="*/ 3558 w 10445"/>
                  <a:gd name="T61" fmla="*/ 7905 h 10447"/>
                  <a:gd name="T62" fmla="*/ 1020 w 10445"/>
                  <a:gd name="T63" fmla="*/ 10443 h 10447"/>
                  <a:gd name="T64" fmla="*/ 3 w 10445"/>
                  <a:gd name="T65" fmla="*/ 10443 h 10447"/>
                  <a:gd name="T66" fmla="*/ 3 w 10445"/>
                  <a:gd name="T67" fmla="*/ 9427 h 10447"/>
                  <a:gd name="T68" fmla="*/ 2541 w 10445"/>
                  <a:gd name="T69" fmla="*/ 6888 h 10447"/>
                  <a:gd name="T70" fmla="*/ 2542 w 10445"/>
                  <a:gd name="T71" fmla="*/ 6888 h 10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45" h="10447">
                    <a:moveTo>
                      <a:pt x="2542" y="6888"/>
                    </a:moveTo>
                    <a:lnTo>
                      <a:pt x="0" y="4347"/>
                    </a:lnTo>
                    <a:lnTo>
                      <a:pt x="0" y="4345"/>
                    </a:lnTo>
                    <a:lnTo>
                      <a:pt x="676" y="3669"/>
                    </a:lnTo>
                    <a:cubicBezTo>
                      <a:pt x="883" y="3463"/>
                      <a:pt x="1191" y="3402"/>
                      <a:pt x="1460" y="3513"/>
                    </a:cubicBezTo>
                    <a:lnTo>
                      <a:pt x="3171" y="4221"/>
                    </a:lnTo>
                    <a:lnTo>
                      <a:pt x="3173" y="4221"/>
                    </a:lnTo>
                    <a:lnTo>
                      <a:pt x="6475" y="1675"/>
                    </a:lnTo>
                    <a:lnTo>
                      <a:pt x="6475" y="1674"/>
                    </a:lnTo>
                    <a:lnTo>
                      <a:pt x="5591" y="790"/>
                    </a:lnTo>
                    <a:lnTo>
                      <a:pt x="5591" y="789"/>
                    </a:lnTo>
                    <a:lnTo>
                      <a:pt x="6099" y="282"/>
                    </a:lnTo>
                    <a:cubicBezTo>
                      <a:pt x="6380" y="0"/>
                      <a:pt x="6835" y="0"/>
                      <a:pt x="7116" y="282"/>
                    </a:cubicBezTo>
                    <a:lnTo>
                      <a:pt x="7624" y="789"/>
                    </a:lnTo>
                    <a:lnTo>
                      <a:pt x="7626" y="787"/>
                    </a:lnTo>
                    <a:lnTo>
                      <a:pt x="9659" y="2820"/>
                    </a:lnTo>
                    <a:lnTo>
                      <a:pt x="9656" y="2823"/>
                    </a:lnTo>
                    <a:lnTo>
                      <a:pt x="10164" y="3330"/>
                    </a:lnTo>
                    <a:cubicBezTo>
                      <a:pt x="10445" y="3612"/>
                      <a:pt x="10445" y="4067"/>
                      <a:pt x="10164" y="4348"/>
                    </a:cubicBezTo>
                    <a:lnTo>
                      <a:pt x="9656" y="4855"/>
                    </a:lnTo>
                    <a:lnTo>
                      <a:pt x="9655" y="4855"/>
                    </a:lnTo>
                    <a:lnTo>
                      <a:pt x="8770" y="3972"/>
                    </a:lnTo>
                    <a:lnTo>
                      <a:pt x="8769" y="3972"/>
                    </a:lnTo>
                    <a:lnTo>
                      <a:pt x="6222" y="7273"/>
                    </a:lnTo>
                    <a:lnTo>
                      <a:pt x="6222" y="7274"/>
                    </a:lnTo>
                    <a:lnTo>
                      <a:pt x="6931" y="8987"/>
                    </a:lnTo>
                    <a:cubicBezTo>
                      <a:pt x="7043" y="9255"/>
                      <a:pt x="6981" y="9564"/>
                      <a:pt x="6775" y="9770"/>
                    </a:cubicBezTo>
                    <a:lnTo>
                      <a:pt x="6099" y="10447"/>
                    </a:lnTo>
                    <a:lnTo>
                      <a:pt x="6097" y="10447"/>
                    </a:lnTo>
                    <a:lnTo>
                      <a:pt x="3559" y="7905"/>
                    </a:lnTo>
                    <a:lnTo>
                      <a:pt x="3558" y="7905"/>
                    </a:lnTo>
                    <a:lnTo>
                      <a:pt x="1020" y="10443"/>
                    </a:lnTo>
                    <a:lnTo>
                      <a:pt x="3" y="10443"/>
                    </a:lnTo>
                    <a:lnTo>
                      <a:pt x="3" y="9427"/>
                    </a:lnTo>
                    <a:lnTo>
                      <a:pt x="2541" y="6888"/>
                    </a:lnTo>
                    <a:lnTo>
                      <a:pt x="2542" y="688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DA3A25E8-85D3-172E-9E90-11DA16A1B8B4}"/>
                </a:ext>
              </a:extLst>
            </p:cNvPr>
            <p:cNvSpPr/>
            <p:nvPr/>
          </p:nvSpPr>
          <p:spPr>
            <a:xfrm>
              <a:off x="6460754" y="214240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9FE65C7-3146-D342-ABBF-8FB0896AA0BC}"/>
              </a:ext>
            </a:extLst>
          </p:cNvPr>
          <p:cNvGrpSpPr/>
          <p:nvPr/>
        </p:nvGrpSpPr>
        <p:grpSpPr>
          <a:xfrm>
            <a:off x="7756391" y="1608280"/>
            <a:ext cx="526385" cy="307777"/>
            <a:chOff x="7419893" y="1947305"/>
            <a:chExt cx="526385" cy="30777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FA8146B-5545-4825-8B7D-754CFF28CD2A}"/>
                </a:ext>
              </a:extLst>
            </p:cNvPr>
            <p:cNvGrpSpPr/>
            <p:nvPr/>
          </p:nvGrpSpPr>
          <p:grpSpPr>
            <a:xfrm>
              <a:off x="7497359" y="1947305"/>
              <a:ext cx="448919" cy="307777"/>
              <a:chOff x="6321739" y="1873648"/>
              <a:chExt cx="448919" cy="307777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B318B34-51A1-7E37-23C1-768EA796F8D0}"/>
                  </a:ext>
                </a:extLst>
              </p:cNvPr>
              <p:cNvSpPr txBox="1"/>
              <p:nvPr/>
            </p:nvSpPr>
            <p:spPr>
              <a:xfrm>
                <a:off x="6364258" y="1873648"/>
                <a:ext cx="40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FF0000"/>
                    </a:solidFill>
                  </a:rPr>
                  <a:t>A</a:t>
                </a:r>
                <a:endParaRPr lang="zh-CN" alt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F5A6F806-6677-E36A-8FA9-D8DB63F52703}"/>
                  </a:ext>
                </a:extLst>
              </p:cNvPr>
              <p:cNvSpPr/>
              <p:nvPr/>
            </p:nvSpPr>
            <p:spPr>
              <a:xfrm>
                <a:off x="6321739" y="1970253"/>
                <a:ext cx="117161" cy="114568"/>
              </a:xfrm>
              <a:custGeom>
                <a:avLst/>
                <a:gdLst>
                  <a:gd name="T0" fmla="*/ 2542 w 10445"/>
                  <a:gd name="T1" fmla="*/ 6888 h 10447"/>
                  <a:gd name="T2" fmla="*/ 0 w 10445"/>
                  <a:gd name="T3" fmla="*/ 4347 h 10447"/>
                  <a:gd name="T4" fmla="*/ 0 w 10445"/>
                  <a:gd name="T5" fmla="*/ 4345 h 10447"/>
                  <a:gd name="T6" fmla="*/ 676 w 10445"/>
                  <a:gd name="T7" fmla="*/ 3669 h 10447"/>
                  <a:gd name="T8" fmla="*/ 1460 w 10445"/>
                  <a:gd name="T9" fmla="*/ 3513 h 10447"/>
                  <a:gd name="T10" fmla="*/ 3171 w 10445"/>
                  <a:gd name="T11" fmla="*/ 4221 h 10447"/>
                  <a:gd name="T12" fmla="*/ 3173 w 10445"/>
                  <a:gd name="T13" fmla="*/ 4221 h 10447"/>
                  <a:gd name="T14" fmla="*/ 6475 w 10445"/>
                  <a:gd name="T15" fmla="*/ 1675 h 10447"/>
                  <a:gd name="T16" fmla="*/ 6475 w 10445"/>
                  <a:gd name="T17" fmla="*/ 1674 h 10447"/>
                  <a:gd name="T18" fmla="*/ 5591 w 10445"/>
                  <a:gd name="T19" fmla="*/ 790 h 10447"/>
                  <a:gd name="T20" fmla="*/ 5591 w 10445"/>
                  <a:gd name="T21" fmla="*/ 789 h 10447"/>
                  <a:gd name="T22" fmla="*/ 6099 w 10445"/>
                  <a:gd name="T23" fmla="*/ 282 h 10447"/>
                  <a:gd name="T24" fmla="*/ 7116 w 10445"/>
                  <a:gd name="T25" fmla="*/ 282 h 10447"/>
                  <a:gd name="T26" fmla="*/ 7624 w 10445"/>
                  <a:gd name="T27" fmla="*/ 789 h 10447"/>
                  <a:gd name="T28" fmla="*/ 7626 w 10445"/>
                  <a:gd name="T29" fmla="*/ 787 h 10447"/>
                  <a:gd name="T30" fmla="*/ 9659 w 10445"/>
                  <a:gd name="T31" fmla="*/ 2820 h 10447"/>
                  <a:gd name="T32" fmla="*/ 9656 w 10445"/>
                  <a:gd name="T33" fmla="*/ 2823 h 10447"/>
                  <a:gd name="T34" fmla="*/ 10164 w 10445"/>
                  <a:gd name="T35" fmla="*/ 3330 h 10447"/>
                  <a:gd name="T36" fmla="*/ 10164 w 10445"/>
                  <a:gd name="T37" fmla="*/ 4348 h 10447"/>
                  <a:gd name="T38" fmla="*/ 9656 w 10445"/>
                  <a:gd name="T39" fmla="*/ 4855 h 10447"/>
                  <a:gd name="T40" fmla="*/ 9655 w 10445"/>
                  <a:gd name="T41" fmla="*/ 4855 h 10447"/>
                  <a:gd name="T42" fmla="*/ 8770 w 10445"/>
                  <a:gd name="T43" fmla="*/ 3972 h 10447"/>
                  <a:gd name="T44" fmla="*/ 8769 w 10445"/>
                  <a:gd name="T45" fmla="*/ 3972 h 10447"/>
                  <a:gd name="T46" fmla="*/ 6222 w 10445"/>
                  <a:gd name="T47" fmla="*/ 7273 h 10447"/>
                  <a:gd name="T48" fmla="*/ 6222 w 10445"/>
                  <a:gd name="T49" fmla="*/ 7274 h 10447"/>
                  <a:gd name="T50" fmla="*/ 6931 w 10445"/>
                  <a:gd name="T51" fmla="*/ 8987 h 10447"/>
                  <a:gd name="T52" fmla="*/ 6775 w 10445"/>
                  <a:gd name="T53" fmla="*/ 9770 h 10447"/>
                  <a:gd name="T54" fmla="*/ 6099 w 10445"/>
                  <a:gd name="T55" fmla="*/ 10447 h 10447"/>
                  <a:gd name="T56" fmla="*/ 6097 w 10445"/>
                  <a:gd name="T57" fmla="*/ 10447 h 10447"/>
                  <a:gd name="T58" fmla="*/ 3559 w 10445"/>
                  <a:gd name="T59" fmla="*/ 7905 h 10447"/>
                  <a:gd name="T60" fmla="*/ 3558 w 10445"/>
                  <a:gd name="T61" fmla="*/ 7905 h 10447"/>
                  <a:gd name="T62" fmla="*/ 1020 w 10445"/>
                  <a:gd name="T63" fmla="*/ 10443 h 10447"/>
                  <a:gd name="T64" fmla="*/ 3 w 10445"/>
                  <a:gd name="T65" fmla="*/ 10443 h 10447"/>
                  <a:gd name="T66" fmla="*/ 3 w 10445"/>
                  <a:gd name="T67" fmla="*/ 9427 h 10447"/>
                  <a:gd name="T68" fmla="*/ 2541 w 10445"/>
                  <a:gd name="T69" fmla="*/ 6888 h 10447"/>
                  <a:gd name="T70" fmla="*/ 2542 w 10445"/>
                  <a:gd name="T71" fmla="*/ 6888 h 10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45" h="10447">
                    <a:moveTo>
                      <a:pt x="2542" y="6888"/>
                    </a:moveTo>
                    <a:lnTo>
                      <a:pt x="0" y="4347"/>
                    </a:lnTo>
                    <a:lnTo>
                      <a:pt x="0" y="4345"/>
                    </a:lnTo>
                    <a:lnTo>
                      <a:pt x="676" y="3669"/>
                    </a:lnTo>
                    <a:cubicBezTo>
                      <a:pt x="883" y="3463"/>
                      <a:pt x="1191" y="3402"/>
                      <a:pt x="1460" y="3513"/>
                    </a:cubicBezTo>
                    <a:lnTo>
                      <a:pt x="3171" y="4221"/>
                    </a:lnTo>
                    <a:lnTo>
                      <a:pt x="3173" y="4221"/>
                    </a:lnTo>
                    <a:lnTo>
                      <a:pt x="6475" y="1675"/>
                    </a:lnTo>
                    <a:lnTo>
                      <a:pt x="6475" y="1674"/>
                    </a:lnTo>
                    <a:lnTo>
                      <a:pt x="5591" y="790"/>
                    </a:lnTo>
                    <a:lnTo>
                      <a:pt x="5591" y="789"/>
                    </a:lnTo>
                    <a:lnTo>
                      <a:pt x="6099" y="282"/>
                    </a:lnTo>
                    <a:cubicBezTo>
                      <a:pt x="6380" y="0"/>
                      <a:pt x="6835" y="0"/>
                      <a:pt x="7116" y="282"/>
                    </a:cubicBezTo>
                    <a:lnTo>
                      <a:pt x="7624" y="789"/>
                    </a:lnTo>
                    <a:lnTo>
                      <a:pt x="7626" y="787"/>
                    </a:lnTo>
                    <a:lnTo>
                      <a:pt x="9659" y="2820"/>
                    </a:lnTo>
                    <a:lnTo>
                      <a:pt x="9656" y="2823"/>
                    </a:lnTo>
                    <a:lnTo>
                      <a:pt x="10164" y="3330"/>
                    </a:lnTo>
                    <a:cubicBezTo>
                      <a:pt x="10445" y="3612"/>
                      <a:pt x="10445" y="4067"/>
                      <a:pt x="10164" y="4348"/>
                    </a:cubicBezTo>
                    <a:lnTo>
                      <a:pt x="9656" y="4855"/>
                    </a:lnTo>
                    <a:lnTo>
                      <a:pt x="9655" y="4855"/>
                    </a:lnTo>
                    <a:lnTo>
                      <a:pt x="8770" y="3972"/>
                    </a:lnTo>
                    <a:lnTo>
                      <a:pt x="8769" y="3972"/>
                    </a:lnTo>
                    <a:lnTo>
                      <a:pt x="6222" y="7273"/>
                    </a:lnTo>
                    <a:lnTo>
                      <a:pt x="6222" y="7274"/>
                    </a:lnTo>
                    <a:lnTo>
                      <a:pt x="6931" y="8987"/>
                    </a:lnTo>
                    <a:cubicBezTo>
                      <a:pt x="7043" y="9255"/>
                      <a:pt x="6981" y="9564"/>
                      <a:pt x="6775" y="9770"/>
                    </a:cubicBezTo>
                    <a:lnTo>
                      <a:pt x="6099" y="10447"/>
                    </a:lnTo>
                    <a:lnTo>
                      <a:pt x="6097" y="10447"/>
                    </a:lnTo>
                    <a:lnTo>
                      <a:pt x="3559" y="7905"/>
                    </a:lnTo>
                    <a:lnTo>
                      <a:pt x="3558" y="7905"/>
                    </a:lnTo>
                    <a:lnTo>
                      <a:pt x="1020" y="10443"/>
                    </a:lnTo>
                    <a:lnTo>
                      <a:pt x="3" y="10443"/>
                    </a:lnTo>
                    <a:lnTo>
                      <a:pt x="3" y="9427"/>
                    </a:lnTo>
                    <a:lnTo>
                      <a:pt x="2541" y="6888"/>
                    </a:lnTo>
                    <a:lnTo>
                      <a:pt x="2542" y="688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33743EDE-74F1-8714-DEB5-22CC5C922070}"/>
                </a:ext>
              </a:extLst>
            </p:cNvPr>
            <p:cNvSpPr/>
            <p:nvPr/>
          </p:nvSpPr>
          <p:spPr>
            <a:xfrm>
              <a:off x="7419893" y="215847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1674D5DE-29B3-A0AC-C939-4F4D093B3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749" y="2765427"/>
            <a:ext cx="1984027" cy="2003043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6AC0535D-DAE5-0E0A-1B6D-0E3DC36802A3}"/>
              </a:ext>
            </a:extLst>
          </p:cNvPr>
          <p:cNvGrpSpPr/>
          <p:nvPr/>
        </p:nvGrpSpPr>
        <p:grpSpPr>
          <a:xfrm>
            <a:off x="6577868" y="3998319"/>
            <a:ext cx="526385" cy="307777"/>
            <a:chOff x="7419893" y="1947305"/>
            <a:chExt cx="526385" cy="307777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E751B305-7857-7CDC-0077-8D49F7F483A8}"/>
                </a:ext>
              </a:extLst>
            </p:cNvPr>
            <p:cNvGrpSpPr/>
            <p:nvPr/>
          </p:nvGrpSpPr>
          <p:grpSpPr>
            <a:xfrm>
              <a:off x="7497359" y="1947305"/>
              <a:ext cx="448919" cy="307777"/>
              <a:chOff x="6321739" y="1873648"/>
              <a:chExt cx="448919" cy="307777"/>
            </a:xfrm>
          </p:grpSpPr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5471592-1EE7-EAC4-327B-210F9A93EA6F}"/>
                  </a:ext>
                </a:extLst>
              </p:cNvPr>
              <p:cNvSpPr txBox="1"/>
              <p:nvPr/>
            </p:nvSpPr>
            <p:spPr>
              <a:xfrm>
                <a:off x="6364258" y="1873648"/>
                <a:ext cx="40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FF0000"/>
                    </a:solidFill>
                  </a:rPr>
                  <a:t>A</a:t>
                </a:r>
                <a:endParaRPr lang="zh-CN" alt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E33F1FDE-DED5-5BAD-4341-4BDA6E02AB11}"/>
                  </a:ext>
                </a:extLst>
              </p:cNvPr>
              <p:cNvSpPr/>
              <p:nvPr/>
            </p:nvSpPr>
            <p:spPr>
              <a:xfrm>
                <a:off x="6321739" y="1970253"/>
                <a:ext cx="117161" cy="114568"/>
              </a:xfrm>
              <a:custGeom>
                <a:avLst/>
                <a:gdLst>
                  <a:gd name="T0" fmla="*/ 2542 w 10445"/>
                  <a:gd name="T1" fmla="*/ 6888 h 10447"/>
                  <a:gd name="T2" fmla="*/ 0 w 10445"/>
                  <a:gd name="T3" fmla="*/ 4347 h 10447"/>
                  <a:gd name="T4" fmla="*/ 0 w 10445"/>
                  <a:gd name="T5" fmla="*/ 4345 h 10447"/>
                  <a:gd name="T6" fmla="*/ 676 w 10445"/>
                  <a:gd name="T7" fmla="*/ 3669 h 10447"/>
                  <a:gd name="T8" fmla="*/ 1460 w 10445"/>
                  <a:gd name="T9" fmla="*/ 3513 h 10447"/>
                  <a:gd name="T10" fmla="*/ 3171 w 10445"/>
                  <a:gd name="T11" fmla="*/ 4221 h 10447"/>
                  <a:gd name="T12" fmla="*/ 3173 w 10445"/>
                  <a:gd name="T13" fmla="*/ 4221 h 10447"/>
                  <a:gd name="T14" fmla="*/ 6475 w 10445"/>
                  <a:gd name="T15" fmla="*/ 1675 h 10447"/>
                  <a:gd name="T16" fmla="*/ 6475 w 10445"/>
                  <a:gd name="T17" fmla="*/ 1674 h 10447"/>
                  <a:gd name="T18" fmla="*/ 5591 w 10445"/>
                  <a:gd name="T19" fmla="*/ 790 h 10447"/>
                  <a:gd name="T20" fmla="*/ 5591 w 10445"/>
                  <a:gd name="T21" fmla="*/ 789 h 10447"/>
                  <a:gd name="T22" fmla="*/ 6099 w 10445"/>
                  <a:gd name="T23" fmla="*/ 282 h 10447"/>
                  <a:gd name="T24" fmla="*/ 7116 w 10445"/>
                  <a:gd name="T25" fmla="*/ 282 h 10447"/>
                  <a:gd name="T26" fmla="*/ 7624 w 10445"/>
                  <a:gd name="T27" fmla="*/ 789 h 10447"/>
                  <a:gd name="T28" fmla="*/ 7626 w 10445"/>
                  <a:gd name="T29" fmla="*/ 787 h 10447"/>
                  <a:gd name="T30" fmla="*/ 9659 w 10445"/>
                  <a:gd name="T31" fmla="*/ 2820 h 10447"/>
                  <a:gd name="T32" fmla="*/ 9656 w 10445"/>
                  <a:gd name="T33" fmla="*/ 2823 h 10447"/>
                  <a:gd name="T34" fmla="*/ 10164 w 10445"/>
                  <a:gd name="T35" fmla="*/ 3330 h 10447"/>
                  <a:gd name="T36" fmla="*/ 10164 w 10445"/>
                  <a:gd name="T37" fmla="*/ 4348 h 10447"/>
                  <a:gd name="T38" fmla="*/ 9656 w 10445"/>
                  <a:gd name="T39" fmla="*/ 4855 h 10447"/>
                  <a:gd name="T40" fmla="*/ 9655 w 10445"/>
                  <a:gd name="T41" fmla="*/ 4855 h 10447"/>
                  <a:gd name="T42" fmla="*/ 8770 w 10445"/>
                  <a:gd name="T43" fmla="*/ 3972 h 10447"/>
                  <a:gd name="T44" fmla="*/ 8769 w 10445"/>
                  <a:gd name="T45" fmla="*/ 3972 h 10447"/>
                  <a:gd name="T46" fmla="*/ 6222 w 10445"/>
                  <a:gd name="T47" fmla="*/ 7273 h 10447"/>
                  <a:gd name="T48" fmla="*/ 6222 w 10445"/>
                  <a:gd name="T49" fmla="*/ 7274 h 10447"/>
                  <a:gd name="T50" fmla="*/ 6931 w 10445"/>
                  <a:gd name="T51" fmla="*/ 8987 h 10447"/>
                  <a:gd name="T52" fmla="*/ 6775 w 10445"/>
                  <a:gd name="T53" fmla="*/ 9770 h 10447"/>
                  <a:gd name="T54" fmla="*/ 6099 w 10445"/>
                  <a:gd name="T55" fmla="*/ 10447 h 10447"/>
                  <a:gd name="T56" fmla="*/ 6097 w 10445"/>
                  <a:gd name="T57" fmla="*/ 10447 h 10447"/>
                  <a:gd name="T58" fmla="*/ 3559 w 10445"/>
                  <a:gd name="T59" fmla="*/ 7905 h 10447"/>
                  <a:gd name="T60" fmla="*/ 3558 w 10445"/>
                  <a:gd name="T61" fmla="*/ 7905 h 10447"/>
                  <a:gd name="T62" fmla="*/ 1020 w 10445"/>
                  <a:gd name="T63" fmla="*/ 10443 h 10447"/>
                  <a:gd name="T64" fmla="*/ 3 w 10445"/>
                  <a:gd name="T65" fmla="*/ 10443 h 10447"/>
                  <a:gd name="T66" fmla="*/ 3 w 10445"/>
                  <a:gd name="T67" fmla="*/ 9427 h 10447"/>
                  <a:gd name="T68" fmla="*/ 2541 w 10445"/>
                  <a:gd name="T69" fmla="*/ 6888 h 10447"/>
                  <a:gd name="T70" fmla="*/ 2542 w 10445"/>
                  <a:gd name="T71" fmla="*/ 6888 h 10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45" h="10447">
                    <a:moveTo>
                      <a:pt x="2542" y="6888"/>
                    </a:moveTo>
                    <a:lnTo>
                      <a:pt x="0" y="4347"/>
                    </a:lnTo>
                    <a:lnTo>
                      <a:pt x="0" y="4345"/>
                    </a:lnTo>
                    <a:lnTo>
                      <a:pt x="676" y="3669"/>
                    </a:lnTo>
                    <a:cubicBezTo>
                      <a:pt x="883" y="3463"/>
                      <a:pt x="1191" y="3402"/>
                      <a:pt x="1460" y="3513"/>
                    </a:cubicBezTo>
                    <a:lnTo>
                      <a:pt x="3171" y="4221"/>
                    </a:lnTo>
                    <a:lnTo>
                      <a:pt x="3173" y="4221"/>
                    </a:lnTo>
                    <a:lnTo>
                      <a:pt x="6475" y="1675"/>
                    </a:lnTo>
                    <a:lnTo>
                      <a:pt x="6475" y="1674"/>
                    </a:lnTo>
                    <a:lnTo>
                      <a:pt x="5591" y="790"/>
                    </a:lnTo>
                    <a:lnTo>
                      <a:pt x="5591" y="789"/>
                    </a:lnTo>
                    <a:lnTo>
                      <a:pt x="6099" y="282"/>
                    </a:lnTo>
                    <a:cubicBezTo>
                      <a:pt x="6380" y="0"/>
                      <a:pt x="6835" y="0"/>
                      <a:pt x="7116" y="282"/>
                    </a:cubicBezTo>
                    <a:lnTo>
                      <a:pt x="7624" y="789"/>
                    </a:lnTo>
                    <a:lnTo>
                      <a:pt x="7626" y="787"/>
                    </a:lnTo>
                    <a:lnTo>
                      <a:pt x="9659" y="2820"/>
                    </a:lnTo>
                    <a:lnTo>
                      <a:pt x="9656" y="2823"/>
                    </a:lnTo>
                    <a:lnTo>
                      <a:pt x="10164" y="3330"/>
                    </a:lnTo>
                    <a:cubicBezTo>
                      <a:pt x="10445" y="3612"/>
                      <a:pt x="10445" y="4067"/>
                      <a:pt x="10164" y="4348"/>
                    </a:cubicBezTo>
                    <a:lnTo>
                      <a:pt x="9656" y="4855"/>
                    </a:lnTo>
                    <a:lnTo>
                      <a:pt x="9655" y="4855"/>
                    </a:lnTo>
                    <a:lnTo>
                      <a:pt x="8770" y="3972"/>
                    </a:lnTo>
                    <a:lnTo>
                      <a:pt x="8769" y="3972"/>
                    </a:lnTo>
                    <a:lnTo>
                      <a:pt x="6222" y="7273"/>
                    </a:lnTo>
                    <a:lnTo>
                      <a:pt x="6222" y="7274"/>
                    </a:lnTo>
                    <a:lnTo>
                      <a:pt x="6931" y="8987"/>
                    </a:lnTo>
                    <a:cubicBezTo>
                      <a:pt x="7043" y="9255"/>
                      <a:pt x="6981" y="9564"/>
                      <a:pt x="6775" y="9770"/>
                    </a:cubicBezTo>
                    <a:lnTo>
                      <a:pt x="6099" y="10447"/>
                    </a:lnTo>
                    <a:lnTo>
                      <a:pt x="6097" y="10447"/>
                    </a:lnTo>
                    <a:lnTo>
                      <a:pt x="3559" y="7905"/>
                    </a:lnTo>
                    <a:lnTo>
                      <a:pt x="3558" y="7905"/>
                    </a:lnTo>
                    <a:lnTo>
                      <a:pt x="1020" y="10443"/>
                    </a:lnTo>
                    <a:lnTo>
                      <a:pt x="3" y="10443"/>
                    </a:lnTo>
                    <a:lnTo>
                      <a:pt x="3" y="9427"/>
                    </a:lnTo>
                    <a:lnTo>
                      <a:pt x="2541" y="6888"/>
                    </a:lnTo>
                    <a:lnTo>
                      <a:pt x="2542" y="688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08AEC13D-73FD-926B-0D99-2E31F6D1E234}"/>
                </a:ext>
              </a:extLst>
            </p:cNvPr>
            <p:cNvSpPr/>
            <p:nvPr/>
          </p:nvSpPr>
          <p:spPr>
            <a:xfrm>
              <a:off x="7419893" y="215847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7924EF4-6FB8-4813-57FF-63A7904B4A5D}"/>
              </a:ext>
            </a:extLst>
          </p:cNvPr>
          <p:cNvGrpSpPr/>
          <p:nvPr/>
        </p:nvGrpSpPr>
        <p:grpSpPr>
          <a:xfrm>
            <a:off x="7592285" y="2947421"/>
            <a:ext cx="419650" cy="307777"/>
            <a:chOff x="6086823" y="1880343"/>
            <a:chExt cx="419650" cy="307777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7692AB8-7FF8-BCD6-7222-297B59036F43}"/>
                </a:ext>
              </a:extLst>
            </p:cNvPr>
            <p:cNvGrpSpPr/>
            <p:nvPr/>
          </p:nvGrpSpPr>
          <p:grpSpPr>
            <a:xfrm>
              <a:off x="6086823" y="1880343"/>
              <a:ext cx="406400" cy="307777"/>
              <a:chOff x="6086259" y="1841994"/>
              <a:chExt cx="406400" cy="307777"/>
            </a:xfrm>
          </p:grpSpPr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C40FF50-0B87-B304-C311-99D90F3B838B}"/>
                  </a:ext>
                </a:extLst>
              </p:cNvPr>
              <p:cNvSpPr txBox="1"/>
              <p:nvPr/>
            </p:nvSpPr>
            <p:spPr>
              <a:xfrm>
                <a:off x="6086259" y="1841994"/>
                <a:ext cx="40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FF0000"/>
                    </a:solidFill>
                  </a:rPr>
                  <a:t>B</a:t>
                </a:r>
                <a:endParaRPr lang="zh-CN" alt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419F7EBD-2AC0-5401-7970-0ACDC494C42B}"/>
                  </a:ext>
                </a:extLst>
              </p:cNvPr>
              <p:cNvSpPr/>
              <p:nvPr/>
            </p:nvSpPr>
            <p:spPr>
              <a:xfrm rot="16200000">
                <a:off x="6321739" y="1970253"/>
                <a:ext cx="117161" cy="114568"/>
              </a:xfrm>
              <a:custGeom>
                <a:avLst/>
                <a:gdLst>
                  <a:gd name="T0" fmla="*/ 2542 w 10445"/>
                  <a:gd name="T1" fmla="*/ 6888 h 10447"/>
                  <a:gd name="T2" fmla="*/ 0 w 10445"/>
                  <a:gd name="T3" fmla="*/ 4347 h 10447"/>
                  <a:gd name="T4" fmla="*/ 0 w 10445"/>
                  <a:gd name="T5" fmla="*/ 4345 h 10447"/>
                  <a:gd name="T6" fmla="*/ 676 w 10445"/>
                  <a:gd name="T7" fmla="*/ 3669 h 10447"/>
                  <a:gd name="T8" fmla="*/ 1460 w 10445"/>
                  <a:gd name="T9" fmla="*/ 3513 h 10447"/>
                  <a:gd name="T10" fmla="*/ 3171 w 10445"/>
                  <a:gd name="T11" fmla="*/ 4221 h 10447"/>
                  <a:gd name="T12" fmla="*/ 3173 w 10445"/>
                  <a:gd name="T13" fmla="*/ 4221 h 10447"/>
                  <a:gd name="T14" fmla="*/ 6475 w 10445"/>
                  <a:gd name="T15" fmla="*/ 1675 h 10447"/>
                  <a:gd name="T16" fmla="*/ 6475 w 10445"/>
                  <a:gd name="T17" fmla="*/ 1674 h 10447"/>
                  <a:gd name="T18" fmla="*/ 5591 w 10445"/>
                  <a:gd name="T19" fmla="*/ 790 h 10447"/>
                  <a:gd name="T20" fmla="*/ 5591 w 10445"/>
                  <a:gd name="T21" fmla="*/ 789 h 10447"/>
                  <a:gd name="T22" fmla="*/ 6099 w 10445"/>
                  <a:gd name="T23" fmla="*/ 282 h 10447"/>
                  <a:gd name="T24" fmla="*/ 7116 w 10445"/>
                  <a:gd name="T25" fmla="*/ 282 h 10447"/>
                  <a:gd name="T26" fmla="*/ 7624 w 10445"/>
                  <a:gd name="T27" fmla="*/ 789 h 10447"/>
                  <a:gd name="T28" fmla="*/ 7626 w 10445"/>
                  <a:gd name="T29" fmla="*/ 787 h 10447"/>
                  <a:gd name="T30" fmla="*/ 9659 w 10445"/>
                  <a:gd name="T31" fmla="*/ 2820 h 10447"/>
                  <a:gd name="T32" fmla="*/ 9656 w 10445"/>
                  <a:gd name="T33" fmla="*/ 2823 h 10447"/>
                  <a:gd name="T34" fmla="*/ 10164 w 10445"/>
                  <a:gd name="T35" fmla="*/ 3330 h 10447"/>
                  <a:gd name="T36" fmla="*/ 10164 w 10445"/>
                  <a:gd name="T37" fmla="*/ 4348 h 10447"/>
                  <a:gd name="T38" fmla="*/ 9656 w 10445"/>
                  <a:gd name="T39" fmla="*/ 4855 h 10447"/>
                  <a:gd name="T40" fmla="*/ 9655 w 10445"/>
                  <a:gd name="T41" fmla="*/ 4855 h 10447"/>
                  <a:gd name="T42" fmla="*/ 8770 w 10445"/>
                  <a:gd name="T43" fmla="*/ 3972 h 10447"/>
                  <a:gd name="T44" fmla="*/ 8769 w 10445"/>
                  <a:gd name="T45" fmla="*/ 3972 h 10447"/>
                  <a:gd name="T46" fmla="*/ 6222 w 10445"/>
                  <a:gd name="T47" fmla="*/ 7273 h 10447"/>
                  <a:gd name="T48" fmla="*/ 6222 w 10445"/>
                  <a:gd name="T49" fmla="*/ 7274 h 10447"/>
                  <a:gd name="T50" fmla="*/ 6931 w 10445"/>
                  <a:gd name="T51" fmla="*/ 8987 h 10447"/>
                  <a:gd name="T52" fmla="*/ 6775 w 10445"/>
                  <a:gd name="T53" fmla="*/ 9770 h 10447"/>
                  <a:gd name="T54" fmla="*/ 6099 w 10445"/>
                  <a:gd name="T55" fmla="*/ 10447 h 10447"/>
                  <a:gd name="T56" fmla="*/ 6097 w 10445"/>
                  <a:gd name="T57" fmla="*/ 10447 h 10447"/>
                  <a:gd name="T58" fmla="*/ 3559 w 10445"/>
                  <a:gd name="T59" fmla="*/ 7905 h 10447"/>
                  <a:gd name="T60" fmla="*/ 3558 w 10445"/>
                  <a:gd name="T61" fmla="*/ 7905 h 10447"/>
                  <a:gd name="T62" fmla="*/ 1020 w 10445"/>
                  <a:gd name="T63" fmla="*/ 10443 h 10447"/>
                  <a:gd name="T64" fmla="*/ 3 w 10445"/>
                  <a:gd name="T65" fmla="*/ 10443 h 10447"/>
                  <a:gd name="T66" fmla="*/ 3 w 10445"/>
                  <a:gd name="T67" fmla="*/ 9427 h 10447"/>
                  <a:gd name="T68" fmla="*/ 2541 w 10445"/>
                  <a:gd name="T69" fmla="*/ 6888 h 10447"/>
                  <a:gd name="T70" fmla="*/ 2542 w 10445"/>
                  <a:gd name="T71" fmla="*/ 6888 h 10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45" h="10447">
                    <a:moveTo>
                      <a:pt x="2542" y="6888"/>
                    </a:moveTo>
                    <a:lnTo>
                      <a:pt x="0" y="4347"/>
                    </a:lnTo>
                    <a:lnTo>
                      <a:pt x="0" y="4345"/>
                    </a:lnTo>
                    <a:lnTo>
                      <a:pt x="676" y="3669"/>
                    </a:lnTo>
                    <a:cubicBezTo>
                      <a:pt x="883" y="3463"/>
                      <a:pt x="1191" y="3402"/>
                      <a:pt x="1460" y="3513"/>
                    </a:cubicBezTo>
                    <a:lnTo>
                      <a:pt x="3171" y="4221"/>
                    </a:lnTo>
                    <a:lnTo>
                      <a:pt x="3173" y="4221"/>
                    </a:lnTo>
                    <a:lnTo>
                      <a:pt x="6475" y="1675"/>
                    </a:lnTo>
                    <a:lnTo>
                      <a:pt x="6475" y="1674"/>
                    </a:lnTo>
                    <a:lnTo>
                      <a:pt x="5591" y="790"/>
                    </a:lnTo>
                    <a:lnTo>
                      <a:pt x="5591" y="789"/>
                    </a:lnTo>
                    <a:lnTo>
                      <a:pt x="6099" y="282"/>
                    </a:lnTo>
                    <a:cubicBezTo>
                      <a:pt x="6380" y="0"/>
                      <a:pt x="6835" y="0"/>
                      <a:pt x="7116" y="282"/>
                    </a:cubicBezTo>
                    <a:lnTo>
                      <a:pt x="7624" y="789"/>
                    </a:lnTo>
                    <a:lnTo>
                      <a:pt x="7626" y="787"/>
                    </a:lnTo>
                    <a:lnTo>
                      <a:pt x="9659" y="2820"/>
                    </a:lnTo>
                    <a:lnTo>
                      <a:pt x="9656" y="2823"/>
                    </a:lnTo>
                    <a:lnTo>
                      <a:pt x="10164" y="3330"/>
                    </a:lnTo>
                    <a:cubicBezTo>
                      <a:pt x="10445" y="3612"/>
                      <a:pt x="10445" y="4067"/>
                      <a:pt x="10164" y="4348"/>
                    </a:cubicBezTo>
                    <a:lnTo>
                      <a:pt x="9656" y="4855"/>
                    </a:lnTo>
                    <a:lnTo>
                      <a:pt x="9655" y="4855"/>
                    </a:lnTo>
                    <a:lnTo>
                      <a:pt x="8770" y="3972"/>
                    </a:lnTo>
                    <a:lnTo>
                      <a:pt x="8769" y="3972"/>
                    </a:lnTo>
                    <a:lnTo>
                      <a:pt x="6222" y="7273"/>
                    </a:lnTo>
                    <a:lnTo>
                      <a:pt x="6222" y="7274"/>
                    </a:lnTo>
                    <a:lnTo>
                      <a:pt x="6931" y="8987"/>
                    </a:lnTo>
                    <a:cubicBezTo>
                      <a:pt x="7043" y="9255"/>
                      <a:pt x="6981" y="9564"/>
                      <a:pt x="6775" y="9770"/>
                    </a:cubicBezTo>
                    <a:lnTo>
                      <a:pt x="6099" y="10447"/>
                    </a:lnTo>
                    <a:lnTo>
                      <a:pt x="6097" y="10447"/>
                    </a:lnTo>
                    <a:lnTo>
                      <a:pt x="3559" y="7905"/>
                    </a:lnTo>
                    <a:lnTo>
                      <a:pt x="3558" y="7905"/>
                    </a:lnTo>
                    <a:lnTo>
                      <a:pt x="1020" y="10443"/>
                    </a:lnTo>
                    <a:lnTo>
                      <a:pt x="3" y="10443"/>
                    </a:lnTo>
                    <a:lnTo>
                      <a:pt x="3" y="9427"/>
                    </a:lnTo>
                    <a:lnTo>
                      <a:pt x="2541" y="6888"/>
                    </a:lnTo>
                    <a:lnTo>
                      <a:pt x="2542" y="688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6CB853F3-E0BC-6D60-3637-455B1EBD7E6C}"/>
                </a:ext>
              </a:extLst>
            </p:cNvPr>
            <p:cNvSpPr/>
            <p:nvPr/>
          </p:nvSpPr>
          <p:spPr>
            <a:xfrm>
              <a:off x="6460754" y="214240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C25348BE-2FEA-0254-2B71-C55EE1EFDC94}"/>
              </a:ext>
            </a:extLst>
          </p:cNvPr>
          <p:cNvSpPr txBox="1"/>
          <p:nvPr/>
        </p:nvSpPr>
        <p:spPr>
          <a:xfrm>
            <a:off x="324137" y="1364637"/>
            <a:ext cx="353978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If the orbit inclination and geographic angle between endpoints A and B are not aligned, the path is more likely to follow a </a:t>
            </a:r>
            <a:r>
              <a:rPr lang="en-US" altLang="zh-CN" b="1" dirty="0">
                <a:solidFill>
                  <a:srgbClr val="FF0000"/>
                </a:solidFill>
              </a:rPr>
              <a:t>zig-zag</a:t>
            </a:r>
            <a:r>
              <a:rPr lang="en-US" altLang="zh-CN" dirty="0"/>
              <a:t> pattern crossing multiple orbits. 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If the geographic angle of endpoints is close to the inclination of the orbits, the shortest path is more likely to follow a </a:t>
            </a:r>
            <a:r>
              <a:rPr lang="en-US" altLang="zh-CN" b="1" dirty="0">
                <a:solidFill>
                  <a:srgbClr val="FF0000"/>
                </a:solidFill>
              </a:rPr>
              <a:t>single orbit </a:t>
            </a:r>
            <a:r>
              <a:rPr lang="en-US" altLang="zh-CN" dirty="0"/>
              <a:t>for most of the distance. </a:t>
            </a:r>
          </a:p>
          <a:p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D5791B-3BB3-7CA4-31C2-E40E859AC2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17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DB481D5-5CD6-BE88-ACB1-3D898351368A}"/>
              </a:ext>
            </a:extLst>
          </p:cNvPr>
          <p:cNvSpPr txBox="1"/>
          <p:nvPr/>
        </p:nvSpPr>
        <p:spPr>
          <a:xfrm>
            <a:off x="435656" y="221793"/>
            <a:ext cx="7105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2800" dirty="0"/>
              <a:t>Geographic Angle vs </a:t>
            </a:r>
            <a:r>
              <a:rPr lang="en-US" altLang="zh-CN" sz="2800" dirty="0">
                <a:solidFill>
                  <a:schemeClr val="tx1"/>
                </a:solidFill>
              </a:rPr>
              <a:t>Inclination</a:t>
            </a:r>
          </a:p>
        </p:txBody>
      </p:sp>
    </p:spTree>
    <p:extLst>
      <p:ext uri="{BB962C8B-B14F-4D97-AF65-F5344CB8AC3E}">
        <p14:creationId xmlns:p14="http://schemas.microsoft.com/office/powerpoint/2010/main" val="2237103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C25EF-BDDD-3243-E54A-982BB9EE7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CC2B622-C76F-ADA8-F1FE-00E8926ED38C}"/>
              </a:ext>
            </a:extLst>
          </p:cNvPr>
          <p:cNvSpPr txBox="1"/>
          <p:nvPr/>
        </p:nvSpPr>
        <p:spPr>
          <a:xfrm>
            <a:off x="435656" y="221793"/>
            <a:ext cx="7105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2800" dirty="0"/>
              <a:t>User </a:t>
            </a:r>
            <a:r>
              <a:rPr lang="en-US" altLang="zh-CN" sz="2800"/>
              <a:t>Endpoints Traffic Distribution</a:t>
            </a:r>
            <a:endParaRPr lang="en-US" altLang="zh-CN" sz="28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2604757-2AA9-2674-498B-E56B7549523F}"/>
              </a:ext>
            </a:extLst>
          </p:cNvPr>
          <p:cNvSpPr txBox="1"/>
          <p:nvPr/>
        </p:nvSpPr>
        <p:spPr>
          <a:xfrm>
            <a:off x="271971" y="745013"/>
            <a:ext cx="8552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We categorize user traffic into </a:t>
            </a:r>
            <a:r>
              <a:rPr lang="en-US" altLang="zh-CN" sz="1800" b="1" dirty="0">
                <a:solidFill>
                  <a:srgbClr val="FF0000"/>
                </a:solidFill>
              </a:rPr>
              <a:t>nine groups </a:t>
            </a:r>
            <a:r>
              <a:rPr lang="en-US" altLang="zh-CN" sz="1800" dirty="0"/>
              <a:t>(10° intervals from 0° to 90° based on geographic angle)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We evaluate performance under different inclination values (</a:t>
            </a:r>
            <a:r>
              <a:rPr lang="en-US" altLang="zh-CN" sz="1800" b="1" dirty="0">
                <a:solidFill>
                  <a:srgbClr val="FF0000"/>
                </a:solidFill>
              </a:rPr>
              <a:t>45°, 55°, 65°, and 75°</a:t>
            </a:r>
            <a:r>
              <a:rPr lang="en-US" altLang="zh-CN" sz="1800" dirty="0">
                <a:solidFill>
                  <a:schemeClr val="tx1"/>
                </a:solidFill>
              </a:rPr>
              <a:t>)</a:t>
            </a:r>
            <a:r>
              <a:rPr lang="en-US" altLang="zh-CN" sz="1800" b="1" dirty="0">
                <a:solidFill>
                  <a:srgbClr val="FF0000"/>
                </a:solidFill>
              </a:rPr>
              <a:t> </a:t>
            </a:r>
            <a:r>
              <a:rPr lang="en-US" altLang="zh-CN" sz="1800" dirty="0"/>
              <a:t>for synthetic constellations.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C9662F0-47B5-F300-536E-42477D45E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741" y="2371560"/>
            <a:ext cx="2483873" cy="219247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E12889B-65F8-87E6-D6E5-1FB786CB2525}"/>
              </a:ext>
            </a:extLst>
          </p:cNvPr>
          <p:cNvSpPr txBox="1"/>
          <p:nvPr/>
        </p:nvSpPr>
        <p:spPr>
          <a:xfrm>
            <a:off x="5423339" y="4480448"/>
            <a:ext cx="41291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Number distribution of the user endpoint pairs </a:t>
            </a:r>
            <a:endParaRPr lang="zh-CN" altLang="en-US" dirty="0"/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B77C8B3A-CE57-BBF9-0E8F-2899BDED8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50" y="2220594"/>
            <a:ext cx="5082213" cy="2259854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080F026C-79F0-5B95-39C0-4461254E98A0}"/>
              </a:ext>
            </a:extLst>
          </p:cNvPr>
          <p:cNvSpPr txBox="1"/>
          <p:nvPr/>
        </p:nvSpPr>
        <p:spPr>
          <a:xfrm>
            <a:off x="0" y="4480447"/>
            <a:ext cx="5715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Nine groups user endpoint traffic based on their Geographic Angle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BB6ECA-EFA9-A904-F689-50EC06C7B6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88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0E995-2612-CEED-AC89-A0FD46359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D7E80A5-4F6B-C688-BA97-26DF7C77DD56}"/>
              </a:ext>
            </a:extLst>
          </p:cNvPr>
          <p:cNvSpPr txBox="1"/>
          <p:nvPr/>
        </p:nvSpPr>
        <p:spPr>
          <a:xfrm>
            <a:off x="435656" y="221793"/>
            <a:ext cx="8215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2800" dirty="0"/>
              <a:t>Evaluation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</a:t>
            </a:r>
            <a:r>
              <a:rPr lang="en-US" altLang="zh-CN" sz="2800" dirty="0"/>
              <a:t>Inclination &amp; User Endpoints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6E54D4C-6417-294F-1492-EEFB6210E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836" y="2828092"/>
            <a:ext cx="800082" cy="10970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859BA2E-C443-A6CD-E5EC-919985DAF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906" y="2885422"/>
            <a:ext cx="980960" cy="10701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1A4297F-1669-51CE-7B5A-4985C03B9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349" y="2864961"/>
            <a:ext cx="808871" cy="102334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F5339CC-C34B-EACA-B2B7-67F13B59E5C9}"/>
              </a:ext>
            </a:extLst>
          </p:cNvPr>
          <p:cNvSpPr txBox="1"/>
          <p:nvPr/>
        </p:nvSpPr>
        <p:spPr>
          <a:xfrm>
            <a:off x="531524" y="4065651"/>
            <a:ext cx="8215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When the orbit inclination </a:t>
            </a:r>
            <a:r>
              <a:rPr lang="en-US" altLang="zh-CN" sz="2000" dirty="0">
                <a:solidFill>
                  <a:srgbClr val="FF0000"/>
                </a:solidFill>
              </a:rPr>
              <a:t>aligns</a:t>
            </a:r>
            <a:r>
              <a:rPr lang="en-US" altLang="zh-CN" sz="2000" dirty="0"/>
              <a:t> with the endpoints' geographic angle, the latency performance is </a:t>
            </a:r>
            <a:r>
              <a:rPr lang="en-US" altLang="zh-CN" sz="2000" dirty="0">
                <a:solidFill>
                  <a:srgbClr val="FF0000"/>
                </a:solidFill>
              </a:rPr>
              <a:t>better</a:t>
            </a:r>
            <a:r>
              <a:rPr lang="en-US" altLang="zh-CN" sz="2000" dirty="0"/>
              <a:t>.</a:t>
            </a:r>
            <a:endParaRPr lang="zh-CN" altLang="en-US" sz="28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739E16D-6BF3-6646-2324-51C85F1322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19</a:t>
            </a:fld>
            <a:endParaRPr lang="zh-CN" altLang="en-US"/>
          </a:p>
        </p:txBody>
      </p:sp>
      <p:pic>
        <p:nvPicPr>
          <p:cNvPr id="8" name="图片 7" descr="图表&#10;&#10;AI 生成的内容可能不正确。">
            <a:extLst>
              <a:ext uri="{FF2B5EF4-FFF2-40B4-BE49-F238E27FC236}">
                <a16:creationId xmlns:a16="http://schemas.microsoft.com/office/drawing/2014/main" id="{E89DBF90-9F7B-9C4D-5106-4027E65C5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438" y="805981"/>
            <a:ext cx="4416134" cy="2009203"/>
          </a:xfrm>
          <a:prstGeom prst="rect">
            <a:avLst/>
          </a:prstGeom>
        </p:spPr>
      </p:pic>
      <p:pic>
        <p:nvPicPr>
          <p:cNvPr id="13" name="图片 12" descr="图表&#10;&#10;AI 生成的内容可能不正确。">
            <a:extLst>
              <a:ext uri="{FF2B5EF4-FFF2-40B4-BE49-F238E27FC236}">
                <a16:creationId xmlns:a16="http://schemas.microsoft.com/office/drawing/2014/main" id="{52AF3F2E-FCB9-63E9-91B0-6F55E0F888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9361" y="765138"/>
            <a:ext cx="2245177" cy="205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7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yUtdU7_V6CQvhK">
            <a:hlinkClick r:id="" action="ppaction://media"/>
            <a:extLst>
              <a:ext uri="{FF2B5EF4-FFF2-40B4-BE49-F238E27FC236}">
                <a16:creationId xmlns:a16="http://schemas.microsoft.com/office/drawing/2014/main" id="{1D0C7B3F-84C2-636A-ED64-003BD9FDF9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23" t="13822" r="223" b="13390"/>
          <a:stretch/>
        </p:blipFill>
        <p:spPr>
          <a:xfrm>
            <a:off x="5788341" y="884627"/>
            <a:ext cx="2402166" cy="224896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9900952-A63A-43B7-9290-F101A3F053D9}"/>
              </a:ext>
            </a:extLst>
          </p:cNvPr>
          <p:cNvSpPr txBox="1"/>
          <p:nvPr/>
        </p:nvSpPr>
        <p:spPr>
          <a:xfrm>
            <a:off x="428649" y="221793"/>
            <a:ext cx="8039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2800" dirty="0"/>
              <a:t>LEO Constellations are Rapidly Growing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EB8581A-D3FB-81D1-7115-38E87DF10842}"/>
              </a:ext>
            </a:extLst>
          </p:cNvPr>
          <p:cNvSpPr txBox="1"/>
          <p:nvPr/>
        </p:nvSpPr>
        <p:spPr>
          <a:xfrm>
            <a:off x="332442" y="1671648"/>
            <a:ext cx="520145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900" dirty="0">
              <a:solidFill>
                <a:schemeClr val="tx1"/>
              </a:solidFill>
              <a:latin typeface="+mj-lt"/>
            </a:endParaRPr>
          </a:p>
          <a:p>
            <a:pPr lvl="4"/>
            <a:r>
              <a:rPr lang="en-US" altLang="zh-CN" sz="1900" dirty="0">
                <a:solidFill>
                  <a:srgbClr val="FF0000"/>
                </a:solidFill>
                <a:latin typeface="+mj-lt"/>
              </a:rPr>
              <a:t>Benefits</a:t>
            </a:r>
          </a:p>
          <a:p>
            <a:pPr lvl="4"/>
            <a:r>
              <a:rPr lang="en-US" altLang="zh-CN" sz="1900" dirty="0">
                <a:solidFill>
                  <a:srgbClr val="FF0000"/>
                </a:solidFill>
                <a:latin typeface="+mj-lt"/>
              </a:rPr>
              <a:t>	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High global coverage (especially for remote/marine/aviation users)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rgbClr val="040C28"/>
                </a:solidFill>
                <a:latin typeface="Arial" panose="020B0604020202020204" pitchFamily="34" charset="0"/>
              </a:rPr>
              <a:t>Reasonable speeds</a:t>
            </a:r>
            <a:r>
              <a:rPr lang="zh-CN" altLang="en-US" sz="1800" dirty="0">
                <a:solidFill>
                  <a:srgbClr val="040C28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rgbClr val="040C28"/>
                </a:solidFill>
                <a:latin typeface="Arial" panose="020B0604020202020204" pitchFamily="34" charset="0"/>
              </a:rPr>
              <a:t>(25-220 Mbps per user)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rgbClr val="040C28"/>
                </a:solidFill>
                <a:latin typeface="Arial" panose="020B0604020202020204" pitchFamily="34" charset="0"/>
              </a:rPr>
              <a:t>Low latency &amp; Cost-effective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Advanced communication technology </a:t>
            </a:r>
            <a:r>
              <a:rPr lang="zh-CN" altLang="en-US" sz="1800" dirty="0"/>
              <a:t>→ </a:t>
            </a:r>
            <a:r>
              <a:rPr lang="en-US" altLang="zh-CN" sz="1800" dirty="0">
                <a:solidFill>
                  <a:srgbClr val="FF0000"/>
                </a:solidFill>
              </a:rPr>
              <a:t>Laser-based Inter Satellite Links (ISLs)</a:t>
            </a:r>
            <a:endParaRPr lang="en-US" altLang="zh-CN" sz="1800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1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E15109A-19CD-F8D3-8EC8-3C743852176B}"/>
              </a:ext>
            </a:extLst>
          </p:cNvPr>
          <p:cNvSpPr txBox="1"/>
          <p:nvPr/>
        </p:nvSpPr>
        <p:spPr>
          <a:xfrm>
            <a:off x="332442" y="1121009"/>
            <a:ext cx="5455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+mj-lt"/>
              </a:rPr>
              <a:t>T</a:t>
            </a:r>
            <a:r>
              <a:rPr lang="en-US" altLang="zh-CN" sz="1800" b="0" i="0" dirty="0">
                <a:solidFill>
                  <a:schemeClr val="tx1"/>
                </a:solidFill>
                <a:effectLst/>
                <a:latin typeface="+mj-lt"/>
              </a:rPr>
              <a:t>housands of fast-moving </a:t>
            </a:r>
            <a:r>
              <a:rPr lang="en-US" altLang="zh-CN" sz="1800" dirty="0">
                <a:solidFill>
                  <a:schemeClr val="tx1"/>
                </a:solidFill>
                <a:latin typeface="+mj-lt"/>
              </a:rPr>
              <a:t>L</a:t>
            </a:r>
            <a:r>
              <a:rPr lang="en-US" altLang="zh-CN" sz="1800" b="0" i="0" dirty="0">
                <a:solidFill>
                  <a:schemeClr val="tx1"/>
                </a:solidFill>
                <a:effectLst/>
                <a:latin typeface="+mj-lt"/>
              </a:rPr>
              <a:t>ow </a:t>
            </a:r>
            <a:r>
              <a:rPr lang="en-US" altLang="zh-CN" sz="1800" dirty="0">
                <a:solidFill>
                  <a:schemeClr val="tx1"/>
                </a:solidFill>
                <a:latin typeface="+mj-lt"/>
              </a:rPr>
              <a:t>E</a:t>
            </a:r>
            <a:r>
              <a:rPr lang="en-US" altLang="zh-CN" sz="1800" b="0" i="0" dirty="0">
                <a:solidFill>
                  <a:schemeClr val="tx1"/>
                </a:solidFill>
                <a:effectLst/>
                <a:latin typeface="+mj-lt"/>
              </a:rPr>
              <a:t>arth </a:t>
            </a:r>
            <a:r>
              <a:rPr lang="en-US" altLang="zh-CN" sz="1800" dirty="0">
                <a:solidFill>
                  <a:schemeClr val="tx1"/>
                </a:solidFill>
                <a:latin typeface="+mj-lt"/>
              </a:rPr>
              <a:t>O</a:t>
            </a:r>
            <a:r>
              <a:rPr lang="en-US" altLang="zh-CN" sz="1800" b="0" i="0" dirty="0">
                <a:solidFill>
                  <a:schemeClr val="tx1"/>
                </a:solidFill>
                <a:effectLst/>
                <a:latin typeface="+mj-lt"/>
              </a:rPr>
              <a:t>rbit (LEO) satellites.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23F48E3-14BC-ECEB-55DF-47C78BD0C8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B709D-E534-13A3-71EC-B2C46141A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5C81BF0-F306-FF4B-2547-CDB873C2D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836" y="2828092"/>
            <a:ext cx="800082" cy="10970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72382DD-AB52-BBE0-A8C6-91B7171F5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349" y="2864961"/>
            <a:ext cx="808871" cy="10233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5FE51AF-1D47-808C-FF05-EFF236C09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3906" y="2885422"/>
            <a:ext cx="980960" cy="107013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A442D04-9970-04B6-FF42-6A777602AE84}"/>
              </a:ext>
            </a:extLst>
          </p:cNvPr>
          <p:cNvSpPr txBox="1"/>
          <p:nvPr/>
        </p:nvSpPr>
        <p:spPr>
          <a:xfrm>
            <a:off x="435656" y="221793"/>
            <a:ext cx="8215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2800" dirty="0"/>
              <a:t>Evaluation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</a:t>
            </a:r>
            <a:r>
              <a:rPr lang="en-US" altLang="zh-CN" sz="2800" dirty="0"/>
              <a:t>Inclination &amp; User Endpoints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169D6EA-F26E-8EAA-E29C-8C146CF6C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3003" y="823355"/>
            <a:ext cx="1903996" cy="200473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7120E5A-74A4-B9C1-817D-477FD93ECF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6159" y="823355"/>
            <a:ext cx="1842449" cy="200473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BE8D5B7-4C4E-328C-BECF-1266C8B231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4874" y="823355"/>
            <a:ext cx="1903996" cy="2019184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295250D2-EF17-CD38-47A8-1A15BFB2176B}"/>
              </a:ext>
            </a:extLst>
          </p:cNvPr>
          <p:cNvSpPr/>
          <p:nvPr/>
        </p:nvSpPr>
        <p:spPr>
          <a:xfrm>
            <a:off x="1520825" y="2349045"/>
            <a:ext cx="427246" cy="419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E5760540-59DA-C318-D556-95E315AAFBC1}"/>
              </a:ext>
            </a:extLst>
          </p:cNvPr>
          <p:cNvSpPr/>
          <p:nvPr/>
        </p:nvSpPr>
        <p:spPr>
          <a:xfrm>
            <a:off x="4055091" y="2349045"/>
            <a:ext cx="399295" cy="401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295250D2-EF17-CD38-47A8-1A15BFB2176B}"/>
              </a:ext>
            </a:extLst>
          </p:cNvPr>
          <p:cNvSpPr/>
          <p:nvPr/>
        </p:nvSpPr>
        <p:spPr>
          <a:xfrm>
            <a:off x="6646851" y="2390770"/>
            <a:ext cx="350849" cy="359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67A10A7-360D-C3C5-374F-0B89927097BF}"/>
              </a:ext>
            </a:extLst>
          </p:cNvPr>
          <p:cNvSpPr txBox="1"/>
          <p:nvPr/>
        </p:nvSpPr>
        <p:spPr>
          <a:xfrm>
            <a:off x="531524" y="4065651"/>
            <a:ext cx="8215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When the orbit inclination </a:t>
            </a:r>
            <a:r>
              <a:rPr lang="en-US" altLang="zh-CN" sz="2000" dirty="0">
                <a:solidFill>
                  <a:srgbClr val="FF0000"/>
                </a:solidFill>
              </a:rPr>
              <a:t>aligns</a:t>
            </a:r>
            <a:r>
              <a:rPr lang="en-US" altLang="zh-CN" sz="2000" dirty="0"/>
              <a:t> with the endpoints' geographic angle, the average hop count performance is </a:t>
            </a:r>
            <a:r>
              <a:rPr lang="en-US" altLang="zh-CN" sz="2000" dirty="0">
                <a:solidFill>
                  <a:srgbClr val="FF0000"/>
                </a:solidFill>
              </a:rPr>
              <a:t>better</a:t>
            </a:r>
            <a:r>
              <a:rPr lang="en-US" altLang="zh-CN" sz="2000" dirty="0"/>
              <a:t>. </a:t>
            </a:r>
            <a:endParaRPr lang="zh-CN" altLang="en-US" sz="28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5772E12-B39F-DEF7-5C6C-4C52A5B64F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2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86D9E-7A1F-3E98-BE09-F99EF5776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图表, 直方图&#10;&#10;AI 生成的内容可能不正确。">
            <a:extLst>
              <a:ext uri="{FF2B5EF4-FFF2-40B4-BE49-F238E27FC236}">
                <a16:creationId xmlns:a16="http://schemas.microsoft.com/office/drawing/2014/main" id="{23135CD7-953A-548A-BFA1-87E86D62E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129" y="1079730"/>
            <a:ext cx="7887563" cy="267054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DA82CE3-DCDE-05E3-5F53-0D59CCDA68BD}"/>
              </a:ext>
            </a:extLst>
          </p:cNvPr>
          <p:cNvSpPr txBox="1"/>
          <p:nvPr/>
        </p:nvSpPr>
        <p:spPr>
          <a:xfrm>
            <a:off x="435656" y="221793"/>
            <a:ext cx="8215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2800" dirty="0"/>
              <a:t>Evaluation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</a:t>
            </a:r>
            <a:r>
              <a:rPr lang="en-US" altLang="zh-CN" sz="2800" dirty="0"/>
              <a:t>Inclination &amp; User Endpoints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C274363-696A-988C-FDBB-0C0A497593EC}"/>
              </a:ext>
            </a:extLst>
          </p:cNvPr>
          <p:cNvSpPr txBox="1"/>
          <p:nvPr/>
        </p:nvSpPr>
        <p:spPr>
          <a:xfrm>
            <a:off x="466751" y="3985596"/>
            <a:ext cx="8215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When the orbit inclination </a:t>
            </a:r>
            <a:r>
              <a:rPr lang="en-US" altLang="zh-CN" sz="2000" dirty="0">
                <a:solidFill>
                  <a:srgbClr val="FF0000"/>
                </a:solidFill>
              </a:rPr>
              <a:t>aligns</a:t>
            </a:r>
            <a:r>
              <a:rPr lang="en-US" altLang="zh-CN" sz="2000" dirty="0"/>
              <a:t> with the endpoints' geographic angle, the latency and average hop count performance is </a:t>
            </a:r>
            <a:r>
              <a:rPr lang="en-US" altLang="zh-CN" sz="2000" dirty="0">
                <a:solidFill>
                  <a:srgbClr val="FF0000"/>
                </a:solidFill>
              </a:rPr>
              <a:t>better</a:t>
            </a:r>
            <a:r>
              <a:rPr lang="en-US" altLang="zh-CN" sz="2000" dirty="0"/>
              <a:t>. </a:t>
            </a:r>
            <a:endParaRPr lang="zh-CN" altLang="en-US" sz="28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ADB27D1-FD45-4558-C42A-653D5B7D2C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21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1D1DEDE-781B-E1F8-EC92-928042B86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87" y="2641119"/>
            <a:ext cx="1016728" cy="1109157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4F0D292B-9056-26B4-9FDD-7AD53CC24B8D}"/>
              </a:ext>
            </a:extLst>
          </p:cNvPr>
          <p:cNvSpPr/>
          <p:nvPr/>
        </p:nvSpPr>
        <p:spPr>
          <a:xfrm>
            <a:off x="2208732" y="1333500"/>
            <a:ext cx="153468" cy="2171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265FF1BE-7F88-731B-3823-33E971D6A011}"/>
              </a:ext>
            </a:extLst>
          </p:cNvPr>
          <p:cNvCxnSpPr>
            <a:cxnSpLocks/>
          </p:cNvCxnSpPr>
          <p:nvPr/>
        </p:nvCxnSpPr>
        <p:spPr>
          <a:xfrm>
            <a:off x="2481107" y="2170668"/>
            <a:ext cx="1547659" cy="133867"/>
          </a:xfrm>
          <a:prstGeom prst="straightConnector1">
            <a:avLst/>
          </a:prstGeom>
          <a:ln w="38100" cap="rnd">
            <a:solidFill>
              <a:srgbClr val="FF0000"/>
            </a:solidFill>
            <a:headEnd w="med" len="lg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EE115194-55CE-AD6F-58F3-A54C0717E533}"/>
              </a:ext>
            </a:extLst>
          </p:cNvPr>
          <p:cNvSpPr/>
          <p:nvPr/>
        </p:nvSpPr>
        <p:spPr>
          <a:xfrm>
            <a:off x="4062932" y="1329153"/>
            <a:ext cx="153468" cy="2171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F111B77-A1B5-32E8-0E56-7F6FABAB69C4}"/>
              </a:ext>
            </a:extLst>
          </p:cNvPr>
          <p:cNvSpPr/>
          <p:nvPr/>
        </p:nvSpPr>
        <p:spPr>
          <a:xfrm>
            <a:off x="5906329" y="1329153"/>
            <a:ext cx="153468" cy="2171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9195DC79-A68D-16E3-08CB-3652C049A07F}"/>
              </a:ext>
            </a:extLst>
          </p:cNvPr>
          <p:cNvCxnSpPr>
            <a:cxnSpLocks/>
          </p:cNvCxnSpPr>
          <p:nvPr/>
        </p:nvCxnSpPr>
        <p:spPr>
          <a:xfrm flipV="1">
            <a:off x="4311647" y="2170668"/>
            <a:ext cx="1560516" cy="177401"/>
          </a:xfrm>
          <a:prstGeom prst="straightConnector1">
            <a:avLst/>
          </a:prstGeom>
          <a:ln w="38100" cap="rnd">
            <a:solidFill>
              <a:srgbClr val="FF0000"/>
            </a:solidFill>
            <a:headEnd w="med" len="lg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F55BCF63-2D08-65B3-485C-8F8905267ABE}"/>
              </a:ext>
            </a:extLst>
          </p:cNvPr>
          <p:cNvSpPr/>
          <p:nvPr/>
        </p:nvSpPr>
        <p:spPr>
          <a:xfrm>
            <a:off x="7749726" y="1329153"/>
            <a:ext cx="153468" cy="2171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204C6863-7795-37A1-0449-FE29F01AC8C8}"/>
              </a:ext>
            </a:extLst>
          </p:cNvPr>
          <p:cNvCxnSpPr>
            <a:cxnSpLocks/>
          </p:cNvCxnSpPr>
          <p:nvPr/>
        </p:nvCxnSpPr>
        <p:spPr>
          <a:xfrm flipV="1">
            <a:off x="6112311" y="1916838"/>
            <a:ext cx="1577539" cy="253830"/>
          </a:xfrm>
          <a:prstGeom prst="straightConnector1">
            <a:avLst/>
          </a:prstGeom>
          <a:ln w="38100" cap="rnd">
            <a:solidFill>
              <a:srgbClr val="FF0000"/>
            </a:solidFill>
            <a:headEnd w="med" len="lg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>
            <a:extLst>
              <a:ext uri="{FF2B5EF4-FFF2-40B4-BE49-F238E27FC236}">
                <a16:creationId xmlns:a16="http://schemas.microsoft.com/office/drawing/2014/main" id="{5F1BEF7F-29A5-0689-0D9A-EEC5591AD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4" y="1282142"/>
            <a:ext cx="1185211" cy="1289608"/>
          </a:xfrm>
          <a:prstGeom prst="rect">
            <a:avLst/>
          </a:prstGeom>
        </p:spPr>
      </p:pic>
      <p:sp>
        <p:nvSpPr>
          <p:cNvPr id="32" name="椭圆 31">
            <a:extLst>
              <a:ext uri="{FF2B5EF4-FFF2-40B4-BE49-F238E27FC236}">
                <a16:creationId xmlns:a16="http://schemas.microsoft.com/office/drawing/2014/main" id="{A1C740EC-B8C5-5AB2-7AAA-FC1A693C4B92}"/>
              </a:ext>
            </a:extLst>
          </p:cNvPr>
          <p:cNvSpPr/>
          <p:nvPr/>
        </p:nvSpPr>
        <p:spPr>
          <a:xfrm>
            <a:off x="466751" y="2285977"/>
            <a:ext cx="199648" cy="216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18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1" grpId="0" animBg="1"/>
      <p:bldP spid="25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EC871-0FE4-3793-402B-40A529A9D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62B7854-2AC8-A256-5FEA-AD0EA0EB62BB}"/>
              </a:ext>
            </a:extLst>
          </p:cNvPr>
          <p:cNvSpPr txBox="1"/>
          <p:nvPr/>
        </p:nvSpPr>
        <p:spPr>
          <a:xfrm>
            <a:off x="435656" y="22179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2800" dirty="0"/>
              <a:t>Conclusion &amp; Future work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AC0BCE0-76FD-C9B0-D5AA-6417ECB5EB38}"/>
              </a:ext>
            </a:extLst>
          </p:cNvPr>
          <p:cNvSpPr txBox="1"/>
          <p:nvPr/>
        </p:nvSpPr>
        <p:spPr>
          <a:xfrm>
            <a:off x="383806" y="786934"/>
            <a:ext cx="3327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/>
              <a:t>Summary of Findings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3A9A293-0ADF-4893-95E2-0AF929E65B11}"/>
              </a:ext>
            </a:extLst>
          </p:cNvPr>
          <p:cNvSpPr txBox="1"/>
          <p:nvPr/>
        </p:nvSpPr>
        <p:spPr>
          <a:xfrm>
            <a:off x="870766" y="1198187"/>
            <a:ext cx="80778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/>
              <a:t>For the parameters number of orbits and number of satellites per orbit, there exist thresholds below which performance drops significantly.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</a:rPr>
              <a:t>Beyond the threshold, there is marginal improvement in performance as satellite density increases.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/>
              <a:t>Alignment of satellite orbit inclination and user endpoints geographic angle can improve latency and hop count performance.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/>
              <a:t>Considering both delay and link stability, S2, K2, and T2 offer the best performance in each of the three constellations, respectively.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C8BA55E-4AFD-6021-0DCE-745D83E297AA}"/>
              </a:ext>
            </a:extLst>
          </p:cNvPr>
          <p:cNvSpPr txBox="1"/>
          <p:nvPr/>
        </p:nvSpPr>
        <p:spPr>
          <a:xfrm>
            <a:off x="435656" y="3344132"/>
            <a:ext cx="1939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/>
              <a:t>Future Work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A4E3CEF-1505-B2EF-4214-E6EDAB49B47C}"/>
              </a:ext>
            </a:extLst>
          </p:cNvPr>
          <p:cNvSpPr txBox="1"/>
          <p:nvPr/>
        </p:nvSpPr>
        <p:spPr>
          <a:xfrm>
            <a:off x="856590" y="3755385"/>
            <a:ext cx="67782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/>
              <a:t>Alternative topologies with ISLs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/>
              <a:t>Multi-shell analysis.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/>
              <a:t>Incorporate real-world performance characteristics</a:t>
            </a:r>
            <a:r>
              <a:rPr lang="en-US" altLang="zh-CN" sz="1100" dirty="0"/>
              <a:t>.</a:t>
            </a:r>
            <a:endParaRPr lang="en-US" altLang="zh-CN" sz="16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7D5B880-10E2-AA78-2F09-8DF9440EFE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21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91AC5-15AF-3664-2517-36E82636B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9BBBB59-3CD6-1505-482D-45442D7BF008}"/>
              </a:ext>
            </a:extLst>
          </p:cNvPr>
          <p:cNvSpPr txBox="1"/>
          <p:nvPr/>
        </p:nvSpPr>
        <p:spPr>
          <a:xfrm>
            <a:off x="435656" y="221793"/>
            <a:ext cx="6569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2800" dirty="0"/>
              <a:t>Inter-Satellite Links (ISLs)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747E40E-BAF7-1D3F-4F5D-C8E6D4E4A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56" y="1728476"/>
            <a:ext cx="4288395" cy="1501651"/>
          </a:xfrm>
          <a:prstGeom prst="rect">
            <a:avLst/>
          </a:prstGeom>
        </p:spPr>
      </p:pic>
      <p:pic>
        <p:nvPicPr>
          <p:cNvPr id="1026" name="Picture 2" descr="Starlink's Inter-Satellite Laser Links Are Setting New Record With 42  Million GB Per Day | Hackaday">
            <a:extLst>
              <a:ext uri="{FF2B5EF4-FFF2-40B4-BE49-F238E27FC236}">
                <a16:creationId xmlns:a16="http://schemas.microsoft.com/office/drawing/2014/main" id="{A7A8929F-A059-8CC9-6A29-0E8018EB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927" y="920427"/>
            <a:ext cx="3143471" cy="176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F64242-084D-E6B1-1920-24E3A9158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9927" y="2917451"/>
            <a:ext cx="3143471" cy="167793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ABB1BE7-7B5B-D887-1733-54C613D810F6}"/>
              </a:ext>
            </a:extLst>
          </p:cNvPr>
          <p:cNvSpPr txBox="1"/>
          <p:nvPr/>
        </p:nvSpPr>
        <p:spPr>
          <a:xfrm>
            <a:off x="5961888" y="4670318"/>
            <a:ext cx="1914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Laser port of </a:t>
            </a:r>
            <a:r>
              <a:rPr lang="en-US" altLang="zh-CN" dirty="0" err="1"/>
              <a:t>Starlink</a:t>
            </a:r>
            <a:endParaRPr lang="zh-CN" altLang="en-US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F5E5927-7D3D-5C4A-AFCD-F0819DE379B7}"/>
              </a:ext>
            </a:extLst>
          </p:cNvPr>
          <p:cNvCxnSpPr/>
          <p:nvPr/>
        </p:nvCxnSpPr>
        <p:spPr>
          <a:xfrm>
            <a:off x="1531011" y="1183386"/>
            <a:ext cx="0" cy="129591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463D858C-A6F4-ABBD-7840-6F96573B62FA}"/>
              </a:ext>
            </a:extLst>
          </p:cNvPr>
          <p:cNvCxnSpPr>
            <a:cxnSpLocks/>
          </p:cNvCxnSpPr>
          <p:nvPr/>
        </p:nvCxnSpPr>
        <p:spPr>
          <a:xfrm>
            <a:off x="3231795" y="1227419"/>
            <a:ext cx="262128" cy="78502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509056E6-04A7-6580-4174-75ADF17F9746}"/>
              </a:ext>
            </a:extLst>
          </p:cNvPr>
          <p:cNvSpPr txBox="1"/>
          <p:nvPr/>
        </p:nvSpPr>
        <p:spPr>
          <a:xfrm>
            <a:off x="1029361" y="875609"/>
            <a:ext cx="1104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“Bent Pipe” 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D1901AD-1D98-1BE0-BD55-B33F3975AE4C}"/>
              </a:ext>
            </a:extLst>
          </p:cNvPr>
          <p:cNvSpPr txBox="1"/>
          <p:nvPr/>
        </p:nvSpPr>
        <p:spPr>
          <a:xfrm>
            <a:off x="2013063" y="875590"/>
            <a:ext cx="393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vs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A6069B2-5BAF-F363-3ED7-1AB15BDC032E}"/>
              </a:ext>
            </a:extLst>
          </p:cNvPr>
          <p:cNvSpPr txBox="1"/>
          <p:nvPr/>
        </p:nvSpPr>
        <p:spPr>
          <a:xfrm>
            <a:off x="2271902" y="868675"/>
            <a:ext cx="1873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“Inter-satellite Links”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2CDA609-4280-09E0-8968-E2D6F5A43800}"/>
              </a:ext>
            </a:extLst>
          </p:cNvPr>
          <p:cNvSpPr txBox="1"/>
          <p:nvPr/>
        </p:nvSpPr>
        <p:spPr>
          <a:xfrm>
            <a:off x="423530" y="379083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Our paper considers the ISL-based topology</a:t>
            </a:r>
            <a:endParaRPr lang="zh-CN" altLang="en-US" sz="1600" b="1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0BA067E-F076-76A1-71C5-2D58BC42BD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60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7A7DC024-0573-9DFE-DFED-C32C5DA7A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03" y="777597"/>
            <a:ext cx="4140788" cy="414078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A256450-5867-1F8B-48C4-62DCF3E47BE0}"/>
              </a:ext>
            </a:extLst>
          </p:cNvPr>
          <p:cNvSpPr txBox="1"/>
          <p:nvPr/>
        </p:nvSpPr>
        <p:spPr>
          <a:xfrm>
            <a:off x="332018" y="122145"/>
            <a:ext cx="6753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LEO constellations parameters</a:t>
            </a:r>
            <a:endParaRPr lang="zh-CN" altLang="en-US" sz="2800" dirty="0"/>
          </a:p>
        </p:txBody>
      </p:sp>
      <p:sp>
        <p:nvSpPr>
          <p:cNvPr id="9" name="弧形 8">
            <a:extLst>
              <a:ext uri="{FF2B5EF4-FFF2-40B4-BE49-F238E27FC236}">
                <a16:creationId xmlns:a16="http://schemas.microsoft.com/office/drawing/2014/main" id="{6A38620B-360F-0D96-C179-66A88424557B}"/>
              </a:ext>
            </a:extLst>
          </p:cNvPr>
          <p:cNvSpPr/>
          <p:nvPr/>
        </p:nvSpPr>
        <p:spPr>
          <a:xfrm>
            <a:off x="3708630" y="2000255"/>
            <a:ext cx="4126992" cy="1193800"/>
          </a:xfrm>
          <a:prstGeom prst="arc">
            <a:avLst>
              <a:gd name="adj1" fmla="val 271226"/>
              <a:gd name="adj2" fmla="val 10273447"/>
            </a:avLst>
          </a:prstGeom>
          <a:ln w="34925" cap="rnd">
            <a:solidFill>
              <a:srgbClr val="FF0000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ECEB4E2-2C1B-F2A3-CE64-B14D68EA5BD8}"/>
              </a:ext>
            </a:extLst>
          </p:cNvPr>
          <p:cNvSpPr txBox="1"/>
          <p:nvPr/>
        </p:nvSpPr>
        <p:spPr>
          <a:xfrm>
            <a:off x="7788086" y="3036149"/>
            <a:ext cx="127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Equator</a:t>
            </a:r>
          </a:p>
        </p:txBody>
      </p:sp>
      <p:sp>
        <p:nvSpPr>
          <p:cNvPr id="11" name="弧形 10">
            <a:extLst>
              <a:ext uri="{FF2B5EF4-FFF2-40B4-BE49-F238E27FC236}">
                <a16:creationId xmlns:a16="http://schemas.microsoft.com/office/drawing/2014/main" id="{E467FB16-01A4-C5A3-45D5-DC4859C450F4}"/>
              </a:ext>
            </a:extLst>
          </p:cNvPr>
          <p:cNvSpPr/>
          <p:nvPr/>
        </p:nvSpPr>
        <p:spPr>
          <a:xfrm rot="14585585">
            <a:off x="4170269" y="2233850"/>
            <a:ext cx="3809494" cy="1058561"/>
          </a:xfrm>
          <a:prstGeom prst="arc">
            <a:avLst>
              <a:gd name="adj1" fmla="val 21093907"/>
              <a:gd name="adj2" fmla="val 11306885"/>
            </a:avLst>
          </a:prstGeom>
          <a:ln w="34925" cap="rnd">
            <a:solidFill>
              <a:srgbClr val="FF0000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97027318-A8E0-2047-85A9-593C2A8966E3}"/>
              </a:ext>
            </a:extLst>
          </p:cNvPr>
          <p:cNvCxnSpPr>
            <a:cxnSpLocks/>
          </p:cNvCxnSpPr>
          <p:nvPr/>
        </p:nvCxnSpPr>
        <p:spPr>
          <a:xfrm flipH="1" flipV="1">
            <a:off x="7647871" y="2942702"/>
            <a:ext cx="197921" cy="122251"/>
          </a:xfrm>
          <a:prstGeom prst="straightConnector1">
            <a:avLst/>
          </a:prstGeom>
          <a:ln w="38100" cap="rnd">
            <a:solidFill>
              <a:srgbClr val="FF0000"/>
            </a:solidFill>
            <a:headEnd w="med" len="lg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20E3428D-A897-FE94-59B7-D5A7C6896814}"/>
              </a:ext>
            </a:extLst>
          </p:cNvPr>
          <p:cNvCxnSpPr>
            <a:cxnSpLocks/>
          </p:cNvCxnSpPr>
          <p:nvPr/>
        </p:nvCxnSpPr>
        <p:spPr>
          <a:xfrm>
            <a:off x="5984978" y="2655021"/>
            <a:ext cx="358445" cy="165975"/>
          </a:xfrm>
          <a:prstGeom prst="straightConnector1">
            <a:avLst/>
          </a:prstGeom>
          <a:ln w="38100" cap="rnd">
            <a:solidFill>
              <a:srgbClr val="FF0000"/>
            </a:solidFill>
            <a:headEnd w="med" len="lg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AF9522E3-1F10-E0F0-7201-E130236A4347}"/>
              </a:ext>
            </a:extLst>
          </p:cNvPr>
          <p:cNvSpPr txBox="1"/>
          <p:nvPr/>
        </p:nvSpPr>
        <p:spPr>
          <a:xfrm>
            <a:off x="4554787" y="2466574"/>
            <a:ext cx="135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Inclination</a:t>
            </a:r>
          </a:p>
        </p:txBody>
      </p:sp>
      <p:sp>
        <p:nvSpPr>
          <p:cNvPr id="26" name="弧形 25">
            <a:extLst>
              <a:ext uri="{FF2B5EF4-FFF2-40B4-BE49-F238E27FC236}">
                <a16:creationId xmlns:a16="http://schemas.microsoft.com/office/drawing/2014/main" id="{3FFF361C-A4DC-03AC-88D5-A3D23EFBA7A0}"/>
              </a:ext>
            </a:extLst>
          </p:cNvPr>
          <p:cNvSpPr/>
          <p:nvPr/>
        </p:nvSpPr>
        <p:spPr>
          <a:xfrm rot="12341211">
            <a:off x="6371979" y="2652087"/>
            <a:ext cx="455317" cy="498579"/>
          </a:xfrm>
          <a:prstGeom prst="arc">
            <a:avLst>
              <a:gd name="adj1" fmla="val 16462167"/>
              <a:gd name="adj2" fmla="val 3587572"/>
            </a:avLst>
          </a:prstGeom>
          <a:noFill/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2" name="图形 31" descr="卫星">
            <a:extLst>
              <a:ext uri="{FF2B5EF4-FFF2-40B4-BE49-F238E27FC236}">
                <a16:creationId xmlns:a16="http://schemas.microsoft.com/office/drawing/2014/main" id="{5FDD6381-6F27-1B96-3620-93AFF84C1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7372" y="780026"/>
            <a:ext cx="374344" cy="374344"/>
          </a:xfrm>
          <a:prstGeom prst="rect">
            <a:avLst/>
          </a:prstGeom>
        </p:spPr>
      </p:pic>
      <p:pic>
        <p:nvPicPr>
          <p:cNvPr id="34" name="图形 33" descr="卫星">
            <a:extLst>
              <a:ext uri="{FF2B5EF4-FFF2-40B4-BE49-F238E27FC236}">
                <a16:creationId xmlns:a16="http://schemas.microsoft.com/office/drawing/2014/main" id="{B8789AFD-C85E-1C22-240F-540A6707F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3653" y="1056896"/>
            <a:ext cx="374344" cy="374344"/>
          </a:xfrm>
          <a:prstGeom prst="rect">
            <a:avLst/>
          </a:prstGeom>
        </p:spPr>
      </p:pic>
      <p:pic>
        <p:nvPicPr>
          <p:cNvPr id="35" name="图形 34" descr="卫星">
            <a:extLst>
              <a:ext uri="{FF2B5EF4-FFF2-40B4-BE49-F238E27FC236}">
                <a16:creationId xmlns:a16="http://schemas.microsoft.com/office/drawing/2014/main" id="{0EC44897-B40B-964D-8A3E-615394115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7980" y="1488694"/>
            <a:ext cx="374344" cy="374344"/>
          </a:xfrm>
          <a:prstGeom prst="rect">
            <a:avLst/>
          </a:prstGeom>
        </p:spPr>
      </p:pic>
      <p:pic>
        <p:nvPicPr>
          <p:cNvPr id="36" name="图形 35" descr="卫星">
            <a:extLst>
              <a:ext uri="{FF2B5EF4-FFF2-40B4-BE49-F238E27FC236}">
                <a16:creationId xmlns:a16="http://schemas.microsoft.com/office/drawing/2014/main" id="{F9B01247-0992-AE76-B346-A967BF4C3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0457" y="2778506"/>
            <a:ext cx="374344" cy="374344"/>
          </a:xfrm>
          <a:prstGeom prst="rect">
            <a:avLst/>
          </a:prstGeom>
        </p:spPr>
      </p:pic>
      <p:pic>
        <p:nvPicPr>
          <p:cNvPr id="37" name="图形 36" descr="卫星">
            <a:extLst>
              <a:ext uri="{FF2B5EF4-FFF2-40B4-BE49-F238E27FC236}">
                <a16:creationId xmlns:a16="http://schemas.microsoft.com/office/drawing/2014/main" id="{FE78FE8D-A3CA-09B3-F258-A770DA2DC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2416" y="2114457"/>
            <a:ext cx="374344" cy="374344"/>
          </a:xfrm>
          <a:prstGeom prst="rect">
            <a:avLst/>
          </a:prstGeom>
        </p:spPr>
      </p:pic>
      <p:pic>
        <p:nvPicPr>
          <p:cNvPr id="39" name="图形 38" descr="卫星">
            <a:extLst>
              <a:ext uri="{FF2B5EF4-FFF2-40B4-BE49-F238E27FC236}">
                <a16:creationId xmlns:a16="http://schemas.microsoft.com/office/drawing/2014/main" id="{0D74BC52-EADF-010F-CD6E-5F9B76D8A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65991" y="3455333"/>
            <a:ext cx="374344" cy="374344"/>
          </a:xfrm>
          <a:prstGeom prst="rect">
            <a:avLst/>
          </a:prstGeom>
        </p:spPr>
      </p:pic>
      <p:pic>
        <p:nvPicPr>
          <p:cNvPr id="40" name="图形 39" descr="卫星">
            <a:extLst>
              <a:ext uri="{FF2B5EF4-FFF2-40B4-BE49-F238E27FC236}">
                <a16:creationId xmlns:a16="http://schemas.microsoft.com/office/drawing/2014/main" id="{96A9275A-431E-23F5-DA60-186FD730A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76200" y="3996726"/>
            <a:ext cx="374344" cy="374344"/>
          </a:xfrm>
          <a:prstGeom prst="rect">
            <a:avLst/>
          </a:prstGeom>
        </p:spPr>
      </p:pic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5C6BD748-2376-6E4A-E771-4FCA056C361C}"/>
              </a:ext>
            </a:extLst>
          </p:cNvPr>
          <p:cNvCxnSpPr>
            <a:cxnSpLocks/>
          </p:cNvCxnSpPr>
          <p:nvPr/>
        </p:nvCxnSpPr>
        <p:spPr>
          <a:xfrm flipH="1">
            <a:off x="5772126" y="893274"/>
            <a:ext cx="296220" cy="172478"/>
          </a:xfrm>
          <a:prstGeom prst="straightConnector1">
            <a:avLst/>
          </a:prstGeom>
          <a:ln w="38100" cap="rnd">
            <a:solidFill>
              <a:srgbClr val="FF0000"/>
            </a:solidFill>
            <a:headEnd w="med" len="lg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7A55E834-E9FF-FA3B-68C6-40BE2110026C}"/>
              </a:ext>
            </a:extLst>
          </p:cNvPr>
          <p:cNvSpPr txBox="1"/>
          <p:nvPr/>
        </p:nvSpPr>
        <p:spPr>
          <a:xfrm>
            <a:off x="5984978" y="505071"/>
            <a:ext cx="356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Satellites In the Same Orbit</a:t>
            </a:r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333B4EAC-9803-B7F2-94E7-2A088E68C8BB}"/>
              </a:ext>
            </a:extLst>
          </p:cNvPr>
          <p:cNvCxnSpPr>
            <a:cxnSpLocks/>
          </p:cNvCxnSpPr>
          <p:nvPr/>
        </p:nvCxnSpPr>
        <p:spPr>
          <a:xfrm flipH="1">
            <a:off x="6157155" y="957927"/>
            <a:ext cx="128929" cy="485651"/>
          </a:xfrm>
          <a:prstGeom prst="straightConnector1">
            <a:avLst/>
          </a:prstGeom>
          <a:ln w="38100" cap="rnd">
            <a:solidFill>
              <a:srgbClr val="FF0000"/>
            </a:solidFill>
            <a:headEnd w="med" len="lg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32DA2AEE-E841-83E0-174F-746572FEE383}"/>
              </a:ext>
            </a:extLst>
          </p:cNvPr>
          <p:cNvSpPr txBox="1"/>
          <p:nvPr/>
        </p:nvSpPr>
        <p:spPr>
          <a:xfrm>
            <a:off x="200770" y="1583846"/>
            <a:ext cx="3948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Parameters</a:t>
            </a:r>
          </a:p>
          <a:p>
            <a:endParaRPr lang="en-US" altLang="zh-CN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Orbits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satellites per orbit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Inclination</a:t>
            </a:r>
          </a:p>
          <a:p>
            <a:endParaRPr lang="en-US" altLang="zh-CN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433E0A6-57C9-C11A-B42B-05CEF7EC326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17058" y="470119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0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A73F10-B345-F9DB-0050-7DCA9CDBAE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2922"/>
          <a:stretch/>
        </p:blipFill>
        <p:spPr>
          <a:xfrm>
            <a:off x="332750" y="1591941"/>
            <a:ext cx="2892200" cy="201145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1871433-6781-ACBB-64ED-CE07FA95637F}"/>
              </a:ext>
            </a:extLst>
          </p:cNvPr>
          <p:cNvSpPr txBox="1"/>
          <p:nvPr/>
        </p:nvSpPr>
        <p:spPr>
          <a:xfrm>
            <a:off x="435655" y="221793"/>
            <a:ext cx="81407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2800" dirty="0"/>
              <a:t>Why are LEO constellations parameters important?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66C7DD6-7545-EC0B-9AF1-83EC339E8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850" y="1739708"/>
            <a:ext cx="5105400" cy="190665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5D95D4A-D946-E375-8B39-3F757C162168}"/>
              </a:ext>
            </a:extLst>
          </p:cNvPr>
          <p:cNvSpPr txBox="1"/>
          <p:nvPr/>
        </p:nvSpPr>
        <p:spPr>
          <a:xfrm>
            <a:off x="245691" y="1104851"/>
            <a:ext cx="3437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Primary parameters for</a:t>
            </a:r>
          </a:p>
          <a:p>
            <a:r>
              <a:rPr lang="en-US" altLang="zh-CN" dirty="0"/>
              <a:t>different shells of LEO constellations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3AD96F9-6F02-0725-53AC-80DDEFDAA2E6}"/>
              </a:ext>
            </a:extLst>
          </p:cNvPr>
          <p:cNvSpPr txBox="1"/>
          <p:nvPr/>
        </p:nvSpPr>
        <p:spPr>
          <a:xfrm>
            <a:off x="3752026" y="1076761"/>
            <a:ext cx="3165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Visualization of LEO Constellations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D1CE761-DBAA-6019-B641-28B15919F7DE}"/>
              </a:ext>
            </a:extLst>
          </p:cNvPr>
          <p:cNvSpPr txBox="1"/>
          <p:nvPr/>
        </p:nvSpPr>
        <p:spPr>
          <a:xfrm>
            <a:off x="5897830" y="1418356"/>
            <a:ext cx="8339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 err="1">
                <a:solidFill>
                  <a:schemeClr val="accent1"/>
                </a:solidFill>
              </a:rPr>
              <a:t>Starlink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AD98E2A-F4BB-EDE7-C066-A0E80F827929}"/>
              </a:ext>
            </a:extLst>
          </p:cNvPr>
          <p:cNvSpPr/>
          <p:nvPr/>
        </p:nvSpPr>
        <p:spPr>
          <a:xfrm>
            <a:off x="3752026" y="1418356"/>
            <a:ext cx="5004816" cy="121691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7B13FEBA-A63E-080B-D8FE-7FD3246330A1}"/>
              </a:ext>
            </a:extLst>
          </p:cNvPr>
          <p:cNvSpPr/>
          <p:nvPr/>
        </p:nvSpPr>
        <p:spPr>
          <a:xfrm>
            <a:off x="3752026" y="2695931"/>
            <a:ext cx="2895600" cy="121691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FB1D8B25-549A-5A9D-BFD9-0306159F6489}"/>
              </a:ext>
            </a:extLst>
          </p:cNvPr>
          <p:cNvSpPr/>
          <p:nvPr/>
        </p:nvSpPr>
        <p:spPr>
          <a:xfrm>
            <a:off x="6731738" y="2695932"/>
            <a:ext cx="2025104" cy="121691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BDABECB-19BB-8907-DEC1-1232202FDCA5}"/>
              </a:ext>
            </a:extLst>
          </p:cNvPr>
          <p:cNvSpPr txBox="1"/>
          <p:nvPr/>
        </p:nvSpPr>
        <p:spPr>
          <a:xfrm>
            <a:off x="4871840" y="3553128"/>
            <a:ext cx="8339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92D050"/>
                </a:solidFill>
              </a:rPr>
              <a:t>Kuiper</a:t>
            </a:r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7042440-20AB-BD72-09F6-787E1B6130ED}"/>
              </a:ext>
            </a:extLst>
          </p:cNvPr>
          <p:cNvSpPr txBox="1"/>
          <p:nvPr/>
        </p:nvSpPr>
        <p:spPr>
          <a:xfrm>
            <a:off x="7438828" y="3599745"/>
            <a:ext cx="8339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 err="1">
                <a:solidFill>
                  <a:schemeClr val="accent4"/>
                </a:solidFill>
              </a:rPr>
              <a:t>Telesat</a:t>
            </a:r>
            <a:endParaRPr lang="zh-CN" altLang="en-US" dirty="0">
              <a:solidFill>
                <a:schemeClr val="accent4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93C306C-44A5-8FCB-CC7E-53FAF5E9E8A9}"/>
              </a:ext>
            </a:extLst>
          </p:cNvPr>
          <p:cNvSpPr txBox="1"/>
          <p:nvPr/>
        </p:nvSpPr>
        <p:spPr>
          <a:xfrm>
            <a:off x="165114" y="4165004"/>
            <a:ext cx="86818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algn="ctr"/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</a:rPr>
              <a:t>What is the impact of  LEO shell configuration parameters on network performance?</a:t>
            </a:r>
            <a:endParaRPr lang="en-US" altLang="zh-CN" sz="16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DEC080C-72E7-A66D-0C08-559B86634A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50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  <p:bldP spid="11" grpId="0" animBg="1"/>
      <p:bldP spid="12" grpId="0" animBg="1"/>
      <p:bldP spid="13" grpId="0"/>
      <p:bldP spid="1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B20BC-1C31-903A-4987-EA89633B9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0D73504-60B6-CA39-A462-B4DBB6122464}"/>
              </a:ext>
            </a:extLst>
          </p:cNvPr>
          <p:cNvSpPr txBox="1"/>
          <p:nvPr/>
        </p:nvSpPr>
        <p:spPr>
          <a:xfrm>
            <a:off x="435656" y="221793"/>
            <a:ext cx="7101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2800" dirty="0"/>
              <a:t>Experiment Setup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68406B5-8B66-DD96-8D5F-0720B2E34702}"/>
              </a:ext>
            </a:extLst>
          </p:cNvPr>
          <p:cNvSpPr txBox="1"/>
          <p:nvPr/>
        </p:nvSpPr>
        <p:spPr>
          <a:xfrm>
            <a:off x="435656" y="904717"/>
            <a:ext cx="851843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tx1"/>
                </a:solidFill>
              </a:rPr>
              <a:t>We utilize the open-source LEO satellite network analysis platform, Hypatia [IMC’ 20].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/>
              <a:t>+Grid topology for ISLs. (One satellite connected with four satellites closest to it)</a:t>
            </a:r>
          </a:p>
          <a:p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/>
              <a:t>The user traffic is end-to-end traffic between 100 ground stations.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/>
              <a:t>Each experiment runs for 400 seconds and we capture snapshots of satellite position every 1 second.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2000E3-AF00-3931-2F2D-310EE498B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869" y="2571750"/>
            <a:ext cx="1871191" cy="189712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F916B0E-32EF-6EAD-62B5-0A03A2ED6FF6}"/>
              </a:ext>
            </a:extLst>
          </p:cNvPr>
          <p:cNvGrpSpPr/>
          <p:nvPr/>
        </p:nvGrpSpPr>
        <p:grpSpPr>
          <a:xfrm>
            <a:off x="4868352" y="2628855"/>
            <a:ext cx="3380007" cy="2114131"/>
            <a:chOff x="4773102" y="2761984"/>
            <a:chExt cx="3380007" cy="211413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55C4385-245F-59A1-FC1B-3EC59806B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9840" y="2761984"/>
              <a:ext cx="1889275" cy="1778328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782B1BD-7951-2246-7E82-0724CA2AFA51}"/>
                </a:ext>
              </a:extLst>
            </p:cNvPr>
            <p:cNvSpPr txBox="1"/>
            <p:nvPr/>
          </p:nvSpPr>
          <p:spPr>
            <a:xfrm>
              <a:off x="7107080" y="3033179"/>
              <a:ext cx="75897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</a:rPr>
                <a:t>Delhi 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19F463D-FEA7-20DD-7531-131134F1EBDC}"/>
                </a:ext>
              </a:extLst>
            </p:cNvPr>
            <p:cNvSpPr txBox="1"/>
            <p:nvPr/>
          </p:nvSpPr>
          <p:spPr>
            <a:xfrm>
              <a:off x="4773102" y="3964943"/>
              <a:ext cx="75897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</a:rPr>
                <a:t>Brasília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4F30A8A-C642-AEE6-59D3-DE5A0CA68F88}"/>
                </a:ext>
              </a:extLst>
            </p:cNvPr>
            <p:cNvSpPr txBox="1"/>
            <p:nvPr/>
          </p:nvSpPr>
          <p:spPr>
            <a:xfrm>
              <a:off x="4934629" y="4599116"/>
              <a:ext cx="32184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Shortest path between Delhi and Brasília </a:t>
              </a:r>
              <a:endParaRPr lang="zh-CN" altLang="en-US" sz="1200" dirty="0"/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0D3E5E6-8C46-F90E-BF7F-199FC5482790}"/>
              </a:ext>
            </a:extLst>
          </p:cNvPr>
          <p:cNvSpPr txBox="1"/>
          <p:nvPr/>
        </p:nvSpPr>
        <p:spPr>
          <a:xfrm>
            <a:off x="1137117" y="4459342"/>
            <a:ext cx="25453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100 Ground Stations on earth.</a:t>
            </a:r>
            <a:endParaRPr lang="zh-CN" altLang="en-US" sz="1200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96581F2-A0A5-1EB1-A167-9B0319AABB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0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1F27765B-3AF2-1F66-60F1-97E076242B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432468"/>
              </p:ext>
            </p:extLst>
          </p:nvPr>
        </p:nvGraphicFramePr>
        <p:xfrm>
          <a:off x="5194596" y="1493190"/>
          <a:ext cx="3234891" cy="2449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954461" imgH="2994471" progId="Acrobat.Document.DC">
                  <p:embed/>
                </p:oleObj>
              </mc:Choice>
              <mc:Fallback>
                <p:oleObj name="Acrobat Document" r:id="rId3" imgW="3954461" imgH="299447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4596" y="1493190"/>
                        <a:ext cx="3234891" cy="2449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7A9EB45E-AE4C-0984-11F3-164F913194BE}"/>
              </a:ext>
            </a:extLst>
          </p:cNvPr>
          <p:cNvSpPr txBox="1"/>
          <p:nvPr/>
        </p:nvSpPr>
        <p:spPr>
          <a:xfrm>
            <a:off x="435656" y="22179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2800" dirty="0"/>
              <a:t>Motivating Example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654ED17-9EFD-4021-CA1C-FA64EC2ABC9A}"/>
              </a:ext>
            </a:extLst>
          </p:cNvPr>
          <p:cNvSpPr txBox="1"/>
          <p:nvPr/>
        </p:nvSpPr>
        <p:spPr>
          <a:xfrm>
            <a:off x="744768" y="1194888"/>
            <a:ext cx="4740369" cy="69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dirty="0"/>
              <a:t>Starlink shell 1 (S1)</a:t>
            </a:r>
            <a:r>
              <a:rPr lang="en-US" altLang="zh-CN" dirty="0"/>
              <a:t> : </a:t>
            </a:r>
            <a:r>
              <a:rPr lang="en-US" altLang="zh-CN" b="1" dirty="0">
                <a:solidFill>
                  <a:schemeClr val="accent1"/>
                </a:solidFill>
              </a:rPr>
              <a:t>1584</a:t>
            </a:r>
            <a:r>
              <a:rPr lang="en-US" altLang="zh-CN" dirty="0"/>
              <a:t> satellites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dirty="0"/>
              <a:t>Custom-designed example shell (E1): </a:t>
            </a:r>
            <a:r>
              <a:rPr lang="en-US" altLang="zh-CN" b="1" dirty="0">
                <a:solidFill>
                  <a:srgbClr val="FF0000"/>
                </a:solidFill>
              </a:rPr>
              <a:t>720</a:t>
            </a:r>
            <a:r>
              <a:rPr lang="en-US" altLang="zh-CN" dirty="0"/>
              <a:t> satellites.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3BCEBA7-8241-E801-F96F-4A2521184C46}"/>
              </a:ext>
            </a:extLst>
          </p:cNvPr>
          <p:cNvSpPr txBox="1"/>
          <p:nvPr/>
        </p:nvSpPr>
        <p:spPr>
          <a:xfrm>
            <a:off x="744768" y="2162373"/>
            <a:ext cx="2436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/>
              <a:t>Same altitude but differ in</a:t>
            </a:r>
            <a:r>
              <a:rPr lang="en-US" altLang="zh-CN" dirty="0"/>
              <a:t>: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D7A5FD2-FEF4-B63B-20A3-5EB4FFCD23FD}"/>
              </a:ext>
            </a:extLst>
          </p:cNvPr>
          <p:cNvSpPr txBox="1"/>
          <p:nvPr/>
        </p:nvSpPr>
        <p:spPr>
          <a:xfrm>
            <a:off x="744768" y="2470150"/>
            <a:ext cx="4532082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Number of Orbits (</a:t>
            </a:r>
            <a:r>
              <a:rPr lang="en-US" altLang="zh-CN" b="1" dirty="0">
                <a:solidFill>
                  <a:schemeClr val="accent1"/>
                </a:solidFill>
              </a:rPr>
              <a:t>S1: 72 </a:t>
            </a:r>
            <a:r>
              <a:rPr lang="en-US" altLang="zh-CN" dirty="0"/>
              <a:t>vs </a:t>
            </a:r>
            <a:r>
              <a:rPr lang="en-US" altLang="zh-CN" b="1" dirty="0">
                <a:solidFill>
                  <a:srgbClr val="FF0000"/>
                </a:solidFill>
              </a:rPr>
              <a:t>E1: 20</a:t>
            </a:r>
            <a:r>
              <a:rPr lang="en-US" altLang="zh-CN" dirty="0"/>
              <a:t>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Number of Satellites per Orbit (</a:t>
            </a:r>
            <a:r>
              <a:rPr lang="en-US" altLang="zh-CN" b="1" dirty="0">
                <a:solidFill>
                  <a:schemeClr val="accent1"/>
                </a:solidFill>
              </a:rPr>
              <a:t>S1: 22 </a:t>
            </a:r>
            <a:r>
              <a:rPr lang="en-US" altLang="zh-CN" dirty="0"/>
              <a:t>vs </a:t>
            </a:r>
            <a:r>
              <a:rPr lang="en-US" altLang="zh-CN" b="1" dirty="0">
                <a:solidFill>
                  <a:srgbClr val="FF0000"/>
                </a:solidFill>
              </a:rPr>
              <a:t>E1: 36</a:t>
            </a:r>
            <a:r>
              <a:rPr lang="en-US" altLang="zh-CN" dirty="0"/>
              <a:t>)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Inclination (</a:t>
            </a:r>
            <a:r>
              <a:rPr lang="en-US" altLang="zh-CN" b="1" dirty="0">
                <a:solidFill>
                  <a:schemeClr val="accent1"/>
                </a:solidFill>
              </a:rPr>
              <a:t>S1: 53° </a:t>
            </a:r>
            <a:r>
              <a:rPr lang="en-US" altLang="zh-CN" dirty="0"/>
              <a:t>vs </a:t>
            </a:r>
            <a:r>
              <a:rPr lang="en-US" altLang="zh-CN" b="1" dirty="0">
                <a:solidFill>
                  <a:srgbClr val="FF0000"/>
                </a:solidFill>
              </a:rPr>
              <a:t>E1: 70°)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414446-53CE-940F-2A1E-3DD71EBE9C66}"/>
              </a:ext>
            </a:extLst>
          </p:cNvPr>
          <p:cNvSpPr txBox="1"/>
          <p:nvPr/>
        </p:nvSpPr>
        <p:spPr>
          <a:xfrm>
            <a:off x="5485137" y="1074887"/>
            <a:ext cx="2466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E1</a:t>
            </a:r>
            <a:r>
              <a:rPr lang="en-US" altLang="zh-CN" dirty="0"/>
              <a:t> is better than </a:t>
            </a:r>
            <a:r>
              <a:rPr lang="en-US" altLang="zh-CN" b="1" dirty="0">
                <a:solidFill>
                  <a:schemeClr val="accent1"/>
                </a:solidFill>
              </a:rPr>
              <a:t>S1</a:t>
            </a:r>
            <a:r>
              <a:rPr lang="en-US" altLang="zh-CN" dirty="0"/>
              <a:t> ?!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04676BA-B128-076D-4EE1-311C16B246EE}"/>
              </a:ext>
            </a:extLst>
          </p:cNvPr>
          <p:cNvSpPr txBox="1"/>
          <p:nvPr/>
        </p:nvSpPr>
        <p:spPr>
          <a:xfrm>
            <a:off x="744768" y="4134313"/>
            <a:ext cx="63227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Fewer </a:t>
            </a:r>
            <a:r>
              <a:rPr lang="en-US" altLang="zh-CN" sz="2000" dirty="0">
                <a:solidFill>
                  <a:schemeClr val="tx1"/>
                </a:solidFill>
              </a:rPr>
              <a:t>satellites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but </a:t>
            </a:r>
            <a:r>
              <a:rPr lang="en-US" altLang="zh-CN" sz="2000" b="1" dirty="0">
                <a:solidFill>
                  <a:srgbClr val="FF0000"/>
                </a:solidFill>
              </a:rPr>
              <a:t>better</a:t>
            </a:r>
            <a:r>
              <a:rPr lang="en-US" altLang="zh-CN" sz="2000" dirty="0"/>
              <a:t> latency performance </a:t>
            </a:r>
            <a:r>
              <a:rPr lang="zh-CN" altLang="en-US" sz="2000" dirty="0"/>
              <a:t>？</a:t>
            </a:r>
            <a:r>
              <a:rPr lang="en-US" altLang="zh-CN" sz="2000" dirty="0"/>
              <a:t> </a:t>
            </a:r>
            <a:endParaRPr lang="zh-CN" altLang="en-US" sz="20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8A839CC-C52E-3546-0601-4C12404CAA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88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0BB53-F57B-1C87-58CE-5FAA08C82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03BD0A7-7B86-2E22-4652-1204B7FC66A5}"/>
              </a:ext>
            </a:extLst>
          </p:cNvPr>
          <p:cNvSpPr txBox="1"/>
          <p:nvPr/>
        </p:nvSpPr>
        <p:spPr>
          <a:xfrm>
            <a:off x="476632" y="2374184"/>
            <a:ext cx="79958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Experiments with Synthetic Configurations</a:t>
            </a:r>
            <a:r>
              <a:rPr lang="en-US" altLang="zh-CN" sz="2000" dirty="0"/>
              <a:t>: 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701AFF-82BC-A48A-E4B8-550039374190}"/>
              </a:ext>
            </a:extLst>
          </p:cNvPr>
          <p:cNvSpPr txBox="1"/>
          <p:nvPr/>
        </p:nvSpPr>
        <p:spPr>
          <a:xfrm>
            <a:off x="435655" y="221793"/>
            <a:ext cx="63689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2800" dirty="0"/>
              <a:t>Experiment Design Overview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DCFBCF1-F6A4-35EC-03D8-F40BA9405848}"/>
              </a:ext>
            </a:extLst>
          </p:cNvPr>
          <p:cNvSpPr txBox="1"/>
          <p:nvPr/>
        </p:nvSpPr>
        <p:spPr>
          <a:xfrm>
            <a:off x="1164586" y="2754451"/>
            <a:ext cx="6711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8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Number of orbits (20, 33, 46, and 59)</a:t>
            </a:r>
          </a:p>
          <a:p>
            <a:pPr marL="342900" marR="0" lvl="8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Number of </a:t>
            </a:r>
            <a:r>
              <a:rPr lang="en-US" altLang="zh-CN" sz="1600" dirty="0">
                <a:solidFill>
                  <a:schemeClr val="tx1"/>
                </a:solidFill>
              </a:rPr>
              <a:t>s</a:t>
            </a:r>
            <a:r>
              <a:rPr kumimoji="0" lang="en-US" altLang="zh-CN" sz="16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atellites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per orbit (20, 28, 36, and 44)</a:t>
            </a:r>
          </a:p>
          <a:p>
            <a:pPr marL="342900" marR="0" lvl="8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Inclination (45°, 55°, 65°, and 75°)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7A4B1FB-1B32-9A08-3481-F44199F4863B}"/>
              </a:ext>
            </a:extLst>
          </p:cNvPr>
          <p:cNvSpPr txBox="1"/>
          <p:nvPr/>
        </p:nvSpPr>
        <p:spPr>
          <a:xfrm>
            <a:off x="1164586" y="4029887"/>
            <a:ext cx="6422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Study the impact of alignment between satellite orbit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inclination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and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geographic angle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of user endpoints on latency performance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0BC7543-1425-703F-A467-A5720ED70C79}"/>
              </a:ext>
            </a:extLst>
          </p:cNvPr>
          <p:cNvSpPr txBox="1"/>
          <p:nvPr/>
        </p:nvSpPr>
        <p:spPr>
          <a:xfrm>
            <a:off x="435655" y="3608775"/>
            <a:ext cx="65214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Inclination &amp; User Endpoints Experiment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EB81962-DCAE-FA1A-9A5E-ED2709E38F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8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4C13212-6AC7-6A66-7662-8EEA6CDDB5D8}"/>
              </a:ext>
            </a:extLst>
          </p:cNvPr>
          <p:cNvSpPr txBox="1"/>
          <p:nvPr/>
        </p:nvSpPr>
        <p:spPr>
          <a:xfrm>
            <a:off x="476632" y="1068971"/>
            <a:ext cx="79958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Different shells of the existing LEO mega-constellations.</a:t>
            </a:r>
            <a:r>
              <a:rPr lang="en-US" altLang="zh-CN" sz="2000" dirty="0"/>
              <a:t>: 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CDF25D8-BB07-C696-6CD6-8FA9245E7A1D}"/>
              </a:ext>
            </a:extLst>
          </p:cNvPr>
          <p:cNvSpPr txBox="1"/>
          <p:nvPr/>
        </p:nvSpPr>
        <p:spPr>
          <a:xfrm>
            <a:off x="1164586" y="1479015"/>
            <a:ext cx="6711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8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Starlink Phase 1 (5 shells)</a:t>
            </a:r>
          </a:p>
          <a:p>
            <a:pPr marL="342900" marR="0" lvl="8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Kuiper (3 shells)</a:t>
            </a:r>
          </a:p>
          <a:p>
            <a:pPr marL="342900" marR="0" lvl="8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Telesat (</a:t>
            </a:r>
            <a:r>
              <a:rPr lang="en-US" altLang="zh-CN" sz="1600" dirty="0">
                <a:solidFill>
                  <a:schemeClr val="tx1"/>
                </a:solidFill>
              </a:rPr>
              <a:t>2 shells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9381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FC753-9F59-6553-A513-05D3DA684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319DC34-EEA9-C0F8-89C7-7215AA0A5B64}"/>
              </a:ext>
            </a:extLst>
          </p:cNvPr>
          <p:cNvSpPr txBox="1"/>
          <p:nvPr/>
        </p:nvSpPr>
        <p:spPr>
          <a:xfrm>
            <a:off x="510428" y="1175900"/>
            <a:ext cx="8582066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/>
              <a:t>Round-Trip Time (RTT):</a:t>
            </a:r>
            <a:r>
              <a:rPr lang="zh-CN" altLang="en-US" sz="1800" b="1" dirty="0"/>
              <a:t> </a:t>
            </a:r>
            <a:endParaRPr lang="en-US" altLang="zh-CN" sz="1800" b="1" dirty="0"/>
          </a:p>
          <a:p>
            <a:endParaRPr lang="en-US" altLang="zh-CN" sz="1800" b="1" dirty="0"/>
          </a:p>
          <a:p>
            <a:r>
              <a:rPr lang="en-US" altLang="zh-CN" sz="1600" dirty="0"/>
              <a:t>(a) </a:t>
            </a:r>
            <a:r>
              <a:rPr lang="en-US" altLang="zh-CN" sz="1600" i="1" dirty="0">
                <a:solidFill>
                  <a:srgbClr val="FF0000"/>
                </a:solidFill>
              </a:rPr>
              <a:t>Max. (Min.)</a:t>
            </a:r>
            <a:r>
              <a:rPr lang="zh-CN" altLang="en-US" sz="1600" i="1" dirty="0">
                <a:solidFill>
                  <a:srgbClr val="FF0000"/>
                </a:solidFill>
              </a:rPr>
              <a:t> </a:t>
            </a:r>
            <a:r>
              <a:rPr lang="en-US" altLang="zh-CN" sz="1600" i="1" dirty="0">
                <a:solidFill>
                  <a:srgbClr val="FF0000"/>
                </a:solidFill>
              </a:rPr>
              <a:t>RTT</a:t>
            </a:r>
            <a:r>
              <a:rPr lang="en-US" altLang="zh-CN" sz="1600" dirty="0"/>
              <a:t>, which denotes the maximum (minimum) RTT observed</a:t>
            </a:r>
          </a:p>
          <a:p>
            <a:r>
              <a:rPr lang="en-US" altLang="zh-CN" sz="1600" dirty="0"/>
              <a:t>between the sender and the receiver during a specified period </a:t>
            </a:r>
          </a:p>
          <a:p>
            <a:r>
              <a:rPr lang="en-US" altLang="zh-CN" sz="1600" dirty="0"/>
              <a:t>(b) </a:t>
            </a:r>
            <a:r>
              <a:rPr lang="en-US" altLang="zh-CN" sz="1600" i="1" dirty="0">
                <a:solidFill>
                  <a:srgbClr val="FF0000"/>
                </a:solidFill>
              </a:rPr>
              <a:t>Max. RTT - Min. RTT</a:t>
            </a:r>
            <a:r>
              <a:rPr lang="en-US" altLang="zh-CN" sz="1600" dirty="0"/>
              <a:t>, is the difference between the maximum RTT and</a:t>
            </a:r>
          </a:p>
          <a:p>
            <a:r>
              <a:rPr lang="en-US" altLang="zh-CN" sz="1600" dirty="0"/>
              <a:t>minimum RTT observed between the sender and the receiver during a specified</a:t>
            </a:r>
          </a:p>
          <a:p>
            <a:r>
              <a:rPr lang="en-US" altLang="zh-CN" sz="1600" dirty="0"/>
              <a:t>period. This metric reflects the fluctuations in RTT experienced by a connection.</a:t>
            </a:r>
          </a:p>
          <a:p>
            <a:endParaRPr lang="en-US" altLang="zh-CN" sz="2000" dirty="0"/>
          </a:p>
          <a:p>
            <a:r>
              <a:rPr lang="en-US" altLang="zh-CN" sz="1800" b="1" dirty="0"/>
              <a:t>Path Changes :</a:t>
            </a:r>
            <a:r>
              <a:rPr lang="zh-CN" altLang="en-US" sz="1800" b="1" dirty="0"/>
              <a:t> </a:t>
            </a:r>
            <a:endParaRPr lang="en-US" altLang="zh-CN" sz="1800" b="1" dirty="0"/>
          </a:p>
          <a:p>
            <a:r>
              <a:rPr lang="en-US" altLang="zh-CN" sz="1800" dirty="0"/>
              <a:t>	</a:t>
            </a:r>
            <a:r>
              <a:rPr lang="en-US" altLang="zh-CN" sz="1600" dirty="0"/>
              <a:t>The number of path changes between two endpoints over a specified</a:t>
            </a:r>
          </a:p>
          <a:p>
            <a:r>
              <a:rPr lang="en-US" altLang="zh-CN" sz="1600" dirty="0"/>
              <a:t>period.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4CE36E0-3277-E9B0-29BD-6985682560A7}"/>
              </a:ext>
            </a:extLst>
          </p:cNvPr>
          <p:cNvSpPr txBox="1"/>
          <p:nvPr/>
        </p:nvSpPr>
        <p:spPr>
          <a:xfrm>
            <a:off x="435656" y="221793"/>
            <a:ext cx="58571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100"/>
              <a:defRPr/>
            </a:pPr>
            <a:r>
              <a:rPr lang="en-US" altLang="zh-CN" sz="2800" dirty="0"/>
              <a:t>Experiment Design - Metrics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CN" sz="28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98A32EE-7DFC-321E-9DC8-5365D38E6D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8920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7819</TotalTime>
  <Words>1186</Words>
  <Application>Microsoft Office PowerPoint</Application>
  <PresentationFormat>全屏显示(16:9)</PresentationFormat>
  <Paragraphs>171</Paragraphs>
  <Slides>22</Slides>
  <Notes>22</Notes>
  <HiddenSlides>0</HiddenSlides>
  <MMClips>1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Arial</vt:lpstr>
      <vt:lpstr>Cambria Math</vt:lpstr>
      <vt:lpstr>Wingdings</vt:lpstr>
      <vt:lpstr>Simple Light</vt:lpstr>
      <vt:lpstr>Acrobat Document</vt:lpstr>
      <vt:lpstr>A Deep Dive into LEO Satellite Topology Design Parameters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l'y'n</dc:creator>
  <cp:lastModifiedBy>Zhang, Wenyi</cp:lastModifiedBy>
  <cp:revision>237</cp:revision>
  <cp:lastPrinted>2024-11-08T03:38:11Z</cp:lastPrinted>
  <dcterms:modified xsi:type="dcterms:W3CDTF">2025-03-11T16:59:39Z</dcterms:modified>
</cp:coreProperties>
</file>