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5" r:id="rId9"/>
    <p:sldId id="266" r:id="rId10"/>
    <p:sldId id="262" r:id="rId11"/>
    <p:sldId id="264" r:id="rId12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0125" y="971215"/>
            <a:ext cx="7143750" cy="10400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4100"/>
              </a:lnSpc>
              <a:buNone/>
            </a:pPr>
            <a:r>
              <a:rPr lang="en-US" sz="286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of Energy Consumption Information in IPFIX</a:t>
            </a:r>
            <a:endParaRPr lang="en-US" sz="2860" dirty="0"/>
          </a:p>
        </p:txBody>
      </p:sp>
      <p:sp>
        <p:nvSpPr>
          <p:cNvPr id="4" name="Text 1"/>
          <p:cNvSpPr/>
          <p:nvPr/>
        </p:nvSpPr>
        <p:spPr>
          <a:xfrm>
            <a:off x="2761933" y="2468500"/>
            <a:ext cx="3620135" cy="2432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485" dirty="0">
                <a:solidFill>
                  <a:srgbClr val="333333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draft-yan-opsawg-ipfix-energy-consumption-01</a:t>
            </a:r>
            <a:endParaRPr lang="en-US" sz="1485" dirty="0">
              <a:solidFill>
                <a:srgbClr val="333333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666530" y="3159658"/>
            <a:ext cx="1810941" cy="1155502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6" name="Shape 3"/>
          <p:cNvSpPr/>
          <p:nvPr/>
        </p:nvSpPr>
        <p:spPr>
          <a:xfrm>
            <a:off x="3666530" y="3159658"/>
            <a:ext cx="1810941" cy="7144"/>
          </a:xfrm>
          <a:prstGeom prst="rect">
            <a:avLst/>
          </a:prstGeom>
          <a:solidFill>
            <a:srgbClr val="CCCCCC"/>
          </a:solidFill>
        </p:spPr>
      </p:sp>
      <p:sp>
        <p:nvSpPr>
          <p:cNvPr id="7" name="Text 4"/>
          <p:cNvSpPr/>
          <p:nvPr/>
        </p:nvSpPr>
        <p:spPr>
          <a:xfrm>
            <a:off x="3666530" y="3306105"/>
            <a:ext cx="834033" cy="11787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kern="0" spc="1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PRESENTER</a:t>
            </a:r>
            <a:endParaRPr lang="en-US" sz="685" dirty="0"/>
          </a:p>
        </p:txBody>
      </p:sp>
      <p:sp>
        <p:nvSpPr>
          <p:cNvPr id="8" name="Text 5"/>
          <p:cNvSpPr/>
          <p:nvPr/>
        </p:nvSpPr>
        <p:spPr>
          <a:xfrm>
            <a:off x="3666530" y="3452552"/>
            <a:ext cx="626864" cy="16787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Jinjie Yan</a:t>
            </a:r>
            <a:endParaRPr lang="en-US" sz="985" dirty="0"/>
          </a:p>
        </p:txBody>
      </p:sp>
      <p:sp>
        <p:nvSpPr>
          <p:cNvPr id="9" name="Text 6"/>
          <p:cNvSpPr/>
          <p:nvPr/>
        </p:nvSpPr>
        <p:spPr>
          <a:xfrm>
            <a:off x="3666530" y="3649005"/>
            <a:ext cx="834033" cy="13394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ZTE Corporation</a:t>
            </a:r>
            <a:endParaRPr lang="en-US" sz="835" dirty="0"/>
          </a:p>
        </p:txBody>
      </p:sp>
      <p:sp>
        <p:nvSpPr>
          <p:cNvPr id="10" name="Text 7"/>
          <p:cNvSpPr/>
          <p:nvPr/>
        </p:nvSpPr>
        <p:spPr>
          <a:xfrm>
            <a:off x="4643438" y="3306105"/>
            <a:ext cx="834033" cy="11787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kern="0" spc="1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CO-AUTHOR</a:t>
            </a:r>
            <a:endParaRPr lang="en-US" sz="685" dirty="0"/>
          </a:p>
        </p:txBody>
      </p:sp>
      <p:sp>
        <p:nvSpPr>
          <p:cNvPr id="11" name="Text 8"/>
          <p:cNvSpPr/>
          <p:nvPr/>
        </p:nvSpPr>
        <p:spPr>
          <a:xfrm>
            <a:off x="4643438" y="3452552"/>
            <a:ext cx="671513" cy="16787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Jinming Li</a:t>
            </a:r>
            <a:endParaRPr lang="en-US" sz="985" dirty="0"/>
          </a:p>
        </p:txBody>
      </p:sp>
      <p:sp>
        <p:nvSpPr>
          <p:cNvPr id="12" name="Text 9"/>
          <p:cNvSpPr/>
          <p:nvPr/>
        </p:nvSpPr>
        <p:spPr>
          <a:xfrm>
            <a:off x="4643438" y="3649005"/>
            <a:ext cx="834033" cy="13394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China Mobile</a:t>
            </a:r>
            <a:endParaRPr lang="en-US" sz="835" dirty="0"/>
          </a:p>
        </p:txBody>
      </p:sp>
      <p:sp>
        <p:nvSpPr>
          <p:cNvPr id="13" name="Text 10"/>
          <p:cNvSpPr/>
          <p:nvPr/>
        </p:nvSpPr>
        <p:spPr>
          <a:xfrm>
            <a:off x="3666530" y="3997263"/>
            <a:ext cx="1810941" cy="11787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5" b="1" kern="0" spc="1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WORKING GROUP</a:t>
            </a:r>
            <a:endParaRPr lang="en-US" sz="685" dirty="0"/>
          </a:p>
        </p:txBody>
      </p:sp>
      <p:sp>
        <p:nvSpPr>
          <p:cNvPr id="14" name="Text 11"/>
          <p:cNvSpPr/>
          <p:nvPr/>
        </p:nvSpPr>
        <p:spPr>
          <a:xfrm>
            <a:off x="3666530" y="4143710"/>
            <a:ext cx="1810941" cy="16787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OPSAWG | IETF 125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85750" y="428625"/>
            <a:ext cx="8572500" cy="53756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285750" y="937617"/>
            <a:ext cx="8572500" cy="285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 2"/>
          <p:cNvSpPr/>
          <p:nvPr/>
        </p:nvSpPr>
        <p:spPr>
          <a:xfrm>
            <a:off x="285750" y="428625"/>
            <a:ext cx="8572500" cy="537567"/>
          </a:xfrm>
          <a:prstGeom prst="rect">
            <a:avLst/>
          </a:prstGeom>
          <a:noFill/>
        </p:spPr>
        <p:txBody>
          <a:bodyPr wrap="none" lIns="0" tIns="0" rIns="0" bIns="127508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BACKGROUND</a:t>
            </a:r>
            <a:endParaRPr lang="en-US" sz="243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168896"/>
            <a:ext cx="200025" cy="2000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1500" y="1151930"/>
            <a:ext cx="1266230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Global Drivers</a:t>
            </a:r>
            <a:endParaRPr lang="en-US" sz="1395" dirty="0"/>
          </a:p>
        </p:txBody>
      </p:sp>
      <p:sp>
        <p:nvSpPr>
          <p:cNvPr id="8" name="Text 4"/>
          <p:cNvSpPr/>
          <p:nvPr/>
        </p:nvSpPr>
        <p:spPr>
          <a:xfrm>
            <a:off x="428625" y="1600200"/>
            <a:ext cx="4071938" cy="15259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Rising ConsumptionEnergy consumption has become a critical operational metric in modern data centers and networks, driven by:</a:t>
            </a:r>
            <a:endParaRPr lang="en-US" sz="1200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171450" indent="-171450" algn="l">
              <a:lnSpc>
                <a:spcPts val="1700"/>
              </a:lnSpc>
              <a:buFont typeface="Wingdings" panose="05000000000000000000" charset="0"/>
              <a:buChar char="Ø"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sustainability requirements</a:t>
            </a:r>
            <a:endParaRPr lang="en-US" sz="1200" b="1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171450" indent="-171450" algn="l">
              <a:lnSpc>
                <a:spcPts val="1700"/>
              </a:lnSpc>
              <a:buFont typeface="Wingdings" panose="05000000000000000000" charset="0"/>
              <a:buChar char="Ø"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cost efficiency demands</a:t>
            </a:r>
            <a:endParaRPr lang="en-US" sz="1200" b="1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171450" indent="-171450" algn="l">
              <a:lnSpc>
                <a:spcPts val="1700"/>
              </a:lnSpc>
              <a:buFont typeface="Wingdings" panose="05000000000000000000" charset="0"/>
              <a:buChar char="Ø"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regulatory compliance</a:t>
            </a:r>
            <a:endParaRPr lang="en-US" sz="1200" b="1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700"/>
              </a:lnSpc>
              <a:buNone/>
            </a:pPr>
            <a:endParaRPr lang="en-US" sz="1200" b="1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168896"/>
            <a:ext cx="200025" cy="20002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29188" y="1151930"/>
            <a:ext cx="1407319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Operator Needs</a:t>
            </a:r>
            <a:endParaRPr lang="en-US" sz="1395" dirty="0"/>
          </a:p>
        </p:txBody>
      </p:sp>
      <p:sp>
        <p:nvSpPr>
          <p:cNvPr id="12" name="Text 7"/>
          <p:cNvSpPr/>
          <p:nvPr/>
        </p:nvSpPr>
        <p:spPr>
          <a:xfrm>
            <a:off x="4786313" y="1600200"/>
            <a:ext cx="4071938" cy="10896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Network operators need accurate, traffic-correlated power information to support:</a:t>
            </a:r>
            <a:endParaRPr lang="en-US" sz="1400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171450" indent="-171450" algn="l">
              <a:lnSpc>
                <a:spcPts val="1700"/>
              </a:lnSpc>
              <a:buFont typeface="Wingdings" panose="05000000000000000000" charset="0"/>
              <a:buChar char="Ø"/>
            </a:pPr>
            <a:r>
              <a:rPr lang="en-US" sz="14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energy-aware routing decisions</a:t>
            </a:r>
            <a:endParaRPr lang="en-US" sz="1400" b="1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171450" indent="-171450" algn="l">
              <a:lnSpc>
                <a:spcPts val="1700"/>
              </a:lnSpc>
              <a:buFont typeface="Wingdings" panose="05000000000000000000" charset="0"/>
              <a:buChar char="Ø"/>
            </a:pPr>
            <a:r>
              <a:rPr lang="en-US" sz="14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per-service energy cost accounting</a:t>
            </a:r>
            <a:endParaRPr lang="en-US" sz="1400" b="1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171450" indent="-171450" algn="l">
              <a:lnSpc>
                <a:spcPts val="1700"/>
              </a:lnSpc>
              <a:buFont typeface="Wingdings" panose="05000000000000000000" charset="0"/>
              <a:buChar char="Ø"/>
            </a:pPr>
            <a:r>
              <a:rPr lang="en-US" sz="14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fine-grained power optimization.</a:t>
            </a:r>
            <a:endParaRPr lang="en-US" sz="1400" b="1" dirty="0">
              <a:solidFill>
                <a:srgbClr val="333333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285750" y="3187898"/>
            <a:ext cx="8572500" cy="1573411"/>
          </a:xfrm>
          <a:prstGeom prst="rect">
            <a:avLst/>
          </a:prstGeom>
          <a:solidFill>
            <a:srgbClr val="F5F5F5"/>
          </a:solidFill>
          <a:ln w="18288">
            <a:solidFill>
              <a:srgbClr val="000000"/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5" y="3302198"/>
            <a:ext cx="171450" cy="17145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28650" y="3287911"/>
            <a:ext cx="2580680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GAP: EXISTING PROTOCOLS</a:t>
            </a:r>
            <a:endParaRPr lang="en-US" sz="1195" dirty="0"/>
          </a:p>
        </p:txBody>
      </p:sp>
      <p:sp>
        <p:nvSpPr>
          <p:cNvPr id="17" name="Text 11"/>
          <p:cNvSpPr/>
          <p:nvPr/>
        </p:nvSpPr>
        <p:spPr>
          <a:xfrm>
            <a:off x="371475" y="3573661"/>
            <a:ext cx="8401050" cy="13074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protocols (SNMP, NETCONF) rely on</a:t>
            </a: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periodic polling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↓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Flaw: Loss of causality between traffic events &amp; energy consumption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↓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Impact: Delayed insights, unable to correlate power spikes with traffic bursts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700"/>
              </a:lnSpc>
              <a:buNone/>
            </a:pP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285750" y="4832747"/>
            <a:ext cx="8572500" cy="167878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19" name="Shape 13"/>
          <p:cNvSpPr/>
          <p:nvPr/>
        </p:nvSpPr>
        <p:spPr>
          <a:xfrm>
            <a:off x="285750" y="4832747"/>
            <a:ext cx="8572500" cy="7144"/>
          </a:xfrm>
          <a:prstGeom prst="rect">
            <a:avLst/>
          </a:prstGeom>
          <a:solidFill>
            <a:srgbClr val="E0E0E0"/>
          </a:solid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85750" y="428625"/>
            <a:ext cx="8572500" cy="53756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285750" y="937617"/>
            <a:ext cx="8572500" cy="285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 2"/>
          <p:cNvSpPr/>
          <p:nvPr/>
        </p:nvSpPr>
        <p:spPr>
          <a:xfrm>
            <a:off x="285750" y="428625"/>
            <a:ext cx="8572500" cy="537567"/>
          </a:xfrm>
          <a:prstGeom prst="rect">
            <a:avLst/>
          </a:prstGeom>
          <a:noFill/>
        </p:spPr>
        <p:txBody>
          <a:bodyPr wrap="none" lIns="0" tIns="0" rIns="0" bIns="127508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MOTIVATION: WHY IPFIX?</a:t>
            </a:r>
            <a:endParaRPr lang="en-US" sz="243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097459"/>
            <a:ext cx="200025" cy="2000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1500" y="1080492"/>
            <a:ext cx="3139678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Limitations of Existing Approaches</a:t>
            </a:r>
            <a:endParaRPr lang="en-US" sz="139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285750" y="1514475"/>
            <a:ext cx="4143375" cy="938315"/>
          </a:xfrm>
          <a:prstGeom prst="rect">
            <a:avLst/>
          </a:prstGeom>
          <a:solidFill>
            <a:srgbClr val="F5F5F5"/>
          </a:solidFill>
        </p:spPr>
      </p:sp>
      <p:sp>
        <p:nvSpPr>
          <p:cNvPr id="9" name="Shape 5"/>
          <p:cNvSpPr/>
          <p:nvPr/>
        </p:nvSpPr>
        <p:spPr>
          <a:xfrm>
            <a:off x="285750" y="1514475"/>
            <a:ext cx="28575" cy="938315"/>
          </a:xfrm>
          <a:prstGeom prst="rect">
            <a:avLst/>
          </a:prstGeom>
          <a:solidFill>
            <a:srgbClr val="666666"/>
          </a:solidFill>
        </p:spPr>
      </p:sp>
      <p:sp>
        <p:nvSpPr>
          <p:cNvPr id="10" name="Text 6"/>
          <p:cNvSpPr/>
          <p:nvPr/>
        </p:nvSpPr>
        <p:spPr>
          <a:xfrm>
            <a:off x="371475" y="1600200"/>
            <a:ext cx="3971925" cy="18395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SNMP &amp; NETCONF</a:t>
            </a:r>
            <a:endParaRPr lang="en-US" sz="109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71475" y="1827014"/>
            <a:ext cx="3971925" cy="5384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Request-response model with </a:t>
            </a: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fixed polling intervals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
Cannot establish causal binding between traffic events and power consumption.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285750" y="2538730"/>
            <a:ext cx="4143375" cy="888365"/>
          </a:xfrm>
          <a:prstGeom prst="rect">
            <a:avLst/>
          </a:prstGeom>
          <a:solidFill>
            <a:srgbClr val="F5F5F5"/>
          </a:solidFill>
        </p:spPr>
      </p:sp>
      <p:sp>
        <p:nvSpPr>
          <p:cNvPr id="13" name="Shape 9"/>
          <p:cNvSpPr/>
          <p:nvPr/>
        </p:nvSpPr>
        <p:spPr>
          <a:xfrm>
            <a:off x="285750" y="2538730"/>
            <a:ext cx="28800" cy="868680"/>
          </a:xfrm>
          <a:prstGeom prst="rect">
            <a:avLst/>
          </a:prstGeom>
          <a:solidFill>
            <a:srgbClr val="666666"/>
          </a:solidFill>
        </p:spPr>
      </p:sp>
      <p:sp>
        <p:nvSpPr>
          <p:cNvPr id="14" name="Text 10"/>
          <p:cNvSpPr/>
          <p:nvPr/>
        </p:nvSpPr>
        <p:spPr>
          <a:xfrm>
            <a:off x="371475" y="2624240"/>
            <a:ext cx="3971925" cy="18395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YANG Push</a:t>
            </a:r>
            <a:endParaRPr lang="en-US" sz="109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371475" y="2851054"/>
            <a:ext cx="3971925" cy="5384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Still fail to track traffic-induced power changes.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Data sampling is decoupled from data plane load dynamics.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5" y="1097459"/>
            <a:ext cx="200025" cy="2000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000625" y="1080492"/>
            <a:ext cx="1600200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IPFIX Advantages</a:t>
            </a:r>
            <a:endParaRPr lang="en-US" sz="139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4714875" y="1514475"/>
            <a:ext cx="4143375" cy="872490"/>
          </a:xfrm>
          <a:prstGeom prst="rect">
            <a:avLst/>
          </a:prstGeom>
          <a:solidFill>
            <a:srgbClr val="F0F0F0"/>
          </a:solidFill>
        </p:spPr>
      </p:sp>
      <p:sp>
        <p:nvSpPr>
          <p:cNvPr id="19" name="Shape 14"/>
          <p:cNvSpPr/>
          <p:nvPr/>
        </p:nvSpPr>
        <p:spPr>
          <a:xfrm>
            <a:off x="4714875" y="1514475"/>
            <a:ext cx="28575" cy="8712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0" name="Text 15"/>
          <p:cNvSpPr/>
          <p:nvPr/>
        </p:nvSpPr>
        <p:spPr>
          <a:xfrm>
            <a:off x="4800600" y="1600200"/>
            <a:ext cx="3971925" cy="18395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Event-Driven</a:t>
            </a:r>
            <a:endParaRPr lang="en-US" sz="109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4800600" y="1827014"/>
            <a:ext cx="3971925" cy="5384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Binds metering directly to traffic events (e.g., flow expiration).
Ensures </a:t>
            </a: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timely and causal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reporting.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2" name="Shape 17"/>
          <p:cNvSpPr/>
          <p:nvPr/>
        </p:nvSpPr>
        <p:spPr>
          <a:xfrm>
            <a:off x="4714875" y="2472798"/>
            <a:ext cx="4143375" cy="578281"/>
          </a:xfrm>
          <a:prstGeom prst="rect">
            <a:avLst/>
          </a:prstGeom>
          <a:solidFill>
            <a:srgbClr val="F0F0F0"/>
          </a:solidFill>
        </p:spPr>
      </p:sp>
      <p:sp>
        <p:nvSpPr>
          <p:cNvPr id="23" name="Shape 18"/>
          <p:cNvSpPr/>
          <p:nvPr/>
        </p:nvSpPr>
        <p:spPr>
          <a:xfrm>
            <a:off x="4714875" y="2472798"/>
            <a:ext cx="28575" cy="57828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9"/>
          <p:cNvSpPr/>
          <p:nvPr/>
        </p:nvSpPr>
        <p:spPr>
          <a:xfrm>
            <a:off x="4800600" y="2558523"/>
            <a:ext cx="3971925" cy="18395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Traffic-Correlated</a:t>
            </a:r>
            <a:endParaRPr lang="en-US" sz="109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4800600" y="2785337"/>
            <a:ext cx="4065905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Triggered by </a:t>
            </a: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packet counts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or </a:t>
            </a: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active/inactive timeouts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4714875" y="3136804"/>
            <a:ext cx="4143375" cy="758298"/>
          </a:xfrm>
          <a:prstGeom prst="rect">
            <a:avLst/>
          </a:prstGeom>
          <a:solidFill>
            <a:srgbClr val="F0F0F0"/>
          </a:solidFill>
        </p:spPr>
      </p:sp>
      <p:sp>
        <p:nvSpPr>
          <p:cNvPr id="27" name="Shape 22"/>
          <p:cNvSpPr/>
          <p:nvPr/>
        </p:nvSpPr>
        <p:spPr>
          <a:xfrm>
            <a:off x="4714875" y="3136804"/>
            <a:ext cx="28575" cy="75829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8" name="Text 23"/>
          <p:cNvSpPr/>
          <p:nvPr/>
        </p:nvSpPr>
        <p:spPr>
          <a:xfrm>
            <a:off x="4800600" y="3222529"/>
            <a:ext cx="3971925" cy="18395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Extensible</a:t>
            </a:r>
            <a:endParaRPr lang="en-US" sz="109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4800600" y="3449343"/>
            <a:ext cx="3971925" cy="3587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Easy to add new Information Elements without protocol stack changes.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30" name="Shape 25"/>
          <p:cNvSpPr/>
          <p:nvPr/>
        </p:nvSpPr>
        <p:spPr>
          <a:xfrm>
            <a:off x="285750" y="4171922"/>
            <a:ext cx="8572500" cy="560812"/>
          </a:xfrm>
          <a:prstGeom prst="rect">
            <a:avLst/>
          </a:prstGeom>
          <a:solidFill>
            <a:srgbClr val="FFFFFF"/>
          </a:solidFill>
          <a:ln w="18288">
            <a:solidFill>
              <a:srgbClr val="000000"/>
            </a:solidFill>
            <a:prstDash val="solid"/>
          </a:ln>
        </p:spPr>
      </p:sp>
      <p:sp>
        <p:nvSpPr>
          <p:cNvPr id="31" name="Text 26"/>
          <p:cNvSpPr/>
          <p:nvPr/>
        </p:nvSpPr>
        <p:spPr>
          <a:xfrm>
            <a:off x="285750" y="4171922"/>
            <a:ext cx="8572500" cy="394970"/>
          </a:xfrm>
          <a:prstGeom prst="rect">
            <a:avLst/>
          </a:prstGeom>
          <a:noFill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Insight: IPFIX’s event-driven architecture is naturally suited for traffic-correlated energy telemetry.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32" name="Shape 27"/>
          <p:cNvSpPr/>
          <p:nvPr/>
        </p:nvSpPr>
        <p:spPr>
          <a:xfrm>
            <a:off x="285750" y="4818459"/>
            <a:ext cx="8572500" cy="182166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33" name="Shape 28"/>
          <p:cNvSpPr/>
          <p:nvPr/>
        </p:nvSpPr>
        <p:spPr>
          <a:xfrm>
            <a:off x="285750" y="4818459"/>
            <a:ext cx="8572500" cy="7144"/>
          </a:xfrm>
          <a:prstGeom prst="rect">
            <a:avLst/>
          </a:prstGeom>
          <a:solidFill>
            <a:srgbClr val="E0E0E0"/>
          </a:solid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428625"/>
            <a:ext cx="8286750" cy="53756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428625" y="937617"/>
            <a:ext cx="8286750" cy="285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 2"/>
          <p:cNvSpPr/>
          <p:nvPr/>
        </p:nvSpPr>
        <p:spPr>
          <a:xfrm>
            <a:off x="428625" y="428625"/>
            <a:ext cx="8286750" cy="537567"/>
          </a:xfrm>
          <a:prstGeom prst="rect">
            <a:avLst/>
          </a:prstGeom>
          <a:noFill/>
        </p:spPr>
        <p:txBody>
          <a:bodyPr wrap="none" lIns="0" tIns="0" rIns="0" bIns="127508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</a:t>
            </a:r>
            <a:endParaRPr lang="en-US" sz="243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" y="1415355"/>
            <a:ext cx="128588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00100" y="1370707"/>
            <a:ext cx="108331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Proposal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800100" y="1613595"/>
            <a:ext cx="4569795" cy="4356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Defines </a:t>
            </a: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six new IPFIX Information Elements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 export energy consumption for physical entities in network devices.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215455"/>
            <a:ext cx="171450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0100" y="2170807"/>
            <a:ext cx="173736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Granularity &amp; Metrics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00100" y="2413695"/>
            <a:ext cx="4073723" cy="6534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levels: </a:t>
            </a: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Device, Line Card, Port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
Two types: </a:t>
            </a: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Realtime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(instantaneous) &amp; </a:t>
            </a: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Average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(interval-based).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" y="3180655"/>
            <a:ext cx="128588" cy="1714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00100" y="3136007"/>
            <a:ext cx="1435735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Characteristic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800100" y="3378895"/>
            <a:ext cx="4569795" cy="4356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Traffic-driven export</a:t>
            </a: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preserves causality between traffic events and energy consumption.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" y="3980755"/>
            <a:ext cx="171450" cy="17145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00100" y="3936107"/>
            <a:ext cx="1489710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 Applications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800100" y="4178995"/>
            <a:ext cx="4569795" cy="4356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Energy-aware routing, per-flow energy auditing, and fine-grained power management.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8" name="Shape 11"/>
          <p:cNvSpPr/>
          <p:nvPr/>
        </p:nvSpPr>
        <p:spPr>
          <a:xfrm>
            <a:off x="5627070" y="1109067"/>
            <a:ext cx="3088305" cy="3595092"/>
          </a:xfrm>
          <a:prstGeom prst="rect">
            <a:avLst/>
          </a:prstGeom>
          <a:solidFill>
            <a:srgbClr val="FAFAFA"/>
          </a:solidFill>
          <a:ln w="9144">
            <a:solidFill>
              <a:srgbClr val="E0E0E0"/>
            </a:solidFill>
            <a:prstDash val="solid"/>
          </a:ln>
        </p:spPr>
      </p:sp>
      <p:sp>
        <p:nvSpPr>
          <p:cNvPr id="19" name="Shape 12"/>
          <p:cNvSpPr/>
          <p:nvPr/>
        </p:nvSpPr>
        <p:spPr>
          <a:xfrm>
            <a:off x="6242521" y="2183309"/>
            <a:ext cx="1857375" cy="425053"/>
          </a:xfrm>
          <a:prstGeom prst="rect">
            <a:avLst/>
          </a:prstGeom>
          <a:solidFill>
            <a:srgbClr val="FFFFFF"/>
          </a:solidFill>
          <a:ln w="18288">
            <a:solidFill>
              <a:srgbClr val="000000"/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7149778" y="2622649"/>
            <a:ext cx="14288" cy="12858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1" name="Text 14"/>
          <p:cNvSpPr/>
          <p:nvPr/>
        </p:nvSpPr>
        <p:spPr>
          <a:xfrm>
            <a:off x="6242521" y="2183309"/>
            <a:ext cx="1857375" cy="425053"/>
          </a:xfrm>
          <a:prstGeom prst="rect">
            <a:avLst/>
          </a:prstGeom>
          <a:noFill/>
        </p:spPr>
        <p:txBody>
          <a:bodyPr wrap="square" lIns="136017" tIns="136017" rIns="136017" bIns="136017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Device Level</a:t>
            </a:r>
            <a:endParaRPr lang="en-US" sz="985" dirty="0"/>
          </a:p>
        </p:txBody>
      </p:sp>
      <p:sp>
        <p:nvSpPr>
          <p:cNvPr id="22" name="Shape 15"/>
          <p:cNvSpPr/>
          <p:nvPr/>
        </p:nvSpPr>
        <p:spPr>
          <a:xfrm>
            <a:off x="6242521" y="2679799"/>
            <a:ext cx="1857375" cy="425053"/>
          </a:xfrm>
          <a:prstGeom prst="rect">
            <a:avLst/>
          </a:prstGeom>
          <a:solidFill>
            <a:srgbClr val="FFFFFF"/>
          </a:solidFill>
          <a:ln w="18288">
            <a:solidFill>
              <a:srgbClr val="000000"/>
            </a:solidFill>
            <a:prstDash val="solid"/>
          </a:ln>
        </p:spPr>
      </p:sp>
      <p:sp>
        <p:nvSpPr>
          <p:cNvPr id="23" name="Shape 16"/>
          <p:cNvSpPr/>
          <p:nvPr/>
        </p:nvSpPr>
        <p:spPr>
          <a:xfrm>
            <a:off x="7149778" y="3119140"/>
            <a:ext cx="14288" cy="128588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7"/>
          <p:cNvSpPr/>
          <p:nvPr/>
        </p:nvSpPr>
        <p:spPr>
          <a:xfrm>
            <a:off x="6242521" y="2679799"/>
            <a:ext cx="1857375" cy="425053"/>
          </a:xfrm>
          <a:prstGeom prst="rect">
            <a:avLst/>
          </a:prstGeom>
          <a:noFill/>
        </p:spPr>
        <p:txBody>
          <a:bodyPr wrap="square" lIns="136017" tIns="136017" rIns="136017" bIns="136017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Line Card Level</a:t>
            </a:r>
            <a:endParaRPr lang="en-US" sz="985" dirty="0"/>
          </a:p>
        </p:txBody>
      </p:sp>
      <p:sp>
        <p:nvSpPr>
          <p:cNvPr id="25" name="Shape 18"/>
          <p:cNvSpPr/>
          <p:nvPr/>
        </p:nvSpPr>
        <p:spPr>
          <a:xfrm>
            <a:off x="6242521" y="3176290"/>
            <a:ext cx="1857375" cy="425053"/>
          </a:xfrm>
          <a:prstGeom prst="rect">
            <a:avLst/>
          </a:prstGeom>
          <a:solidFill>
            <a:srgbClr val="FFFFFF"/>
          </a:solidFill>
          <a:ln w="18288">
            <a:solidFill>
              <a:srgbClr val="000000"/>
            </a:solidFill>
            <a:prstDash val="solid"/>
          </a:ln>
        </p:spPr>
      </p:sp>
      <p:sp>
        <p:nvSpPr>
          <p:cNvPr id="26" name="Text 19"/>
          <p:cNvSpPr/>
          <p:nvPr/>
        </p:nvSpPr>
        <p:spPr>
          <a:xfrm>
            <a:off x="6242521" y="3176290"/>
            <a:ext cx="1857375" cy="425053"/>
          </a:xfrm>
          <a:prstGeom prst="rect">
            <a:avLst/>
          </a:prstGeom>
          <a:noFill/>
        </p:spPr>
        <p:txBody>
          <a:bodyPr wrap="square" lIns="136017" tIns="136017" rIns="136017" bIns="136017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Port Level</a:t>
            </a:r>
            <a:endParaRPr lang="en-US" sz="985" dirty="0"/>
          </a:p>
        </p:txBody>
      </p:sp>
      <p:sp>
        <p:nvSpPr>
          <p:cNvPr id="27" name="Shape 20"/>
          <p:cNvSpPr/>
          <p:nvPr/>
        </p:nvSpPr>
        <p:spPr>
          <a:xfrm>
            <a:off x="428625" y="4875609"/>
            <a:ext cx="8286750" cy="19645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28" name="Shape 21"/>
          <p:cNvSpPr/>
          <p:nvPr/>
        </p:nvSpPr>
        <p:spPr>
          <a:xfrm>
            <a:off x="428625" y="4875609"/>
            <a:ext cx="8286750" cy="7144"/>
          </a:xfrm>
          <a:prstGeom prst="rect">
            <a:avLst/>
          </a:prstGeom>
          <a:solidFill>
            <a:srgbClr val="E0E0E0"/>
          </a:solid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428625"/>
            <a:ext cx="8286750" cy="53756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428625" y="937617"/>
            <a:ext cx="8286750" cy="285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 2"/>
          <p:cNvSpPr/>
          <p:nvPr/>
        </p:nvSpPr>
        <p:spPr>
          <a:xfrm>
            <a:off x="428625" y="428625"/>
            <a:ext cx="8286750" cy="537567"/>
          </a:xfrm>
          <a:prstGeom prst="rect">
            <a:avLst/>
          </a:prstGeom>
          <a:noFill/>
        </p:spPr>
        <p:txBody>
          <a:bodyPr wrap="none" lIns="0" tIns="0" rIns="0" bIns="127508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INFORMATION ELEMENTS</a:t>
            </a:r>
            <a:endParaRPr lang="en-US" sz="2435" dirty="0"/>
          </a:p>
        </p:txBody>
      </p:sp>
      <p:sp>
        <p:nvSpPr>
          <p:cNvPr id="6" name="Shape 3"/>
          <p:cNvSpPr/>
          <p:nvPr/>
        </p:nvSpPr>
        <p:spPr>
          <a:xfrm>
            <a:off x="428625" y="1136690"/>
            <a:ext cx="8286750" cy="1764506"/>
          </a:xfrm>
          <a:prstGeom prst="rect">
            <a:avLst/>
          </a:prstGeom>
          <a:solidFill>
            <a:srgbClr val="000000">
              <a:alpha val="0"/>
            </a:srgbClr>
          </a:solidFill>
          <a:ln w="18288">
            <a:solidFill>
              <a:srgbClr val="00000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8625" y="1151930"/>
            <a:ext cx="1428750" cy="29468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8" name="Text 5"/>
          <p:cNvSpPr/>
          <p:nvPr/>
        </p:nvSpPr>
        <p:spPr>
          <a:xfrm>
            <a:off x="428625" y="1137345"/>
            <a:ext cx="1428750" cy="323850"/>
          </a:xfrm>
          <a:prstGeom prst="rect">
            <a:avLst/>
          </a:prstGeom>
          <a:noFill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LEVEL</a:t>
            </a:r>
            <a:endParaRPr lang="en-US" sz="1400" b="1" dirty="0">
              <a:solidFill>
                <a:srgbClr val="FFFFF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1857375" y="1151930"/>
            <a:ext cx="3429000" cy="29468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Text 7"/>
          <p:cNvSpPr/>
          <p:nvPr/>
        </p:nvSpPr>
        <p:spPr>
          <a:xfrm>
            <a:off x="1857375" y="1137345"/>
            <a:ext cx="3429000" cy="323850"/>
          </a:xfrm>
          <a:prstGeom prst="rect">
            <a:avLst/>
          </a:prstGeom>
          <a:noFill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REALTIME (INSTANTANEOUS)</a:t>
            </a:r>
            <a:endParaRPr lang="en-US" sz="1400" b="1" dirty="0">
              <a:solidFill>
                <a:srgbClr val="FFFFF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5286375" y="1151930"/>
            <a:ext cx="3429000" cy="29468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2" name="Text 9"/>
          <p:cNvSpPr/>
          <p:nvPr/>
        </p:nvSpPr>
        <p:spPr>
          <a:xfrm>
            <a:off x="5286375" y="1137345"/>
            <a:ext cx="3429000" cy="323850"/>
          </a:xfrm>
          <a:prstGeom prst="rect">
            <a:avLst/>
          </a:prstGeom>
          <a:noFill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AVERAGE (INTERVAL)</a:t>
            </a:r>
            <a:endParaRPr lang="en-US" sz="1400" b="1" dirty="0">
              <a:solidFill>
                <a:srgbClr val="FFFFF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28625" y="1446609"/>
            <a:ext cx="1428750" cy="480417"/>
          </a:xfrm>
          <a:prstGeom prst="rect">
            <a:avLst/>
          </a:prstGeom>
          <a:solidFill>
            <a:srgbClr val="F5F5F5"/>
          </a:solidFill>
        </p:spPr>
      </p:sp>
      <p:sp>
        <p:nvSpPr>
          <p:cNvPr id="14" name="Shape 11"/>
          <p:cNvSpPr/>
          <p:nvPr/>
        </p:nvSpPr>
        <p:spPr>
          <a:xfrm>
            <a:off x="1850231" y="1446609"/>
            <a:ext cx="7144" cy="48041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Shape 12"/>
          <p:cNvSpPr/>
          <p:nvPr/>
        </p:nvSpPr>
        <p:spPr>
          <a:xfrm>
            <a:off x="428625" y="1919883"/>
            <a:ext cx="1428750" cy="7144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Text 13"/>
          <p:cNvSpPr/>
          <p:nvPr/>
        </p:nvSpPr>
        <p:spPr>
          <a:xfrm>
            <a:off x="428625" y="1529338"/>
            <a:ext cx="1428750" cy="314960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Device</a:t>
            </a:r>
            <a:endParaRPr lang="en-US" sz="1400" b="1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1914525" y="1599009"/>
            <a:ext cx="1637665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deviceRealtimePower</a:t>
            </a:r>
            <a:endParaRPr lang="en-US" sz="1400" b="1" dirty="0">
              <a:solidFill>
                <a:srgbClr val="000000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343525" y="1599009"/>
            <a:ext cx="1574800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deviceAveragePower</a:t>
            </a:r>
            <a:endParaRPr lang="en-US" sz="1400" b="1" dirty="0">
              <a:solidFill>
                <a:srgbClr val="000000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428625" y="1927027"/>
            <a:ext cx="1428750" cy="480417"/>
          </a:xfrm>
          <a:prstGeom prst="rect">
            <a:avLst/>
          </a:prstGeom>
          <a:solidFill>
            <a:srgbClr val="F5F5F5"/>
          </a:solidFill>
        </p:spPr>
      </p:sp>
      <p:sp>
        <p:nvSpPr>
          <p:cNvPr id="22" name="Shape 19"/>
          <p:cNvSpPr/>
          <p:nvPr/>
        </p:nvSpPr>
        <p:spPr>
          <a:xfrm>
            <a:off x="1850231" y="1927027"/>
            <a:ext cx="7144" cy="48041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3" name="Shape 20"/>
          <p:cNvSpPr/>
          <p:nvPr/>
        </p:nvSpPr>
        <p:spPr>
          <a:xfrm>
            <a:off x="428625" y="2400300"/>
            <a:ext cx="1428750" cy="7144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21"/>
          <p:cNvSpPr/>
          <p:nvPr/>
        </p:nvSpPr>
        <p:spPr>
          <a:xfrm>
            <a:off x="428625" y="2009756"/>
            <a:ext cx="1428750" cy="314960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Line Card</a:t>
            </a:r>
            <a:endParaRPr lang="en-US" sz="1400" b="1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1914525" y="2079427"/>
            <a:ext cx="1835785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lineCardRealtimePower</a:t>
            </a:r>
            <a:endParaRPr lang="en-US" sz="1400" b="1" dirty="0">
              <a:solidFill>
                <a:srgbClr val="000000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5343525" y="2079427"/>
            <a:ext cx="1772920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lineCardAveragePower</a:t>
            </a:r>
            <a:endParaRPr lang="en-US" sz="1400" b="1" dirty="0">
              <a:solidFill>
                <a:srgbClr val="000000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  <p:sp>
        <p:nvSpPr>
          <p:cNvPr id="29" name="Shape 26"/>
          <p:cNvSpPr/>
          <p:nvPr/>
        </p:nvSpPr>
        <p:spPr>
          <a:xfrm>
            <a:off x="428625" y="2407444"/>
            <a:ext cx="1428750" cy="480417"/>
          </a:xfrm>
          <a:prstGeom prst="rect">
            <a:avLst/>
          </a:prstGeom>
          <a:solidFill>
            <a:srgbClr val="F5F5F5"/>
          </a:solidFill>
        </p:spPr>
      </p:sp>
      <p:sp>
        <p:nvSpPr>
          <p:cNvPr id="30" name="Shape 27"/>
          <p:cNvSpPr/>
          <p:nvPr/>
        </p:nvSpPr>
        <p:spPr>
          <a:xfrm>
            <a:off x="1850231" y="2407444"/>
            <a:ext cx="7144" cy="48041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2" name="Text 29"/>
          <p:cNvSpPr/>
          <p:nvPr/>
        </p:nvSpPr>
        <p:spPr>
          <a:xfrm>
            <a:off x="428625" y="2490173"/>
            <a:ext cx="1428750" cy="314960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Port</a:t>
            </a:r>
            <a:endParaRPr lang="en-US" sz="1400" b="1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1914525" y="2559844"/>
            <a:ext cx="1489710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portRealtimePower</a:t>
            </a:r>
            <a:endParaRPr lang="en-US" sz="1400" b="1" dirty="0">
              <a:solidFill>
                <a:srgbClr val="000000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  <p:sp>
        <p:nvSpPr>
          <p:cNvPr id="35" name="Text 32"/>
          <p:cNvSpPr/>
          <p:nvPr/>
        </p:nvSpPr>
        <p:spPr>
          <a:xfrm>
            <a:off x="5343525" y="2559844"/>
            <a:ext cx="1426845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portAveragePower</a:t>
            </a:r>
            <a:endParaRPr lang="en-US" sz="1400" b="1" dirty="0">
              <a:solidFill>
                <a:srgbClr val="000000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  <p:sp>
        <p:nvSpPr>
          <p:cNvPr id="42" name="Shape 39"/>
          <p:cNvSpPr/>
          <p:nvPr/>
        </p:nvSpPr>
        <p:spPr>
          <a:xfrm>
            <a:off x="428625" y="3361055"/>
            <a:ext cx="8286750" cy="1049655"/>
          </a:xfrm>
          <a:prstGeom prst="rect">
            <a:avLst/>
          </a:prstGeom>
          <a:solidFill>
            <a:srgbClr val="FAFAFA"/>
          </a:solidFill>
          <a:ln w="9144">
            <a:solidFill>
              <a:srgbClr val="CCCCCC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14350" y="3446859"/>
            <a:ext cx="1710690" cy="229870"/>
          </a:xfrm>
          <a:prstGeom prst="rect">
            <a:avLst/>
          </a:prstGeom>
          <a:noFill/>
        </p:spPr>
        <p:txBody>
          <a:bodyPr wrap="none" lIns="0" tIns="0" rIns="0" bIns="51054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TRIGGERS</a:t>
            </a:r>
            <a:endParaRPr lang="en-US" sz="1400" b="1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4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3747790"/>
            <a:ext cx="112514" cy="128588"/>
          </a:xfrm>
          <a:prstGeom prst="rect">
            <a:avLst/>
          </a:prstGeom>
        </p:spPr>
      </p:pic>
      <p:sp>
        <p:nvSpPr>
          <p:cNvPr id="45" name="Text 41"/>
          <p:cNvSpPr/>
          <p:nvPr/>
        </p:nvSpPr>
        <p:spPr>
          <a:xfrm>
            <a:off x="698302" y="3736181"/>
            <a:ext cx="1031875" cy="1536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Packet Count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46" name="Text 42"/>
          <p:cNvSpPr/>
          <p:nvPr/>
        </p:nvSpPr>
        <p:spPr>
          <a:xfrm>
            <a:off x="514350" y="4011811"/>
            <a:ext cx="1663065" cy="2819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when N packets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1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are processed.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4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006" y="3747790"/>
            <a:ext cx="96441" cy="128588"/>
          </a:xfrm>
          <a:prstGeom prst="rect">
            <a:avLst/>
          </a:prstGeom>
        </p:spPr>
      </p:pic>
      <p:sp>
        <p:nvSpPr>
          <p:cNvPr id="48" name="Text 43"/>
          <p:cNvSpPr/>
          <p:nvPr/>
        </p:nvSpPr>
        <p:spPr>
          <a:xfrm>
            <a:off x="3415885" y="3736181"/>
            <a:ext cx="1162050" cy="1536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 Timeout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49" name="Text 44"/>
          <p:cNvSpPr/>
          <p:nvPr/>
        </p:nvSpPr>
        <p:spPr>
          <a:xfrm>
            <a:off x="3248006" y="4011811"/>
            <a:ext cx="2092960" cy="2819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Periodic export for sustained 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1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low-rate traffic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5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691" y="3747790"/>
            <a:ext cx="96441" cy="128588"/>
          </a:xfrm>
          <a:prstGeom prst="rect">
            <a:avLst/>
          </a:prstGeom>
        </p:spPr>
      </p:pic>
      <p:sp>
        <p:nvSpPr>
          <p:cNvPr id="51" name="Text 45"/>
          <p:cNvSpPr/>
          <p:nvPr/>
        </p:nvSpPr>
        <p:spPr>
          <a:xfrm>
            <a:off x="6149569" y="3736181"/>
            <a:ext cx="1290955" cy="1536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Inactive Timeout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52" name="Text 46"/>
          <p:cNvSpPr/>
          <p:nvPr/>
        </p:nvSpPr>
        <p:spPr>
          <a:xfrm>
            <a:off x="5981691" y="4011811"/>
            <a:ext cx="1697990" cy="1409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when flow ends.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53" name="Shape 47"/>
          <p:cNvSpPr/>
          <p:nvPr/>
        </p:nvSpPr>
        <p:spPr>
          <a:xfrm>
            <a:off x="428625" y="4768453"/>
            <a:ext cx="8286750" cy="19645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54" name="Shape 48"/>
          <p:cNvSpPr/>
          <p:nvPr/>
        </p:nvSpPr>
        <p:spPr>
          <a:xfrm>
            <a:off x="428625" y="4768453"/>
            <a:ext cx="8286750" cy="7144"/>
          </a:xfrm>
          <a:prstGeom prst="rect">
            <a:avLst/>
          </a:prstGeom>
          <a:solidFill>
            <a:srgbClr val="E0E0E0"/>
          </a:solid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428625"/>
            <a:ext cx="8286750" cy="53756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428625" y="937617"/>
            <a:ext cx="8286750" cy="285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 2"/>
          <p:cNvSpPr/>
          <p:nvPr/>
        </p:nvSpPr>
        <p:spPr>
          <a:xfrm>
            <a:off x="428625" y="428625"/>
            <a:ext cx="8286750" cy="537567"/>
          </a:xfrm>
          <a:prstGeom prst="rect">
            <a:avLst/>
          </a:prstGeom>
          <a:noFill/>
        </p:spPr>
        <p:txBody>
          <a:bodyPr wrap="none" lIns="0" tIns="0" rIns="0" bIns="127508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CASE 1: ENERGY-AWARE ROUTING</a:t>
            </a:r>
            <a:endParaRPr lang="en-US" sz="243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381522"/>
            <a:ext cx="171450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1513" y="1367234"/>
            <a:ext cx="807244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GOAL</a:t>
            </a:r>
            <a:endParaRPr lang="en-US" sz="119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28625" y="1638697"/>
            <a:ext cx="3669264" cy="4356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Compute network paths that minimize </a:t>
            </a: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energy cost</a:t>
            </a: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not just latency or bandwidth.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2210197"/>
            <a:ext cx="171450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1513" y="2195909"/>
            <a:ext cx="1153716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PROBLEM</a:t>
            </a:r>
            <a:endParaRPr lang="en-US" sz="119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428625" y="2467372"/>
            <a:ext cx="3669264" cy="6534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Traditional metrics are poor proxies for power. Polling is too slow to capture the </a:t>
            </a: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power spikes</a:t>
            </a: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caused by micro-bursts.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253184"/>
            <a:ext cx="171450" cy="1714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1513" y="3238897"/>
            <a:ext cx="1185863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SOLUTION</a:t>
            </a:r>
            <a:endParaRPr lang="en-US" sz="119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428625" y="3538855"/>
            <a:ext cx="3671570" cy="8718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charset="0"/>
                <a:ea typeface="monospace" pitchFamily="34" charset="-122"/>
                <a:cs typeface="Times New Roman" panose="02020603050405020304" charset="0"/>
                <a:sym typeface="+mn-ea"/>
              </a:rPr>
              <a:t>RealtimePower </a:t>
            </a: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  <a:sym typeface="+mn-ea"/>
              </a:rPr>
              <a:t>triggered by traffic thresholds. This provides instantaneous power draw data directly correlated with specific traffic loads.</a:t>
            </a:r>
            <a:endParaRPr lang="en-US" sz="1200" dirty="0">
              <a:solidFill>
                <a:schemeClr val="tx1"/>
              </a:solidFill>
            </a:endParaRPr>
          </a:p>
          <a:p>
            <a:pPr marL="0" indent="0" algn="l">
              <a:lnSpc>
                <a:spcPts val="1700"/>
              </a:lnSpc>
              <a:buNone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9" name="Shape 13"/>
          <p:cNvSpPr/>
          <p:nvPr/>
        </p:nvSpPr>
        <p:spPr>
          <a:xfrm>
            <a:off x="4312202" y="1151930"/>
            <a:ext cx="4403173" cy="3666530"/>
          </a:xfrm>
          <a:prstGeom prst="rect">
            <a:avLst/>
          </a:prstGeom>
          <a:solidFill>
            <a:srgbClr val="FAFAFA"/>
          </a:solidFill>
          <a:ln w="18288">
            <a:solidFill>
              <a:srgbClr val="000000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4440789" y="1280517"/>
            <a:ext cx="4145998" cy="551855"/>
          </a:xfrm>
          <a:prstGeom prst="rect">
            <a:avLst/>
          </a:prstGeom>
          <a:solidFill>
            <a:srgbClr val="FFFFFF"/>
          </a:solidFill>
          <a:ln w="9144">
            <a:solidFill>
              <a:srgbClr val="CCCCCC"/>
            </a:solidFill>
            <a:prstDash val="solid"/>
          </a:ln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521" y="1427857"/>
            <a:ext cx="285750" cy="2286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040864" y="1454825"/>
            <a:ext cx="988695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Traffic Burst</a:t>
            </a:r>
            <a:endParaRPr lang="en-US" sz="1400" b="1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495" y="2023104"/>
            <a:ext cx="128588" cy="17145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440789" y="2410290"/>
            <a:ext cx="4145998" cy="573286"/>
          </a:xfrm>
          <a:prstGeom prst="rect">
            <a:avLst/>
          </a:prstGeom>
          <a:solidFill>
            <a:srgbClr val="FFFFFF"/>
          </a:solidFill>
          <a:ln w="9144">
            <a:solidFill>
              <a:srgbClr val="CCCCCC"/>
            </a:solidFill>
            <a:prstDash val="solid"/>
          </a:ln>
        </p:spPr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3671" y="2574038"/>
            <a:ext cx="171450" cy="22860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5040864" y="2592195"/>
            <a:ext cx="1061720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IPFIX Export</a:t>
            </a:r>
            <a:endParaRPr lang="en-US" sz="1400" b="1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495" y="3182848"/>
            <a:ext cx="128588" cy="17145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4440789" y="3572880"/>
            <a:ext cx="4145998" cy="551855"/>
          </a:xfrm>
          <a:prstGeom prst="rect">
            <a:avLst/>
          </a:prstGeom>
          <a:solidFill>
            <a:srgbClr val="FFFFFF"/>
          </a:solidFill>
          <a:ln w="9144">
            <a:solidFill>
              <a:srgbClr val="CCCCCC"/>
            </a:solidFill>
            <a:prstDash val="solid"/>
          </a:ln>
        </p:spPr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5096" y="3731716"/>
            <a:ext cx="228600" cy="228600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5040864" y="3760589"/>
            <a:ext cx="1329690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Controller Action</a:t>
            </a:r>
            <a:endParaRPr lang="en-US" sz="1400" b="1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36" name="Shape 25"/>
          <p:cNvSpPr/>
          <p:nvPr/>
        </p:nvSpPr>
        <p:spPr>
          <a:xfrm>
            <a:off x="4440789" y="4366617"/>
            <a:ext cx="4145998" cy="32325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7" name="Text 26"/>
          <p:cNvSpPr/>
          <p:nvPr/>
        </p:nvSpPr>
        <p:spPr>
          <a:xfrm>
            <a:off x="4440789" y="4366617"/>
            <a:ext cx="4145998" cy="323255"/>
          </a:xfrm>
          <a:prstGeom prst="rect">
            <a:avLst/>
          </a:prstGeom>
          <a:noFill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Result: Optimized "Green" Path Selection</a:t>
            </a:r>
            <a:endParaRPr lang="en-US" sz="885" dirty="0"/>
          </a:p>
        </p:txBody>
      </p:sp>
      <p:sp>
        <p:nvSpPr>
          <p:cNvPr id="38" name="Shape 27"/>
          <p:cNvSpPr/>
          <p:nvPr/>
        </p:nvSpPr>
        <p:spPr>
          <a:xfrm>
            <a:off x="428625" y="4875609"/>
            <a:ext cx="8286750" cy="19645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39" name="Shape 28"/>
          <p:cNvSpPr/>
          <p:nvPr/>
        </p:nvSpPr>
        <p:spPr>
          <a:xfrm>
            <a:off x="428625" y="4875609"/>
            <a:ext cx="8286750" cy="7144"/>
          </a:xfrm>
          <a:prstGeom prst="rect">
            <a:avLst/>
          </a:prstGeom>
          <a:solidFill>
            <a:srgbClr val="E0E0E0"/>
          </a:solid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428625"/>
            <a:ext cx="8286750" cy="53756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428625" y="937617"/>
            <a:ext cx="8286750" cy="285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 2"/>
          <p:cNvSpPr/>
          <p:nvPr/>
        </p:nvSpPr>
        <p:spPr>
          <a:xfrm>
            <a:off x="428625" y="428625"/>
            <a:ext cx="8286750" cy="537567"/>
          </a:xfrm>
          <a:prstGeom prst="rect">
            <a:avLst/>
          </a:prstGeom>
          <a:noFill/>
        </p:spPr>
        <p:txBody>
          <a:bodyPr wrap="none" lIns="0" tIns="0" rIns="0" bIns="127508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CASE 2: PER-FLOW ENERGY AUDITING</a:t>
            </a:r>
            <a:endParaRPr lang="en-US" sz="243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464072"/>
            <a:ext cx="171450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1513" y="1449784"/>
            <a:ext cx="807244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GOAL</a:t>
            </a:r>
            <a:endParaRPr lang="en-US" sz="119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28625" y="1706959"/>
            <a:ext cx="3669264" cy="2178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Attribute energy costs to specific </a:t>
            </a: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services</a:t>
            </a: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or </a:t>
            </a: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customers</a:t>
            </a: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2235597"/>
            <a:ext cx="171450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1513" y="2221309"/>
            <a:ext cx="1153716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PROBLEM</a:t>
            </a:r>
            <a:endParaRPr lang="en-US" sz="119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428625" y="2478484"/>
            <a:ext cx="3669264" cy="6534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"Elephant flows" consume significant resources across multiple components, but traditional metering is only device-wide.</a:t>
            </a:r>
            <a:endParaRPr lang="en-US" sz="12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418284"/>
            <a:ext cx="171450" cy="1714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1513" y="3403997"/>
            <a:ext cx="1185863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SOLUTION</a:t>
            </a:r>
            <a:endParaRPr lang="en-US" sz="1195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428625" y="3689985"/>
            <a:ext cx="3676650" cy="6534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Correlate </a:t>
            </a: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  <a:sym typeface="+mn-ea"/>
              </a:rPr>
              <a:t>5-tuple flow keys </a:t>
            </a: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  <a:sym typeface="+mn-ea"/>
              </a:rPr>
              <a:t>with</a:t>
            </a: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  <a:sym typeface="+mn-ea"/>
              </a:rPr>
              <a:t> linecard and port energy IEs</a:t>
            </a:r>
            <a:r>
              <a:rPr lang="en-US" sz="12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  <a:sym typeface="+mn-ea"/>
              </a:rPr>
              <a:t>. Synchronized export ensures data alignment.</a:t>
            </a:r>
            <a:endParaRPr lang="en-US" sz="1200" dirty="0">
              <a:solidFill>
                <a:schemeClr val="tx1"/>
              </a:solidFill>
            </a:endParaRPr>
          </a:p>
          <a:p>
            <a:pPr marL="0" indent="0" algn="l">
              <a:lnSpc>
                <a:spcPts val="1700"/>
              </a:lnSpc>
              <a:buNone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1" name="Shape 15"/>
          <p:cNvSpPr/>
          <p:nvPr/>
        </p:nvSpPr>
        <p:spPr>
          <a:xfrm>
            <a:off x="4312202" y="1151930"/>
            <a:ext cx="4403173" cy="3437930"/>
          </a:xfrm>
          <a:prstGeom prst="rect">
            <a:avLst/>
          </a:prstGeom>
          <a:solidFill>
            <a:srgbClr val="FAFAFA"/>
          </a:solidFill>
          <a:ln w="18288">
            <a:solidFill>
              <a:srgbClr val="000000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4855378" y="1660029"/>
            <a:ext cx="3316793" cy="537567"/>
          </a:xfrm>
          <a:prstGeom prst="rect">
            <a:avLst/>
          </a:prstGeom>
          <a:solidFill>
            <a:srgbClr val="FFFFFF"/>
          </a:solidFill>
          <a:ln w="18288">
            <a:solidFill>
              <a:srgbClr val="000000"/>
            </a:solidFill>
            <a:prstDash val="dash"/>
          </a:ln>
        </p:spPr>
      </p:sp>
      <p:sp>
        <p:nvSpPr>
          <p:cNvPr id="23" name="Text 17"/>
          <p:cNvSpPr/>
          <p:nvPr/>
        </p:nvSpPr>
        <p:spPr>
          <a:xfrm>
            <a:off x="5674622" y="1848941"/>
            <a:ext cx="1678305" cy="1536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Traffic Flow (5-Tuple)</a:t>
            </a:r>
            <a:endParaRPr lang="en-US" sz="1400" b="1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779" y="2277963"/>
            <a:ext cx="150019" cy="171450"/>
          </a:xfrm>
          <a:prstGeom prst="rect">
            <a:avLst/>
          </a:prstGeom>
        </p:spPr>
      </p:pic>
      <p:sp>
        <p:nvSpPr>
          <p:cNvPr id="26" name="Shape 19"/>
          <p:cNvSpPr/>
          <p:nvPr/>
        </p:nvSpPr>
        <p:spPr>
          <a:xfrm>
            <a:off x="4855378" y="2554784"/>
            <a:ext cx="3316793" cy="485775"/>
          </a:xfrm>
          <a:prstGeom prst="rect">
            <a:avLst/>
          </a:prstGeom>
          <a:solidFill>
            <a:srgbClr val="E0E0E0"/>
          </a:solidFill>
          <a:ln w="18288">
            <a:solidFill>
              <a:srgbClr val="000000"/>
            </a:solidFill>
            <a:prstDash val="solid"/>
          </a:ln>
        </p:spPr>
      </p:sp>
      <p:sp>
        <p:nvSpPr>
          <p:cNvPr id="30" name="Text 23"/>
          <p:cNvSpPr/>
          <p:nvPr/>
        </p:nvSpPr>
        <p:spPr>
          <a:xfrm>
            <a:off x="5584825" y="2760980"/>
            <a:ext cx="1857375" cy="1917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140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  <a:sym typeface="+mn-ea"/>
              </a:rPr>
              <a:t>Port Power/</a:t>
            </a:r>
            <a:r>
              <a:rPr lang="en-US" sz="140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 Power</a:t>
            </a:r>
            <a:endParaRPr lang="en-US" sz="1400" b="1" dirty="0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495" y="3120926"/>
            <a:ext cx="128588" cy="171450"/>
          </a:xfrm>
          <a:prstGeom prst="rect">
            <a:avLst/>
          </a:prstGeom>
        </p:spPr>
      </p:pic>
      <p:sp>
        <p:nvSpPr>
          <p:cNvPr id="32" name="Shape 24"/>
          <p:cNvSpPr/>
          <p:nvPr/>
        </p:nvSpPr>
        <p:spPr>
          <a:xfrm>
            <a:off x="4648098" y="3469184"/>
            <a:ext cx="3731382" cy="584002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3" name="Text 25"/>
          <p:cNvSpPr/>
          <p:nvPr/>
        </p:nvSpPr>
        <p:spPr>
          <a:xfrm>
            <a:off x="5366027" y="3583484"/>
            <a:ext cx="2295525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GRANULAR ACCOUNTING</a:t>
            </a:r>
            <a:endParaRPr lang="en-US" sz="1400" b="1" dirty="0">
              <a:solidFill>
                <a:srgbClr val="FFFFF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34" name="Text 26"/>
          <p:cNvSpPr/>
          <p:nvPr/>
        </p:nvSpPr>
        <p:spPr>
          <a:xfrm>
            <a:off x="5279032" y="3787080"/>
            <a:ext cx="2469515" cy="1536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Precise Billing &amp; Carbon Auditing</a:t>
            </a:r>
            <a:endParaRPr lang="en-US" sz="1400" dirty="0">
              <a:solidFill>
                <a:srgbClr val="FFFFF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35" name="Shape 27"/>
          <p:cNvSpPr/>
          <p:nvPr/>
        </p:nvSpPr>
        <p:spPr>
          <a:xfrm>
            <a:off x="428625" y="4661297"/>
            <a:ext cx="8286750" cy="19645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36" name="Shape 28"/>
          <p:cNvSpPr/>
          <p:nvPr/>
        </p:nvSpPr>
        <p:spPr>
          <a:xfrm>
            <a:off x="428625" y="4661297"/>
            <a:ext cx="8286750" cy="7144"/>
          </a:xfrm>
          <a:prstGeom prst="rect">
            <a:avLst/>
          </a:prstGeom>
          <a:solidFill>
            <a:srgbClr val="E0E0E0"/>
          </a:solid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85750" y="428625"/>
            <a:ext cx="8572500" cy="53756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285750" y="937617"/>
            <a:ext cx="8572500" cy="285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5" name="Text 2"/>
          <p:cNvSpPr/>
          <p:nvPr/>
        </p:nvSpPr>
        <p:spPr>
          <a:xfrm>
            <a:off x="285750" y="428625"/>
            <a:ext cx="8572500" cy="537567"/>
          </a:xfrm>
          <a:prstGeom prst="rect">
            <a:avLst/>
          </a:prstGeom>
          <a:noFill/>
        </p:spPr>
        <p:txBody>
          <a:bodyPr wrap="none" lIns="0" tIns="0" rIns="0" bIns="127508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INNOVATIONS</a:t>
            </a:r>
            <a:endParaRPr lang="en-US" sz="243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94805"/>
            <a:ext cx="142875" cy="2286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7225" y="1309092"/>
            <a:ext cx="1878965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Traffic-Aware Collection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28625" y="1687711"/>
            <a:ext cx="981710" cy="1409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</a:t>
            </a:r>
            <a:endParaRPr lang="en-US" sz="12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9" name="Text 5"/>
          <p:cNvSpPr/>
          <p:nvPr/>
        </p:nvSpPr>
        <p:spPr>
          <a:xfrm>
            <a:off x="428625" y="1864519"/>
            <a:ext cx="3929063" cy="19177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Uses traffic events  as the core triggering mechanism.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28625" y="2336006"/>
            <a:ext cx="668655" cy="1409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</a:t>
            </a:r>
            <a:endParaRPr lang="en-US" sz="12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28625" y="2512814"/>
            <a:ext cx="3929063" cy="3841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Solves the asynchronous collection problem of polling; enables precise causal attribution.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3" y="1294805"/>
            <a:ext cx="257175" cy="2286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129213" y="1309092"/>
            <a:ext cx="1623695" cy="20510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Composite Templates</a:t>
            </a:r>
            <a:endParaRPr lang="en-US" sz="14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4786313" y="1687711"/>
            <a:ext cx="981710" cy="1409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</a:t>
            </a:r>
            <a:endParaRPr lang="en-US" sz="12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4786313" y="1864519"/>
            <a:ext cx="3929063" cy="3841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Combines multi-level energy IEs (Device, Card, Port) with their identifiers.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4786313" y="2336006"/>
            <a:ext cx="668655" cy="1409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200" b="1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</a:t>
            </a:r>
            <a:endParaRPr lang="en-US" sz="1200" b="1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4786313" y="2512814"/>
            <a:ext cx="3929063" cy="3841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Synchronized collection of all relevant energy data in a single export event.</a:t>
            </a:r>
            <a:endParaRPr lang="en-US" sz="1400" dirty="0">
              <a:solidFill>
                <a:schemeClr val="tx1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285750" y="3513134"/>
            <a:ext cx="8572500" cy="12196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9" name="Text 14"/>
          <p:cNvSpPr/>
          <p:nvPr/>
        </p:nvSpPr>
        <p:spPr>
          <a:xfrm>
            <a:off x="3529905" y="3770393"/>
            <a:ext cx="2084189" cy="16787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985" b="1" kern="0" spc="1" dirty="0">
                <a:solidFill>
                  <a:srgbClr val="CCCC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TECHNICAL BREAKTHROUGH</a:t>
            </a:r>
            <a:endParaRPr lang="en-US" sz="985" dirty="0"/>
          </a:p>
        </p:txBody>
      </p:sp>
      <p:sp>
        <p:nvSpPr>
          <p:cNvPr id="20" name="Text 15"/>
          <p:cNvSpPr/>
          <p:nvPr/>
        </p:nvSpPr>
        <p:spPr>
          <a:xfrm>
            <a:off x="830098" y="3995421"/>
            <a:ext cx="7483776" cy="4800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27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Bridges the gap between IPFIX’s event-driven capabilities and physical-layer telemetry, creating a standardized mechanism for traffic-correlated energy monitoring.</a:t>
            </a:r>
            <a:endParaRPr lang="en-US" sz="1270" dirty="0"/>
          </a:p>
        </p:txBody>
      </p:sp>
      <p:sp>
        <p:nvSpPr>
          <p:cNvPr id="22" name="Shape 17"/>
          <p:cNvSpPr/>
          <p:nvPr/>
        </p:nvSpPr>
        <p:spPr>
          <a:xfrm>
            <a:off x="285750" y="4804172"/>
            <a:ext cx="8572500" cy="7144"/>
          </a:xfrm>
          <a:prstGeom prst="rect">
            <a:avLst/>
          </a:prstGeom>
          <a:solidFill>
            <a:srgbClr val="E0E0E0"/>
          </a:solid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281660" y="1054596"/>
            <a:ext cx="2580680" cy="60186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730" b="1" kern="0" spc="2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Thank You</a:t>
            </a:r>
            <a:endParaRPr lang="en-US" sz="3730" dirty="0"/>
          </a:p>
        </p:txBody>
      </p:sp>
      <p:sp>
        <p:nvSpPr>
          <p:cNvPr id="4" name="Text 1"/>
          <p:cNvSpPr/>
          <p:nvPr/>
        </p:nvSpPr>
        <p:spPr>
          <a:xfrm>
            <a:off x="2697659" y="1799332"/>
            <a:ext cx="3748683" cy="26789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0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Questions and feedback are welcome</a:t>
            </a:r>
            <a:endParaRPr lang="en-US" sz="1705" dirty="0"/>
          </a:p>
        </p:txBody>
      </p:sp>
      <p:sp>
        <p:nvSpPr>
          <p:cNvPr id="5" name="Text 2"/>
          <p:cNvSpPr/>
          <p:nvPr/>
        </p:nvSpPr>
        <p:spPr>
          <a:xfrm>
            <a:off x="3371850" y="3095923"/>
            <a:ext cx="2400300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Jinjie Yan</a:t>
            </a:r>
            <a:endParaRPr lang="en-US" sz="1195" dirty="0"/>
          </a:p>
        </p:txBody>
      </p:sp>
      <p:sp>
        <p:nvSpPr>
          <p:cNvPr id="6" name="Text 3"/>
          <p:cNvSpPr/>
          <p:nvPr/>
        </p:nvSpPr>
        <p:spPr>
          <a:xfrm>
            <a:off x="3972560" y="3331666"/>
            <a:ext cx="1198880" cy="17907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yan.jinjie@zte.com.cn</a:t>
            </a:r>
            <a:endParaRPr lang="en-US" sz="1050" dirty="0">
              <a:solidFill>
                <a:srgbClr val="666666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371850" y="3663851"/>
            <a:ext cx="2400300" cy="20002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Jinming Li</a:t>
            </a:r>
            <a:endParaRPr lang="en-US" sz="1195" dirty="0"/>
          </a:p>
        </p:txBody>
      </p:sp>
      <p:sp>
        <p:nvSpPr>
          <p:cNvPr id="8" name="Text 5"/>
          <p:cNvSpPr/>
          <p:nvPr/>
        </p:nvSpPr>
        <p:spPr>
          <a:xfrm>
            <a:off x="3371850" y="3899595"/>
            <a:ext cx="2400300" cy="18930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Times New Roman" panose="02020603050405020304" charset="0"/>
                <a:ea typeface="Roboto Mono" pitchFamily="34" charset="-122"/>
                <a:cs typeface="Times New Roman" panose="02020603050405020304" charset="0"/>
              </a:rPr>
              <a:t>lijinming@chinamobile.com.cn</a:t>
            </a:r>
            <a:endParaRPr lang="en-US" sz="1050" dirty="0">
              <a:solidFill>
                <a:srgbClr val="666666"/>
              </a:solidFill>
              <a:latin typeface="Times New Roman" panose="02020603050405020304" charset="0"/>
              <a:ea typeface="Roboto Mono" pitchFamily="34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4040</Words>
  <Application>WPS 演示</Application>
  <PresentationFormat>On-screen Show (16:9)</PresentationFormat>
  <Paragraphs>225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35" baseType="lpstr">
      <vt:lpstr>Arial</vt:lpstr>
      <vt:lpstr>宋体</vt:lpstr>
      <vt:lpstr>Wingdings</vt:lpstr>
      <vt:lpstr>Roboto</vt:lpstr>
      <vt:lpstr>Times New Roman</vt:lpstr>
      <vt:lpstr>Roboto</vt:lpstr>
      <vt:lpstr>Roboto</vt:lpstr>
      <vt:lpstr>Roboto Mono</vt:lpstr>
      <vt:lpstr>Roboto Mono</vt:lpstr>
      <vt:lpstr>Roboto Mono</vt:lpstr>
      <vt:lpstr>Calibri</vt:lpstr>
      <vt:lpstr>Segoe Print</vt:lpstr>
      <vt:lpstr>微软雅黑</vt:lpstr>
      <vt:lpstr>Arial Unicode MS</vt:lpstr>
      <vt:lpstr>等线</vt:lpstr>
      <vt:lpstr>MiSans</vt:lpstr>
      <vt:lpstr>MiSans</vt:lpstr>
      <vt:lpstr>MingLiU-ExtB</vt:lpstr>
      <vt:lpstr>Wingdings</vt:lpstr>
      <vt:lpstr>Javanese Text</vt:lpstr>
      <vt:lpstr>Microsoft Tai Le</vt:lpstr>
      <vt:lpstr>Trebuchet MS</vt:lpstr>
      <vt:lpstr>monospace</vt:lpstr>
      <vt:lpstr>monospace</vt:lpstr>
      <vt:lpstr>monospace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yan</cp:lastModifiedBy>
  <cp:revision>5</cp:revision>
  <dcterms:created xsi:type="dcterms:W3CDTF">2026-03-16T14:25:00Z</dcterms:created>
  <dcterms:modified xsi:type="dcterms:W3CDTF">2026-03-18T10:27:05Z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DC4D10AD97714198A2A8F666BB9D7965</vt:lpwstr>
  </property>
  <property fmtid="{D5CDD505-2E9C-101B-9397-08002B2CF9AE}" pid="3" name="KSOProductBuildVer">
    <vt:lpwstr>2052-11.8.2.12085</vt:lpwstr>
  </property>
</Properties>
</file>