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1"/>
  </p:sldMasterIdLst>
  <p:notesMasterIdLst>
    <p:notesMasterId r:id="rId10"/>
  </p:notesMasterIdLst>
  <p:handoutMasterIdLst>
    <p:handoutMasterId r:id="rId11"/>
  </p:handoutMasterIdLst>
  <p:sldIdLst>
    <p:sldId id="387" r:id="rId2"/>
    <p:sldId id="392" r:id="rId3"/>
    <p:sldId id="394" r:id="rId4"/>
    <p:sldId id="395" r:id="rId5"/>
    <p:sldId id="393" r:id="rId6"/>
    <p:sldId id="396" r:id="rId7"/>
    <p:sldId id="397" r:id="rId8"/>
    <p:sldId id="37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3082"/>
  </p:normalViewPr>
  <p:slideViewPr>
    <p:cSldViewPr>
      <p:cViewPr varScale="1">
        <p:scale>
          <a:sx n="118" d="100"/>
          <a:sy n="118" d="100"/>
        </p:scale>
        <p:origin x="101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B8D06F-00FB-2030-23C5-D5E9F61CBF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59CE43-2630-D55D-73CB-C4852D07F8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45D7CFB-7C57-F74E-BD71-82FD847F9E62}" type="datetimeFigureOut">
              <a:rPr lang="en-US"/>
              <a:pPr>
                <a:defRPr/>
              </a:pPr>
              <a:t>3/15/26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01ABA5-6220-71FF-A94C-77A97AA1B0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C3188-6DD9-C4E8-956E-BADE58C50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639EC5-F6CE-FE4A-96B6-D823531402F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B9CFA8C-3F83-B47D-2E0D-F4CCC2A0B7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D322BF13-4509-A9C2-BB70-FDBB4F08F8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0A93E86A-8095-2F50-A38A-E45B5667DB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1" name="Rectangle 5">
            <a:extLst>
              <a:ext uri="{FF2B5EF4-FFF2-40B4-BE49-F238E27FC236}">
                <a16:creationId xmlns:a16="http://schemas.microsoft.com/office/drawing/2014/main" id="{C9DC8E66-036E-5820-0FF0-D2B62D2E27A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5542" name="Rectangle 6">
            <a:extLst>
              <a:ext uri="{FF2B5EF4-FFF2-40B4-BE49-F238E27FC236}">
                <a16:creationId xmlns:a16="http://schemas.microsoft.com/office/drawing/2014/main" id="{94D89459-4DA2-5C05-D2FC-C4EDED54172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>
            <a:extLst>
              <a:ext uri="{FF2B5EF4-FFF2-40B4-BE49-F238E27FC236}">
                <a16:creationId xmlns:a16="http://schemas.microsoft.com/office/drawing/2014/main" id="{7DF4E037-88F9-95B9-03FF-E5614833D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3114E9A-30D4-9E49-80AE-2A130328286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>
            <a:extLst>
              <a:ext uri="{FF2B5EF4-FFF2-40B4-BE49-F238E27FC236}">
                <a16:creationId xmlns:a16="http://schemas.microsoft.com/office/drawing/2014/main" id="{278AB09E-CEA1-7864-E5C5-30390F2DE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Line 40">
            <a:extLst>
              <a:ext uri="{FF2B5EF4-FFF2-40B4-BE49-F238E27FC236}">
                <a16:creationId xmlns:a16="http://schemas.microsoft.com/office/drawing/2014/main" id="{CF9C344E-CC43-417D-70CC-EF191130A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41" descr="ietflogo">
            <a:extLst>
              <a:ext uri="{FF2B5EF4-FFF2-40B4-BE49-F238E27FC236}">
                <a16:creationId xmlns:a16="http://schemas.microsoft.com/office/drawing/2014/main" id="{4C38D9BE-89E8-5DE1-5C13-10B216519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7CA215-42BC-01D9-9E5B-D95100F3B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A9DE9E-013D-7FF6-08A9-5DD311FAB2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2A1A3AD-D2FC-16E2-40CA-642CD417A9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795B3-D458-D649-847F-F2F65EA79F3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957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42BFF93-9B17-9FCD-5225-D8DBFC9727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EEB99B0-088B-AFE4-1958-C7B09A1D8F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82F0125-B783-4E66-341A-D67C4446F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61EF1-0EA6-094B-87E9-B682F190B3E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67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2EF69-D22D-291F-24BA-D6795AC6C9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342DB6-5A81-D48F-738E-8F7C1C576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9A7A9B8-6408-E742-4A9F-15CEB54634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D52AB-9C12-FA4E-BB7F-0EC196781B6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6285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68580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D895-D806-C713-1DC9-7581F4E3C3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9929DF-4CFB-16EA-D9AE-6B02EE3991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4F29F0D-E3F7-DA62-FDBC-F908649FF5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07C18-0E64-4F4E-899F-C74904FD7D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440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7A992A-61BE-6C4E-3C77-5795E7E26B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1CDD2E-E296-C874-84C6-92BFF47785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651E05B-556C-7864-5D89-87E18C7419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E77EA-DB8B-DE45-A82F-E96538AEC5B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003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A0A98B4-6784-4817-9DE2-5534F38339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24FA354-8953-EE3E-9CE3-12AA2A13CA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2590988-565D-A562-C292-A01541DED8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57F63-DC1D-7649-BB70-A7F9EF5D3F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731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3B4B0D-B612-EFDF-77A9-2FABC248BA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68BFBB-91CB-F293-073F-418C20497E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3DF9787-9F02-D6E3-0F2C-06BE42B4AB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626C-5A59-6C48-B63D-38E2867551A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39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D74CBF1-CF1F-AE22-1AE7-512AC9F50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6FBA3D6-9270-E5F7-4796-F2E1CC7048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EEF7A49-418F-8E17-2344-C85E218172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266A5-7FC3-8A4D-B850-2C341EB802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579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F4E96B-FFC2-3B87-140B-A637C44F3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69B67-DDC4-A2EA-44B5-36265364A0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56E4685-7A5E-2B01-1D94-AFFB458AF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D32B7-A7F5-6646-B5C5-0104C575E63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173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B70EA710-5E96-F18F-CC16-959D5D2D7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89E6DC9-DA13-7403-2CFB-3011B41365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2CB9175-254D-046C-1AC8-B3C78C3EAB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D5569-9613-4945-9812-65E7B32542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550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DFB664-D4AE-9A5F-C0B8-4D8BA598C3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CDDAA1-8DB8-68E9-DAF2-CA216C210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6EFC19D-4899-E543-DF4C-D9AF554BEF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A4176-43D8-874E-B3DF-1EBD670BF15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496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96641C-912A-602E-C054-100D4B67A4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FE0F5-6137-F125-8F76-4DE89B543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008CBC7-391A-6535-AC9C-BC28ED68F5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079AA-032E-2D4E-BB67-A0139612E73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748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62D51EEE-8EE8-BDE9-F53C-7B4F7E32B3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494B84A-C227-2033-EA53-36F884ED13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CB0E0DD-257A-DB47-364C-7A701F42A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2B6934F0-C30C-D605-FA7B-BF6EA7E1E9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B394A220-0C92-0A56-2111-9866CCC75D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70C8B141-B803-053C-B636-5710B4BA44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B299F174-460F-284B-BDFF-FA168102E52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2" name="Picture 40" descr="ietflogo">
            <a:extLst>
              <a:ext uri="{FF2B5EF4-FFF2-40B4-BE49-F238E27FC236}">
                <a16:creationId xmlns:a16="http://schemas.microsoft.com/office/drawing/2014/main" id="{45001539-6BF7-0B7E-1E89-7AC79F0DD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68" r:id="rId1"/>
    <p:sldLayoutId id="2147484657" r:id="rId2"/>
    <p:sldLayoutId id="2147484658" r:id="rId3"/>
    <p:sldLayoutId id="2147484659" r:id="rId4"/>
    <p:sldLayoutId id="2147484660" r:id="rId5"/>
    <p:sldLayoutId id="2147484661" r:id="rId6"/>
    <p:sldLayoutId id="2147484662" r:id="rId7"/>
    <p:sldLayoutId id="2147484663" r:id="rId8"/>
    <p:sldLayoutId id="2147484664" r:id="rId9"/>
    <p:sldLayoutId id="2147484665" r:id="rId10"/>
    <p:sldLayoutId id="2147484666" r:id="rId11"/>
    <p:sldLayoutId id="214748466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8077106F-AE1F-F44D-C134-FCA9C93654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SIDR Approach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634F1D8C-E66D-C78D-2A64-314FB976A2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SBGP and </a:t>
            </a:r>
            <a:r>
              <a:rPr lang="en-US" altLang="en-US" dirty="0" err="1">
                <a:ea typeface="ＭＳ Ｐゴシック" panose="020B0600070205080204" pitchFamily="34" charset="-128"/>
              </a:rPr>
              <a:t>SoBGP</a:t>
            </a:r>
            <a:r>
              <a:rPr lang="en-US" altLang="en-US" dirty="0">
                <a:ea typeface="ＭＳ Ｐゴシック" panose="020B0600070205080204" pitchFamily="34" charset="-128"/>
              </a:rPr>
              <a:t> represented different tradeoffs between processing load and levels of assurance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A new WG (RPSEC) was formed to list set of functional requirements that a secured routing framework should address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Working reached an agreement on using signed credentials to validate the function of route origination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WG also stalled on the topic of path validation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WG could not get to considering adherence to policy constraints</a:t>
            </a:r>
          </a:p>
          <a:p>
            <a:pPr marL="344487" lvl="1" indent="0"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 2005, SIDR was created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IDR was pretty busy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Had lots of BGP extensions in form of WG documents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BGP Changes were time consuming and complicated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WG Mandate for multiple implementations slowed the publication process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New WG would be an easier approach as the design and prototypes for early RPKI and </a:t>
            </a:r>
            <a:r>
              <a:rPr lang="en-US" altLang="en-US">
                <a:ea typeface="ＭＳ Ｐゴシック" panose="020B0600070205080204" pitchFamily="34" charset="-128"/>
              </a:rPr>
              <a:t>origin validation were </a:t>
            </a:r>
            <a:r>
              <a:rPr lang="en-US" altLang="en-US" dirty="0">
                <a:ea typeface="ＭＳ Ｐゴシック" panose="020B0600070205080204" pitchFamily="34" charset="-128"/>
              </a:rPr>
              <a:t>done</a:t>
            </a:r>
          </a:p>
          <a:p>
            <a:pPr marL="344487" lvl="1" indent="0">
              <a:buFont typeface="Wingdings" pitchFamily="2" charset="2"/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C8DC4C6F-BCEB-AB76-9728-B334874A4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011B80-A6D2-D248-9418-63B96D1AEA2B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A7F33-7F85-5A5A-469B-45BC83FD8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8DA66983-6B2E-4E3E-3758-9960DC78EB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SIDR Approach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10378D68-EABC-DBEB-7112-B023BD67A6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RPKI, ROV, and </a:t>
            </a:r>
            <a:r>
              <a:rPr lang="en-US" altLang="en-US" dirty="0" err="1">
                <a:ea typeface="ＭＳ Ｐゴシック" panose="020B0600070205080204" pitchFamily="34" charset="-128"/>
              </a:rPr>
              <a:t>BGPSec</a:t>
            </a:r>
            <a:r>
              <a:rPr lang="en-US" altLang="en-US" dirty="0">
                <a:ea typeface="ＭＳ Ｐゴシック" panose="020B0600070205080204" pitchFamily="34" charset="-128"/>
              </a:rPr>
              <a:t> work had something in common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Separate Data outside BGP that can be used to validate (</a:t>
            </a:r>
            <a:r>
              <a:rPr lang="en-US" altLang="en-US" dirty="0" err="1">
                <a:ea typeface="ＭＳ Ｐゴシック" panose="020B0600070205080204" pitchFamily="34" charset="-128"/>
              </a:rPr>
              <a:t>inband</a:t>
            </a:r>
            <a:r>
              <a:rPr lang="en-US" altLang="en-US" dirty="0">
                <a:ea typeface="ＭＳ Ｐゴシック" panose="020B0600070205080204" pitchFamily="34" charset="-128"/>
              </a:rPr>
              <a:t> data of) BGP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As opposed to, e.g. SO-BGP with in-band data, remember telco SS5 and Blue Boxes?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Quick to deploy and get deployment experience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Allowed this work to be developed in SIDR (outside IDR)</a:t>
            </a:r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344487" lvl="1" indent="0">
              <a:buFont typeface="Wingdings" pitchFamily="2" charset="2"/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7102F9DB-A691-C77A-ECA6-2ECD8DFB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011B80-A6D2-D248-9418-63B96D1AEA2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41491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4B89D-41BB-FA16-1F13-673BDC35E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C953B9CF-06CE-ED02-BA6C-6F8BB75536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Solutions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580682FE-BC9E-3034-7DF4-73A6DAE77C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RPKI, ROV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Separate Resource Public Key Infrastructure (RPKI) 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Managed by (IANA and) RIRs by acting as a Trust Anchors (TAs) and Certificate Authorities (CA)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Used for verification of Origin AS authorization of a given prefix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Backward compatible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Incremental Deployment trivial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Quick to deploy and get deployment experience</a:t>
            </a: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27EA06A4-0B33-57B1-937B-C09977B10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011B80-A6D2-D248-9418-63B96D1AEA2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241985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E7AC1-73B1-7BA5-0201-047461E36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9299BEC4-2715-29B0-2B28-786F23D7C5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Solutions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6A9816A0-A8D4-B6A5-FBC7-232A9A95A2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altLang="en-US" dirty="0" err="1">
                <a:ea typeface="ＭＳ Ｐゴシック" panose="020B0600070205080204" pitchFamily="34" charset="-128"/>
              </a:rPr>
              <a:t>BGPSec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Performs Path validation by using cryptographic signatures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Stronger: Path Validation as well as Origin Validation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Replaces standard AS_PATH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BGPsec_Path</a:t>
            </a:r>
            <a:r>
              <a:rPr lang="en-US" altLang="en-US" dirty="0">
                <a:ea typeface="ＭＳ Ｐゴシック" panose="020B0600070205080204" pitchFamily="34" charset="-128"/>
              </a:rPr>
              <a:t> attribute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Relies on RPKI to manage Keys and validate signatures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Reasonably secure solution that is computationally expensive and results in creation of larger update messages</a:t>
            </a: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F9F06406-0723-B169-D984-CFAC220B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011B80-A6D2-D248-9418-63B96D1AEA2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82334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574FD-979A-B8EC-1DB6-4F35AE274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EF89BC49-5321-8ED0-36A5-077BA17F0D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Solutions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8790E628-3047-0C1B-805C-2092F5ED07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ASPA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Validates the authenticity of the </a:t>
            </a:r>
            <a:r>
              <a:rPr lang="en-US" altLang="en-US" dirty="0" err="1">
                <a:ea typeface="ＭＳ Ｐゴシック" panose="020B0600070205080204" pitchFamily="34" charset="-128"/>
              </a:rPr>
              <a:t>AS_Path</a:t>
            </a:r>
            <a:r>
              <a:rPr lang="en-US" altLang="en-US" dirty="0">
                <a:ea typeface="ＭＳ Ｐゴシック" panose="020B0600070205080204" pitchFamily="34" charset="-128"/>
              </a:rPr>
              <a:t> information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Differs from </a:t>
            </a:r>
            <a:r>
              <a:rPr lang="en-US" altLang="en-US" dirty="0" err="1">
                <a:ea typeface="ＭＳ Ｐゴシック" panose="020B0600070205080204" pitchFamily="34" charset="-128"/>
              </a:rPr>
              <a:t>BGPSec</a:t>
            </a:r>
            <a:r>
              <a:rPr lang="en-US" altLang="en-US" dirty="0">
                <a:ea typeface="ＭＳ Ｐゴシック" panose="020B0600070205080204" pitchFamily="34" charset="-128"/>
              </a:rPr>
              <a:t> which provides cryptographic proof of the path integrity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Instead checks path integrity based on the AS relationships by leveraging RPKI infrastructure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Computationally less expensive than </a:t>
            </a:r>
            <a:r>
              <a:rPr lang="en-US" altLang="en-US" dirty="0" err="1">
                <a:ea typeface="ＭＳ Ｐゴシック" panose="020B0600070205080204" pitchFamily="34" charset="-128"/>
              </a:rPr>
              <a:t>BGPSec</a:t>
            </a:r>
            <a:r>
              <a:rPr lang="en-US" altLang="en-US" dirty="0">
                <a:ea typeface="ＭＳ Ｐゴシック" panose="020B0600070205080204" pitchFamily="34" charset="-128"/>
              </a:rPr>
              <a:t> when performing path validation</a:t>
            </a: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920DA631-A2C3-6501-09BD-EE9A309ED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011B80-A6D2-D248-9418-63B96D1AEA2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7241889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D2761-633A-60C1-79C7-48C998568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B4A6786-E9B2-4254-C43C-A62544297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Alternatives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0A6755F8-ACB2-8603-3639-AE3C8BBBCE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IRR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Set of distributed public databases (maintained by RIRs) where network operators register their: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Routing policies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IP address ownership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Policy is stored in the Routing Policy Specification Language (RPSL)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Operators can query (</a:t>
            </a:r>
            <a:r>
              <a:rPr lang="en-US" altLang="en-US" dirty="0" err="1">
                <a:ea typeface="ＭＳ Ｐゴシック" panose="020B0600070205080204" pitchFamily="34" charset="-128"/>
              </a:rPr>
              <a:t>whois</a:t>
            </a:r>
            <a:r>
              <a:rPr lang="en-US" altLang="en-US" dirty="0">
                <a:ea typeface="ＭＳ Ｐゴシック" panose="020B0600070205080204" pitchFamily="34" charset="-128"/>
              </a:rPr>
              <a:t>) and access the data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Used to generate automatic filters for the routers to ensure only valid routing data is accepted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Helps in preventing route hijacking</a:t>
            </a:r>
          </a:p>
          <a:p>
            <a:pPr marL="344487" lvl="1" indent="0">
              <a:buFont typeface="Wingdings" pitchFamily="2" charset="2"/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C6231434-799B-1A14-6A5A-77B4957BB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011B80-A6D2-D248-9418-63B96D1AEA2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691551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32486-F3DC-F889-A7BB-D7822A5F7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5F077A6F-A73B-B413-6A96-0AFC3A0DBC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Alternatives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E0FE22F3-BE62-18DF-33BE-E6D4CC92B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dirty="0" err="1">
                <a:ea typeface="ＭＳ Ｐゴシック" panose="020B0600070205080204" pitchFamily="34" charset="-128"/>
              </a:rPr>
              <a:t>Peerlock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Operates on a list of Tier-1 ASNs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Filtering policy that rejects any routes with those Tier-1 ASNs coming from a customer session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Manual mechanism that requires updates to the List periodically (out-of-band co-ordination)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ARIN’s Origin AS</a:t>
            </a:r>
          </a:p>
          <a:p>
            <a:pPr lvl="1">
              <a:defRPr/>
            </a:pPr>
            <a:r>
              <a:rPr lang="en-US" altLang="en-US" dirty="0" err="1">
                <a:ea typeface="ＭＳ Ｐゴシック" panose="020B0600070205080204" pitchFamily="34" charset="-128"/>
              </a:rPr>
              <a:t>Opional</a:t>
            </a:r>
            <a:r>
              <a:rPr lang="en-US" altLang="en-US" dirty="0">
                <a:ea typeface="ＭＳ Ｐゴシック" panose="020B0600070205080204" pitchFamily="34" charset="-128"/>
              </a:rPr>
              <a:t> ARIN directory that allowed IP address owners to list </a:t>
            </a:r>
            <a:r>
              <a:rPr lang="en-US" altLang="en-US" dirty="0" err="1">
                <a:ea typeface="ＭＳ Ｐゴシック" panose="020B0600070205080204" pitchFamily="34" charset="-128"/>
              </a:rPr>
              <a:t>Authorised</a:t>
            </a:r>
            <a:r>
              <a:rPr lang="en-US" altLang="en-US" dirty="0">
                <a:ea typeface="ＭＳ Ｐゴシック" panose="020B0600070205080204" pitchFamily="34" charset="-128"/>
              </a:rPr>
              <a:t> ASNs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Allowed ISPs to validate Letter of Authority (LOA)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Implemented as </a:t>
            </a:r>
            <a:r>
              <a:rPr lang="en-US" altLang="en-US">
                <a:ea typeface="ＭＳ Ｐゴシック" panose="020B0600070205080204" pitchFamily="34" charset="-128"/>
              </a:rPr>
              <a:t>a Filtering Policy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D76E4C81-8AD0-3F13-CB5B-826AAE5D8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B011B80-A6D2-D248-9418-63B96D1AEA2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4562943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8B0B7BD1-D7B8-40A5-6F85-1D4584C2F4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979F651-CCDA-AC3F-E55B-4964855A3A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638" y="1520825"/>
            <a:ext cx="7940675" cy="4714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4800">
                <a:solidFill>
                  <a:srgbClr val="0070C0"/>
                </a:solidFill>
                <a:ea typeface="ＭＳ Ｐゴシック" panose="020B0600070205080204" pitchFamily="34" charset="-128"/>
              </a:rPr>
              <a:t>Thank you</a:t>
            </a:r>
          </a:p>
        </p:txBody>
      </p:sp>
      <p:sp>
        <p:nvSpPr>
          <p:cNvPr id="27651" name="Slide Number Placeholder 1">
            <a:extLst>
              <a:ext uri="{FF2B5EF4-FFF2-40B4-BE49-F238E27FC236}">
                <a16:creationId xmlns:a16="http://schemas.microsoft.com/office/drawing/2014/main" id="{0BB1366B-69B3-75D2-5BC7-096C5FB5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261F537-8914-ED46-B899-96E4A63AEF6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C:\USERS\USERINF\MSOFFICE\TEMPLATE\IETF.pot</Template>
  <TotalTime>151594</TotalTime>
  <Words>490</Words>
  <Application>Microsoft Macintosh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ＭＳ Ｐゴシック</vt:lpstr>
      <vt:lpstr>Arial</vt:lpstr>
      <vt:lpstr>Wingdings</vt:lpstr>
      <vt:lpstr>IETF</vt:lpstr>
      <vt:lpstr>SIDR Approach</vt:lpstr>
      <vt:lpstr>SIDR Approach</vt:lpstr>
      <vt:lpstr>Solutions</vt:lpstr>
      <vt:lpstr>Solutions</vt:lpstr>
      <vt:lpstr>Solutions</vt:lpstr>
      <vt:lpstr>Alternatives</vt:lpstr>
      <vt:lpstr>Alternatives</vt:lpstr>
      <vt:lpstr>PowerPoint Presentation</vt:lpstr>
    </vt:vector>
  </TitlesOfParts>
  <Company>Chantry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IS-IS WG</dc:title>
  <dc:subject>Crypto Auth for ISIS</dc:subject>
  <dc:creator>Vishwas Manral</dc:creator>
  <cp:keywords>Crypto</cp:keywords>
  <cp:lastModifiedBy>Keyur Patel</cp:lastModifiedBy>
  <cp:revision>629</cp:revision>
  <dcterms:created xsi:type="dcterms:W3CDTF">2014-07-17T11:54:35Z</dcterms:created>
  <dcterms:modified xsi:type="dcterms:W3CDTF">2026-03-15T19:31:56Z</dcterms:modified>
  <cp:category>ISIS</cp:category>
</cp:coreProperties>
</file>