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9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This presentation introduces draft-shang-agent-network-admission-01.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The document is an individual Informational Internet-Draft.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The focus is not a new Agent-ID or a new authentication protocol. The focus is a deployment gap: how to bind a specific running Agent Instance to network traffic that an enforcement point can control.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Agents increasingly create network connections across campus, cloud, enterprise, and Internet boundaries.</a:t>
            </a:r>
          </a:p>
          <a:p>
            <a:r>
              <a:t>Application authentication remains necessary, but it is normally evaluated only after a path already exists and it depends on each destination understanding the credential.</a:t>
            </a:r>
          </a:p>
          <a:p>
            <a:r>
              <a:t>The draft asks what the network must know before granting general reachability, while keeping application authorization as a separate layer.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is the first core problem.</a:t>
            </a:r>
          </a:p>
          <a:p>
            <a:r>
              <a:t>Traditional admission binds authorization to a device, user, interface, tunnel, or address.</a:t>
            </a:r>
          </a:p>
          <a:p>
            <a:r>
              <a:t>But a single device can run several approved and unapproved agents alongside ordinary processes.</a:t>
            </a:r>
          </a:p>
          <a:p>
            <a:r>
              <a:t>Therefore the source IP cannot be treated as the agent identity. A trusted per-Agent Network Context is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second gap is timing.</a:t>
            </a:r>
          </a:p>
          <a:p>
            <a:r>
              <a:t>An agent needs limited connectivity to identity, credential, attestation, remediation, and admission services.</a:t>
            </a:r>
          </a:p>
          <a:p>
            <a:r>
              <a:t>It should not receive unrestricted enterprise or Internet reachability before admission completes.</a:t>
            </a:r>
          </a:p>
          <a:p>
            <a:r>
              <a:t>The desired transition is from a constrained pre-admission state to Agent-specific reachability after the binding is installed.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third gap appears at shared egress gateways.</a:t>
            </a:r>
          </a:p>
          <a:p>
            <a:r>
              <a:t>Several agents may share one public address, a connection pool, or a multiplexed HTTP/2 or HTTP/3 connection.</a:t>
            </a:r>
          </a:p>
          <a:p>
            <a:r>
              <a:t>Authenticating the gateway does not prove which Agent Instance caused a request.</a:t>
            </a:r>
          </a:p>
          <a:p>
            <a:r>
              <a:t>The gateway must isolate per-Agent credentials and policy state, preserve the request-to-agent binding, and prevent bypass through another path.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is the central definition in the draft.</a:t>
            </a:r>
          </a:p>
          <a:p>
            <a:r>
              <a:t>An Agent-ID is only an assertion until it is cryptographically bound to an authenticated key.</a:t>
            </a:r>
          </a:p>
          <a:p>
            <a:r>
              <a:t>The admission result must then be bound to a Network Context that another local process cannot reuse.</a:t>
            </a:r>
          </a:p>
          <a:p>
            <a:r>
              <a:t>Optional runtime evidence can be included, but it must bind to the same key and admission context. The result is finite-lived Agent Binding state.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model has three logical roles.</a:t>
            </a:r>
          </a:p>
          <a:p>
            <a:r>
              <a:t>The Agent Instance presents a fresh proof and optional evidence.</a:t>
            </a:r>
          </a:p>
          <a:p>
            <a:r>
              <a:t>The Network Admission Function validates the material and decides whether to install a binding.</a:t>
            </a:r>
          </a:p>
          <a:p>
            <a:r>
              <a:t>The Enforcement Point applies reachability policy using the Network Context.</a:t>
            </a:r>
          </a:p>
          <a:p>
            <a:r>
              <a:t>These functions may be distributed across endpoint, controller, network device, and gateway; their physical location is not the defining property.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draft groups the requirements into six areas.</a:t>
            </a:r>
          </a:p>
          <a:p>
            <a:r>
              <a:t>The key points are instance-level authentication, enforceable traffic binding, correct attribution through shared gateways, independent lifecycle, non-bypassability, and evidence with privacy-aware audit.</a:t>
            </a:r>
          </a:p>
          <a:p>
            <a:r>
              <a:t>Importantly, successful admission means authenticated and constrained reachability. It does not grant broad application authority or automatically inherit all authority of the human principal.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primary failure is false attribution: authenticated identity on one side, but traffic from a different entity on the other.</a:t>
            </a:r>
          </a:p>
          <a:p>
            <a:r>
              <a:t>Proof-of-possession is insufficient if the private key can be copied or the Network Context can be reused.</a:t>
            </a:r>
          </a:p>
          <a:p>
            <a:r>
              <a:t>The same binding discipline applies to attestation and to shared gateways.</a:t>
            </a:r>
          </a:p>
          <a:p>
            <a:r>
              <a:t>Privacy also matters because stable identifiers can reveal relationships among a principal, agent, device, runtime, and destinations.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To close, the draft is deliberately requirements-focused.</a:t>
            </a:r>
          </a:p>
          <a:p>
            <a:r>
              <a:t>It defines use cases, terminology, the missing binding function, requirements, and a functional model.</a:t>
            </a:r>
          </a:p>
          <a:p>
            <a:r>
              <a:t>It does not define a new identity format, authentication protocol, OAuth grant, or routing extension.</a:t>
            </a:r>
          </a:p>
          <a:p>
            <a:r>
              <a:t>The discussion questions are whether the requirement set is complete and how existing IETF mechanisms can be composed to realize a non-bypassable, privacy-aware Agent Binding.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9F1781-619F-93D8-07E2-1042B6C15C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32B9270-C8F6-C92A-0EAB-43C1E026F4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349AB05-E413-224C-7D6E-AC987905419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FCA5EE-CD4A-2E3E-574D-DAD3D51C096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34FD51-F6CF-6EA2-4D95-EA81710C16E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FFD765-EDDD-6A10-E5C4-5E87B3E93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D26395-C6D0-5538-AB03-4BE710F8C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3099F8-65C2-6F3E-8039-99687BA8F70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B423F7-E76D-0CF2-C509-89842618776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0D15B3-D006-D2F6-0492-8EC6A4F8106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5D36FB-B293-1C68-98EF-501E95613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E94C703-F328-31A4-E573-EECFC3137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25FECD-20C7-66AC-B49F-6A198DB0B71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F28CDE-6185-D255-7534-BFD17B7141A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E633DB-A022-63D6-3489-481A528B5E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E9B573-4CA6-4122-41BA-94B02C166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D5D5EC-D0D1-ED9A-1FDB-29310B499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170D158-7ACD-A3D5-9F18-6F86DDC1A6B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3221D0-A2C5-DABB-25D9-A8A6E6E4E88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09AEA1-E38D-1953-F903-85D3D971BA1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7DF1E49-5F6C-AAC5-FAF8-2EBDEED1DA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1AC619-42E2-9EB9-FDF5-C25E50499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F22FC01-1ED0-1F7A-2D12-5EAAEC2F4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AD8D1D5-2408-B600-3F47-CD6F77A98FE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F4EEB07-6F59-3B41-DE9A-C57632D52CB6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3A1BF13-7078-A7D3-5DA9-AAD94122FBCD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4A4D5C5-74CA-76E1-7153-44BB3C8AE18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63F2109-E470-474D-A269-4441D66309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EF9C67F-A199-2E7E-0D53-CD5591FDDA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794E3A-D49A-D020-B847-FEAFD3677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DF43B39-95E0-BB77-B294-485D33C5062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994D735-B4D2-B6D4-1BA7-39B8BD76881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C25599A-A23F-D613-F506-13D86916BF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9476514-0FC4-1923-54F2-FCE6C849B79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3772D04-36FB-386B-8C33-57853A785B5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D0B7D9-52F6-11D0-E02B-7AAFAE2ECE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44C4AB-D0CA-8D80-CB54-1355447C1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0B330D-2782-6CEA-C8E4-78E26C00E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146E425-7E4C-973B-6C88-2C843032CAC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BE02C52-D833-1242-337C-78A999274BE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D9E7972-D570-106A-4CEE-12DE49202F4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DBF2134-4467-F6CC-10FE-00B998BE6E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C5AE30-3433-CFA4-BBAF-57DDB296C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4B49ACC-A80D-90E2-A7BA-3DF6E28C76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113D955-59D3-8552-D137-C8BF040B8DA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27237FC-CCCD-50D1-9667-67E33EDD7A3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AE45283-139E-97B7-5CBE-031A72CAF6F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8CDED0E-EFA2-551E-140E-6DC92AA6AB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205358-618E-F43E-B75E-0E2E1A4DD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A964F87-0DF5-2E87-BE05-09C8F19638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C8A463-3AE9-63D1-6665-7332AC6B5A9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C97B91-6443-AA9D-A52C-CAAA7FED153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9F3499-40E6-1E20-2483-15D6E13A9B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ABF79CE-1B96-08E6-2B82-E1BA76BF9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A714429-C488-B1BB-878D-10AFE1473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659F27-648E-3447-BD4A-3BE3F2D71C2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37AEE5-6239-1637-EF10-16BF9C8738C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E8B279D-E168-0E7C-E236-0CF834CF4C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2D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>
            <a:extLst>
              <a:ext uri="{FF2B5EF4-FFF2-40B4-BE49-F238E27FC236}">
                <a16:creationId xmlns:a16="http://schemas.microsoft.com/office/drawing/2014/main" id="{001F0083-E75B-40C2-A703-56033F43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952" y="2806600"/>
            <a:ext cx="10180096" cy="1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600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267" i="0" u="none" cap="none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>
            <a:endParaRPr/>
          </a:p>
        </p:txBody>
      </p:sp>
      <p:sp>
        <p:nvSpPr>
          <p:cNvPr id="11" name="Google Shape;11;p2">
            <a:extLst>
              <a:ext uri="{FF2B5EF4-FFF2-40B4-BE49-F238E27FC236}">
                <a16:creationId xmlns:a16="http://schemas.microsoft.com/office/drawing/2014/main" id="{6D7D8E28-B6F3-4E9F-96CC-BDCD33F29D5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647238" y="6299732"/>
            <a:ext cx="449084" cy="44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737373"/>
                </a:solidFill>
                <a:latin typeface="Roboto"/>
                <a:ea typeface="Roboto"/>
                <a:cs typeface="Roboto"/>
              </a:defRPr>
            </a:lvl9pPr>
          </a:lstStyle>
          <a:p>
            <a:fld id="{00000000-1234-1234-1234-123412341234}" type="slidenum">
              <a:t>‹#›</a:t>
            </a:fld>
            <a:endParaRPr/>
          </a:p>
        </p:txBody>
      </p:sp>
      <p:sp>
        <p:nvSpPr>
          <p:cNvPr id="12" name="Google Shape;12;p2">
            <a:extLst>
              <a:ext uri="{FF2B5EF4-FFF2-40B4-BE49-F238E27FC236}">
                <a16:creationId xmlns:a16="http://schemas.microsoft.com/office/drawing/2014/main" id="{5D143E16-3F40-4FEF-93BA-826CCF799A9F}"/>
              </a:ext>
            </a:extLst>
          </p:cNvPr>
          <p:cNvSpPr>
            <a:spLocks noGrp="1"/>
          </p:cNvSpPr>
          <p:nvPr/>
        </p:nvSpPr>
        <p:spPr>
          <a:xfrm>
            <a:off x="-166" y="5530634"/>
            <a:ext cx="12192001" cy="13276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33" tIns="60933" rIns="60933" bIns="60933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Google Shape;13;p2"/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20584" y="5749682"/>
            <a:ext cx="1674901" cy="8895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bg>
      <p:bgPr>
        <a:solidFill>
          <a:srgbClr val="002D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>
            <a:extLst>
              <a:ext uri="{FF2B5EF4-FFF2-40B4-BE49-F238E27FC236}">
                <a16:creationId xmlns:a16="http://schemas.microsoft.com/office/drawing/2014/main" id="{90F2AE57-1AD1-4B84-BD88-EC7FA96B17FB}"/>
              </a:ext>
            </a:extLst>
          </p:cNvPr>
          <p:cNvSpPr>
            <a:spLocks noGrp="1"/>
          </p:cNvSpPr>
          <p:nvPr/>
        </p:nvSpPr>
        <p:spPr>
          <a:xfrm rot="10800000" flipH="1">
            <a:off x="0" y="1"/>
            <a:ext cx="12192000" cy="62612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0933" tIns="60933" rIns="60933" bIns="60933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0">
            <a:extLst>
              <a:ext uri="{FF2B5EF4-FFF2-40B4-BE49-F238E27FC236}">
                <a16:creationId xmlns:a16="http://schemas.microsoft.com/office/drawing/2014/main" id="{BDBE3D82-BC52-4214-8FB8-C9C875C55F6E}"/>
              </a:ext>
            </a:extLst>
          </p:cNvPr>
          <p:cNvSpPr>
            <a:spLocks noGrp="1"/>
          </p:cNvSpPr>
          <p:nvPr/>
        </p:nvSpPr>
        <p:spPr>
          <a:xfrm rot="10800000" flipH="1">
            <a:off x="0" y="6163633"/>
            <a:ext cx="12192000" cy="98801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60933" tIns="60933" rIns="60933" bIns="60933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>
            <a:extLst>
              <a:ext uri="{FF2B5EF4-FFF2-40B4-BE49-F238E27FC236}">
                <a16:creationId xmlns:a16="http://schemas.microsoft.com/office/drawing/2014/main" id="{13E103C9-95DA-4DFC-9945-F255916FF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" y="6262433"/>
            <a:ext cx="11176000" cy="595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>
            <a:noAutofit/>
          </a:bodyPr>
          <a:lstStyle>
            <a:lvl1pPr marL="609585" indent="-30479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53" name="Google Shape;53;p10">
            <a:extLst>
              <a:ext uri="{FF2B5EF4-FFF2-40B4-BE49-F238E27FC236}">
                <a16:creationId xmlns:a16="http://schemas.microsoft.com/office/drawing/2014/main" id="{26245FB8-6AEE-49AF-8CFD-B6B794103AB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647238" y="6299732"/>
            <a:ext cx="449084" cy="44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defRPr>
            </a:lvl9pPr>
          </a:lstStyle>
          <a:p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683904F-E649-4447-B604-73EA848E0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BDAF3A6-C9A1-84AA-3E38-47060CDAF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18C734-B6BE-94A3-AD6E-A2994AD604D1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FB80BB-E941-3A14-8BEB-BF6096F95032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80C2D2-C66B-0B72-C08A-5AFAC5C1222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481F72-091F-4F36-A016-FA0BBD8BCEF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>
            <a:extLst>
              <a:ext uri="{FF2B5EF4-FFF2-40B4-BE49-F238E27FC236}">
                <a16:creationId xmlns:a16="http://schemas.microsoft.com/office/drawing/2014/main" id="{444D560F-0D39-4DA3-A2DD-994DA7DCB30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647238" y="6299732"/>
            <a:ext cx="449084" cy="44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67" i="0" u="none" cap="none">
                <a:solidFill>
                  <a:srgbClr val="73737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fld id="{00000000-1234-1234-1234-123412341234}" type="slidenum">
              <a:t>‹#›</a:t>
            </a:fld>
            <a:endParaRPr/>
          </a:p>
        </p:txBody>
      </p:sp>
      <p:sp>
        <p:nvSpPr>
          <p:cNvPr id="7" name="Google Shape;7;p1">
            <a:extLst>
              <a:ext uri="{FF2B5EF4-FFF2-40B4-BE49-F238E27FC236}">
                <a16:creationId xmlns:a16="http://schemas.microsoft.com/office/drawing/2014/main" id="{FB5A69ED-3AE7-4D32-87F5-1C7F942F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"/>
            <a:ext cx="10972800" cy="1417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8" name="Google Shape;8;p1">
            <a:extLst>
              <a:ext uri="{FF2B5EF4-FFF2-40B4-BE49-F238E27FC236}">
                <a16:creationId xmlns:a16="http://schemas.microsoft.com/office/drawing/2014/main" id="{B28BBB83-459F-4D26-AE24-FC330B8C4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>
            <a:noAutofit/>
          </a:bodyPr>
          <a:lstStyle>
            <a:lvl1pPr marL="4572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●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1pPr>
            <a:lvl2pPr marL="9144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○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2pPr>
            <a:lvl3pPr marL="13716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■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3pPr>
            <a:lvl4pPr marL="18288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●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4pPr>
            <a:lvl5pPr marL="22860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○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5pPr>
            <a:lvl6pPr marL="27432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■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6pPr>
            <a:lvl7pPr marL="32004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●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7pPr>
            <a:lvl8pPr marL="36576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○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8pPr>
            <a:lvl9pPr marL="41148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har char="■"/>
              <a:defRPr sz="1800" b="0" i="0" u="none" cap="none">
                <a:solidFill>
                  <a:srgbClr val="737373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algn="l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>
            <a:extLst>
              <a:ext uri="{FF2B5EF4-FFF2-40B4-BE49-F238E27FC236}">
                <a16:creationId xmlns:a16="http://schemas.microsoft.com/office/drawing/2014/main" id="{44FE4828-F937-4E28-B989-625814B3B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34" y="1287797"/>
            <a:ext cx="11371326" cy="1998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7" tIns="121867" rIns="121867" bIns="121867" anchor="b">
            <a:noAutofit/>
          </a:bodyPr>
          <a:lstStyle/>
          <a:p>
            <a:pPr>
              <a:buNone/>
              <a:defRPr sz="3200" b="1"/>
            </a:pPr>
            <a:r>
              <a:rPr sz="4800">
                <a:latin typeface="微软雅黑"/>
                <a:ea typeface="微软雅黑"/>
                <a:cs typeface="微软雅黑"/>
              </a:rPr>
              <a:t>Use Cases and Requirements for</a:t>
            </a:r>
          </a:p>
          <a:p>
            <a:pPr>
              <a:buNone/>
              <a:defRPr sz="3200" b="1"/>
            </a:pPr>
            <a:r>
              <a:rPr sz="4800">
                <a:latin typeface="微软雅黑"/>
                <a:ea typeface="微软雅黑"/>
                <a:cs typeface="微软雅黑"/>
              </a:rPr>
              <a:t>Network Admission of AI Agent Instances</a:t>
            </a:r>
          </a:p>
        </p:txBody>
      </p:sp>
      <p:sp>
        <p:nvSpPr>
          <p:cNvPr id="99" name="Google Shape;99;p18">
            <a:extLst>
              <a:ext uri="{FF2B5EF4-FFF2-40B4-BE49-F238E27FC236}">
                <a16:creationId xmlns:a16="http://schemas.microsoft.com/office/drawing/2014/main" id="{2F2EF4C6-6998-4519-93E1-B43124C21651}"/>
              </a:ext>
            </a:extLst>
          </p:cNvPr>
          <p:cNvSpPr>
            <a:spLocks noGrp="1"/>
          </p:cNvSpPr>
          <p:nvPr/>
        </p:nvSpPr>
        <p:spPr>
          <a:xfrm>
            <a:off x="649224" y="339253"/>
            <a:ext cx="6649200" cy="6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7" tIns="121867" rIns="121867" bIns="121867" anchor="t">
            <a:noAutofit/>
          </a:bodyPr>
          <a:lstStyle/>
          <a:p>
            <a:pPr>
              <a:buNone/>
            </a:pPr>
            <a:r>
              <a:rPr sz="280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July 2026</a:t>
            </a:r>
          </a:p>
        </p:txBody>
      </p:sp>
      <p:sp>
        <p:nvSpPr>
          <p:cNvPr id="100" name="Google Shape;100;p18">
            <a:extLst>
              <a:ext uri="{FF2B5EF4-FFF2-40B4-BE49-F238E27FC236}">
                <a16:creationId xmlns:a16="http://schemas.microsoft.com/office/drawing/2014/main" id="{A7C8E101-2A1A-46FD-AC20-114C71E81198}"/>
              </a:ext>
            </a:extLst>
          </p:cNvPr>
          <p:cNvSpPr>
            <a:spLocks noGrp="1"/>
          </p:cNvSpPr>
          <p:nvPr/>
        </p:nvSpPr>
        <p:spPr>
          <a:xfrm>
            <a:off x="255657" y="5889079"/>
            <a:ext cx="5044800" cy="5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>
            <a:noAutofit/>
          </a:bodyPr>
          <a:lstStyle/>
          <a:p>
            <a:pPr>
              <a:buNone/>
            </a:pPr>
            <a:r>
              <a:rPr sz="1600">
                <a:solidFill>
                  <a:srgbClr val="000000"/>
                </a:solidFill>
                <a:latin typeface="微软雅黑"/>
                <a:ea typeface="微软雅黑"/>
                <a:cs typeface="微软雅黑"/>
              </a:rPr>
              <a:t>IETF 126, Vienna</a:t>
            </a:r>
          </a:p>
          <a:p>
            <a:pPr>
              <a:buNone/>
            </a:pPr>
            <a:endParaRPr sz="1600">
              <a:solidFill>
                <a:srgbClr val="000000"/>
              </a:solidFill>
              <a:latin typeface="微软雅黑"/>
              <a:ea typeface="微软雅黑"/>
              <a:cs typeface="微软雅黑"/>
            </a:endParaRPr>
          </a:p>
          <a:p>
            <a:pPr>
              <a:buNone/>
            </a:pPr>
            <a:endParaRPr sz="1600">
              <a:solidFill>
                <a:srgbClr val="00000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1" name="Google Shape;101;p18">
            <a:extLst>
              <a:ext uri="{FF2B5EF4-FFF2-40B4-BE49-F238E27FC236}">
                <a16:creationId xmlns:a16="http://schemas.microsoft.com/office/drawing/2014/main" id="{DB0EA7F0-6DDB-4AF0-9EE1-C763E1F27C8E}"/>
              </a:ext>
            </a:extLst>
          </p:cNvPr>
          <p:cNvSpPr>
            <a:spLocks noGrp="1"/>
          </p:cNvSpPr>
          <p:nvPr/>
        </p:nvSpPr>
        <p:spPr>
          <a:xfrm>
            <a:off x="943512" y="3449013"/>
            <a:ext cx="7633200" cy="8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>
            <a:noAutofit/>
          </a:bodyPr>
          <a:lstStyle/>
          <a:p>
            <a:pPr>
              <a:lnSpc>
                <a:spcPct val="110000"/>
              </a:lnSpc>
              <a:spcBef>
                <a:spcPts val="400"/>
              </a:spcBef>
              <a:buNone/>
            </a:pPr>
            <a:endParaRPr/>
          </a:p>
        </p:txBody>
      </p:sp>
      <p:pic>
        <p:nvPicPr>
          <p:cNvPr id="107" name="Picture 1"/>
          <p:cNvPicPr>
            <a:picLocks noChangeAspect="1"/>
          </p:cNvPicPr>
          <p:nvPr/>
        </p:nvPicPr>
        <p:blipFill rotWithShape="1">
          <a:blip r:embed="rId3"/>
          <a:srcRect l="9711" t="41600" r="22260" b="24843"/>
          <a:stretch/>
        </p:blipFill>
        <p:spPr>
          <a:xfrm>
            <a:off x="4330567" y="5671533"/>
            <a:ext cx="3815861" cy="1023495"/>
          </a:xfrm>
          <a:prstGeom prst="rect">
            <a:avLst/>
          </a:prstGeom>
        </p:spPr>
      </p:pic>
      <p:sp>
        <p:nvSpPr>
          <p:cNvPr id="3" name="Google Shape;101;p18">
            <a:extLst>
              <a:ext uri="{FF2B5EF4-FFF2-40B4-BE49-F238E27FC236}">
                <a16:creationId xmlns:a16="http://schemas.microsoft.com/office/drawing/2014/main" id="{99331415-8546-2457-DAAB-6C6287F2DC47}"/>
              </a:ext>
            </a:extLst>
          </p:cNvPr>
          <p:cNvSpPr>
            <a:spLocks noGrp="1"/>
          </p:cNvSpPr>
          <p:nvPr/>
        </p:nvSpPr>
        <p:spPr>
          <a:xfrm>
            <a:off x="2279400" y="3703035"/>
            <a:ext cx="7633200" cy="1272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>
            <a:noAutofit/>
          </a:bodyPr>
          <a:lstStyle/>
          <a:p>
            <a:pPr algn="ctr">
              <a:lnSpc>
                <a:spcPct val="110000"/>
              </a:lnSpc>
              <a:spcBef>
                <a:spcPts val="400"/>
              </a:spcBef>
              <a:buNone/>
            </a:pPr>
            <a:r>
              <a:rPr sz="3200">
                <a:solidFill>
                  <a:srgbClr val="FFF2CC"/>
                </a:solidFill>
                <a:latin typeface="微软雅黑"/>
                <a:ea typeface="微软雅黑"/>
                <a:cs typeface="微软雅黑"/>
              </a:rPr>
              <a:t>Chao Shang, et al.</a:t>
            </a:r>
          </a:p>
          <a:p>
            <a:pPr algn="ctr">
              <a:lnSpc>
                <a:spcPct val="110000"/>
              </a:lnSpc>
              <a:spcBef>
                <a:spcPts val="400"/>
              </a:spcBef>
              <a:buNone/>
            </a:pPr>
            <a:r>
              <a:rPr sz="3200">
                <a:solidFill>
                  <a:srgbClr val="FFF2CC"/>
                </a:solidFill>
                <a:latin typeface="微软雅黑"/>
                <a:ea typeface="微软雅黑"/>
                <a:cs typeface="微软雅黑"/>
              </a:rPr>
              <a:t>Huawei / BUPT</a:t>
            </a:r>
          </a:p>
        </p:txBody>
      </p:sp>
    </p:spTree>
    <p:extLst>
      <p:ext uri="{BB962C8B-B14F-4D97-AF65-F5344CB8AC3E}">
        <p14:creationId xmlns:p14="http://schemas.microsoft.com/office/powerpoint/2010/main" val="433952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C67FD6-1DF6-4A1D-1A5A-8C1C5436B804}"/>
              </a:ext>
            </a:extLst>
          </p:cNvPr>
          <p:cNvSpPr>
            <a:spLocks noGrp="1"/>
          </p:cNvSpPr>
          <p:nvPr/>
        </p:nvSpPr>
        <p:spPr>
          <a:xfrm>
            <a:off x="457200" y="3900965"/>
            <a:ext cx="6979921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har char="•"/>
              <a:defRPr sz="1800"/>
            </a:pPr>
            <a:r>
              <a:rPr sz="1600">
                <a:latin typeface="微软雅黑"/>
                <a:ea typeface="微软雅黑"/>
                <a:cs typeface="微软雅黑"/>
              </a:rPr>
              <a:t>Agents call internal resources, tools, external models, and peers</a:t>
            </a:r>
          </a:p>
          <a:p>
            <a:pPr marL="285750" indent="-285750">
              <a:lnSpc>
                <a:spcPct val="150000"/>
              </a:lnSpc>
              <a:buChar char="•"/>
              <a:defRPr sz="1800"/>
            </a:pPr>
            <a:r>
              <a:rPr sz="1600">
                <a:latin typeface="微软雅黑"/>
                <a:ea typeface="微软雅黑"/>
                <a:cs typeface="微软雅黑"/>
              </a:rPr>
              <a:t>Application proofs are checked after reachability exists</a:t>
            </a:r>
          </a:p>
          <a:p>
            <a:pPr marL="285750" indent="-285750">
              <a:lnSpc>
                <a:spcPct val="150000"/>
              </a:lnSpc>
              <a:buChar char="•"/>
              <a:defRPr sz="1800"/>
            </a:pPr>
            <a:r>
              <a:rPr sz="1600">
                <a:latin typeface="微软雅黑"/>
                <a:ea typeface="微软雅黑"/>
                <a:cs typeface="微软雅黑"/>
              </a:rPr>
              <a:t>Legacy and non-HTTP services may not understand Agent identity</a:t>
            </a:r>
          </a:p>
          <a:p>
            <a:pPr marL="285750" indent="-285750">
              <a:lnSpc>
                <a:spcPct val="150000"/>
              </a:lnSpc>
              <a:buChar char="•"/>
              <a:defRPr sz="1800"/>
            </a:pPr>
            <a:r>
              <a:rPr sz="1600">
                <a:latin typeface="微软雅黑"/>
                <a:ea typeface="微软雅黑"/>
                <a:cs typeface="微软雅黑"/>
              </a:rPr>
              <a:t>Many instances may share a host, IP, or gateway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15657915-AA70-527C-8420-C1505F62446E}"/>
              </a:ext>
            </a:extLst>
          </p:cNvPr>
          <p:cNvSpPr>
            <a:spLocks noGrp="1"/>
          </p:cNvSpPr>
          <p:nvPr/>
        </p:nvSpPr>
        <p:spPr>
          <a:xfrm>
            <a:off x="457200" y="274320"/>
            <a:ext cx="368030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3200" b="1"/>
            </a:pPr>
            <a:r>
              <a:rPr sz="2800">
                <a:latin typeface="微软雅黑"/>
                <a:ea typeface="微软雅黑"/>
                <a:cs typeface="微软雅黑"/>
              </a:rPr>
              <a:t>Why agent admission is a network problem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FBAB28B-1256-E3F8-F073-E6A8BCFC3693}"/>
              </a:ext>
            </a:extLst>
          </p:cNvPr>
          <p:cNvSpPr>
            <a:spLocks noGrp="1"/>
          </p:cNvSpPr>
          <p:nvPr/>
        </p:nvSpPr>
        <p:spPr>
          <a:xfrm>
            <a:off x="1659341" y="2223605"/>
            <a:ext cx="9584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pic>
        <p:nvPicPr>
          <p:cNvPr id="153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965" y="1641846"/>
            <a:ext cx="576293" cy="57629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11537E3-1EF7-05E3-4FB3-04CDA24C6399}"/>
              </a:ext>
            </a:extLst>
          </p:cNvPr>
          <p:cNvSpPr>
            <a:spLocks noGrp="1"/>
          </p:cNvSpPr>
          <p:nvPr/>
        </p:nvSpPr>
        <p:spPr>
          <a:xfrm>
            <a:off x="2497655" y="2227093"/>
            <a:ext cx="9584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pic>
        <p:nvPicPr>
          <p:cNvPr id="155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7279" y="1645334"/>
            <a:ext cx="576293" cy="576293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id="{EDA54F45-15AC-D1F4-6C75-0DE96D702C0F}"/>
              </a:ext>
            </a:extLst>
          </p:cNvPr>
          <p:cNvSpPr>
            <a:spLocks noGrp="1"/>
          </p:cNvSpPr>
          <p:nvPr/>
        </p:nvSpPr>
        <p:spPr>
          <a:xfrm>
            <a:off x="7669409" y="1349410"/>
            <a:ext cx="2420741" cy="2247991"/>
          </a:xfrm>
          <a:prstGeom prst="roundRect">
            <a:avLst>
              <a:gd name="adj" fmla="val 9422"/>
            </a:avLst>
          </a:prstGeom>
          <a:solidFill>
            <a:schemeClr val="tx2">
              <a:lumMod val="10000"/>
              <a:lumOff val="90000"/>
            </a:schemeClr>
          </a:solidFill>
          <a:ln w="12700" cmpd="sng">
            <a:solidFill>
              <a:srgbClr val="282828"/>
            </a:solidFill>
            <a:prstDash val="solid"/>
          </a:ln>
        </p:spPr>
        <p:txBody>
          <a:bodyPr anchor="ctr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BD24242-D53C-0736-E4FC-B7483D310330}"/>
              </a:ext>
            </a:extLst>
          </p:cNvPr>
          <p:cNvSpPr>
            <a:spLocks noGrp="1"/>
          </p:cNvSpPr>
          <p:nvPr/>
        </p:nvSpPr>
        <p:spPr>
          <a:xfrm>
            <a:off x="7760931" y="1390143"/>
            <a:ext cx="22376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1200" b="1">
                <a:solidFill>
                  <a:srgbClr val="282828"/>
                </a:solidFill>
                <a:latin typeface="微软雅黑"/>
                <a:ea typeface="微软雅黑"/>
                <a:cs typeface="微软雅黑"/>
              </a:rPr>
              <a:t>Service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58EE8105-C4C4-7865-F3C4-FA439A34E3DA}"/>
              </a:ext>
            </a:extLst>
          </p:cNvPr>
          <p:cNvSpPr>
            <a:spLocks noGrp="1"/>
          </p:cNvSpPr>
          <p:nvPr/>
        </p:nvSpPr>
        <p:spPr>
          <a:xfrm>
            <a:off x="8168327" y="1745764"/>
            <a:ext cx="1493061" cy="3777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mpd="sng">
            <a:solidFill>
              <a:srgbClr val="282828"/>
            </a:solidFill>
            <a:prstDash val="solid"/>
          </a:ln>
        </p:spPr>
        <p:txBody>
          <a:bodyPr lIns="0" rIns="0" anchor="ctr"/>
          <a:lstStyle/>
          <a:p>
            <a:pPr algn="ctr">
              <a:buNone/>
            </a:pPr>
            <a:r>
              <a:rPr sz="1200">
                <a:latin typeface="微软雅黑"/>
                <a:ea typeface="微软雅黑"/>
                <a:cs typeface="微软雅黑"/>
              </a:rPr>
              <a:t>MCP Server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701D59DF-7DDF-546B-56CB-968D11BB5E74}"/>
              </a:ext>
            </a:extLst>
          </p:cNvPr>
          <p:cNvSpPr>
            <a:spLocks noGrp="1"/>
          </p:cNvSpPr>
          <p:nvPr/>
        </p:nvSpPr>
        <p:spPr>
          <a:xfrm>
            <a:off x="8168328" y="2322407"/>
            <a:ext cx="1493062" cy="3777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mpd="sng">
            <a:solidFill>
              <a:srgbClr val="282828"/>
            </a:solidFill>
            <a:prstDash val="solid"/>
          </a:ln>
        </p:spPr>
        <p:txBody>
          <a:bodyPr lIns="0" rIns="0" anchor="ctr"/>
          <a:lstStyle/>
          <a:p>
            <a:pPr algn="ctr">
              <a:buNone/>
            </a:pPr>
            <a:r>
              <a:rPr sz="1200">
                <a:latin typeface="微软雅黑"/>
                <a:ea typeface="微软雅黑"/>
                <a:cs typeface="微软雅黑"/>
              </a:rPr>
              <a:t>Enterprise APP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D06A9800-63A6-2692-D849-9E3FFF9CD8E6}"/>
              </a:ext>
            </a:extLst>
          </p:cNvPr>
          <p:cNvSpPr>
            <a:spLocks noGrp="1"/>
          </p:cNvSpPr>
          <p:nvPr/>
        </p:nvSpPr>
        <p:spPr>
          <a:xfrm>
            <a:off x="8168327" y="2899029"/>
            <a:ext cx="1493061" cy="3777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mpd="sng">
            <a:solidFill>
              <a:srgbClr val="282828"/>
            </a:solidFill>
            <a:prstDash val="solid"/>
          </a:ln>
        </p:spPr>
        <p:txBody>
          <a:bodyPr lIns="0" rIns="0" anchor="ctr"/>
          <a:lstStyle/>
          <a:p>
            <a:pPr algn="ctr">
              <a:buNone/>
            </a:pPr>
            <a:r>
              <a:rPr sz="1200">
                <a:latin typeface="微软雅黑"/>
                <a:ea typeface="微软雅黑"/>
                <a:cs typeface="微软雅黑"/>
              </a:rPr>
              <a:t>Home Device</a:t>
            </a:r>
          </a:p>
        </p:txBody>
      </p:sp>
      <p:pic>
        <p:nvPicPr>
          <p:cNvPr id="161" name="图形 1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09474" y="1487832"/>
            <a:ext cx="1941168" cy="1941168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3B7DE80-0E71-FC8B-025A-9E0DAA085E37}"/>
              </a:ext>
            </a:extLst>
          </p:cNvPr>
          <p:cNvSpPr>
            <a:spLocks noGrp="1"/>
          </p:cNvSpPr>
          <p:nvPr/>
        </p:nvSpPr>
        <p:spPr>
          <a:xfrm>
            <a:off x="5119320" y="1222965"/>
            <a:ext cx="9584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Network</a:t>
            </a:r>
          </a:p>
        </p:txBody>
      </p:sp>
      <p:cxnSp>
        <p:nvCxnSpPr>
          <p:cNvPr id="163" name="直接箭头连接符 16"/>
          <p:cNvCxnSpPr/>
          <p:nvPr/>
        </p:nvCxnSpPr>
        <p:spPr>
          <a:xfrm>
            <a:off x="3975768" y="2480366"/>
            <a:ext cx="64369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直接箭头连接符 17"/>
          <p:cNvCxnSpPr/>
          <p:nvPr/>
        </p:nvCxnSpPr>
        <p:spPr>
          <a:xfrm>
            <a:off x="6861843" y="2531298"/>
            <a:ext cx="64369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780A9A07-175D-1D74-DAE3-D8E68DC7AB8D}"/>
              </a:ext>
            </a:extLst>
          </p:cNvPr>
          <p:cNvSpPr>
            <a:spLocks noGrp="1"/>
          </p:cNvSpPr>
          <p:nvPr/>
        </p:nvSpPr>
        <p:spPr>
          <a:xfrm>
            <a:off x="1659341" y="3316914"/>
            <a:ext cx="9584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pic>
        <p:nvPicPr>
          <p:cNvPr id="166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965" y="2735155"/>
            <a:ext cx="576293" cy="57629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CDAE6FBB-6290-6910-6AA3-E27A36FF323B}"/>
              </a:ext>
            </a:extLst>
          </p:cNvPr>
          <p:cNvSpPr>
            <a:spLocks noGrp="1"/>
          </p:cNvSpPr>
          <p:nvPr/>
        </p:nvSpPr>
        <p:spPr>
          <a:xfrm>
            <a:off x="2497655" y="3320402"/>
            <a:ext cx="9584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pic>
        <p:nvPicPr>
          <p:cNvPr id="168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7279" y="2738643"/>
            <a:ext cx="576293" cy="576293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BC77A799-7EAA-CAA8-E506-7380A9C49D2F}"/>
              </a:ext>
            </a:extLst>
          </p:cNvPr>
          <p:cNvSpPr>
            <a:spLocks noGrp="1"/>
          </p:cNvSpPr>
          <p:nvPr/>
        </p:nvSpPr>
        <p:spPr>
          <a:xfrm>
            <a:off x="5200811" y="2392798"/>
            <a:ext cx="9584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Gateway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61039D4-72AC-E58A-F90A-839A8416096D}"/>
              </a:ext>
            </a:extLst>
          </p:cNvPr>
          <p:cNvSpPr>
            <a:spLocks noGrp="1"/>
          </p:cNvSpPr>
          <p:nvPr/>
        </p:nvSpPr>
        <p:spPr>
          <a:xfrm>
            <a:off x="1659341" y="5773222"/>
            <a:ext cx="911223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Network admission adds an earlier control boundary; application authorization remains.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4B9FDC1-9F09-A3C0-7350-AD381E13B6D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22803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C67FD6-1DF6-4A1D-1A5A-8C1C5436B804}"/>
              </a:ext>
            </a:extLst>
          </p:cNvPr>
          <p:cNvSpPr>
            <a:spLocks noGrp="1"/>
          </p:cNvSpPr>
          <p:nvPr/>
        </p:nvSpPr>
        <p:spPr>
          <a:xfrm>
            <a:off x="457200" y="5145307"/>
            <a:ext cx="6979921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  <a:defRPr sz="1800"/>
            </a:pPr>
            <a:r>
              <a:rPr sz="1600" b="1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Implications</a:t>
            </a:r>
          </a:p>
          <a:p>
            <a:pPr marL="285750" indent="-285750">
              <a:lnSpc>
                <a:spcPct val="150000"/>
              </a:lnSpc>
              <a:buChar char="•"/>
              <a:defRPr sz="1800"/>
            </a:pPr>
            <a:r>
              <a:rPr sz="1600" b="0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Device admission does not authenticate each Agent Instance</a:t>
            </a:r>
          </a:p>
          <a:p>
            <a:pPr marL="285750" indent="-285750">
              <a:lnSpc>
                <a:spcPct val="150000"/>
              </a:lnSpc>
              <a:buChar char="•"/>
              <a:defRPr sz="1800"/>
            </a:pPr>
            <a:r>
              <a:rPr sz="1600" b="0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Source IP, source port, or a self-asserted Agent-ID is not proof</a:t>
            </a:r>
          </a:p>
          <a:p>
            <a:pPr marL="285750" indent="-285750">
              <a:lnSpc>
                <a:spcPct val="150000"/>
              </a:lnSpc>
              <a:buChar char="•"/>
              <a:defRPr sz="1800"/>
            </a:pPr>
            <a:r>
              <a:rPr sz="1600" b="0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Different agents need different reachability policy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15657915-AA70-527C-8420-C1505F62446E}"/>
              </a:ext>
            </a:extLst>
          </p:cNvPr>
          <p:cNvSpPr>
            <a:spLocks noGrp="1"/>
          </p:cNvSpPr>
          <p:nvPr/>
        </p:nvSpPr>
        <p:spPr>
          <a:xfrm>
            <a:off x="457200" y="274320"/>
            <a:ext cx="885569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3200" b="1"/>
            </a:pPr>
            <a:r>
              <a:rPr sz="2800">
                <a:latin typeface="微软雅黑"/>
                <a:ea typeface="微软雅黑"/>
                <a:cs typeface="微软雅黑"/>
              </a:rPr>
              <a:t>One IP address can represent multiple security subjects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FBAB28B-1256-E3F8-F073-E6A8BCFC3693}"/>
              </a:ext>
            </a:extLst>
          </p:cNvPr>
          <p:cNvSpPr>
            <a:spLocks noGrp="1"/>
          </p:cNvSpPr>
          <p:nvPr/>
        </p:nvSpPr>
        <p:spPr>
          <a:xfrm>
            <a:off x="3059296" y="3377596"/>
            <a:ext cx="9584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Agent C</a:t>
            </a:r>
          </a:p>
        </p:txBody>
      </p:sp>
      <p:pic>
        <p:nvPicPr>
          <p:cNvPr id="118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920" y="2795837"/>
            <a:ext cx="576293" cy="576293"/>
          </a:xfrm>
          <a:prstGeom prst="rect">
            <a:avLst/>
          </a:prstGeom>
        </p:spPr>
      </p:pic>
      <p:pic>
        <p:nvPicPr>
          <p:cNvPr id="119" name="图形 1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67093" y="2106401"/>
            <a:ext cx="1941168" cy="1941168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3B7DE80-0E71-FC8B-025A-9E0DAA085E37}"/>
              </a:ext>
            </a:extLst>
          </p:cNvPr>
          <p:cNvSpPr>
            <a:spLocks noGrp="1"/>
          </p:cNvSpPr>
          <p:nvPr/>
        </p:nvSpPr>
        <p:spPr>
          <a:xfrm>
            <a:off x="8736944" y="2943409"/>
            <a:ext cx="308675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The network cannot attribute traffic to a specific Agent Instance</a:t>
            </a:r>
          </a:p>
        </p:txBody>
      </p:sp>
      <p:cxnSp>
        <p:nvCxnSpPr>
          <p:cNvPr id="121" name="直接箭头连接符 16"/>
          <p:cNvCxnSpPr/>
          <p:nvPr/>
        </p:nvCxnSpPr>
        <p:spPr>
          <a:xfrm>
            <a:off x="5660337" y="3250401"/>
            <a:ext cx="64369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780A9A07-175D-1D74-DAE3-D8E68DC7AB8D}"/>
              </a:ext>
            </a:extLst>
          </p:cNvPr>
          <p:cNvSpPr>
            <a:spLocks noGrp="1"/>
          </p:cNvSpPr>
          <p:nvPr/>
        </p:nvSpPr>
        <p:spPr>
          <a:xfrm>
            <a:off x="1329141" y="3371113"/>
            <a:ext cx="9584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Agent A</a:t>
            </a:r>
          </a:p>
        </p:txBody>
      </p:sp>
      <p:pic>
        <p:nvPicPr>
          <p:cNvPr id="123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765" y="2789354"/>
            <a:ext cx="576293" cy="57629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CDAE6FBB-6290-6910-6AA3-E27A36FF323B}"/>
              </a:ext>
            </a:extLst>
          </p:cNvPr>
          <p:cNvSpPr>
            <a:spLocks noGrp="1"/>
          </p:cNvSpPr>
          <p:nvPr/>
        </p:nvSpPr>
        <p:spPr>
          <a:xfrm>
            <a:off x="2167455" y="3374601"/>
            <a:ext cx="9584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Agent B</a:t>
            </a:r>
          </a:p>
        </p:txBody>
      </p:sp>
      <p:pic>
        <p:nvPicPr>
          <p:cNvPr id="125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079" y="2792842"/>
            <a:ext cx="576293" cy="576293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BC77A799-7EAA-CAA8-E506-7380A9C49D2F}"/>
              </a:ext>
            </a:extLst>
          </p:cNvPr>
          <p:cNvSpPr>
            <a:spLocks noGrp="1"/>
          </p:cNvSpPr>
          <p:nvPr/>
        </p:nvSpPr>
        <p:spPr>
          <a:xfrm>
            <a:off x="7158430" y="3011367"/>
            <a:ext cx="9584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Gateway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61039D4-72AC-E58A-F90A-839A8416096D}"/>
              </a:ext>
            </a:extLst>
          </p:cNvPr>
          <p:cNvSpPr>
            <a:spLocks noGrp="1"/>
          </p:cNvSpPr>
          <p:nvPr/>
        </p:nvSpPr>
        <p:spPr>
          <a:xfrm>
            <a:off x="457200" y="1188200"/>
            <a:ext cx="910621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0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Approved agents, unapproved agents, ordinary applications, and the user may share one attachment.</a:t>
            </a:r>
          </a:p>
        </p:txBody>
      </p:sp>
      <p:pic>
        <p:nvPicPr>
          <p:cNvPr id="128" name="图形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29489" y="2759503"/>
            <a:ext cx="576293" cy="576293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17C8B778-1B08-186F-449D-6C17ACB8D462}"/>
              </a:ext>
            </a:extLst>
          </p:cNvPr>
          <p:cNvSpPr>
            <a:spLocks noGrp="1"/>
          </p:cNvSpPr>
          <p:nvPr/>
        </p:nvSpPr>
        <p:spPr>
          <a:xfrm>
            <a:off x="3933579" y="3328302"/>
            <a:ext cx="9584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Other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Process</a:t>
            </a:r>
          </a:p>
        </p:txBody>
      </p:sp>
      <p:pic>
        <p:nvPicPr>
          <p:cNvPr id="130" name="图形 28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9918" y="2040448"/>
            <a:ext cx="3972062" cy="2680561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15C1929B-2779-B99C-BAF8-A66A01DA6930}"/>
              </a:ext>
            </a:extLst>
          </p:cNvPr>
          <p:cNvSpPr>
            <a:spLocks noGrp="1"/>
          </p:cNvSpPr>
          <p:nvPr/>
        </p:nvSpPr>
        <p:spPr>
          <a:xfrm>
            <a:off x="1770570" y="4801647"/>
            <a:ext cx="264225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One device / one IP / many subjects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E6FA293-EBED-7D7B-B09B-487F4308FB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61530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C67FD6-1DF6-4A1D-1A5A-8C1C5436B804}"/>
              </a:ext>
            </a:extLst>
          </p:cNvPr>
          <p:cNvSpPr>
            <a:spLocks noGrp="1"/>
          </p:cNvSpPr>
          <p:nvPr/>
        </p:nvSpPr>
        <p:spPr>
          <a:xfrm>
            <a:off x="7432676" y="1801795"/>
            <a:ext cx="4543424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  <a:defRPr sz="1800"/>
            </a:pPr>
            <a:r>
              <a:rPr sz="1600" b="1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Why application-only is insufficient</a:t>
            </a:r>
          </a:p>
          <a:p>
            <a:pPr marL="285750" indent="-285750">
              <a:lnSpc>
                <a:spcPct val="150000"/>
              </a:lnSpc>
              <a:buChar char="•"/>
              <a:defRPr sz="1800"/>
            </a:pPr>
            <a:r>
              <a:rPr sz="1600" b="0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Reachability exists before credential verification</a:t>
            </a:r>
          </a:p>
          <a:p>
            <a:pPr marL="285750" indent="-285750">
              <a:lnSpc>
                <a:spcPct val="150000"/>
              </a:lnSpc>
              <a:buChar char="•"/>
              <a:defRPr sz="1800"/>
            </a:pPr>
            <a:r>
              <a:rPr sz="1600" b="0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Every destination must understand Agent identity</a:t>
            </a:r>
          </a:p>
          <a:p>
            <a:pPr marL="285750" indent="-285750">
              <a:lnSpc>
                <a:spcPct val="150000"/>
              </a:lnSpc>
              <a:buChar char="•"/>
              <a:defRPr sz="1800"/>
            </a:pPr>
            <a:r>
              <a:rPr sz="1600" b="0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Scanning and bypass remain possible</a:t>
            </a:r>
          </a:p>
          <a:p>
            <a:pPr marL="285750" indent="-285750">
              <a:lnSpc>
                <a:spcPct val="150000"/>
              </a:lnSpc>
              <a:buChar char="•"/>
              <a:defRPr sz="1800"/>
            </a:pPr>
            <a:r>
              <a:rPr sz="1600" b="0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Network EPs do not receive the result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15657915-AA70-527C-8420-C1505F62446E}"/>
              </a:ext>
            </a:extLst>
          </p:cNvPr>
          <p:cNvSpPr>
            <a:spLocks noGrp="1"/>
          </p:cNvSpPr>
          <p:nvPr/>
        </p:nvSpPr>
        <p:spPr>
          <a:xfrm>
            <a:off x="457200" y="274320"/>
            <a:ext cx="883222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3200" b="1"/>
            </a:pPr>
            <a:r>
              <a:rPr sz="2800">
                <a:latin typeface="微软雅黑"/>
                <a:ea typeface="微软雅黑"/>
                <a:cs typeface="微软雅黑"/>
              </a:rPr>
              <a:t>Admission must precede general reachability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61039D4-72AC-E58A-F90A-839A8416096D}"/>
              </a:ext>
            </a:extLst>
          </p:cNvPr>
          <p:cNvSpPr>
            <a:spLocks noGrp="1"/>
          </p:cNvSpPr>
          <p:nvPr/>
        </p:nvSpPr>
        <p:spPr>
          <a:xfrm>
            <a:off x="2603500" y="1746326"/>
            <a:ext cx="186826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Current model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B42FABAD-BBAC-17BB-B31D-2ABD33021107}"/>
              </a:ext>
            </a:extLst>
          </p:cNvPr>
          <p:cNvSpPr>
            <a:spLocks noGrp="1"/>
          </p:cNvSpPr>
          <p:nvPr/>
        </p:nvSpPr>
        <p:spPr>
          <a:xfrm>
            <a:off x="457200" y="2749555"/>
            <a:ext cx="1358899" cy="775958"/>
          </a:xfrm>
          <a:prstGeom prst="roundRect">
            <a:avLst>
              <a:gd name="adj" fmla="val 3773"/>
            </a:avLst>
          </a:prstGeom>
          <a:solidFill>
            <a:schemeClr val="tx2">
              <a:lumMod val="10000"/>
              <a:lumOff val="90000"/>
            </a:schemeClr>
          </a:solidFill>
          <a:ln w="12700" cmpd="sng">
            <a:solidFill>
              <a:srgbClr val="282828"/>
            </a:solidFill>
            <a:prstDash val="solid"/>
          </a:ln>
        </p:spPr>
        <p:txBody>
          <a:bodyPr anchor="ctr"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0" u="none" cap="none">
                <a:ln>
                  <a:noFill/>
                </a:ln>
                <a:solidFill>
                  <a:srgbClr val="282828"/>
                </a:solidFill>
                <a:latin typeface="微软雅黑"/>
                <a:ea typeface="微软雅黑"/>
                <a:cs typeface="微软雅黑"/>
              </a:rPr>
              <a:t>1. Network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0" u="none" cap="none">
                <a:ln>
                  <a:noFill/>
                </a:ln>
                <a:solidFill>
                  <a:srgbClr val="282828"/>
                </a:solidFill>
                <a:latin typeface="微软雅黑"/>
                <a:ea typeface="微软雅黑"/>
                <a:cs typeface="微软雅黑"/>
              </a:rPr>
              <a:t>reachability</a:t>
            </a:r>
          </a:p>
        </p:txBody>
      </p:sp>
      <p:cxnSp>
        <p:nvCxnSpPr>
          <p:cNvPr id="77" name="直接箭头连接符 7"/>
          <p:cNvCxnSpPr/>
          <p:nvPr/>
        </p:nvCxnSpPr>
        <p:spPr>
          <a:xfrm>
            <a:off x="1911350" y="3147116"/>
            <a:ext cx="64369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ACC75AE7-844D-B360-ECAD-BD8233D2207E}"/>
              </a:ext>
            </a:extLst>
          </p:cNvPr>
          <p:cNvSpPr>
            <a:spLocks noGrp="1"/>
          </p:cNvSpPr>
          <p:nvPr/>
        </p:nvSpPr>
        <p:spPr>
          <a:xfrm>
            <a:off x="2603500" y="2759137"/>
            <a:ext cx="1568450" cy="775958"/>
          </a:xfrm>
          <a:prstGeom prst="roundRect">
            <a:avLst>
              <a:gd name="adj" fmla="val 3773"/>
            </a:avLst>
          </a:prstGeom>
          <a:solidFill>
            <a:schemeClr val="tx2">
              <a:lumMod val="10000"/>
              <a:lumOff val="90000"/>
            </a:schemeClr>
          </a:solidFill>
          <a:ln w="12700" cmpd="sng">
            <a:solidFill>
              <a:srgbClr val="282828"/>
            </a:solidFill>
            <a:prstDash val="solid"/>
          </a:ln>
        </p:spPr>
        <p:txBody>
          <a:bodyPr anchor="ctr"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0" u="none" cap="none">
                <a:ln>
                  <a:noFill/>
                </a:ln>
                <a:solidFill>
                  <a:srgbClr val="282828"/>
                </a:solidFill>
                <a:latin typeface="微软雅黑"/>
                <a:ea typeface="微软雅黑"/>
                <a:cs typeface="微软雅黑"/>
              </a:rPr>
              <a:t>2. Agent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282828"/>
                </a:solidFill>
                <a:latin typeface="微软雅黑"/>
                <a:ea typeface="微软雅黑"/>
                <a:cs typeface="微软雅黑"/>
              </a:rPr>
              <a:t>Authentication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C70A80CB-D64A-1AFA-D954-BC25E36983FC}"/>
              </a:ext>
            </a:extLst>
          </p:cNvPr>
          <p:cNvSpPr>
            <a:spLocks noGrp="1"/>
          </p:cNvSpPr>
          <p:nvPr/>
        </p:nvSpPr>
        <p:spPr>
          <a:xfrm>
            <a:off x="4921250" y="2749555"/>
            <a:ext cx="1454150" cy="775958"/>
          </a:xfrm>
          <a:prstGeom prst="roundRect">
            <a:avLst>
              <a:gd name="adj" fmla="val 3773"/>
            </a:avLst>
          </a:prstGeom>
          <a:solidFill>
            <a:schemeClr val="tx2">
              <a:lumMod val="10000"/>
              <a:lumOff val="90000"/>
            </a:schemeClr>
          </a:solidFill>
          <a:ln w="12700" cmpd="sng">
            <a:solidFill>
              <a:srgbClr val="282828"/>
            </a:solidFill>
            <a:prstDash val="solid"/>
          </a:ln>
        </p:spPr>
        <p:txBody>
          <a:bodyPr anchor="ctr"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0" u="none" cap="none">
                <a:ln>
                  <a:noFill/>
                </a:ln>
                <a:solidFill>
                  <a:srgbClr val="282828"/>
                </a:solidFill>
                <a:latin typeface="微软雅黑"/>
                <a:ea typeface="微软雅黑"/>
                <a:cs typeface="微软雅黑"/>
              </a:rPr>
              <a:t>3. Service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srgbClr val="282828"/>
                </a:solidFill>
                <a:latin typeface="微软雅黑"/>
                <a:ea typeface="微软雅黑"/>
                <a:cs typeface="微软雅黑"/>
              </a:rPr>
              <a:t>Authorization</a:t>
            </a:r>
          </a:p>
        </p:txBody>
      </p:sp>
      <p:cxnSp>
        <p:nvCxnSpPr>
          <p:cNvPr id="80" name="直接箭头连接符 10"/>
          <p:cNvCxnSpPr/>
          <p:nvPr/>
        </p:nvCxnSpPr>
        <p:spPr>
          <a:xfrm>
            <a:off x="4216400" y="3147116"/>
            <a:ext cx="64369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5EF148F5-E3C4-C9F8-0EF9-9E3DF0EB92A5}"/>
              </a:ext>
            </a:extLst>
          </p:cNvPr>
          <p:cNvSpPr>
            <a:spLocks noGrp="1"/>
          </p:cNvSpPr>
          <p:nvPr/>
        </p:nvSpPr>
        <p:spPr>
          <a:xfrm>
            <a:off x="457200" y="4715907"/>
            <a:ext cx="7524750" cy="6351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rgbClr val="282828"/>
            </a:solidFill>
            <a:prstDash val="solid"/>
          </a:ln>
        </p:spPr>
        <p:txBody>
          <a:bodyPr anchor="ctr"/>
          <a:lstStyle/>
          <a:p>
            <a:pPr algn="ctr">
              <a:lnSpc>
                <a:spcPct val="150000"/>
              </a:lnSpc>
              <a:buNone/>
            </a:pPr>
            <a:r>
              <a:rPr b="1" i="0">
                <a:solidFill>
                  <a:srgbClr val="C00000"/>
                </a:solidFill>
                <a:latin typeface="Microsoft Yahei"/>
                <a:ea typeface="Microsoft Yahei"/>
                <a:cs typeface="Microsoft Yahei"/>
              </a:rPr>
              <a:t>The network is already exposed before the application decides.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02DC11-1185-7A5A-C3E7-A404E14FF3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7504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: 圆角 52">
            <a:extLst>
              <a:ext uri="{FF2B5EF4-FFF2-40B4-BE49-F238E27FC236}">
                <a16:creationId xmlns:a16="http://schemas.microsoft.com/office/drawing/2014/main" id="{C2630C5F-F13D-8B5A-46AA-2E3E5B9138B6}"/>
              </a:ext>
            </a:extLst>
          </p:cNvPr>
          <p:cNvSpPr>
            <a:spLocks noGrp="1"/>
          </p:cNvSpPr>
          <p:nvPr/>
        </p:nvSpPr>
        <p:spPr>
          <a:xfrm>
            <a:off x="2120937" y="4348423"/>
            <a:ext cx="7650233" cy="1067411"/>
          </a:xfrm>
          <a:prstGeom prst="roundRect">
            <a:avLst>
              <a:gd name="adj" fmla="val 9422"/>
            </a:avLst>
          </a:prstGeom>
          <a:noFill/>
          <a:ln w="12700" cmpd="sng">
            <a:solidFill>
              <a:srgbClr val="282828"/>
            </a:solidFill>
            <a:prstDash val="solid"/>
          </a:ln>
        </p:spPr>
        <p:txBody>
          <a:bodyPr anchor="ctr"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79FEF1F1-FE5A-6FB0-670A-CB728CA15995}"/>
              </a:ext>
            </a:extLst>
          </p:cNvPr>
          <p:cNvSpPr>
            <a:spLocks noGrp="1"/>
          </p:cNvSpPr>
          <p:nvPr/>
        </p:nvSpPr>
        <p:spPr>
          <a:xfrm>
            <a:off x="4712299" y="2056104"/>
            <a:ext cx="1667413" cy="1093573"/>
          </a:xfrm>
          <a:prstGeom prst="roundRect">
            <a:avLst>
              <a:gd name="adj" fmla="val 9422"/>
            </a:avLst>
          </a:prstGeom>
          <a:solidFill>
            <a:schemeClr val="tx2">
              <a:lumMod val="10000"/>
              <a:lumOff val="90000"/>
            </a:schemeClr>
          </a:solidFill>
          <a:ln w="12700" cmpd="sng">
            <a:solidFill>
              <a:srgbClr val="282828"/>
            </a:solidFill>
            <a:prstDash val="solid"/>
          </a:ln>
        </p:spPr>
        <p:txBody>
          <a:bodyPr anchor="ctr"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Shared Gateway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NAT / Proxy / Mesh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prstClr val="black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15657915-AA70-527C-8420-C1505F62446E}"/>
              </a:ext>
            </a:extLst>
          </p:cNvPr>
          <p:cNvSpPr>
            <a:spLocks noGrp="1"/>
          </p:cNvSpPr>
          <p:nvPr/>
        </p:nvSpPr>
        <p:spPr>
          <a:xfrm>
            <a:off x="457200" y="274320"/>
            <a:ext cx="1048466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3200" b="1"/>
            </a:pPr>
            <a:r>
              <a:rPr sz="2800">
                <a:latin typeface="微软雅黑"/>
                <a:ea typeface="微软雅黑"/>
                <a:cs typeface="微软雅黑"/>
              </a:rPr>
              <a:t>Shared gateways can erase the originating Agent Instance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D77536C-8EDA-DC3A-5778-24C85530869B}"/>
              </a:ext>
            </a:extLst>
          </p:cNvPr>
          <p:cNvSpPr>
            <a:spLocks noGrp="1"/>
          </p:cNvSpPr>
          <p:nvPr/>
        </p:nvSpPr>
        <p:spPr>
          <a:xfrm>
            <a:off x="1659341" y="1779105"/>
            <a:ext cx="9584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pic>
        <p:nvPicPr>
          <p:cNvPr id="165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965" y="1197346"/>
            <a:ext cx="576293" cy="57629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115BADD-ED6E-040C-0FB7-C8CB297C9474}"/>
              </a:ext>
            </a:extLst>
          </p:cNvPr>
          <p:cNvSpPr>
            <a:spLocks noGrp="1"/>
          </p:cNvSpPr>
          <p:nvPr/>
        </p:nvSpPr>
        <p:spPr>
          <a:xfrm>
            <a:off x="1659341" y="3971189"/>
            <a:ext cx="9584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pic>
        <p:nvPicPr>
          <p:cNvPr id="167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965" y="3389430"/>
            <a:ext cx="576293" cy="576293"/>
          </a:xfrm>
          <a:prstGeom prst="rect">
            <a:avLst/>
          </a:prstGeom>
        </p:spPr>
      </p:pic>
      <p:cxnSp>
        <p:nvCxnSpPr>
          <p:cNvPr id="168" name="直接箭头连接符 21"/>
          <p:cNvCxnSpPr/>
          <p:nvPr/>
        </p:nvCxnSpPr>
        <p:spPr>
          <a:xfrm>
            <a:off x="6642887" y="2577677"/>
            <a:ext cx="64369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4A32C027-1B59-E39E-2E7E-43D14BB07DA7}"/>
              </a:ext>
            </a:extLst>
          </p:cNvPr>
          <p:cNvSpPr>
            <a:spLocks noGrp="1"/>
          </p:cNvSpPr>
          <p:nvPr/>
        </p:nvSpPr>
        <p:spPr>
          <a:xfrm>
            <a:off x="1659341" y="2872414"/>
            <a:ext cx="9584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pic>
        <p:nvPicPr>
          <p:cNvPr id="170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965" y="2290655"/>
            <a:ext cx="576293" cy="576293"/>
          </a:xfrm>
          <a:prstGeom prst="rect">
            <a:avLst/>
          </a:prstGeom>
        </p:spPr>
      </p:pic>
      <p:cxnSp>
        <p:nvCxnSpPr>
          <p:cNvPr id="171" name="连接符: 肘形 29"/>
          <p:cNvCxnSpPr>
            <a:stCxn id="6" idx="3"/>
          </p:cNvCxnSpPr>
          <p:nvPr/>
        </p:nvCxnSpPr>
        <p:spPr>
          <a:xfrm>
            <a:off x="2445258" y="1485493"/>
            <a:ext cx="2003866" cy="1093573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连接符: 肘形 30"/>
          <p:cNvCxnSpPr>
            <a:stCxn id="12" idx="3"/>
          </p:cNvCxnSpPr>
          <p:nvPr/>
        </p:nvCxnSpPr>
        <p:spPr>
          <a:xfrm flipV="1">
            <a:off x="2445258" y="2579066"/>
            <a:ext cx="2003866" cy="1098511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直接箭头连接符 34"/>
          <p:cNvCxnSpPr>
            <a:stCxn id="25" idx="3"/>
          </p:cNvCxnSpPr>
          <p:nvPr/>
        </p:nvCxnSpPr>
        <p:spPr>
          <a:xfrm>
            <a:off x="2445258" y="2578802"/>
            <a:ext cx="2003866" cy="2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91B21844-AE1F-E3F0-4420-A8A3BBB7C90A}"/>
              </a:ext>
            </a:extLst>
          </p:cNvPr>
          <p:cNvSpPr>
            <a:spLocks noGrp="1"/>
          </p:cNvSpPr>
          <p:nvPr/>
        </p:nvSpPr>
        <p:spPr>
          <a:xfrm>
            <a:off x="3894639" y="3369770"/>
            <a:ext cx="36724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Per-Agent origin becomes unclear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A401F58-5D3B-9F6B-43BF-B95ACF30D00C}"/>
              </a:ext>
            </a:extLst>
          </p:cNvPr>
          <p:cNvSpPr>
            <a:spLocks noGrp="1"/>
          </p:cNvSpPr>
          <p:nvPr/>
        </p:nvSpPr>
        <p:spPr>
          <a:xfrm>
            <a:off x="7125402" y="1301931"/>
            <a:ext cx="3216175" cy="51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00" b="1"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Only the gateway connection is visible</a:t>
            </a:r>
          </a:p>
        </p:txBody>
      </p:sp>
      <p:pic>
        <p:nvPicPr>
          <p:cNvPr id="176" name="图形 3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47653" y="1514896"/>
            <a:ext cx="1941168" cy="1941168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4B9FD4CE-9C70-4AE8-3FE1-4E04727B2B8A}"/>
              </a:ext>
            </a:extLst>
          </p:cNvPr>
          <p:cNvSpPr>
            <a:spLocks noGrp="1"/>
          </p:cNvSpPr>
          <p:nvPr/>
        </p:nvSpPr>
        <p:spPr>
          <a:xfrm>
            <a:off x="7968974" y="2476778"/>
            <a:ext cx="169852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External Service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F02F371-CF5F-B5EA-4CBA-546E577B26F6}"/>
              </a:ext>
            </a:extLst>
          </p:cNvPr>
          <p:cNvSpPr>
            <a:spLocks noGrp="1"/>
          </p:cNvSpPr>
          <p:nvPr/>
        </p:nvSpPr>
        <p:spPr>
          <a:xfrm>
            <a:off x="4337967" y="4390071"/>
            <a:ext cx="32161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Pooling and multiplexing</a:t>
            </a:r>
          </a:p>
        </p:txBody>
      </p:sp>
      <p:sp>
        <p:nvSpPr>
          <p:cNvPr id="49" name="矩形: 圆角 48">
            <a:extLst>
              <a:ext uri="{FF2B5EF4-FFF2-40B4-BE49-F238E27FC236}">
                <a16:creationId xmlns:a16="http://schemas.microsoft.com/office/drawing/2014/main" id="{A9DCF8BC-8F9A-7C41-B537-822DB3C2A452}"/>
              </a:ext>
            </a:extLst>
          </p:cNvPr>
          <p:cNvSpPr>
            <a:spLocks noGrp="1"/>
          </p:cNvSpPr>
          <p:nvPr/>
        </p:nvSpPr>
        <p:spPr>
          <a:xfrm>
            <a:off x="2189509" y="4787499"/>
            <a:ext cx="856651" cy="450238"/>
          </a:xfrm>
          <a:prstGeom prst="roundRect">
            <a:avLst>
              <a:gd name="adj" fmla="val 9422"/>
            </a:avLst>
          </a:prstGeom>
          <a:solidFill>
            <a:schemeClr val="tx2">
              <a:lumMod val="10000"/>
              <a:lumOff val="90000"/>
            </a:schemeClr>
          </a:solidFill>
          <a:ln w="12700" cmpd="sng">
            <a:solidFill>
              <a:srgbClr val="282828"/>
            </a:solidFill>
            <a:prstDash val="solid"/>
          </a:ln>
        </p:spPr>
        <p:txBody>
          <a:bodyPr anchor="ctr"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HTTP/2</a:t>
            </a:r>
          </a:p>
        </p:txBody>
      </p:sp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AC1A4579-DC35-16A3-085C-81A7E2B9489C}"/>
              </a:ext>
            </a:extLst>
          </p:cNvPr>
          <p:cNvSpPr>
            <a:spLocks noGrp="1"/>
          </p:cNvSpPr>
          <p:nvPr/>
        </p:nvSpPr>
        <p:spPr>
          <a:xfrm>
            <a:off x="3826687" y="4787499"/>
            <a:ext cx="1672874" cy="450238"/>
          </a:xfrm>
          <a:prstGeom prst="roundRect">
            <a:avLst>
              <a:gd name="adj" fmla="val 9422"/>
            </a:avLst>
          </a:prstGeom>
          <a:solidFill>
            <a:schemeClr val="tx2">
              <a:lumMod val="10000"/>
              <a:lumOff val="90000"/>
            </a:schemeClr>
          </a:solidFill>
          <a:ln w="12700" cmpd="sng">
            <a:solidFill>
              <a:srgbClr val="282828"/>
            </a:solidFill>
            <a:prstDash val="solid"/>
          </a:ln>
        </p:spPr>
        <p:txBody>
          <a:bodyPr anchor="ctr"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HTTP/3</a:t>
            </a:r>
          </a:p>
        </p:txBody>
      </p:sp>
      <p:sp>
        <p:nvSpPr>
          <p:cNvPr id="51" name="矩形: 圆角 50">
            <a:extLst>
              <a:ext uri="{FF2B5EF4-FFF2-40B4-BE49-F238E27FC236}">
                <a16:creationId xmlns:a16="http://schemas.microsoft.com/office/drawing/2014/main" id="{12572CF0-5734-10D0-63FC-367930E3B9F1}"/>
              </a:ext>
            </a:extLst>
          </p:cNvPr>
          <p:cNvSpPr>
            <a:spLocks noGrp="1"/>
          </p:cNvSpPr>
          <p:nvPr/>
        </p:nvSpPr>
        <p:spPr>
          <a:xfrm>
            <a:off x="6280088" y="4787499"/>
            <a:ext cx="1672874" cy="450238"/>
          </a:xfrm>
          <a:prstGeom prst="roundRect">
            <a:avLst>
              <a:gd name="adj" fmla="val 9422"/>
            </a:avLst>
          </a:prstGeom>
          <a:solidFill>
            <a:schemeClr val="tx2">
              <a:lumMod val="10000"/>
              <a:lumOff val="90000"/>
            </a:schemeClr>
          </a:solidFill>
          <a:ln w="12700" cmpd="sng">
            <a:solidFill>
              <a:srgbClr val="282828"/>
            </a:solidFill>
            <a:prstDash val="solid"/>
          </a:ln>
        </p:spPr>
        <p:txBody>
          <a:bodyPr anchor="ctr"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NAT</a:t>
            </a:r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D3DC16F0-2450-5AAA-74F4-2C3B8B78224E}"/>
              </a:ext>
            </a:extLst>
          </p:cNvPr>
          <p:cNvSpPr>
            <a:spLocks noGrp="1"/>
          </p:cNvSpPr>
          <p:nvPr/>
        </p:nvSpPr>
        <p:spPr>
          <a:xfrm>
            <a:off x="8733489" y="4787499"/>
            <a:ext cx="856651" cy="450238"/>
          </a:xfrm>
          <a:prstGeom prst="roundRect">
            <a:avLst>
              <a:gd name="adj" fmla="val 9422"/>
            </a:avLst>
          </a:prstGeom>
          <a:solidFill>
            <a:schemeClr val="tx2">
              <a:lumMod val="10000"/>
              <a:lumOff val="90000"/>
            </a:schemeClr>
          </a:solidFill>
          <a:ln w="12700" cmpd="sng">
            <a:solidFill>
              <a:srgbClr val="282828"/>
            </a:solidFill>
            <a:prstDash val="solid"/>
          </a:ln>
        </p:spPr>
        <p:txBody>
          <a:bodyPr anchor="ctr"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u="none" cap="none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微软雅黑"/>
              </a:rPr>
              <a:t>Proxy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9FDF5466-8AD0-ABA0-3A05-B52EABF2FB5C}"/>
              </a:ext>
            </a:extLst>
          </p:cNvPr>
          <p:cNvSpPr>
            <a:spLocks noGrp="1"/>
          </p:cNvSpPr>
          <p:nvPr/>
        </p:nvSpPr>
        <p:spPr>
          <a:xfrm>
            <a:off x="2685895" y="5878795"/>
            <a:ext cx="611667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The gateway must preserve protected per-Agent context for every request.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DFBAA92-8511-5CAA-2E11-4B174A0D94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8378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15657915-AA70-527C-8420-C1505F62446E}"/>
              </a:ext>
            </a:extLst>
          </p:cNvPr>
          <p:cNvSpPr>
            <a:spLocks noGrp="1"/>
          </p:cNvSpPr>
          <p:nvPr/>
        </p:nvSpPr>
        <p:spPr>
          <a:xfrm>
            <a:off x="399081" y="58420"/>
            <a:ext cx="9077357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None/>
              <a:defRPr sz="3200" b="1"/>
            </a:pPr>
            <a:r>
              <a:rPr sz="2800">
                <a:latin typeface="微软雅黑"/>
                <a:ea typeface="微软雅黑"/>
                <a:cs typeface="微软雅黑"/>
              </a:rPr>
              <a:t>The missing function:</a:t>
            </a:r>
          </a:p>
          <a:p>
            <a:pPr>
              <a:lnSpc>
                <a:spcPct val="150000"/>
              </a:lnSpc>
              <a:buNone/>
              <a:defRPr sz="3200" b="1"/>
            </a:pPr>
            <a:r>
              <a:rPr sz="2800">
                <a:latin typeface="微软雅黑"/>
                <a:ea typeface="微软雅黑"/>
                <a:cs typeface="微软雅黑"/>
              </a:rPr>
              <a:t>A verifiable Agent Binding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BF32D59A-9789-F313-6ACA-D5517C1E14D2}"/>
              </a:ext>
            </a:extLst>
          </p:cNvPr>
          <p:cNvSpPr>
            <a:spLocks noGrp="1"/>
          </p:cNvSpPr>
          <p:nvPr/>
        </p:nvSpPr>
        <p:spPr>
          <a:xfrm>
            <a:off x="399081" y="1414780"/>
            <a:ext cx="8961120" cy="502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  <a:defRPr sz="1800"/>
            </a:pPr>
            <a:r>
              <a:rPr>
                <a:latin typeface="微软雅黑"/>
                <a:ea typeface="微软雅黑"/>
                <a:cs typeface="微软雅黑"/>
              </a:rPr>
              <a:t>Authenticated Agent Instance</a:t>
            </a:r>
          </a:p>
          <a:p>
            <a:pPr marL="800100" indent="-342900">
              <a:lnSpc>
                <a:spcPct val="150000"/>
              </a:lnSpc>
              <a:buChar char="•"/>
              <a:defRPr sz="1800"/>
            </a:pPr>
            <a:r>
              <a:rPr>
                <a:latin typeface="微软雅黑"/>
                <a:ea typeface="微软雅黑"/>
                <a:cs typeface="微软雅黑"/>
              </a:rPr>
              <a:t>A particular running instance or continuity domain</a:t>
            </a:r>
          </a:p>
          <a:p>
            <a:pPr marL="342900" indent="-342900">
              <a:lnSpc>
                <a:spcPct val="150000"/>
              </a:lnSpc>
              <a:buAutoNum type="arabicPeriod"/>
              <a:defRPr sz="1800"/>
            </a:pPr>
            <a:r>
              <a:rPr>
                <a:latin typeface="微软雅黑"/>
                <a:ea typeface="微软雅黑"/>
                <a:cs typeface="微软雅黑"/>
              </a:rPr>
              <a:t>Credential-key possession</a:t>
            </a:r>
          </a:p>
          <a:p>
            <a:pPr marL="800100" indent="-342900">
              <a:lnSpc>
                <a:spcPct val="150000"/>
              </a:lnSpc>
              <a:buChar char="•"/>
              <a:defRPr sz="1800"/>
            </a:pPr>
            <a:r>
              <a:rPr>
                <a:latin typeface="微软雅黑"/>
                <a:ea typeface="微软雅黑"/>
                <a:cs typeface="微软雅黑"/>
              </a:rPr>
              <a:t>Fresh proof bound to the admission session</a:t>
            </a:r>
          </a:p>
          <a:p>
            <a:pPr marL="342900" indent="-342900">
              <a:lnSpc>
                <a:spcPct val="150000"/>
              </a:lnSpc>
              <a:buAutoNum type="arabicPeriod"/>
              <a:defRPr sz="1800"/>
            </a:pPr>
            <a:r>
              <a:rPr>
                <a:latin typeface="微软雅黑"/>
                <a:ea typeface="微软雅黑"/>
                <a:cs typeface="微软雅黑"/>
              </a:rPr>
              <a:t>Optional runtime evidence</a:t>
            </a:r>
          </a:p>
          <a:p>
            <a:pPr marL="800100" indent="-342900">
              <a:lnSpc>
                <a:spcPct val="150000"/>
              </a:lnSpc>
              <a:buChar char="•"/>
              <a:defRPr sz="1800"/>
            </a:pPr>
            <a:r>
              <a:rPr>
                <a:latin typeface="微软雅黑"/>
                <a:ea typeface="微软雅黑"/>
                <a:cs typeface="微软雅黑"/>
              </a:rPr>
              <a:t>Bound to the same instance key and context</a:t>
            </a:r>
          </a:p>
          <a:p>
            <a:pPr marL="342900" indent="-342900">
              <a:lnSpc>
                <a:spcPct val="150000"/>
              </a:lnSpc>
              <a:buAutoNum type="arabicPeriod"/>
              <a:defRPr sz="1800"/>
            </a:pPr>
            <a:r>
              <a:rPr>
                <a:latin typeface="微软雅黑"/>
                <a:ea typeface="微软雅黑"/>
                <a:cs typeface="微软雅黑"/>
              </a:rPr>
              <a:t>Enforceable Network Context</a:t>
            </a:r>
          </a:p>
          <a:p>
            <a:pPr marL="800100" indent="-342900">
              <a:lnSpc>
                <a:spcPct val="150000"/>
              </a:lnSpc>
              <a:buChar char="•"/>
              <a:defRPr sz="1800"/>
            </a:pPr>
            <a:r>
              <a:rPr>
                <a:latin typeface="微软雅黑"/>
                <a:ea typeface="微软雅黑"/>
                <a:cs typeface="微软雅黑"/>
              </a:rPr>
              <a:t>Protected from reuse by another process</a:t>
            </a:r>
          </a:p>
          <a:p>
            <a:pPr marL="342900" indent="-342900">
              <a:lnSpc>
                <a:spcPct val="150000"/>
              </a:lnSpc>
              <a:buAutoNum type="arabicPeriod"/>
              <a:defRPr sz="1800"/>
            </a:pPr>
            <a:r>
              <a:rPr>
                <a:latin typeface="微软雅黑"/>
                <a:ea typeface="微软雅黑"/>
                <a:cs typeface="微软雅黑"/>
              </a:rPr>
              <a:t>Finite lifetime</a:t>
            </a:r>
          </a:p>
          <a:p>
            <a:pPr marL="800100" indent="-342900">
              <a:lnSpc>
                <a:spcPct val="150000"/>
              </a:lnSpc>
              <a:buChar char="•"/>
              <a:defRPr sz="1800"/>
            </a:pPr>
            <a:r>
              <a:rPr>
                <a:latin typeface="微软雅黑"/>
                <a:ea typeface="微软雅黑"/>
                <a:cs typeface="微软雅黑"/>
              </a:rPr>
              <a:t>Renewal, revocation, migration, and termination</a:t>
            </a:r>
          </a:p>
          <a:p>
            <a:pPr marL="342900" indent="-342900">
              <a:lnSpc>
                <a:spcPct val="150000"/>
              </a:lnSpc>
              <a:buAutoNum type="arabicPeriod"/>
              <a:defRPr sz="1800"/>
            </a:pPr>
            <a:r>
              <a:rPr>
                <a:latin typeface="微软雅黑"/>
                <a:ea typeface="微软雅黑"/>
                <a:cs typeface="微软雅黑"/>
              </a:rPr>
              <a:t>Result: Agent Binding</a:t>
            </a:r>
          </a:p>
          <a:p>
            <a:pPr marL="800100" indent="-342900">
              <a:lnSpc>
                <a:spcPct val="150000"/>
              </a:lnSpc>
              <a:buChar char="•"/>
              <a:defRPr sz="1800"/>
            </a:pPr>
            <a:r>
              <a:rPr>
                <a:latin typeface="微软雅黑"/>
                <a:ea typeface="微软雅黑"/>
                <a:cs typeface="微软雅黑"/>
              </a:rPr>
              <a:t>Identity and traffic attribution become enforceable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A4A6394-3312-1F0E-935C-6D32FCC84E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173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15657915-AA70-527C-8420-C1505F62446E}"/>
              </a:ext>
            </a:extLst>
          </p:cNvPr>
          <p:cNvSpPr>
            <a:spLocks noGrp="1"/>
          </p:cNvSpPr>
          <p:nvPr/>
        </p:nvSpPr>
        <p:spPr>
          <a:xfrm>
            <a:off x="399081" y="58420"/>
            <a:ext cx="6585329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None/>
              <a:defRPr sz="3200" b="1"/>
            </a:pPr>
            <a:r>
              <a:rPr sz="2800">
                <a:latin typeface="微软雅黑"/>
                <a:ea typeface="微软雅黑"/>
                <a:cs typeface="微软雅黑"/>
              </a:rPr>
              <a:t>Functional model: verify, bind, enforce</a:t>
            </a:r>
          </a:p>
        </p:txBody>
      </p:sp>
      <p:pic>
        <p:nvPicPr>
          <p:cNvPr id="28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820863"/>
            <a:ext cx="2412844" cy="1888558"/>
          </a:xfrm>
          <a:prstGeom prst="rect">
            <a:avLst/>
          </a:prstGeom>
        </p:spPr>
      </p:pic>
      <p:pic>
        <p:nvPicPr>
          <p:cNvPr id="29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178" y="1770125"/>
            <a:ext cx="2384656" cy="1939295"/>
          </a:xfrm>
          <a:prstGeom prst="rect">
            <a:avLst/>
          </a:prstGeom>
        </p:spPr>
      </p:pic>
      <p:pic>
        <p:nvPicPr>
          <p:cNvPr id="30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1562" y="1801132"/>
            <a:ext cx="1978757" cy="192802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622F3D46-E1BE-254F-47E7-7F184D2651EC}"/>
              </a:ext>
            </a:extLst>
          </p:cNvPr>
          <p:cNvSpPr>
            <a:spLocks noGrp="1"/>
          </p:cNvSpPr>
          <p:nvPr/>
        </p:nvSpPr>
        <p:spPr>
          <a:xfrm>
            <a:off x="873534" y="1123795"/>
            <a:ext cx="248382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b="1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1. Agent Instance</a:t>
            </a:r>
          </a:p>
          <a:p>
            <a:pPr algn="ctr">
              <a:buNone/>
            </a:pPr>
            <a:r>
              <a:rPr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+ Evidence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D4BF352-AF5F-7005-0190-B74E4786A1AD}"/>
              </a:ext>
            </a:extLst>
          </p:cNvPr>
          <p:cNvSpPr>
            <a:spLocks noGrp="1"/>
          </p:cNvSpPr>
          <p:nvPr/>
        </p:nvSpPr>
        <p:spPr>
          <a:xfrm>
            <a:off x="4878452" y="1123794"/>
            <a:ext cx="194316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b="1">
                <a:latin typeface="微软雅黑"/>
                <a:ea typeface="微软雅黑"/>
                <a:cs typeface="微软雅黑"/>
              </a:rPr>
              <a:t>2. Network Admission</a:t>
            </a:r>
          </a:p>
          <a:p>
            <a:pPr algn="ctr">
              <a:buNone/>
            </a:pPr>
            <a:r>
              <a:rPr b="1">
                <a:latin typeface="微软雅黑"/>
                <a:ea typeface="微软雅黑"/>
                <a:cs typeface="微软雅黑"/>
              </a:rPr>
              <a:t>Function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AEC3524-BAD4-C6B6-E6D4-4613B8CEB05B}"/>
              </a:ext>
            </a:extLst>
          </p:cNvPr>
          <p:cNvSpPr>
            <a:spLocks noGrp="1"/>
          </p:cNvSpPr>
          <p:nvPr/>
        </p:nvSpPr>
        <p:spPr>
          <a:xfrm>
            <a:off x="8830000" y="1123794"/>
            <a:ext cx="166629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b="1">
                <a:latin typeface="微软雅黑"/>
                <a:ea typeface="微软雅黑"/>
                <a:cs typeface="微软雅黑"/>
              </a:rPr>
              <a:t>3. Network</a:t>
            </a:r>
          </a:p>
          <a:p>
            <a:pPr algn="ctr">
              <a:buNone/>
            </a:pPr>
            <a:r>
              <a:rPr b="1">
                <a:latin typeface="微软雅黑"/>
                <a:ea typeface="微软雅黑"/>
                <a:cs typeface="微软雅黑"/>
              </a:rPr>
              <a:t>Enforcement Point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BB60F9B-9F50-443C-11DF-486C2E7FCF68}"/>
              </a:ext>
            </a:extLst>
          </p:cNvPr>
          <p:cNvSpPr>
            <a:spLocks noGrp="1"/>
          </p:cNvSpPr>
          <p:nvPr/>
        </p:nvSpPr>
        <p:spPr>
          <a:xfrm>
            <a:off x="700895" y="3760158"/>
            <a:ext cx="2937655" cy="1530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sz="1600" b="0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Proves possession of the instance key and supplies optional runtime evidence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C539779-F39C-A871-9298-EB768CC11345}"/>
              </a:ext>
            </a:extLst>
          </p:cNvPr>
          <p:cNvSpPr>
            <a:spLocks noGrp="1"/>
          </p:cNvSpPr>
          <p:nvPr/>
        </p:nvSpPr>
        <p:spPr>
          <a:xfrm>
            <a:off x="4221878" y="3793792"/>
            <a:ext cx="3422650" cy="15261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lnSpc>
                <a:spcPct val="150000"/>
              </a:lnSpc>
              <a:buNone/>
              <a:defRPr sz="1600" b="0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r>
              <a:t>Verifies credential, freshness, evidence, and policy; then installs an Agent Binding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F5394FF-6D13-A371-A9C6-9F03DD2B746C}"/>
              </a:ext>
            </a:extLst>
          </p:cNvPr>
          <p:cNvSpPr>
            <a:spLocks noGrp="1"/>
          </p:cNvSpPr>
          <p:nvPr/>
        </p:nvSpPr>
        <p:spPr>
          <a:xfrm>
            <a:off x="8356600" y="3793793"/>
            <a:ext cx="3219450" cy="15261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lnSpc>
                <a:spcPct val="150000"/>
              </a:lnSpc>
              <a:buNone/>
              <a:defRPr sz="1600" b="0" i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r>
              <a:t>Maps Agent-ID, key, and attributes to an enforceable Network Context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A8D82AF-3925-DADD-985A-F5955D3F1BDF}"/>
              </a:ext>
            </a:extLst>
          </p:cNvPr>
          <p:cNvSpPr>
            <a:spLocks noGrp="1"/>
          </p:cNvSpPr>
          <p:nvPr/>
        </p:nvSpPr>
        <p:spPr>
          <a:xfrm>
            <a:off x="631044" y="5591657"/>
            <a:ext cx="1131965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b="1">
                <a:latin typeface="微软雅黑"/>
                <a:ea typeface="微软雅黑"/>
                <a:cs typeface="微软雅黑"/>
              </a:rPr>
              <a:t>The security property depends on the integrity of the complete path from authenticated key to Network Context.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8167D7D-95DC-469B-F822-E78AE51997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35276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etf-added-title">
            <a:extLst>
              <a:ext uri="{FF2B5EF4-FFF2-40B4-BE49-F238E27FC236}">
                <a16:creationId xmlns:a16="http://schemas.microsoft.com/office/drawing/2014/main" id="{BA28A428-AFF3-4FB3-964A-0F6FD8EA0234}"/>
              </a:ext>
            </a:extLst>
          </p:cNvPr>
          <p:cNvSpPr>
            <a:spLocks noGrp="1"/>
          </p:cNvSpPr>
          <p:nvPr/>
        </p:nvSpPr>
        <p:spPr>
          <a:xfrm>
            <a:off x="400050" y="152400"/>
            <a:ext cx="111252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/>
          <a:lstStyle/>
          <a:p>
            <a:pPr>
              <a:buNone/>
              <a:defRPr sz="280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0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Six core requirements derived from the use cases</a:t>
            </a:r>
          </a:p>
        </p:txBody>
      </p:sp>
      <p:sp>
        <p:nvSpPr>
          <p:cNvPr id="2" name="ietf-work-number-0">
            <a:extLst>
              <a:ext uri="{FF2B5EF4-FFF2-40B4-BE49-F238E27FC236}">
                <a16:creationId xmlns:a16="http://schemas.microsoft.com/office/drawing/2014/main" id="{2C554EB3-348C-4935-9AEF-9C2002DA32EC}"/>
              </a:ext>
            </a:extLst>
          </p:cNvPr>
          <p:cNvSpPr>
            <a:spLocks noGrp="1"/>
          </p:cNvSpPr>
          <p:nvPr/>
        </p:nvSpPr>
        <p:spPr>
          <a:xfrm>
            <a:off x="590550" y="1114425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156082"/>
          </a:solidFill>
          <a:ln w="11430">
            <a:solidFill>
              <a:srgbClr val="156082"/>
            </a:solidFill>
            <a:prstDash val="solid"/>
          </a:ln>
        </p:spPr>
        <p:txBody>
          <a:bodyPr/>
          <a:lstStyle/>
          <a:p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3" name="ietf-work-title-0">
            <a:extLst>
              <a:ext uri="{FF2B5EF4-FFF2-40B4-BE49-F238E27FC236}">
                <a16:creationId xmlns:a16="http://schemas.microsoft.com/office/drawing/2014/main" id="{1AEE2DE1-83D2-462B-8B59-7F17B7006A39}"/>
              </a:ext>
            </a:extLst>
          </p:cNvPr>
          <p:cNvSpPr>
            <a:spLocks noGrp="1"/>
          </p:cNvSpPr>
          <p:nvPr/>
        </p:nvSpPr>
        <p:spPr>
          <a:xfrm>
            <a:off x="1181100" y="1066800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Agent Instance authentication</a:t>
            </a:r>
          </a:p>
        </p:txBody>
      </p:sp>
      <p:sp>
        <p:nvSpPr>
          <p:cNvPr id="4" name="ietf-work-body-0">
            <a:extLst>
              <a:ext uri="{FF2B5EF4-FFF2-40B4-BE49-F238E27FC236}">
                <a16:creationId xmlns:a16="http://schemas.microsoft.com/office/drawing/2014/main" id="{14158ABD-89E4-4CA9-9690-42DDE6354C77}"/>
              </a:ext>
            </a:extLst>
          </p:cNvPr>
          <p:cNvSpPr>
            <a:spLocks noGrp="1"/>
          </p:cNvSpPr>
          <p:nvPr/>
        </p:nvSpPr>
        <p:spPr>
          <a:xfrm>
            <a:off x="1181100" y="1428750"/>
            <a:ext cx="4953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275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rPr>
              <a:t>Authenticate a particular running instance with fresh proof of possession—not only its user, host, image, or platform.</a:t>
            </a:r>
          </a:p>
        </p:txBody>
      </p:sp>
      <p:sp>
        <p:nvSpPr>
          <p:cNvPr id="5" name="ietf-work-number-1">
            <a:extLst>
              <a:ext uri="{FF2B5EF4-FFF2-40B4-BE49-F238E27FC236}">
                <a16:creationId xmlns:a16="http://schemas.microsoft.com/office/drawing/2014/main" id="{C2FE986C-50F7-4A34-B7F4-A83822EEB965}"/>
              </a:ext>
            </a:extLst>
          </p:cNvPr>
          <p:cNvSpPr>
            <a:spLocks noGrp="1"/>
          </p:cNvSpPr>
          <p:nvPr/>
        </p:nvSpPr>
        <p:spPr>
          <a:xfrm>
            <a:off x="6334125" y="1114425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156082"/>
          </a:solidFill>
          <a:ln w="11430">
            <a:solidFill>
              <a:srgbClr val="156082"/>
            </a:solidFill>
            <a:prstDash val="solid"/>
          </a:ln>
        </p:spPr>
        <p:txBody>
          <a:bodyPr/>
          <a:lstStyle/>
          <a:p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6" name="ietf-work-title-1">
            <a:extLst>
              <a:ext uri="{FF2B5EF4-FFF2-40B4-BE49-F238E27FC236}">
                <a16:creationId xmlns:a16="http://schemas.microsoft.com/office/drawing/2014/main" id="{4DF91E75-E73A-43F8-A5D3-503D9F2DE398}"/>
              </a:ext>
            </a:extLst>
          </p:cNvPr>
          <p:cNvSpPr>
            <a:spLocks noGrp="1"/>
          </p:cNvSpPr>
          <p:nvPr/>
        </p:nvSpPr>
        <p:spPr>
          <a:xfrm>
            <a:off x="6924675" y="1066800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Binding to enforceable traffic</a:t>
            </a:r>
          </a:p>
        </p:txBody>
      </p:sp>
      <p:sp>
        <p:nvSpPr>
          <p:cNvPr id="7" name="ietf-work-body-1">
            <a:extLst>
              <a:ext uri="{FF2B5EF4-FFF2-40B4-BE49-F238E27FC236}">
                <a16:creationId xmlns:a16="http://schemas.microsoft.com/office/drawing/2014/main" id="{27CD4CCE-DFF2-47B8-83E4-7594E4BEB14A}"/>
              </a:ext>
            </a:extLst>
          </p:cNvPr>
          <p:cNvSpPr>
            <a:spLocks noGrp="1"/>
          </p:cNvSpPr>
          <p:nvPr/>
        </p:nvSpPr>
        <p:spPr>
          <a:xfrm>
            <a:off x="6924675" y="1428750"/>
            <a:ext cx="4953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275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rPr>
              <a:t>Bind the successful result to protected Network Context and distinguish traffic when agents share an attachment.</a:t>
            </a:r>
          </a:p>
        </p:txBody>
      </p:sp>
      <p:sp>
        <p:nvSpPr>
          <p:cNvPr id="8" name="ietf-work-number-2">
            <a:extLst>
              <a:ext uri="{FF2B5EF4-FFF2-40B4-BE49-F238E27FC236}">
                <a16:creationId xmlns:a16="http://schemas.microsoft.com/office/drawing/2014/main" id="{28B3BC25-314E-473C-855C-81359AE13580}"/>
              </a:ext>
            </a:extLst>
          </p:cNvPr>
          <p:cNvSpPr>
            <a:spLocks noGrp="1"/>
          </p:cNvSpPr>
          <p:nvPr/>
        </p:nvSpPr>
        <p:spPr>
          <a:xfrm>
            <a:off x="590550" y="2619375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156082"/>
          </a:solidFill>
          <a:ln w="11430">
            <a:solidFill>
              <a:srgbClr val="156082"/>
            </a:solidFill>
            <a:prstDash val="solid"/>
          </a:ln>
        </p:spPr>
        <p:txBody>
          <a:bodyPr/>
          <a:lstStyle/>
          <a:p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9" name="ietf-work-title-2">
            <a:extLst>
              <a:ext uri="{FF2B5EF4-FFF2-40B4-BE49-F238E27FC236}">
                <a16:creationId xmlns:a16="http://schemas.microsoft.com/office/drawing/2014/main" id="{1138729A-8D42-46A3-94A7-B5C28081FEA3}"/>
              </a:ext>
            </a:extLst>
          </p:cNvPr>
          <p:cNvSpPr>
            <a:spLocks noGrp="1"/>
          </p:cNvSpPr>
          <p:nvPr/>
        </p:nvSpPr>
        <p:spPr>
          <a:xfrm>
            <a:off x="1181100" y="2571750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Shared-gateway attribution</a:t>
            </a:r>
          </a:p>
        </p:txBody>
      </p:sp>
      <p:sp>
        <p:nvSpPr>
          <p:cNvPr id="10" name="ietf-work-body-2">
            <a:extLst>
              <a:ext uri="{FF2B5EF4-FFF2-40B4-BE49-F238E27FC236}">
                <a16:creationId xmlns:a16="http://schemas.microsoft.com/office/drawing/2014/main" id="{2A68BE2D-DEB8-4408-BAA4-8E94985468C5}"/>
              </a:ext>
            </a:extLst>
          </p:cNvPr>
          <p:cNvSpPr>
            <a:spLocks noGrp="1"/>
          </p:cNvSpPr>
          <p:nvPr/>
        </p:nvSpPr>
        <p:spPr>
          <a:xfrm>
            <a:off x="1181100" y="2933700"/>
            <a:ext cx="4953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275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rPr>
              <a:t>Isolate per-Agent state and preserve the originating instance across pooled connections and multiplexed streams.</a:t>
            </a:r>
          </a:p>
        </p:txBody>
      </p:sp>
      <p:sp>
        <p:nvSpPr>
          <p:cNvPr id="11" name="ietf-work-number-3">
            <a:extLst>
              <a:ext uri="{FF2B5EF4-FFF2-40B4-BE49-F238E27FC236}">
                <a16:creationId xmlns:a16="http://schemas.microsoft.com/office/drawing/2014/main" id="{C0B84F41-033F-4CFB-A21C-E92CD78B8DEC}"/>
              </a:ext>
            </a:extLst>
          </p:cNvPr>
          <p:cNvSpPr>
            <a:spLocks noGrp="1"/>
          </p:cNvSpPr>
          <p:nvPr/>
        </p:nvSpPr>
        <p:spPr>
          <a:xfrm>
            <a:off x="6334125" y="2619375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156082"/>
          </a:solidFill>
          <a:ln w="11430">
            <a:solidFill>
              <a:srgbClr val="156082"/>
            </a:solidFill>
            <a:prstDash val="solid"/>
          </a:ln>
        </p:spPr>
        <p:txBody>
          <a:bodyPr/>
          <a:lstStyle/>
          <a:p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12" name="ietf-work-title-3">
            <a:extLst>
              <a:ext uri="{FF2B5EF4-FFF2-40B4-BE49-F238E27FC236}">
                <a16:creationId xmlns:a16="http://schemas.microsoft.com/office/drawing/2014/main" id="{D215489B-F7D8-42D6-A5ED-4FF43DC3EC2B}"/>
              </a:ext>
            </a:extLst>
          </p:cNvPr>
          <p:cNvSpPr>
            <a:spLocks noGrp="1"/>
          </p:cNvSpPr>
          <p:nvPr/>
        </p:nvSpPr>
        <p:spPr>
          <a:xfrm>
            <a:off x="6924675" y="2571750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Admission, lifetime, revocation</a:t>
            </a:r>
          </a:p>
        </p:txBody>
      </p:sp>
      <p:sp>
        <p:nvSpPr>
          <p:cNvPr id="13" name="ietf-work-body-3">
            <a:extLst>
              <a:ext uri="{FF2B5EF4-FFF2-40B4-BE49-F238E27FC236}">
                <a16:creationId xmlns:a16="http://schemas.microsoft.com/office/drawing/2014/main" id="{E4ABEA85-F5CF-45C7-904A-48F7193DAAAB}"/>
              </a:ext>
            </a:extLst>
          </p:cNvPr>
          <p:cNvSpPr>
            <a:spLocks noGrp="1"/>
          </p:cNvSpPr>
          <p:nvPr/>
        </p:nvSpPr>
        <p:spPr>
          <a:xfrm>
            <a:off x="6924675" y="2933700"/>
            <a:ext cx="4953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275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rPr>
              <a:t>Use constrained pre-admission connectivity, finite lifetimes, renewal, and prompt removal on change or termination.</a:t>
            </a:r>
          </a:p>
        </p:txBody>
      </p:sp>
      <p:sp>
        <p:nvSpPr>
          <p:cNvPr id="14" name="ietf-work-number-4">
            <a:extLst>
              <a:ext uri="{FF2B5EF4-FFF2-40B4-BE49-F238E27FC236}">
                <a16:creationId xmlns:a16="http://schemas.microsoft.com/office/drawing/2014/main" id="{D1D81272-D2FF-4E65-8725-B52CAF683327}"/>
              </a:ext>
            </a:extLst>
          </p:cNvPr>
          <p:cNvSpPr>
            <a:spLocks noGrp="1"/>
          </p:cNvSpPr>
          <p:nvPr/>
        </p:nvSpPr>
        <p:spPr>
          <a:xfrm>
            <a:off x="590550" y="4124325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156082"/>
          </a:solidFill>
          <a:ln w="11430">
            <a:solidFill>
              <a:srgbClr val="156082"/>
            </a:solidFill>
            <a:prstDash val="solid"/>
          </a:ln>
        </p:spPr>
        <p:txBody>
          <a:bodyPr/>
          <a:lstStyle/>
          <a:p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15" name="ietf-work-title-4">
            <a:extLst>
              <a:ext uri="{FF2B5EF4-FFF2-40B4-BE49-F238E27FC236}">
                <a16:creationId xmlns:a16="http://schemas.microsoft.com/office/drawing/2014/main" id="{1FD2D281-AD8C-4F51-BD65-4EA2EBDE5E54}"/>
              </a:ext>
            </a:extLst>
          </p:cNvPr>
          <p:cNvSpPr>
            <a:spLocks noGrp="1"/>
          </p:cNvSpPr>
          <p:nvPr/>
        </p:nvSpPr>
        <p:spPr>
          <a:xfrm>
            <a:off x="1181100" y="4076700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Non-bypass and layered authorization</a:t>
            </a:r>
          </a:p>
        </p:txBody>
      </p:sp>
      <p:sp>
        <p:nvSpPr>
          <p:cNvPr id="16" name="ietf-work-body-4">
            <a:extLst>
              <a:ext uri="{FF2B5EF4-FFF2-40B4-BE49-F238E27FC236}">
                <a16:creationId xmlns:a16="http://schemas.microsoft.com/office/drawing/2014/main" id="{479EA5BF-FD6F-4791-9F8E-9E64C68E517D}"/>
              </a:ext>
            </a:extLst>
          </p:cNvPr>
          <p:cNvSpPr>
            <a:spLocks noGrp="1"/>
          </p:cNvSpPr>
          <p:nvPr/>
        </p:nvSpPr>
        <p:spPr>
          <a:xfrm>
            <a:off x="1181100" y="4438650"/>
            <a:ext cx="4953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275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rPr>
              <a:t>Prevent alternate paths; network admission constrains reachability but never implies unrestricted application authority.</a:t>
            </a:r>
          </a:p>
        </p:txBody>
      </p:sp>
      <p:sp>
        <p:nvSpPr>
          <p:cNvPr id="17" name="ietf-work-number-5">
            <a:extLst>
              <a:ext uri="{FF2B5EF4-FFF2-40B4-BE49-F238E27FC236}">
                <a16:creationId xmlns:a16="http://schemas.microsoft.com/office/drawing/2014/main" id="{C89B9D45-97D5-458E-976D-BB2C5932ADCB}"/>
              </a:ext>
            </a:extLst>
          </p:cNvPr>
          <p:cNvSpPr>
            <a:spLocks noGrp="1"/>
          </p:cNvSpPr>
          <p:nvPr/>
        </p:nvSpPr>
        <p:spPr>
          <a:xfrm>
            <a:off x="6334125" y="4124325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156082"/>
          </a:solidFill>
          <a:ln w="11430">
            <a:solidFill>
              <a:srgbClr val="156082"/>
            </a:solidFill>
            <a:prstDash val="solid"/>
          </a:ln>
        </p:spPr>
        <p:txBody>
          <a:bodyPr/>
          <a:lstStyle/>
          <a:p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  <p:sp>
        <p:nvSpPr>
          <p:cNvPr id="18" name="ietf-work-title-5">
            <a:extLst>
              <a:ext uri="{FF2B5EF4-FFF2-40B4-BE49-F238E27FC236}">
                <a16:creationId xmlns:a16="http://schemas.microsoft.com/office/drawing/2014/main" id="{E4E03706-8FC3-48A8-BDD2-B22367401848}"/>
              </a:ext>
            </a:extLst>
          </p:cNvPr>
          <p:cNvSpPr>
            <a:spLocks noGrp="1"/>
          </p:cNvSpPr>
          <p:nvPr/>
        </p:nvSpPr>
        <p:spPr>
          <a:xfrm>
            <a:off x="6924675" y="4076700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Evidence, audit, privacy</a:t>
            </a:r>
          </a:p>
        </p:txBody>
      </p:sp>
      <p:sp>
        <p:nvSpPr>
          <p:cNvPr id="19" name="ietf-work-body-5">
            <a:extLst>
              <a:ext uri="{FF2B5EF4-FFF2-40B4-BE49-F238E27FC236}">
                <a16:creationId xmlns:a16="http://schemas.microsoft.com/office/drawing/2014/main" id="{A3E51B04-34A2-4A46-829B-F3D7AFB84D6B}"/>
              </a:ext>
            </a:extLst>
          </p:cNvPr>
          <p:cNvSpPr>
            <a:spLocks noGrp="1"/>
          </p:cNvSpPr>
          <p:nvPr/>
        </p:nvSpPr>
        <p:spPr>
          <a:xfrm>
            <a:off x="6924675" y="4438650"/>
            <a:ext cx="4953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275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rPr>
              <a:t>Bind evidence to the same key and context; record lifecycle events while minimizing identifier scope and retention.</a:t>
            </a:r>
          </a:p>
        </p:txBody>
      </p:sp>
      <p:sp>
        <p:nvSpPr>
          <p:cNvPr id="20" name="ietf-work-callout">
            <a:extLst>
              <a:ext uri="{FF2B5EF4-FFF2-40B4-BE49-F238E27FC236}">
                <a16:creationId xmlns:a16="http://schemas.microsoft.com/office/drawing/2014/main" id="{9D25A7EF-9D12-4317-8B34-61404F769FEA}"/>
              </a:ext>
            </a:extLst>
          </p:cNvPr>
          <p:cNvSpPr>
            <a:spLocks noGrp="1"/>
          </p:cNvSpPr>
          <p:nvPr/>
        </p:nvSpPr>
        <p:spPr>
          <a:xfrm>
            <a:off x="1352550" y="5810250"/>
            <a:ext cx="9486900" cy="457200"/>
          </a:xfrm>
          <a:prstGeom prst="roundRect">
            <a:avLst>
              <a:gd name="adj" fmla="val 16667"/>
            </a:avLst>
          </a:prstGeom>
          <a:noFill/>
          <a:ln w="11430">
            <a:solidFill>
              <a:srgbClr val="E97132"/>
            </a:solidFill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B23A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B23A19"/>
                </a:solidFill>
                <a:latin typeface="Microsoft Yahei"/>
                <a:ea typeface="Microsoft Yahei"/>
                <a:cs typeface="Microsoft Yahei"/>
              </a:rPr>
              <a:t>A secure architecture must protect both the cryptographic proof and the local mechanism that creates and uses the binding.</a:t>
            </a:r>
          </a:p>
        </p:txBody>
      </p:sp>
      <p:sp>
        <p:nvSpPr>
          <p:cNvPr id="21" name="ietf-added-source">
            <a:extLst>
              <a:ext uri="{FF2B5EF4-FFF2-40B4-BE49-F238E27FC236}">
                <a16:creationId xmlns:a16="http://schemas.microsoft.com/office/drawing/2014/main" id="{BA524B8B-16A5-4318-9296-2A3E90FD3EA8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04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900">
                <a:solidFill>
                  <a:srgbClr val="5C67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>
                <a:solidFill>
                  <a:srgbClr val="5C6770"/>
                </a:solidFill>
                <a:latin typeface="Microsoft Yahei"/>
                <a:ea typeface="Microsoft Yahei"/>
                <a:cs typeface="Microsoft Yahei"/>
              </a:rPr>
              <a:t>Source: draft-shang-agent-network-admission-01, Sections 5–8</a:t>
            </a:r>
          </a:p>
        </p:txBody>
      </p:sp>
      <p:sp>
        <p:nvSpPr>
          <p:cNvPr id="23" name="灯片编号占位符 22">
            <a:extLst>
              <a:ext uri="{FF2B5EF4-FFF2-40B4-BE49-F238E27FC236}">
                <a16:creationId xmlns:a16="http://schemas.microsoft.com/office/drawing/2014/main" id="{7A195129-8EF3-F133-A99D-138629F55CC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173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ietf-added-title">
            <a:extLst>
              <a:ext uri="{FF2B5EF4-FFF2-40B4-BE49-F238E27FC236}">
                <a16:creationId xmlns:a16="http://schemas.microsoft.com/office/drawing/2014/main" id="{C5579DC7-7683-4D1E-9B8D-BBDD109A2413}"/>
              </a:ext>
            </a:extLst>
          </p:cNvPr>
          <p:cNvSpPr>
            <a:spLocks noGrp="1"/>
          </p:cNvSpPr>
          <p:nvPr/>
        </p:nvSpPr>
        <p:spPr>
          <a:xfrm>
            <a:off x="400050" y="152400"/>
            <a:ext cx="111252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/>
          <a:p>
            <a:pPr algn="l">
              <a:buNone/>
              <a:defRPr sz="280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0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Security depends on the complete binding path</a:t>
            </a:r>
          </a:p>
        </p:txBody>
      </p:sp>
      <p:sp>
        <p:nvSpPr>
          <p:cNvPr id="2" name="ietf-stage-0">
            <a:extLst>
              <a:ext uri="{FF2B5EF4-FFF2-40B4-BE49-F238E27FC236}">
                <a16:creationId xmlns:a16="http://schemas.microsoft.com/office/drawing/2014/main" id="{41DEB0BD-5383-47DF-80F4-E0085BB573FD}"/>
              </a:ext>
            </a:extLst>
          </p:cNvPr>
          <p:cNvSpPr>
            <a:spLocks noGrp="1"/>
          </p:cNvSpPr>
          <p:nvPr/>
        </p:nvSpPr>
        <p:spPr>
          <a:xfrm>
            <a:off x="495300" y="1504950"/>
            <a:ext cx="1866900" cy="257175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B7C9D6"/>
            </a:solidFill>
            <a:prstDash val="solid"/>
          </a:ln>
        </p:spPr>
        <p:txBody>
          <a:bodyPr wrap="square" lIns="76200" tIns="76200" rIns="76200" bIns="76200" anchor="ctr">
            <a:noAutofit/>
          </a:bodyPr>
          <a:lstStyle/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Who acts</a:t>
            </a:r>
          </a:p>
          <a:p>
            <a:endParaRPr sz="1275" b="0">
              <a:solidFill>
                <a:srgbClr val="191919"/>
              </a:solidFill>
              <a:latin typeface="Microsoft Yahei"/>
              <a:ea typeface="Microsoft Yahei"/>
              <a:cs typeface="Microsoft Yahei"/>
            </a:endParaRP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Agent Instance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Agent-ID / instance key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fresh proof of possession</a:t>
            </a:r>
          </a:p>
        </p:txBody>
      </p:sp>
      <p:sp>
        <p:nvSpPr>
          <p:cNvPr id="3" name="ietf-arrow-0">
            <a:extLst>
              <a:ext uri="{FF2B5EF4-FFF2-40B4-BE49-F238E27FC236}">
                <a16:creationId xmlns:a16="http://schemas.microsoft.com/office/drawing/2014/main" id="{2A22C639-10AE-4048-BA55-91B377A46C65}"/>
              </a:ext>
            </a:extLst>
          </p:cNvPr>
          <p:cNvSpPr>
            <a:spLocks noGrp="1"/>
          </p:cNvSpPr>
          <p:nvPr/>
        </p:nvSpPr>
        <p:spPr>
          <a:xfrm>
            <a:off x="2447925" y="2619375"/>
            <a:ext cx="457200" cy="323850"/>
          </a:xfrm>
          <a:prstGeom prst="rightArrow">
            <a:avLst/>
          </a:prstGeom>
          <a:solidFill>
            <a:srgbClr val="D8E6ED"/>
          </a:solidFill>
          <a:ln w="9525">
            <a:solidFill>
              <a:srgbClr val="9DB6C5"/>
            </a:solidFill>
            <a:prstDash val="solid"/>
          </a:ln>
        </p:spPr>
      </p:sp>
      <p:sp>
        <p:nvSpPr>
          <p:cNvPr id="4" name="ietf-stage-1">
            <a:extLst>
              <a:ext uri="{FF2B5EF4-FFF2-40B4-BE49-F238E27FC236}">
                <a16:creationId xmlns:a16="http://schemas.microsoft.com/office/drawing/2014/main" id="{0BF39219-3F6E-4E40-8BA5-13A335DCFF2C}"/>
              </a:ext>
            </a:extLst>
          </p:cNvPr>
          <p:cNvSpPr>
            <a:spLocks noGrp="1"/>
          </p:cNvSpPr>
          <p:nvPr/>
        </p:nvSpPr>
        <p:spPr>
          <a:xfrm>
            <a:off x="2781300" y="1504950"/>
            <a:ext cx="1866900" cy="257175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B7C9D6"/>
            </a:solidFill>
            <a:prstDash val="solid"/>
          </a:ln>
        </p:spPr>
        <p:txBody>
          <a:bodyPr wrap="square" lIns="76200" tIns="76200" rIns="76200" bIns="76200" anchor="ctr">
            <a:noAutofit/>
          </a:bodyPr>
          <a:lstStyle/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What is verified</a:t>
            </a:r>
          </a:p>
          <a:p>
            <a:endParaRPr sz="1275" b="0">
              <a:solidFill>
                <a:srgbClr val="191919"/>
              </a:solidFill>
              <a:latin typeface="Microsoft Yahei"/>
              <a:ea typeface="Microsoft Yahei"/>
              <a:cs typeface="Microsoft Yahei"/>
            </a:endParaRP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Admission session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credential validity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freshness / anti-replay</a:t>
            </a:r>
          </a:p>
        </p:txBody>
      </p:sp>
      <p:sp>
        <p:nvSpPr>
          <p:cNvPr id="5" name="ietf-arrow-1">
            <a:extLst>
              <a:ext uri="{FF2B5EF4-FFF2-40B4-BE49-F238E27FC236}">
                <a16:creationId xmlns:a16="http://schemas.microsoft.com/office/drawing/2014/main" id="{645868D6-33BF-4426-B779-AD17BD621BB2}"/>
              </a:ext>
            </a:extLst>
          </p:cNvPr>
          <p:cNvSpPr>
            <a:spLocks noGrp="1"/>
          </p:cNvSpPr>
          <p:nvPr/>
        </p:nvSpPr>
        <p:spPr>
          <a:xfrm>
            <a:off x="4733925" y="2619375"/>
            <a:ext cx="457200" cy="323850"/>
          </a:xfrm>
          <a:prstGeom prst="rightArrow">
            <a:avLst/>
          </a:prstGeom>
          <a:solidFill>
            <a:srgbClr val="D8E6ED"/>
          </a:solidFill>
          <a:ln w="9525">
            <a:solidFill>
              <a:srgbClr val="9DB6C5"/>
            </a:solidFill>
            <a:prstDash val="solid"/>
          </a:ln>
        </p:spPr>
      </p:sp>
      <p:sp>
        <p:nvSpPr>
          <p:cNvPr id="6" name="ietf-stage-2">
            <a:extLst>
              <a:ext uri="{FF2B5EF4-FFF2-40B4-BE49-F238E27FC236}">
                <a16:creationId xmlns:a16="http://schemas.microsoft.com/office/drawing/2014/main" id="{2A2ABAD4-E0DA-46DA-B4A0-40BB8EACC3F8}"/>
              </a:ext>
            </a:extLst>
          </p:cNvPr>
          <p:cNvSpPr>
            <a:spLocks noGrp="1"/>
          </p:cNvSpPr>
          <p:nvPr/>
        </p:nvSpPr>
        <p:spPr>
          <a:xfrm>
            <a:off x="5067300" y="1504950"/>
            <a:ext cx="1866900" cy="257175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B7C9D6"/>
            </a:solidFill>
            <a:prstDash val="solid"/>
          </a:ln>
        </p:spPr>
        <p:txBody>
          <a:bodyPr wrap="square" lIns="76200" tIns="76200" rIns="76200" bIns="76200" anchor="ctr">
            <a:noAutofit/>
          </a:bodyPr>
          <a:lstStyle/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What can be trusted</a:t>
            </a:r>
          </a:p>
          <a:p>
            <a:endParaRPr sz="1275" b="0">
              <a:solidFill>
                <a:srgbClr val="191919"/>
              </a:solidFill>
              <a:latin typeface="Microsoft Yahei"/>
              <a:ea typeface="Microsoft Yahei"/>
              <a:cs typeface="Microsoft Yahei"/>
            </a:endParaRP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Optional evidence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same instance key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same admission context</a:t>
            </a:r>
          </a:p>
        </p:txBody>
      </p:sp>
      <p:sp>
        <p:nvSpPr>
          <p:cNvPr id="7" name="ietf-arrow-2">
            <a:extLst>
              <a:ext uri="{FF2B5EF4-FFF2-40B4-BE49-F238E27FC236}">
                <a16:creationId xmlns:a16="http://schemas.microsoft.com/office/drawing/2014/main" id="{719B1888-8C9B-499D-AFBD-C00F76C72040}"/>
              </a:ext>
            </a:extLst>
          </p:cNvPr>
          <p:cNvSpPr>
            <a:spLocks noGrp="1"/>
          </p:cNvSpPr>
          <p:nvPr/>
        </p:nvSpPr>
        <p:spPr>
          <a:xfrm>
            <a:off x="7019925" y="2619375"/>
            <a:ext cx="457200" cy="323850"/>
          </a:xfrm>
          <a:prstGeom prst="rightArrow">
            <a:avLst/>
          </a:prstGeom>
          <a:solidFill>
            <a:srgbClr val="D8E6ED"/>
          </a:solidFill>
          <a:ln w="9525">
            <a:solidFill>
              <a:srgbClr val="9DB6C5"/>
            </a:solidFill>
            <a:prstDash val="solid"/>
          </a:ln>
        </p:spPr>
      </p:sp>
      <p:sp>
        <p:nvSpPr>
          <p:cNvPr id="8" name="ietf-stage-3">
            <a:extLst>
              <a:ext uri="{FF2B5EF4-FFF2-40B4-BE49-F238E27FC236}">
                <a16:creationId xmlns:a16="http://schemas.microsoft.com/office/drawing/2014/main" id="{EBF68508-B839-4DC3-8332-7BD4483925AD}"/>
              </a:ext>
            </a:extLst>
          </p:cNvPr>
          <p:cNvSpPr>
            <a:spLocks noGrp="1"/>
          </p:cNvSpPr>
          <p:nvPr/>
        </p:nvSpPr>
        <p:spPr>
          <a:xfrm>
            <a:off x="7353300" y="1504950"/>
            <a:ext cx="1866900" cy="257175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E97132"/>
            </a:solidFill>
            <a:prstDash val="solid"/>
          </a:ln>
        </p:spPr>
        <p:txBody>
          <a:bodyPr wrap="square" lIns="76200" tIns="76200" rIns="76200" bIns="76200" anchor="ctr">
            <a:noAutofit/>
          </a:bodyPr>
          <a:lstStyle/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What is enforced</a:t>
            </a:r>
          </a:p>
          <a:p>
            <a:endParaRPr sz="1275" b="0">
              <a:solidFill>
                <a:srgbClr val="191919"/>
              </a:solidFill>
              <a:latin typeface="Microsoft Yahei"/>
              <a:ea typeface="Microsoft Yahei"/>
              <a:cs typeface="Microsoft Yahei"/>
            </a:endParaRP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Network Context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anti-reuse / anti-spoofing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policy and reachability</a:t>
            </a:r>
          </a:p>
        </p:txBody>
      </p:sp>
      <p:sp>
        <p:nvSpPr>
          <p:cNvPr id="9" name="ietf-arrow-3">
            <a:extLst>
              <a:ext uri="{FF2B5EF4-FFF2-40B4-BE49-F238E27FC236}">
                <a16:creationId xmlns:a16="http://schemas.microsoft.com/office/drawing/2014/main" id="{0E24D992-9B00-4578-9106-651B66AFECD4}"/>
              </a:ext>
            </a:extLst>
          </p:cNvPr>
          <p:cNvSpPr>
            <a:spLocks noGrp="1"/>
          </p:cNvSpPr>
          <p:nvPr/>
        </p:nvSpPr>
        <p:spPr>
          <a:xfrm>
            <a:off x="9305925" y="2619375"/>
            <a:ext cx="457200" cy="323850"/>
          </a:xfrm>
          <a:prstGeom prst="rightArrow">
            <a:avLst/>
          </a:prstGeom>
          <a:solidFill>
            <a:srgbClr val="D8E6ED"/>
          </a:solidFill>
          <a:ln w="9525">
            <a:solidFill>
              <a:srgbClr val="9DB6C5"/>
            </a:solidFill>
            <a:prstDash val="solid"/>
          </a:ln>
        </p:spPr>
      </p:sp>
      <p:sp>
        <p:nvSpPr>
          <p:cNvPr id="10" name="ietf-stage-4">
            <a:extLst>
              <a:ext uri="{FF2B5EF4-FFF2-40B4-BE49-F238E27FC236}">
                <a16:creationId xmlns:a16="http://schemas.microsoft.com/office/drawing/2014/main" id="{E58AA8A6-F12F-4BCE-A486-81B6E23AD8F6}"/>
              </a:ext>
            </a:extLst>
          </p:cNvPr>
          <p:cNvSpPr>
            <a:spLocks noGrp="1"/>
          </p:cNvSpPr>
          <p:nvPr/>
        </p:nvSpPr>
        <p:spPr>
          <a:xfrm>
            <a:off x="9639300" y="1504950"/>
            <a:ext cx="1866900" cy="257175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B7C9D6"/>
            </a:solidFill>
            <a:prstDash val="solid"/>
          </a:ln>
        </p:spPr>
        <p:txBody>
          <a:bodyPr wrap="square" lIns="76200" tIns="76200" rIns="76200" bIns="76200" anchor="ctr">
            <a:noAutofit/>
          </a:bodyPr>
          <a:lstStyle/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When it ends</a:t>
            </a:r>
          </a:p>
          <a:p>
            <a:endParaRPr sz="1275" b="0">
              <a:solidFill>
                <a:srgbClr val="191919"/>
              </a:solidFill>
              <a:latin typeface="Microsoft Yahei"/>
              <a:ea typeface="Microsoft Yahei"/>
              <a:cs typeface="Microsoft Yahei"/>
            </a:endParaRP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Lifecycle + audit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expiry / renewal / revoke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terminate / migrate</a:t>
            </a:r>
          </a:p>
        </p:txBody>
      </p:sp>
      <p:sp>
        <p:nvSpPr>
          <p:cNvPr id="11" name="ietf-row-label-Near-term">
            <a:extLst>
              <a:ext uri="{FF2B5EF4-FFF2-40B4-BE49-F238E27FC236}">
                <a16:creationId xmlns:a16="http://schemas.microsoft.com/office/drawing/2014/main" id="{DA3AB272-F1D0-4D91-8752-671E09CC7A00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1619250" cy="438150"/>
          </a:xfrm>
          <a:prstGeom prst="roundRect">
            <a:avLst>
              <a:gd name="adj" fmla="val 17391"/>
            </a:avLst>
          </a:prstGeom>
          <a:solidFill>
            <a:srgbClr val="E8F2F6"/>
          </a:solidFill>
          <a:ln w="11430">
            <a:solidFill>
              <a:srgbClr val="9DB6C5"/>
            </a:solidFill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buNone/>
              <a:defRPr sz="1275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Primary risk</a:t>
            </a:r>
          </a:p>
        </p:txBody>
      </p:sp>
      <p:sp>
        <p:nvSpPr>
          <p:cNvPr id="12" name="ietf-row-body-Near-term">
            <a:extLst>
              <a:ext uri="{FF2B5EF4-FFF2-40B4-BE49-F238E27FC236}">
                <a16:creationId xmlns:a16="http://schemas.microsoft.com/office/drawing/2014/main" id="{572FE103-D2CA-40DB-8DE2-A7717AE2EEC3}"/>
              </a:ext>
            </a:extLst>
          </p:cNvPr>
          <p:cNvSpPr>
            <a:spLocks noGrp="1"/>
          </p:cNvSpPr>
          <p:nvPr/>
        </p:nvSpPr>
        <p:spPr>
          <a:xfrm>
            <a:off x="2428875" y="4572000"/>
            <a:ext cx="8858250" cy="43815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11430">
            <a:solidFill>
              <a:srgbClr val="D7DFE5"/>
            </a:solidFill>
            <a:prstDash val="solid"/>
          </a:ln>
        </p:spPr>
        <p:txBody>
          <a:bodyPr wrap="square" lIns="114300" tIns="38100" rIns="95250" bIns="38100" anchor="ctr">
            <a:noAutofit/>
          </a:bodyPr>
          <a:lstStyle/>
          <a:p>
            <a:pPr algn="l">
              <a:buNone/>
              <a:defRPr sz="1200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A false association between an authenticated Agent-ID and traffic generated by another process, host, request, or stream.</a:t>
            </a:r>
          </a:p>
        </p:txBody>
      </p:sp>
      <p:sp>
        <p:nvSpPr>
          <p:cNvPr id="13" name="ietf-row-label-Needs new work">
            <a:extLst>
              <a:ext uri="{FF2B5EF4-FFF2-40B4-BE49-F238E27FC236}">
                <a16:creationId xmlns:a16="http://schemas.microsoft.com/office/drawing/2014/main" id="{857D0809-3BC7-496B-B0E1-CCEFF3006671}"/>
              </a:ext>
            </a:extLst>
          </p:cNvPr>
          <p:cNvSpPr>
            <a:spLocks noGrp="1"/>
          </p:cNvSpPr>
          <p:nvPr/>
        </p:nvSpPr>
        <p:spPr>
          <a:xfrm>
            <a:off x="685800" y="5105400"/>
            <a:ext cx="1619250" cy="438150"/>
          </a:xfrm>
          <a:prstGeom prst="roundRect">
            <a:avLst>
              <a:gd name="adj" fmla="val 17391"/>
            </a:avLst>
          </a:prstGeom>
          <a:solidFill>
            <a:srgbClr val="E8F2F6"/>
          </a:solidFill>
          <a:ln w="11430">
            <a:solidFill>
              <a:srgbClr val="9DB6C5"/>
            </a:solidFill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buNone/>
              <a:defRPr sz="1275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Binding rule</a:t>
            </a:r>
          </a:p>
        </p:txBody>
      </p:sp>
      <p:sp>
        <p:nvSpPr>
          <p:cNvPr id="14" name="ietf-row-body-Needs new work">
            <a:extLst>
              <a:ext uri="{FF2B5EF4-FFF2-40B4-BE49-F238E27FC236}">
                <a16:creationId xmlns:a16="http://schemas.microsoft.com/office/drawing/2014/main" id="{93AB4474-43B9-48C9-A9B1-3D907FF32236}"/>
              </a:ext>
            </a:extLst>
          </p:cNvPr>
          <p:cNvSpPr>
            <a:spLocks noGrp="1"/>
          </p:cNvSpPr>
          <p:nvPr/>
        </p:nvSpPr>
        <p:spPr>
          <a:xfrm>
            <a:off x="2428875" y="5105400"/>
            <a:ext cx="8858250" cy="43815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11430">
            <a:solidFill>
              <a:srgbClr val="D7DFE5"/>
            </a:solidFill>
            <a:prstDash val="solid"/>
          </a:ln>
        </p:spPr>
        <p:txBody>
          <a:bodyPr wrap="square" lIns="114300" tIns="38100" rIns="95250" bIns="38100" anchor="ctr">
            <a:noAutofit/>
          </a:bodyPr>
          <a:lstStyle/>
          <a:p>
            <a:pPr algn="l">
              <a:buNone/>
              <a:defRPr sz="1200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Protect the complete path from instance key to Network Context; proof-of-possession helps only when the key and context are protected.</a:t>
            </a:r>
          </a:p>
        </p:txBody>
      </p:sp>
      <p:sp>
        <p:nvSpPr>
          <p:cNvPr id="15" name="ietf-row-label-Out of scope for IETF">
            <a:extLst>
              <a:ext uri="{FF2B5EF4-FFF2-40B4-BE49-F238E27FC236}">
                <a16:creationId xmlns:a16="http://schemas.microsoft.com/office/drawing/2014/main" id="{A916FFC6-FE7A-4B3C-A3F5-6D67D2DBE670}"/>
              </a:ext>
            </a:extLst>
          </p:cNvPr>
          <p:cNvSpPr>
            <a:spLocks noGrp="1"/>
          </p:cNvSpPr>
          <p:nvPr/>
        </p:nvSpPr>
        <p:spPr>
          <a:xfrm>
            <a:off x="685800" y="5638800"/>
            <a:ext cx="1619250" cy="438150"/>
          </a:xfrm>
          <a:prstGeom prst="roundRect">
            <a:avLst>
              <a:gd name="adj" fmla="val 17391"/>
            </a:avLst>
          </a:prstGeom>
          <a:solidFill>
            <a:srgbClr val="E8F2F6"/>
          </a:solidFill>
          <a:ln w="11430">
            <a:solidFill>
              <a:srgbClr val="9DB6C5"/>
            </a:solidFill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buNone/>
              <a:defRPr sz="1275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Privacy rule</a:t>
            </a:r>
          </a:p>
        </p:txBody>
      </p:sp>
      <p:sp>
        <p:nvSpPr>
          <p:cNvPr id="16" name="ietf-row-body-Out of scope for IETF">
            <a:extLst>
              <a:ext uri="{FF2B5EF4-FFF2-40B4-BE49-F238E27FC236}">
                <a16:creationId xmlns:a16="http://schemas.microsoft.com/office/drawing/2014/main" id="{8C8468DF-04E1-491F-9F54-149805E050C3}"/>
              </a:ext>
            </a:extLst>
          </p:cNvPr>
          <p:cNvSpPr>
            <a:spLocks noGrp="1"/>
          </p:cNvSpPr>
          <p:nvPr/>
        </p:nvSpPr>
        <p:spPr>
          <a:xfrm>
            <a:off x="2428875" y="5638800"/>
            <a:ext cx="8858250" cy="43815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11430">
            <a:solidFill>
              <a:srgbClr val="D7DFE5"/>
            </a:solidFill>
            <a:prstDash val="solid"/>
          </a:ln>
        </p:spPr>
        <p:txBody>
          <a:bodyPr wrap="square" lIns="114300" tIns="38100" rIns="95250" bIns="38100" anchor="ctr">
            <a:noAutofit/>
          </a:bodyPr>
          <a:lstStyle/>
          <a:p>
            <a:pPr algn="l">
              <a:buNone/>
              <a:defRPr sz="1200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Minimize identifier scope and retention; disclose only policy-required attributes and avoid unnecessary export of runtime evidence.</a:t>
            </a:r>
          </a:p>
        </p:txBody>
      </p:sp>
      <p:sp>
        <p:nvSpPr>
          <p:cNvPr id="17" name="ietf-added-source">
            <a:extLst>
              <a:ext uri="{FF2B5EF4-FFF2-40B4-BE49-F238E27FC236}">
                <a16:creationId xmlns:a16="http://schemas.microsoft.com/office/drawing/2014/main" id="{4E5A5255-A806-4723-85D7-A68C371B4B24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04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buNone/>
              <a:defRPr sz="900">
                <a:solidFill>
                  <a:srgbClr val="5C67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>
                <a:solidFill>
                  <a:srgbClr val="5C6770"/>
                </a:solidFill>
                <a:latin typeface="Microsoft Yahei"/>
                <a:ea typeface="Microsoft Yahei"/>
                <a:cs typeface="Microsoft Yahei"/>
              </a:rPr>
              <a:t>Source: draft-shang-agent-network-admission-01, Sections 7–8</a:t>
            </a:r>
          </a:p>
        </p:txBody>
      </p:sp>
      <p:sp>
        <p:nvSpPr>
          <p:cNvPr id="19" name="灯片编号占位符 18">
            <a:extLst>
              <a:ext uri="{FF2B5EF4-FFF2-40B4-BE49-F238E27FC236}">
                <a16:creationId xmlns:a16="http://schemas.microsoft.com/office/drawing/2014/main" id="{030863F6-2928-A850-3F0F-240E1B981F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173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etf-added-title">
            <a:extLst>
              <a:ext uri="{FF2B5EF4-FFF2-40B4-BE49-F238E27FC236}">
                <a16:creationId xmlns:a16="http://schemas.microsoft.com/office/drawing/2014/main" id="{7716607D-C232-4CE6-9188-5F1945C08379}"/>
              </a:ext>
            </a:extLst>
          </p:cNvPr>
          <p:cNvSpPr>
            <a:spLocks noGrp="1"/>
          </p:cNvSpPr>
          <p:nvPr/>
        </p:nvSpPr>
        <p:spPr>
          <a:xfrm>
            <a:off x="400050" y="152400"/>
            <a:ext cx="111252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/>
          <a:lstStyle/>
          <a:p>
            <a:pPr>
              <a:buNone/>
              <a:defRPr sz="280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0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This draft defines requirements—not a new protocol</a:t>
            </a:r>
          </a:p>
        </p:txBody>
      </p:sp>
      <p:sp>
        <p:nvSpPr>
          <p:cNvPr id="2" name="ietf-card-0-tag">
            <a:extLst>
              <a:ext uri="{FF2B5EF4-FFF2-40B4-BE49-F238E27FC236}">
                <a16:creationId xmlns:a16="http://schemas.microsoft.com/office/drawing/2014/main" id="{B4D4706B-65C2-4A20-B42C-3B937A629666}"/>
              </a:ext>
            </a:extLst>
          </p:cNvPr>
          <p:cNvSpPr>
            <a:spLocks noGrp="1"/>
          </p:cNvSpPr>
          <p:nvPr/>
        </p:nvSpPr>
        <p:spPr>
          <a:xfrm>
            <a:off x="1085850" y="1162050"/>
            <a:ext cx="2000250" cy="419100"/>
          </a:xfrm>
          <a:prstGeom prst="roundRect">
            <a:avLst>
              <a:gd name="adj" fmla="val 18182"/>
            </a:avLst>
          </a:prstGeom>
          <a:solidFill>
            <a:srgbClr val="E8F2F6"/>
          </a:solidFill>
          <a:ln w="11430">
            <a:solidFill>
              <a:srgbClr val="8EB6C7"/>
            </a:solidFill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IN SCOPE</a:t>
            </a:r>
          </a:p>
        </p:txBody>
      </p:sp>
      <p:sp>
        <p:nvSpPr>
          <p:cNvPr id="3" name="ietf-card-0-title">
            <a:extLst>
              <a:ext uri="{FF2B5EF4-FFF2-40B4-BE49-F238E27FC236}">
                <a16:creationId xmlns:a16="http://schemas.microsoft.com/office/drawing/2014/main" id="{C4134B1F-3FF3-41D6-B28E-F1052E160633}"/>
              </a:ext>
            </a:extLst>
          </p:cNvPr>
          <p:cNvSpPr>
            <a:spLocks noGrp="1"/>
          </p:cNvSpPr>
          <p:nvPr/>
        </p:nvSpPr>
        <p:spPr>
          <a:xfrm>
            <a:off x="590550" y="1714500"/>
            <a:ext cx="3048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1. Define the problem</a:t>
            </a:r>
          </a:p>
        </p:txBody>
      </p:sp>
      <p:sp>
        <p:nvSpPr>
          <p:cNvPr id="4" name="ietf-card-0-body">
            <a:extLst>
              <a:ext uri="{FF2B5EF4-FFF2-40B4-BE49-F238E27FC236}">
                <a16:creationId xmlns:a16="http://schemas.microsoft.com/office/drawing/2014/main" id="{E8F6BF6E-E9DB-4BEA-BFD0-F1C0CBAEC3FE}"/>
              </a:ext>
            </a:extLst>
          </p:cNvPr>
          <p:cNvSpPr>
            <a:spLocks noGrp="1"/>
          </p:cNvSpPr>
          <p:nvPr/>
        </p:nvSpPr>
        <p:spPr>
          <a:xfrm>
            <a:off x="590550" y="2238375"/>
            <a:ext cx="30480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1430">
            <a:solidFill>
              <a:srgbClr val="CBD7DE"/>
            </a:solidFill>
            <a:prstDash val="solid"/>
          </a:ln>
        </p:spPr>
        <p:txBody>
          <a:bodyPr/>
          <a:lstStyle/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Operational use cases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Agent Instance terminology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Admission and attribution gaps</a:t>
            </a:r>
          </a:p>
        </p:txBody>
      </p:sp>
      <p:sp>
        <p:nvSpPr>
          <p:cNvPr id="5" name="ietf-card-0-need">
            <a:extLst>
              <a:ext uri="{FF2B5EF4-FFF2-40B4-BE49-F238E27FC236}">
                <a16:creationId xmlns:a16="http://schemas.microsoft.com/office/drawing/2014/main" id="{CE54D1F0-EF0F-4BF9-AE62-890F299666CB}"/>
              </a:ext>
            </a:extLst>
          </p:cNvPr>
          <p:cNvSpPr>
            <a:spLocks noGrp="1"/>
          </p:cNvSpPr>
          <p:nvPr/>
        </p:nvSpPr>
        <p:spPr>
          <a:xfrm>
            <a:off x="590550" y="3952875"/>
            <a:ext cx="3048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rPr>
              <a:t>Clarifies why application authorization and network admission are complementary.</a:t>
            </a:r>
          </a:p>
        </p:txBody>
      </p:sp>
      <p:sp>
        <p:nvSpPr>
          <p:cNvPr id="6" name="ietf-card-1-tag">
            <a:extLst>
              <a:ext uri="{FF2B5EF4-FFF2-40B4-BE49-F238E27FC236}">
                <a16:creationId xmlns:a16="http://schemas.microsoft.com/office/drawing/2014/main" id="{328468F0-E8E4-47D5-A068-2D5EDC64099A}"/>
              </a:ext>
            </a:extLst>
          </p:cNvPr>
          <p:cNvSpPr>
            <a:spLocks noGrp="1"/>
          </p:cNvSpPr>
          <p:nvPr/>
        </p:nvSpPr>
        <p:spPr>
          <a:xfrm>
            <a:off x="4895850" y="1162050"/>
            <a:ext cx="2000250" cy="419100"/>
          </a:xfrm>
          <a:prstGeom prst="roundRect">
            <a:avLst>
              <a:gd name="adj" fmla="val 18182"/>
            </a:avLst>
          </a:prstGeom>
          <a:solidFill>
            <a:srgbClr val="E8F2F6"/>
          </a:solidFill>
          <a:ln w="11430">
            <a:solidFill>
              <a:srgbClr val="8EB6C7"/>
            </a:solidFill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IN SCOPE</a:t>
            </a:r>
          </a:p>
        </p:txBody>
      </p:sp>
      <p:sp>
        <p:nvSpPr>
          <p:cNvPr id="7" name="ietf-card-1-title">
            <a:extLst>
              <a:ext uri="{FF2B5EF4-FFF2-40B4-BE49-F238E27FC236}">
                <a16:creationId xmlns:a16="http://schemas.microsoft.com/office/drawing/2014/main" id="{71716095-E354-46DF-947F-F5ACBE61AF39}"/>
              </a:ext>
            </a:extLst>
          </p:cNvPr>
          <p:cNvSpPr>
            <a:spLocks noGrp="1"/>
          </p:cNvSpPr>
          <p:nvPr/>
        </p:nvSpPr>
        <p:spPr>
          <a:xfrm>
            <a:off x="4400550" y="1714500"/>
            <a:ext cx="3048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2. State requirements</a:t>
            </a:r>
          </a:p>
        </p:txBody>
      </p:sp>
      <p:sp>
        <p:nvSpPr>
          <p:cNvPr id="8" name="ietf-card-1-body">
            <a:extLst>
              <a:ext uri="{FF2B5EF4-FFF2-40B4-BE49-F238E27FC236}">
                <a16:creationId xmlns:a16="http://schemas.microsoft.com/office/drawing/2014/main" id="{C536DCF1-BD1F-48E9-A121-C11A96EC3667}"/>
              </a:ext>
            </a:extLst>
          </p:cNvPr>
          <p:cNvSpPr>
            <a:spLocks noGrp="1"/>
          </p:cNvSpPr>
          <p:nvPr/>
        </p:nvSpPr>
        <p:spPr>
          <a:xfrm>
            <a:off x="4400550" y="2238375"/>
            <a:ext cx="30480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1430">
            <a:solidFill>
              <a:srgbClr val="CBD7DE"/>
            </a:solidFill>
            <a:prstDash val="solid"/>
          </a:ln>
        </p:spPr>
        <p:txBody>
          <a:bodyPr/>
          <a:lstStyle/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Authentication and binding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Lifetime and revocation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Non-bypass, audit, and privacy</a:t>
            </a:r>
          </a:p>
        </p:txBody>
      </p:sp>
      <p:sp>
        <p:nvSpPr>
          <p:cNvPr id="9" name="ietf-card-1-need">
            <a:extLst>
              <a:ext uri="{FF2B5EF4-FFF2-40B4-BE49-F238E27FC236}">
                <a16:creationId xmlns:a16="http://schemas.microsoft.com/office/drawing/2014/main" id="{603635AB-A387-4728-B085-3341F09F85C5}"/>
              </a:ext>
            </a:extLst>
          </p:cNvPr>
          <p:cNvSpPr>
            <a:spLocks noGrp="1"/>
          </p:cNvSpPr>
          <p:nvPr/>
        </p:nvSpPr>
        <p:spPr>
          <a:xfrm>
            <a:off x="4400550" y="3952875"/>
            <a:ext cx="3048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rPr>
              <a:t>Creates criteria for evaluating future architectures and protocol profiles.</a:t>
            </a:r>
          </a:p>
        </p:txBody>
      </p:sp>
      <p:sp>
        <p:nvSpPr>
          <p:cNvPr id="10" name="ietf-card-2-tag">
            <a:extLst>
              <a:ext uri="{FF2B5EF4-FFF2-40B4-BE49-F238E27FC236}">
                <a16:creationId xmlns:a16="http://schemas.microsoft.com/office/drawing/2014/main" id="{05FF7E85-EA20-47AE-A8A9-F86270A94B51}"/>
              </a:ext>
            </a:extLst>
          </p:cNvPr>
          <p:cNvSpPr>
            <a:spLocks noGrp="1"/>
          </p:cNvSpPr>
          <p:nvPr/>
        </p:nvSpPr>
        <p:spPr>
          <a:xfrm>
            <a:off x="8705850" y="1162050"/>
            <a:ext cx="2000250" cy="419100"/>
          </a:xfrm>
          <a:prstGeom prst="roundRect">
            <a:avLst>
              <a:gd name="adj" fmla="val 18182"/>
            </a:avLst>
          </a:prstGeom>
          <a:solidFill>
            <a:srgbClr val="E8F2F6"/>
          </a:solidFill>
          <a:ln w="11430">
            <a:solidFill>
              <a:srgbClr val="8EB6C7"/>
            </a:solidFill>
            <a:prstDash val="solid"/>
          </a:ln>
        </p:spPr>
        <p:txBody>
          <a:bodyPr/>
          <a:lstStyle/>
          <a:p>
            <a:pPr algn="ctr">
              <a:buNone/>
              <a:defRPr sz="13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OPEN DESIGN SPACE</a:t>
            </a:r>
          </a:p>
        </p:txBody>
      </p:sp>
      <p:sp>
        <p:nvSpPr>
          <p:cNvPr id="11" name="ietf-card-2-title">
            <a:extLst>
              <a:ext uri="{FF2B5EF4-FFF2-40B4-BE49-F238E27FC236}">
                <a16:creationId xmlns:a16="http://schemas.microsoft.com/office/drawing/2014/main" id="{6C52C651-D263-41D3-9692-B502AF48E522}"/>
              </a:ext>
            </a:extLst>
          </p:cNvPr>
          <p:cNvSpPr>
            <a:spLocks noGrp="1"/>
          </p:cNvSpPr>
          <p:nvPr/>
        </p:nvSpPr>
        <p:spPr>
          <a:xfrm>
            <a:off x="8210550" y="1714500"/>
            <a:ext cx="3048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3. Realize the binding</a:t>
            </a:r>
          </a:p>
        </p:txBody>
      </p:sp>
      <p:sp>
        <p:nvSpPr>
          <p:cNvPr id="12" name="ietf-card-2-body">
            <a:extLst>
              <a:ext uri="{FF2B5EF4-FFF2-40B4-BE49-F238E27FC236}">
                <a16:creationId xmlns:a16="http://schemas.microsoft.com/office/drawing/2014/main" id="{F5C04C36-4F52-4725-9A97-95D835C22F0A}"/>
              </a:ext>
            </a:extLst>
          </p:cNvPr>
          <p:cNvSpPr>
            <a:spLocks noGrp="1"/>
          </p:cNvSpPr>
          <p:nvPr/>
        </p:nvSpPr>
        <p:spPr>
          <a:xfrm>
            <a:off x="8210550" y="2238375"/>
            <a:ext cx="30480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1430">
            <a:solidFill>
              <a:srgbClr val="CBD7DE"/>
            </a:solidFill>
            <a:prstDash val="solid"/>
          </a:ln>
        </p:spPr>
        <p:txBody>
          <a:bodyPr/>
          <a:lstStyle/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Network Context choices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Distributed NAF / EP placement</a:t>
            </a:r>
          </a:p>
          <a:p>
            <a:pPr algn="ctr">
              <a:buNone/>
              <a:def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Reuse of existing IETF mechanisms</a:t>
            </a:r>
          </a:p>
        </p:txBody>
      </p:sp>
      <p:sp>
        <p:nvSpPr>
          <p:cNvPr id="13" name="ietf-card-2-need">
            <a:extLst>
              <a:ext uri="{FF2B5EF4-FFF2-40B4-BE49-F238E27FC236}">
                <a16:creationId xmlns:a16="http://schemas.microsoft.com/office/drawing/2014/main" id="{4AF689DC-9249-4E67-8BAF-A34A462CC3FF}"/>
              </a:ext>
            </a:extLst>
          </p:cNvPr>
          <p:cNvSpPr>
            <a:spLocks noGrp="1"/>
          </p:cNvSpPr>
          <p:nvPr/>
        </p:nvSpPr>
        <p:spPr>
          <a:xfrm>
            <a:off x="8210550" y="3952875"/>
            <a:ext cx="3048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350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>
                <a:solidFill>
                  <a:srgbClr val="333333"/>
                </a:solidFill>
                <a:latin typeface="Microsoft Yahei"/>
                <a:ea typeface="Microsoft Yahei"/>
                <a:cs typeface="Microsoft Yahei"/>
              </a:rPr>
              <a:t>No new Agent-ID format, authentication protocol, OAuth grant, or routing extension is defined.</a:t>
            </a:r>
          </a:p>
        </p:txBody>
      </p:sp>
      <p:sp>
        <p:nvSpPr>
          <p:cNvPr id="14" name="ietf-added-bottom-claim">
            <a:extLst>
              <a:ext uri="{FF2B5EF4-FFF2-40B4-BE49-F238E27FC236}">
                <a16:creationId xmlns:a16="http://schemas.microsoft.com/office/drawing/2014/main" id="{2877E333-6A2D-42E4-B15A-1816F13E6C91}"/>
              </a:ext>
            </a:extLst>
          </p:cNvPr>
          <p:cNvSpPr>
            <a:spLocks noGrp="1"/>
          </p:cNvSpPr>
          <p:nvPr/>
        </p:nvSpPr>
        <p:spPr>
          <a:xfrm>
            <a:off x="704850" y="5572125"/>
            <a:ext cx="10763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91919"/>
                </a:solidFill>
                <a:latin typeface="Microsoft Yahei"/>
                <a:ea typeface="Microsoft Yahei"/>
                <a:cs typeface="Microsoft Yahei"/>
              </a:rPr>
              <a:t>Discussion: Are the requirements complete, and which existing mechanisms can realize the binding?</a:t>
            </a:r>
          </a:p>
        </p:txBody>
      </p:sp>
      <p:sp>
        <p:nvSpPr>
          <p:cNvPr id="15" name="ietf-added-source">
            <a:extLst>
              <a:ext uri="{FF2B5EF4-FFF2-40B4-BE49-F238E27FC236}">
                <a16:creationId xmlns:a16="http://schemas.microsoft.com/office/drawing/2014/main" id="{A6FBD719-22DC-4ACC-9172-709E1E774585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04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900">
                <a:solidFill>
                  <a:srgbClr val="5C67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>
                <a:solidFill>
                  <a:srgbClr val="5C6770"/>
                </a:solidFill>
                <a:latin typeface="Microsoft Yahei"/>
                <a:ea typeface="Microsoft Yahei"/>
                <a:cs typeface="Microsoft Yahei"/>
              </a:rPr>
              <a:t>Source: draft-shang-agent-network-admission-01, version -01, 6 July 2026</a:t>
            </a:r>
          </a:p>
        </p:txBody>
      </p:sp>
      <p:sp>
        <p:nvSpPr>
          <p:cNvPr id="17" name="灯片编号占位符 16">
            <a:extLst>
              <a:ext uri="{FF2B5EF4-FFF2-40B4-BE49-F238E27FC236}">
                <a16:creationId xmlns:a16="http://schemas.microsoft.com/office/drawing/2014/main" id="{E0E54812-BB1E-6E5F-9283-7ED3153872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481F72-091F-4F36-A016-FA0BBD8BCEF9}" type="slidenum">
              <a:rPr lang="en-US" altLang="zh-CN" smtClean="0"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35276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terial">
  <a:themeElements>
    <a:clrScheme name="Material">
      <a:dk1>
        <a:srgbClr val="002D3C"/>
      </a:dk1>
      <a:lt1>
        <a:srgbClr val="4285F4"/>
      </a:lt1>
      <a:dk2>
        <a:srgbClr val="A7A7A7"/>
      </a:dk2>
      <a:lt2>
        <a:srgbClr val="53535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te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1528</Words>
  <Application>Microsoft Office PowerPoint</Application>
  <DocSecurity>0</DocSecurity>
  <PresentationFormat>宽屏</PresentationFormat>
  <Paragraphs>212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Inter</vt:lpstr>
      <vt:lpstr>等线</vt:lpstr>
      <vt:lpstr>等线 Light</vt:lpstr>
      <vt:lpstr>微软雅黑</vt:lpstr>
      <vt:lpstr>微软雅黑</vt:lpstr>
      <vt:lpstr>Arial</vt:lpstr>
      <vt:lpstr>Montserrat</vt:lpstr>
      <vt:lpstr>Open Sans</vt:lpstr>
      <vt:lpstr>Roboto</vt:lpstr>
      <vt:lpstr>Office 主题​​</vt:lpstr>
      <vt:lpstr>Material</vt:lpstr>
      <vt:lpstr>Use Cases and Requirements for Network Admission of AI Agent Instances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Chao Shang</cp:lastModifiedBy>
  <cp:revision>1</cp:revision>
  <dcterms:created xsi:type="dcterms:W3CDTF">2026-07-16T07:48:37Z</dcterms:created>
  <dcterms:modified xsi:type="dcterms:W3CDTF">2026-07-20T09:05:26Z</dcterms:modified>
</cp:coreProperties>
</file>