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9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This presentation introduces draft-shang-agent-network-admission-01.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The document is an individual Informational Internet-Draft.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The focus is not a new Agent-ID or a new authentication protocol. The focus is a deployment gap: how to bind a specific running Agent Instance to network traffic that an enforcement point can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Agents increasingly create network connections across campus, cloud, enterprise, and Internet boundaries.</a:t>
            </a:r>
          </a:p>
          <a:p>
            <a:r>
              <a:t>Application authentication remains necessary, but it is normally evaluated only after a path already exists and it depends on each destination understanding the credential.</a:t>
            </a:r>
          </a:p>
          <a:p>
            <a:r>
              <a:t>The draft asks what the network must know before granting general reachability, while keeping application authorization as a separate 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the first core problem.</a:t>
            </a:r>
          </a:p>
          <a:p>
            <a:r>
              <a:t>Traditional admission binds authorization to a device, user, interface, tunnel, or address.</a:t>
            </a:r>
          </a:p>
          <a:p>
            <a:r>
              <a:t>But a single device can run several approved and unapproved agents alongside ordinary processes.</a:t>
            </a:r>
          </a:p>
          <a:p>
            <a:r>
              <a:t>Therefore the source IP cannot be treated as the agent identity. A trusted per-Agent Network Context is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second gap is timing.</a:t>
            </a:r>
          </a:p>
          <a:p>
            <a:r>
              <a:t>An agent needs limited connectivity to identity, credential, attestation, remediation, and admission services.</a:t>
            </a:r>
          </a:p>
          <a:p>
            <a:r>
              <a:t>It should not receive unrestricted enterprise or Internet reachability before admission completes.</a:t>
            </a:r>
          </a:p>
          <a:p>
            <a:r>
              <a:t>The desired transition is from a constrained pre-admission state to Agent-specific reachability after the binding is installed.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third gap appears at shared egress gateways.</a:t>
            </a:r>
          </a:p>
          <a:p>
            <a:r>
              <a:t>Several agents may share one public address, a connection pool, or a multiplexed HTTP/2 or HTTP/3 connection.</a:t>
            </a:r>
          </a:p>
          <a:p>
            <a:r>
              <a:t>Authenticating the gateway does not prove which Agent Instance caused a request.</a:t>
            </a:r>
          </a:p>
          <a:p>
            <a:r>
              <a:t>The gateway must isolate per-Agent credentials and policy state, preserve the request-to-agent binding, and prevent bypass through another path.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the central definition in the draft.</a:t>
            </a:r>
          </a:p>
          <a:p>
            <a:r>
              <a:t>An Agent-ID is only an assertion until it is cryptographically bound to an authenticated key.</a:t>
            </a:r>
          </a:p>
          <a:p>
            <a:r>
              <a:t>The admission result must then be bound to a Network Context that another local process cannot reuse.</a:t>
            </a:r>
          </a:p>
          <a:p>
            <a:r>
              <a:t>Optional runtime evidence can be included, but it must bind to the same key and admission context. The result is finite-lived Agent Binding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model has three logical roles.</a:t>
            </a:r>
          </a:p>
          <a:p>
            <a:r>
              <a:t>The Agent Instance presents a fresh proof and optional evidence.</a:t>
            </a:r>
          </a:p>
          <a:p>
            <a:r>
              <a:t>The Network Admission Function validates the material and decides whether to install a binding.</a:t>
            </a:r>
          </a:p>
          <a:p>
            <a:r>
              <a:t>The Enforcement Point applies reachability policy using the Network Context.</a:t>
            </a:r>
          </a:p>
          <a:p>
            <a:r>
              <a:t>These functions may be distributed across endpoint, controller, network device, and gateway; their physical location is not the defining property.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draft groups the requirements into six areas.</a:t>
            </a:r>
          </a:p>
          <a:p>
            <a:r>
              <a:t>The key points are instance-level authentication, enforceable traffic binding, correct attribution through shared gateways, independent lifecycle, non-bypassability, and evidence with privacy-aware audit.</a:t>
            </a:r>
          </a:p>
          <a:p>
            <a:r>
              <a:t>Importantly, successful admission means authenticated and constrained reachability. It does not grant broad application authority or automatically inherit all authority of the human principal.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primary failure is false attribution: authenticated identity on one side, but traffic from a different entity on the other.</a:t>
            </a:r>
          </a:p>
          <a:p>
            <a:r>
              <a:t>Proof-of-possession is insufficient if the private key can be copied or the Network Context can be reused.</a:t>
            </a:r>
          </a:p>
          <a:p>
            <a:r>
              <a:t>The same binding discipline applies to attestation and to shared gateways.</a:t>
            </a:r>
          </a:p>
          <a:p>
            <a:r>
              <a:t>Privacy also matters because stable identifiers can reveal relationships among a principal, agent, device, runtime, and destinations.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To close, the draft is deliberately requirements-focused.</a:t>
            </a:r>
          </a:p>
          <a:p>
            <a:r>
              <a:t>It defines use cases, terminology, the missing binding function, requirements, and a functional model.</a:t>
            </a:r>
          </a:p>
          <a:p>
            <a:r>
              <a:t>It does not define a new identity format, authentication protocol, OAuth grant, or routing extension.</a:t>
            </a:r>
          </a:p>
          <a:p>
            <a:r>
              <a:t>The discussion questions are whether the requirement set is complete and how existing IETF mechanisms can be composed to realize a non-bypassable, privacy-aware Agent Binding.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9F1781-619F-93D8-07E2-1042B6C15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2B9270-C8F6-C92A-0EAB-43C1E026F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49AB05-E413-224C-7D6E-AC987905419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FCA5EE-CD4A-2E3E-574D-DAD3D51C096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34FD51-F6CF-6EA2-4D95-EA81710C16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FFD765-EDDD-6A10-E5C4-5E87B3E9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D26395-C6D0-5538-AB03-4BE710F8C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3099F8-65C2-6F3E-8039-99687BA8F70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B423F7-E76D-0CF2-C509-8984261877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0D15B3-D006-D2F6-0492-8EC6A4F810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D36FB-B293-1C68-98EF-501E95613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E94C703-F328-31A4-E573-EECFC3137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25FECD-20C7-66AC-B49F-6A198DB0B71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F28CDE-6185-D255-7534-BFD17B7141A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E633DB-A022-63D6-3489-481A528B5E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E9B573-4CA6-4122-41BA-94B02C166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D5D5EC-D0D1-ED9A-1FDB-29310B499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170D158-7ACD-A3D5-9F18-6F86DDC1A6B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3221D0-A2C5-DABB-25D9-A8A6E6E4E88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09AEA1-E38D-1953-F903-85D3D971BA1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DF1E49-5F6C-AAC5-FAF8-2EBDEED1DA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AC619-42E2-9EB9-FDF5-C25E50499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22FC01-1ED0-1F7A-2D12-5EAAEC2F4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D8D1D5-2408-B600-3F47-CD6F77A98FE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F4EEB07-6F59-3B41-DE9A-C57632D52CB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3A1BF13-7078-A7D3-5DA9-AAD94122FBC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4A4D5C5-74CA-76E1-7153-44BB3C8AE18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63F2109-E470-474D-A269-4441D66309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EF9C67F-A199-2E7E-0D53-CD5591FDDA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794E3A-D49A-D020-B847-FEAFD367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DF43B39-95E0-BB77-B294-485D33C506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94D735-B4D2-B6D4-1BA7-39B8BD76881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C25599A-A23F-D613-F506-13D86916BF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476514-0FC4-1923-54F2-FCE6C849B7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3772D04-36FB-386B-8C33-57853A785B5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D0B7D9-52F6-11D0-E02B-7AAFAE2ECE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44C4AB-D0CA-8D80-CB54-1355447C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B330D-2782-6CEA-C8E4-78E26C00E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46E425-7E4C-973B-6C88-2C843032CAC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BE02C52-D833-1242-337C-78A999274BE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9E7972-D570-106A-4CEE-12DE49202F4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BF2134-4467-F6CC-10FE-00B998BE6E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C5AE30-3433-CFA4-BBAF-57DDB296C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4B49ACC-A80D-90E2-A7BA-3DF6E28C7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113D955-59D3-8552-D137-C8BF040B8D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7237FC-CCCD-50D1-9667-67E33EDD7A3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E45283-139E-97B7-5CBE-031A72CAF6F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CDED0E-EFA2-551E-140E-6DC92AA6AB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05358-618E-F43E-B75E-0E2E1A4DD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A964F87-0DF5-2E87-BE05-09C8F1963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C8A463-3AE9-63D1-6665-7332AC6B5A9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C97B91-6443-AA9D-A52C-CAAA7FED153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9F3499-40E6-1E20-2483-15D6E13A9B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ABF79CE-1B96-08E6-2B82-E1BA76BF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714429-C488-B1BB-878D-10AFE1473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659F27-648E-3447-BD4A-3BE3F2D71C2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37AEE5-6239-1637-EF10-16BF9C8738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8B279D-E168-0E7C-E236-0CF834CF4C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>
            <a:extLst>
              <a:ext uri="{FF2B5EF4-FFF2-40B4-BE49-F238E27FC236}">
                <a16:creationId xmlns:a16="http://schemas.microsoft.com/office/drawing/2014/main" id="{001F0083-E75B-40C2-A703-56033F43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952" y="2806600"/>
            <a:ext cx="10180096" cy="1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600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>
            <a:endParaRPr/>
          </a:p>
        </p:txBody>
      </p:sp>
      <p:sp>
        <p:nvSpPr>
          <p:cNvPr id="11" name="Google Shape;11;p2">
            <a:extLst>
              <a:ext uri="{FF2B5EF4-FFF2-40B4-BE49-F238E27FC236}">
                <a16:creationId xmlns:a16="http://schemas.microsoft.com/office/drawing/2014/main" id="{6D7D8E28-B6F3-4E9F-96CC-BDCD33F29D5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47238" y="6299732"/>
            <a:ext cx="449084" cy="44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  <p:sp>
        <p:nvSpPr>
          <p:cNvPr id="12" name="Google Shape;12;p2">
            <a:extLst>
              <a:ext uri="{FF2B5EF4-FFF2-40B4-BE49-F238E27FC236}">
                <a16:creationId xmlns:a16="http://schemas.microsoft.com/office/drawing/2014/main" id="{5D143E16-3F40-4FEF-93BA-826CCF799A9F}"/>
              </a:ext>
            </a:extLst>
          </p:cNvPr>
          <p:cNvSpPr>
            <a:spLocks noGrp="1"/>
          </p:cNvSpPr>
          <p:nvPr/>
        </p:nvSpPr>
        <p:spPr>
          <a:xfrm>
            <a:off x="-166" y="5530634"/>
            <a:ext cx="12192001" cy="13276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33" tIns="60933" rIns="60933" bIns="60933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3;p2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20584" y="5749682"/>
            <a:ext cx="1674901" cy="8895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bg>
      <p:bgPr>
        <a:solidFill>
          <a:srgbClr val="00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>
            <a:extLst>
              <a:ext uri="{FF2B5EF4-FFF2-40B4-BE49-F238E27FC236}">
                <a16:creationId xmlns:a16="http://schemas.microsoft.com/office/drawing/2014/main" id="{90F2AE57-1AD1-4B84-BD88-EC7FA96B17FB}"/>
              </a:ext>
            </a:extLst>
          </p:cNvPr>
          <p:cNvSpPr>
            <a:spLocks noGrp="1"/>
          </p:cNvSpPr>
          <p:nvPr/>
        </p:nvSpPr>
        <p:spPr>
          <a:xfrm rot="10800000" flipH="1">
            <a:off x="0" y="1"/>
            <a:ext cx="12192000" cy="62612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0933" tIns="60933" rIns="60933" bIns="60933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0">
            <a:extLst>
              <a:ext uri="{FF2B5EF4-FFF2-40B4-BE49-F238E27FC236}">
                <a16:creationId xmlns:a16="http://schemas.microsoft.com/office/drawing/2014/main" id="{BDBE3D82-BC52-4214-8FB8-C9C875C55F6E}"/>
              </a:ext>
            </a:extLst>
          </p:cNvPr>
          <p:cNvSpPr>
            <a:spLocks noGrp="1"/>
          </p:cNvSpPr>
          <p:nvPr/>
        </p:nvSpPr>
        <p:spPr>
          <a:xfrm rot="10800000" flipH="1">
            <a:off x="0" y="6163633"/>
            <a:ext cx="12192000" cy="98801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60933" tIns="60933" rIns="60933" bIns="60933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>
            <a:extLst>
              <a:ext uri="{FF2B5EF4-FFF2-40B4-BE49-F238E27FC236}">
                <a16:creationId xmlns:a16="http://schemas.microsoft.com/office/drawing/2014/main" id="{13E103C9-95DA-4DFC-9945-F255916FF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6262433"/>
            <a:ext cx="11176000" cy="595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609585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53" name="Google Shape;53;p10">
            <a:extLst>
              <a:ext uri="{FF2B5EF4-FFF2-40B4-BE49-F238E27FC236}">
                <a16:creationId xmlns:a16="http://schemas.microsoft.com/office/drawing/2014/main" id="{26245FB8-6AEE-49AF-8CFD-B6B794103AB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47238" y="6299732"/>
            <a:ext cx="449084" cy="44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83904F-E649-4447-B604-73EA848E0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DAF3A6-C9A1-84AA-3E38-47060CDAF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18C734-B6BE-94A3-AD6E-A2994AD604D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FB80BB-E941-3A14-8BEB-BF6096F9503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80C2D2-C66B-0B72-C08A-5AFAC5C1222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81F72-091F-4F36-A016-FA0BBD8BCEF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>
            <a:extLst>
              <a:ext uri="{FF2B5EF4-FFF2-40B4-BE49-F238E27FC236}">
                <a16:creationId xmlns:a16="http://schemas.microsoft.com/office/drawing/2014/main" id="{444D560F-0D39-4DA3-A2DD-994DA7DCB30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47238" y="6299732"/>
            <a:ext cx="449084" cy="44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  <p:sp>
        <p:nvSpPr>
          <p:cNvPr id="7" name="Google Shape;7;p1">
            <a:extLst>
              <a:ext uri="{FF2B5EF4-FFF2-40B4-BE49-F238E27FC236}">
                <a16:creationId xmlns:a16="http://schemas.microsoft.com/office/drawing/2014/main" id="{FB5A69ED-3AE7-4D32-87F5-1C7F942F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141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B28BBB83-459F-4D26-AE24-FC330B8C4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1pPr>
            <a:lvl2pPr marL="9144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○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2pPr>
            <a:lvl3pPr marL="13716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■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3pPr>
            <a:lvl4pPr marL="18288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4pPr>
            <a:lvl5pPr marL="22860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○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5pPr>
            <a:lvl6pPr marL="2743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■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6pPr>
            <a:lvl7pPr marL="32004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7pPr>
            <a:lvl8pPr marL="36576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○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8pPr>
            <a:lvl9pPr marL="41148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■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>
            <a:extLst>
              <a:ext uri="{FF2B5EF4-FFF2-40B4-BE49-F238E27FC236}">
                <a16:creationId xmlns:a16="http://schemas.microsoft.com/office/drawing/2014/main" id="{44FE4828-F937-4E28-B989-625814B3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34" y="1287797"/>
            <a:ext cx="11371326" cy="1998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b">
            <a:noAutofit/>
          </a:bodyPr>
          <a:lstStyle/>
          <a:p>
            <a:pPr>
              <a:buNone/>
              <a:defRPr sz="3200" b="1"/>
            </a:pPr>
            <a:r>
              <a:rPr sz="4800" dirty="0">
                <a:latin typeface="微软雅黑"/>
                <a:ea typeface="微软雅黑"/>
                <a:cs typeface="微软雅黑"/>
              </a:rPr>
              <a:t>Use Cases and Requirements for</a:t>
            </a:r>
          </a:p>
          <a:p>
            <a:pPr>
              <a:buNone/>
              <a:defRPr sz="3200" b="1"/>
            </a:pPr>
            <a:r>
              <a:rPr sz="4800" dirty="0">
                <a:latin typeface="微软雅黑"/>
                <a:ea typeface="微软雅黑"/>
                <a:cs typeface="微软雅黑"/>
              </a:rPr>
              <a:t>Network Admission of AI Agent Instances</a:t>
            </a:r>
          </a:p>
        </p:txBody>
      </p:sp>
      <p:sp>
        <p:nvSpPr>
          <p:cNvPr id="99" name="Google Shape;99;p18">
            <a:extLst>
              <a:ext uri="{FF2B5EF4-FFF2-40B4-BE49-F238E27FC236}">
                <a16:creationId xmlns:a16="http://schemas.microsoft.com/office/drawing/2014/main" id="{2F2EF4C6-6998-4519-93E1-B43124C21651}"/>
              </a:ext>
            </a:extLst>
          </p:cNvPr>
          <p:cNvSpPr>
            <a:spLocks noGrp="1"/>
          </p:cNvSpPr>
          <p:nvPr/>
        </p:nvSpPr>
        <p:spPr>
          <a:xfrm>
            <a:off x="649224" y="339253"/>
            <a:ext cx="6649200" cy="6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>
            <a:noAutofit/>
          </a:bodyPr>
          <a:lstStyle/>
          <a:p>
            <a:pPr>
              <a:buNone/>
            </a:pPr>
            <a:r>
              <a:rPr sz="280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July 2026</a:t>
            </a:r>
          </a:p>
        </p:txBody>
      </p:sp>
      <p:sp>
        <p:nvSpPr>
          <p:cNvPr id="100" name="Google Shape;100;p18">
            <a:extLst>
              <a:ext uri="{FF2B5EF4-FFF2-40B4-BE49-F238E27FC236}">
                <a16:creationId xmlns:a16="http://schemas.microsoft.com/office/drawing/2014/main" id="{A7C8E101-2A1A-46FD-AC20-114C71E81198}"/>
              </a:ext>
            </a:extLst>
          </p:cNvPr>
          <p:cNvSpPr>
            <a:spLocks noGrp="1"/>
          </p:cNvSpPr>
          <p:nvPr/>
        </p:nvSpPr>
        <p:spPr>
          <a:xfrm>
            <a:off x="255657" y="5889079"/>
            <a:ext cx="5044800" cy="5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noAutofit/>
          </a:bodyPr>
          <a:lstStyle/>
          <a:p>
            <a:pPr>
              <a:buNone/>
            </a:pPr>
            <a:r>
              <a:rPr sz="160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IETF 126, Vienna</a:t>
            </a:r>
          </a:p>
          <a:p>
            <a:pPr>
              <a:buNone/>
            </a:pPr>
            <a:endParaRPr sz="160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endParaRPr sz="160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Google Shape;101;p18">
            <a:extLst>
              <a:ext uri="{FF2B5EF4-FFF2-40B4-BE49-F238E27FC236}">
                <a16:creationId xmlns:a16="http://schemas.microsoft.com/office/drawing/2014/main" id="{DB0EA7F0-6DDB-4AF0-9EE1-C763E1F27C8E}"/>
              </a:ext>
            </a:extLst>
          </p:cNvPr>
          <p:cNvSpPr>
            <a:spLocks noGrp="1"/>
          </p:cNvSpPr>
          <p:nvPr/>
        </p:nvSpPr>
        <p:spPr>
          <a:xfrm>
            <a:off x="943512" y="3449013"/>
            <a:ext cx="7633200" cy="8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noAutofit/>
          </a:bodyPr>
          <a:lstStyle/>
          <a:p>
            <a:pPr>
              <a:lnSpc>
                <a:spcPct val="110000"/>
              </a:lnSpc>
              <a:spcBef>
                <a:spcPts val="400"/>
              </a:spcBef>
              <a:buNone/>
            </a:pPr>
            <a:endParaRPr/>
          </a:p>
        </p:txBody>
      </p:sp>
      <p:pic>
        <p:nvPicPr>
          <p:cNvPr id="107" name="Picture 1"/>
          <p:cNvPicPr>
            <a:picLocks noChangeAspect="1"/>
          </p:cNvPicPr>
          <p:nvPr/>
        </p:nvPicPr>
        <p:blipFill rotWithShape="1">
          <a:blip r:embed="rId3"/>
          <a:srcRect l="9711" t="41600" r="22260" b="24843"/>
          <a:stretch/>
        </p:blipFill>
        <p:spPr>
          <a:xfrm>
            <a:off x="4330567" y="5671533"/>
            <a:ext cx="3815861" cy="1023495"/>
          </a:xfrm>
          <a:prstGeom prst="rect">
            <a:avLst/>
          </a:prstGeom>
        </p:spPr>
      </p:pic>
      <p:sp>
        <p:nvSpPr>
          <p:cNvPr id="3" name="Google Shape;101;p18">
            <a:extLst>
              <a:ext uri="{FF2B5EF4-FFF2-40B4-BE49-F238E27FC236}">
                <a16:creationId xmlns:a16="http://schemas.microsoft.com/office/drawing/2014/main" id="{99331415-8546-2457-DAAB-6C6287F2DC47}"/>
              </a:ext>
            </a:extLst>
          </p:cNvPr>
          <p:cNvSpPr>
            <a:spLocks noGrp="1"/>
          </p:cNvSpPr>
          <p:nvPr/>
        </p:nvSpPr>
        <p:spPr>
          <a:xfrm>
            <a:off x="-147285" y="3703035"/>
            <a:ext cx="12339286" cy="1272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noAutofit/>
          </a:bodyPr>
          <a:lstStyle/>
          <a:p>
            <a:pPr algn="ctr">
              <a:lnSpc>
                <a:spcPct val="110000"/>
              </a:lnSpc>
              <a:spcBef>
                <a:spcPts val="400"/>
              </a:spcBef>
              <a:buNone/>
            </a:pPr>
            <a:r>
              <a:rPr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Chao Shang,</a:t>
            </a:r>
            <a:r>
              <a:rPr lang="en-US"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sz="2800" dirty="0" err="1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weiyu</a:t>
            </a:r>
            <a:r>
              <a:rPr lang="en-US"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 Jiang, Liang Xia, </a:t>
            </a:r>
            <a:r>
              <a:rPr lang="en-US" sz="2800" dirty="0" err="1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Bizhu</a:t>
            </a:r>
            <a:r>
              <a:rPr lang="en-US"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 Wang, </a:t>
            </a:r>
            <a:r>
              <a:rPr lang="en-US" sz="2800" dirty="0" err="1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Mengying</a:t>
            </a:r>
            <a:r>
              <a:rPr lang="en-US"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 Sun </a:t>
            </a:r>
            <a:endParaRPr sz="2800" dirty="0">
              <a:solidFill>
                <a:srgbClr val="FFF2CC"/>
              </a:solidFill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  <a:spcBef>
                <a:spcPts val="400"/>
              </a:spcBef>
              <a:buNone/>
            </a:pPr>
            <a:r>
              <a:rPr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Huawei</a:t>
            </a:r>
            <a:r>
              <a:rPr lang="en-US"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lang="zh-CN" altLang="en-US"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800" dirty="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BUPT</a:t>
            </a:r>
          </a:p>
        </p:txBody>
      </p:sp>
    </p:spTree>
    <p:extLst>
      <p:ext uri="{BB962C8B-B14F-4D97-AF65-F5344CB8AC3E}">
        <p14:creationId xmlns:p14="http://schemas.microsoft.com/office/powerpoint/2010/main" val="433952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27DE4AF-0C76-DFF2-9DD9-7CE18A8E8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291"/>
            <a:ext cx="12192000" cy="6277637"/>
          </a:xfrm>
          <a:prstGeom prst="rect">
            <a:avLst/>
          </a:prstGeom>
        </p:spPr>
      </p:pic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BE5F282-C3A0-95B0-9FD2-A6E29317F9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803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0E21F42-8762-729A-C64C-9028161C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689"/>
            <a:ext cx="12192000" cy="6660622"/>
          </a:xfrm>
          <a:prstGeom prst="rect">
            <a:avLst/>
          </a:prstGeom>
        </p:spPr>
      </p:pic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0A3CC8C2-6D5D-BC15-0ABE-B372C7B36C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53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3C7EB89-8E2A-3D84-0E37-759CE0B82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525"/>
            <a:ext cx="12192000" cy="5420084"/>
          </a:xfrm>
          <a:prstGeom prst="rect">
            <a:avLst/>
          </a:prstGeom>
        </p:spPr>
      </p:pic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405084F4-173A-215A-1E0D-B448FAC99A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504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99BD234-E2D6-1FDA-C49D-BB6DA5167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346785"/>
          </a:xfrm>
          <a:prstGeom prst="rect">
            <a:avLst/>
          </a:prstGeom>
        </p:spPr>
      </p:pic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31D4DE7F-CF13-EE7B-5D2C-8F6B5DAECC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378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932378A-AD97-7796-373B-D45C3127D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34711" cy="5824690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4A4A95-EDFE-0903-73D9-CD7EF84351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73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FACE92B-1940-575C-B626-B4E2F4F8E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168"/>
            <a:ext cx="12192000" cy="6779664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73272D-FD85-E269-B98C-D2727CD41A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27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4C27DA0D-F055-14AE-1D25-F60512F2B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055"/>
            <a:ext cx="12192000" cy="6701890"/>
          </a:xfrm>
          <a:prstGeom prst="rect">
            <a:avLst/>
          </a:prstGeom>
        </p:spPr>
      </p:pic>
      <p:sp>
        <p:nvSpPr>
          <p:cNvPr id="26" name="灯片编号占位符 25">
            <a:extLst>
              <a:ext uri="{FF2B5EF4-FFF2-40B4-BE49-F238E27FC236}">
                <a16:creationId xmlns:a16="http://schemas.microsoft.com/office/drawing/2014/main" id="{F623AD11-60C2-A0E5-3850-ACC6F9296A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73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83DC0260-DE7A-3C1C-DD91-12DC0DFFB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511"/>
            <a:ext cx="12192000" cy="6530978"/>
          </a:xfrm>
          <a:prstGeom prst="rect">
            <a:avLst/>
          </a:prstGeom>
        </p:spPr>
      </p:pic>
      <p:sp>
        <p:nvSpPr>
          <p:cNvPr id="22" name="灯片编号占位符 21">
            <a:extLst>
              <a:ext uri="{FF2B5EF4-FFF2-40B4-BE49-F238E27FC236}">
                <a16:creationId xmlns:a16="http://schemas.microsoft.com/office/drawing/2014/main" id="{522237F2-BEE9-0C1C-7453-8056389597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73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1A79EF61-3A52-D992-4FB2-DECEF065E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7241"/>
            <a:ext cx="12192000" cy="6383517"/>
          </a:xfrm>
          <a:prstGeom prst="rect">
            <a:avLst/>
          </a:prstGeom>
        </p:spPr>
      </p:pic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4E0F7791-CED6-FF9E-3E0A-8DCA1B270C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27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terial">
  <a:themeElements>
    <a:clrScheme name="Material">
      <a:dk1>
        <a:srgbClr val="002D3C"/>
      </a:dk1>
      <a:lt1>
        <a:srgbClr val="4285F4"/>
      </a:lt1>
      <a:dk2>
        <a:srgbClr val="A7A7A7"/>
      </a:dk2>
      <a:lt2>
        <a:srgbClr val="53535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te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692</Words>
  <Application>Microsoft Office PowerPoint</Application>
  <DocSecurity>0</DocSecurity>
  <PresentationFormat>宽屏</PresentationFormat>
  <Paragraphs>53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Inter</vt:lpstr>
      <vt:lpstr>等线</vt:lpstr>
      <vt:lpstr>等线 Light</vt:lpstr>
      <vt:lpstr>微软雅黑</vt:lpstr>
      <vt:lpstr>Arial</vt:lpstr>
      <vt:lpstr>Montserrat</vt:lpstr>
      <vt:lpstr>Open Sans</vt:lpstr>
      <vt:lpstr>Roboto</vt:lpstr>
      <vt:lpstr>Office 主题​​</vt:lpstr>
      <vt:lpstr>Material</vt:lpstr>
      <vt:lpstr>Use Cases and Requirements for Network Admission of AI Agent Instances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Chao Shang</cp:lastModifiedBy>
  <cp:revision>5</cp:revision>
  <dcterms:created xsi:type="dcterms:W3CDTF">2026-07-16T07:48:37Z</dcterms:created>
  <dcterms:modified xsi:type="dcterms:W3CDTF">2026-07-20T17:00:06Z</dcterms:modified>
</cp:coreProperties>
</file>