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1" r:id="rId2"/>
  </p:sldMasterIdLst>
  <p:notesMasterIdLst>
    <p:notesMasterId r:id="rId53"/>
  </p:notesMasterIdLst>
  <p:sldIdLst>
    <p:sldId id="6476" r:id="rId3"/>
    <p:sldId id="6518" r:id="rId4"/>
    <p:sldId id="6520" r:id="rId5"/>
    <p:sldId id="6521" r:id="rId6"/>
    <p:sldId id="328" r:id="rId7"/>
    <p:sldId id="345" r:id="rId8"/>
    <p:sldId id="6553" r:id="rId9"/>
    <p:sldId id="6517" r:id="rId10"/>
    <p:sldId id="332" r:id="rId11"/>
    <p:sldId id="338" r:id="rId12"/>
    <p:sldId id="6435" r:id="rId13"/>
    <p:sldId id="6509" r:id="rId14"/>
    <p:sldId id="6514" r:id="rId15"/>
    <p:sldId id="320" r:id="rId16"/>
    <p:sldId id="6433" r:id="rId17"/>
    <p:sldId id="329" r:id="rId18"/>
    <p:sldId id="335" r:id="rId19"/>
    <p:sldId id="334" r:id="rId20"/>
    <p:sldId id="6519" r:id="rId21"/>
    <p:sldId id="6424" r:id="rId22"/>
    <p:sldId id="6423" r:id="rId23"/>
    <p:sldId id="6454" r:id="rId24"/>
    <p:sldId id="6455" r:id="rId25"/>
    <p:sldId id="6456" r:id="rId26"/>
    <p:sldId id="6457" r:id="rId27"/>
    <p:sldId id="323" r:id="rId28"/>
    <p:sldId id="286" r:id="rId29"/>
    <p:sldId id="305" r:id="rId30"/>
    <p:sldId id="289" r:id="rId31"/>
    <p:sldId id="290" r:id="rId32"/>
    <p:sldId id="291" r:id="rId33"/>
    <p:sldId id="277" r:id="rId34"/>
    <p:sldId id="308" r:id="rId35"/>
    <p:sldId id="292" r:id="rId36"/>
    <p:sldId id="298" r:id="rId37"/>
    <p:sldId id="310" r:id="rId38"/>
    <p:sldId id="311" r:id="rId39"/>
    <p:sldId id="293" r:id="rId40"/>
    <p:sldId id="6515" r:id="rId41"/>
    <p:sldId id="295" r:id="rId42"/>
    <p:sldId id="300" r:id="rId43"/>
    <p:sldId id="302" r:id="rId44"/>
    <p:sldId id="6516" r:id="rId45"/>
    <p:sldId id="319" r:id="rId46"/>
    <p:sldId id="304" r:id="rId47"/>
    <p:sldId id="276" r:id="rId48"/>
    <p:sldId id="299" r:id="rId49"/>
    <p:sldId id="315" r:id="rId50"/>
    <p:sldId id="316" r:id="rId51"/>
    <p:sldId id="6493"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26F0"/>
    <a:srgbClr val="0C0B0E"/>
    <a:srgbClr val="F5F1FF"/>
    <a:srgbClr val="660874"/>
    <a:srgbClr val="1F1F1F"/>
    <a:srgbClr val="069BF5"/>
    <a:srgbClr val="FF7312"/>
    <a:srgbClr val="B5C7E8"/>
    <a:srgbClr val="D5D9DC"/>
    <a:srgbClr val="02B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47" autoAdjust="0"/>
    <p:restoredTop sz="88077" autoAdjust="0"/>
  </p:normalViewPr>
  <p:slideViewPr>
    <p:cSldViewPr snapToGrid="0" snapToObjects="1">
      <p:cViewPr varScale="1">
        <p:scale>
          <a:sx n="100" d="100"/>
          <a:sy n="100" d="100"/>
        </p:scale>
        <p:origin x="1110" y="72"/>
      </p:cViewPr>
      <p:guideLst/>
    </p:cSldViewPr>
  </p:slideViewPr>
  <p:outlineViewPr>
    <p:cViewPr>
      <p:scale>
        <a:sx n="33" d="100"/>
        <a:sy n="33" d="100"/>
      </p:scale>
      <p:origin x="0" y="-1140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HANG Mingxing" userId="fc93c0dc4e325b6d" providerId="LiveId" clId="{CA8028C5-8796-4CF4-91BD-71086DE10EB5}"/>
    <pc:docChg chg="undo custSel addSld delSld modSld sldOrd">
      <pc:chgData name="ZHANG Mingxing" userId="fc93c0dc4e325b6d" providerId="LiveId" clId="{CA8028C5-8796-4CF4-91BD-71086DE10EB5}" dt="2026-07-21T12:42:20.519" v="1132" actId="47"/>
      <pc:docMkLst>
        <pc:docMk/>
      </pc:docMkLst>
      <pc:sldChg chg="add mod modShow">
        <pc:chgData name="ZHANG Mingxing" userId="fc93c0dc4e325b6d" providerId="LiveId" clId="{CA8028C5-8796-4CF4-91BD-71086DE10EB5}" dt="2026-07-21T12:41:37.932" v="1129" actId="729"/>
        <pc:sldMkLst>
          <pc:docMk/>
          <pc:sldMk cId="1243401447" sldId="328"/>
        </pc:sldMkLst>
      </pc:sldChg>
      <pc:sldChg chg="del mod modShow">
        <pc:chgData name="ZHANG Mingxing" userId="fc93c0dc4e325b6d" providerId="LiveId" clId="{CA8028C5-8796-4CF4-91BD-71086DE10EB5}" dt="2026-07-21T12:39:53.344" v="1127" actId="47"/>
        <pc:sldMkLst>
          <pc:docMk/>
          <pc:sldMk cId="0" sldId="336"/>
        </pc:sldMkLst>
      </pc:sldChg>
      <pc:sldChg chg="add">
        <pc:chgData name="ZHANG Mingxing" userId="fc93c0dc4e325b6d" providerId="LiveId" clId="{CA8028C5-8796-4CF4-91BD-71086DE10EB5}" dt="2026-07-21T12:41:49.102" v="1130"/>
        <pc:sldMkLst>
          <pc:docMk/>
          <pc:sldMk cId="497787957" sldId="345"/>
        </pc:sldMkLst>
      </pc:sldChg>
      <pc:sldChg chg="del mod modShow">
        <pc:chgData name="ZHANG Mingxing" userId="fc93c0dc4e325b6d" providerId="LiveId" clId="{CA8028C5-8796-4CF4-91BD-71086DE10EB5}" dt="2026-07-21T12:39:53.344" v="1127" actId="47"/>
        <pc:sldMkLst>
          <pc:docMk/>
          <pc:sldMk cId="922425105" sldId="6434"/>
        </pc:sldMkLst>
      </pc:sldChg>
      <pc:sldChg chg="add">
        <pc:chgData name="ZHANG Mingxing" userId="fc93c0dc4e325b6d" providerId="LiveId" clId="{CA8028C5-8796-4CF4-91BD-71086DE10EB5}" dt="2026-07-21T12:41:30.607" v="1128"/>
        <pc:sldMkLst>
          <pc:docMk/>
          <pc:sldMk cId="1705954454" sldId="6520"/>
        </pc:sldMkLst>
      </pc:sldChg>
      <pc:sldChg chg="add">
        <pc:chgData name="ZHANG Mingxing" userId="fc93c0dc4e325b6d" providerId="LiveId" clId="{CA8028C5-8796-4CF4-91BD-71086DE10EB5}" dt="2026-07-21T12:41:30.607" v="1128"/>
        <pc:sldMkLst>
          <pc:docMk/>
          <pc:sldMk cId="3523574382" sldId="6521"/>
        </pc:sldMkLst>
      </pc:sldChg>
      <pc:sldChg chg="add">
        <pc:chgData name="ZHANG Mingxing" userId="fc93c0dc4e325b6d" providerId="LiveId" clId="{CA8028C5-8796-4CF4-91BD-71086DE10EB5}" dt="2026-07-21T12:41:49.102" v="1130"/>
        <pc:sldMkLst>
          <pc:docMk/>
          <pc:sldMk cId="3879537562" sldId="6553"/>
        </pc:sldMkLst>
      </pc:sldChg>
      <pc:sldChg chg="add del">
        <pc:chgData name="ZHANG Mingxing" userId="fc93c0dc4e325b6d" providerId="LiveId" clId="{CA8028C5-8796-4CF4-91BD-71086DE10EB5}" dt="2026-07-21T12:42:20.519" v="1132" actId="47"/>
        <pc:sldMkLst>
          <pc:docMk/>
          <pc:sldMk cId="4157447578" sldId="6554"/>
        </pc:sldMkLst>
      </pc:sldChg>
      <pc:sldChg chg="add del">
        <pc:chgData name="ZHANG Mingxing" userId="fc93c0dc4e325b6d" providerId="LiveId" clId="{CA8028C5-8796-4CF4-91BD-71086DE10EB5}" dt="2026-07-21T12:42:20.519" v="1132" actId="47"/>
        <pc:sldMkLst>
          <pc:docMk/>
          <pc:sldMk cId="1572960975" sldId="65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A76748-9A2E-4FC6-8050-6B4611C3FC82}" type="datetimeFigureOut">
              <a:rPr lang="zh-CN" altLang="en-US" smtClean="0"/>
              <a:t>2026/7/21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7E4086-3CA5-45A5-B260-5244B67FAED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A7E4086-3CA5-45A5-B260-5244B67FAEDD}"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A7E4086-3CA5-45A5-B260-5244B67FAEDD}" type="slidenum">
              <a:rPr lang="zh-CN" altLang="en-US" smtClean="0"/>
              <a:t>14</a:t>
            </a:fld>
            <a:endParaRPr lang="zh-CN" altLang="en-US"/>
          </a:p>
        </p:txBody>
      </p:sp>
    </p:spTree>
    <p:extLst>
      <p:ext uri="{BB962C8B-B14F-4D97-AF65-F5344CB8AC3E}">
        <p14:creationId xmlns:p14="http://schemas.microsoft.com/office/powerpoint/2010/main" val="392347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更进一步的，如果说在去年 </a:t>
            </a:r>
            <a:r>
              <a:rPr lang="en-US" altLang="zh-CN" dirty="0"/>
              <a:t>Kimi </a:t>
            </a:r>
            <a:r>
              <a:rPr lang="zh-CN" altLang="en-US" dirty="0"/>
              <a:t>的场景下 </a:t>
            </a:r>
            <a:r>
              <a:rPr lang="en-US" altLang="zh-CN" dirty="0"/>
              <a:t>P/D </a:t>
            </a:r>
            <a:r>
              <a:rPr lang="zh-CN" altLang="en-US" dirty="0"/>
              <a:t>分离还只是一个为了在对于用户体验高要求的前提下有效的策略的话</a:t>
            </a:r>
            <a:r>
              <a:rPr lang="en-US" altLang="zh-CN" dirty="0"/>
              <a:t>.</a:t>
            </a:r>
          </a:p>
          <a:p>
            <a:r>
              <a:rPr lang="zh-CN" altLang="en-US" dirty="0"/>
              <a:t>当前随着以 </a:t>
            </a:r>
            <a:r>
              <a:rPr lang="en-US" altLang="zh-CN" dirty="0"/>
              <a:t>DeepSeek </a:t>
            </a:r>
            <a:r>
              <a:rPr lang="zh-CN" altLang="en-US" dirty="0"/>
              <a:t>为代表的巨大的稀疏模型的推出，</a:t>
            </a:r>
            <a:r>
              <a:rPr lang="en-US" altLang="zh-CN" dirty="0"/>
              <a:t>P/D </a:t>
            </a:r>
            <a:r>
              <a:rPr lang="zh-CN" altLang="en-US" dirty="0"/>
              <a:t>分离就成为了一个高效推理的必选项。</a:t>
            </a:r>
            <a:endParaRPr lang="en-US" altLang="zh-CN" dirty="0"/>
          </a:p>
          <a:p>
            <a:r>
              <a:rPr lang="zh-CN" altLang="en-US" dirty="0"/>
              <a:t>因为只有这样才能够在 </a:t>
            </a:r>
            <a:r>
              <a:rPr lang="en-US" altLang="zh-CN" dirty="0"/>
              <a:t>Prefill </a:t>
            </a:r>
            <a:r>
              <a:rPr lang="zh-CN" altLang="en-US" dirty="0"/>
              <a:t>和 </a:t>
            </a:r>
            <a:r>
              <a:rPr lang="en-US" altLang="zh-CN" dirty="0"/>
              <a:t>Decode </a:t>
            </a:r>
            <a:r>
              <a:rPr lang="zh-CN" altLang="en-US" dirty="0"/>
              <a:t>阶段使用不同的分布式并行策略，从而得到更好的吞吐。</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9A7E4086-3CA5-45A5-B260-5244B67FAEDD}" type="slidenum">
              <a:rPr lang="zh-CN" altLang="en-US" smtClean="0"/>
              <a:t>15</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虽然原理简单，但 </a:t>
            </a:r>
            <a:r>
              <a:rPr lang="en-US" altLang="zh-CN" dirty="0" err="1"/>
              <a:t>KVCache</a:t>
            </a:r>
            <a:r>
              <a:rPr lang="en-US" altLang="zh-CN" dirty="0"/>
              <a:t> </a:t>
            </a:r>
            <a:r>
              <a:rPr lang="zh-CN" altLang="en-US" dirty="0"/>
              <a:t>缓存和传统缓存相比提出了两个更大的挑战。</a:t>
            </a:r>
            <a:endParaRPr lang="en-US" altLang="zh-CN" dirty="0"/>
          </a:p>
          <a:p>
            <a:r>
              <a:rPr lang="zh-CN" altLang="en-US" dirty="0"/>
              <a:t>一是数据量更大，毕竟每一个只要几个 </a:t>
            </a:r>
            <a:r>
              <a:rPr lang="en-US" altLang="zh-CN" dirty="0"/>
              <a:t>byte </a:t>
            </a:r>
            <a:r>
              <a:rPr lang="zh-CN" altLang="en-US" dirty="0"/>
              <a:t>的 </a:t>
            </a:r>
            <a:r>
              <a:rPr lang="en-US" altLang="zh-CN" dirty="0"/>
              <a:t>token </a:t>
            </a:r>
            <a:r>
              <a:rPr lang="zh-CN" altLang="en-US" dirty="0"/>
              <a:t>在经过大模型处理后的 </a:t>
            </a:r>
            <a:r>
              <a:rPr lang="en-US" altLang="zh-CN" dirty="0" err="1"/>
              <a:t>KVCache</a:t>
            </a:r>
            <a:r>
              <a:rPr lang="en-US" altLang="zh-CN" dirty="0"/>
              <a:t> </a:t>
            </a:r>
            <a:r>
              <a:rPr lang="zh-CN" altLang="en-US" dirty="0"/>
              <a:t>会方法数万倍达到数十乃至数百 </a:t>
            </a:r>
            <a:r>
              <a:rPr lang="en-US" altLang="zh-CN" dirty="0"/>
              <a:t>KB </a:t>
            </a:r>
            <a:r>
              <a:rPr lang="zh-CN" altLang="en-US" dirty="0"/>
              <a:t>的量级。</a:t>
            </a:r>
            <a:endParaRPr lang="en-US" altLang="zh-CN" dirty="0"/>
          </a:p>
          <a:p>
            <a:r>
              <a:rPr lang="zh-CN" altLang="en-US" dirty="0"/>
              <a:t>同时 </a:t>
            </a:r>
            <a:r>
              <a:rPr lang="en-US" altLang="zh-CN" dirty="0" err="1"/>
              <a:t>KVCache</a:t>
            </a:r>
            <a:r>
              <a:rPr lang="en-US" altLang="zh-CN" dirty="0"/>
              <a:t> </a:t>
            </a:r>
            <a:r>
              <a:rPr lang="zh-CN" altLang="en-US" dirty="0"/>
              <a:t>传输的速度要求也非常之高，不然一旦 </a:t>
            </a:r>
            <a:r>
              <a:rPr lang="en-US" altLang="zh-CN" dirty="0"/>
              <a:t>IO </a:t>
            </a:r>
            <a:r>
              <a:rPr lang="zh-CN" altLang="en-US" dirty="0"/>
              <a:t>成为瓶颈就会导致宝贵的 </a:t>
            </a:r>
            <a:r>
              <a:rPr lang="en-US" altLang="zh-CN" dirty="0"/>
              <a:t>GPU </a:t>
            </a:r>
            <a:r>
              <a:rPr lang="zh-CN" altLang="en-US" dirty="0"/>
              <a:t>资源空转造成浪费。</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9A7E4086-3CA5-45A5-B260-5244B67FAEDD}" type="slidenum">
              <a:rPr lang="zh-CN" altLang="en-US" smtClean="0"/>
              <a:t>16</a:t>
            </a:fld>
            <a:endParaRPr lang="zh-CN" altLang="en-US"/>
          </a:p>
        </p:txBody>
      </p:sp>
    </p:spTree>
    <p:extLst>
      <p:ext uri="{BB962C8B-B14F-4D97-AF65-F5344CB8AC3E}">
        <p14:creationId xmlns:p14="http://schemas.microsoft.com/office/powerpoint/2010/main" val="1470904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8F637-3DF9-D6C7-97F5-D9126759A37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B1EDB11-2DCB-FC4D-9DAD-3F7012F33D2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ECDDB55-A470-E240-7D82-257E558FA238}"/>
              </a:ext>
            </a:extLst>
          </p:cNvPr>
          <p:cNvSpPr>
            <a:spLocks noGrp="1"/>
          </p:cNvSpPr>
          <p:nvPr>
            <p:ph type="body" idx="1"/>
          </p:nvPr>
        </p:nvSpPr>
        <p:spPr/>
        <p:txBody>
          <a:bodyPr/>
          <a:lstStyle/>
          <a:p>
            <a:r>
              <a:rPr lang="zh-CN" altLang="en-US" dirty="0"/>
              <a:t>虽然原理简单，但 </a:t>
            </a:r>
            <a:r>
              <a:rPr lang="en-US" altLang="zh-CN" dirty="0" err="1"/>
              <a:t>KVCache</a:t>
            </a:r>
            <a:r>
              <a:rPr lang="en-US" altLang="zh-CN" dirty="0"/>
              <a:t> </a:t>
            </a:r>
            <a:r>
              <a:rPr lang="zh-CN" altLang="en-US" dirty="0"/>
              <a:t>缓存和传统缓存相比提出了两个更大的挑战。</a:t>
            </a:r>
            <a:endParaRPr lang="en-US" altLang="zh-CN" dirty="0"/>
          </a:p>
          <a:p>
            <a:r>
              <a:rPr lang="zh-CN" altLang="en-US" dirty="0"/>
              <a:t>一是数据量更大，毕竟每一个只要几个 </a:t>
            </a:r>
            <a:r>
              <a:rPr lang="en-US" altLang="zh-CN" dirty="0"/>
              <a:t>byte </a:t>
            </a:r>
            <a:r>
              <a:rPr lang="zh-CN" altLang="en-US" dirty="0"/>
              <a:t>的 </a:t>
            </a:r>
            <a:r>
              <a:rPr lang="en-US" altLang="zh-CN" dirty="0"/>
              <a:t>token </a:t>
            </a:r>
            <a:r>
              <a:rPr lang="zh-CN" altLang="en-US" dirty="0"/>
              <a:t>在经过大模型处理后的 </a:t>
            </a:r>
            <a:r>
              <a:rPr lang="en-US" altLang="zh-CN" dirty="0" err="1"/>
              <a:t>KVCache</a:t>
            </a:r>
            <a:r>
              <a:rPr lang="en-US" altLang="zh-CN" dirty="0"/>
              <a:t> </a:t>
            </a:r>
            <a:r>
              <a:rPr lang="zh-CN" altLang="en-US" dirty="0"/>
              <a:t>会方法数万倍达到数十乃至数百 </a:t>
            </a:r>
            <a:r>
              <a:rPr lang="en-US" altLang="zh-CN" dirty="0"/>
              <a:t>KB </a:t>
            </a:r>
            <a:r>
              <a:rPr lang="zh-CN" altLang="en-US" dirty="0"/>
              <a:t>的量级。</a:t>
            </a:r>
            <a:endParaRPr lang="en-US" altLang="zh-CN" dirty="0"/>
          </a:p>
          <a:p>
            <a:r>
              <a:rPr lang="zh-CN" altLang="en-US" dirty="0"/>
              <a:t>同时 </a:t>
            </a:r>
            <a:r>
              <a:rPr lang="en-US" altLang="zh-CN" dirty="0" err="1"/>
              <a:t>KVCache</a:t>
            </a:r>
            <a:r>
              <a:rPr lang="en-US" altLang="zh-CN" dirty="0"/>
              <a:t> </a:t>
            </a:r>
            <a:r>
              <a:rPr lang="zh-CN" altLang="en-US" dirty="0"/>
              <a:t>传输的速度要求也非常之高，不然一旦 </a:t>
            </a:r>
            <a:r>
              <a:rPr lang="en-US" altLang="zh-CN" dirty="0"/>
              <a:t>IO </a:t>
            </a:r>
            <a:r>
              <a:rPr lang="zh-CN" altLang="en-US" dirty="0"/>
              <a:t>成为瓶颈就会导致宝贵的 </a:t>
            </a:r>
            <a:r>
              <a:rPr lang="en-US" altLang="zh-CN" dirty="0"/>
              <a:t>GPU </a:t>
            </a:r>
            <a:r>
              <a:rPr lang="zh-CN" altLang="en-US" dirty="0"/>
              <a:t>资源空转造成浪费。</a:t>
            </a:r>
            <a:endParaRPr lang="en-US" altLang="zh-CN" dirty="0"/>
          </a:p>
          <a:p>
            <a:endParaRPr lang="zh-CN" altLang="en-US" dirty="0"/>
          </a:p>
        </p:txBody>
      </p:sp>
      <p:sp>
        <p:nvSpPr>
          <p:cNvPr id="4" name="灯片编号占位符 3">
            <a:extLst>
              <a:ext uri="{FF2B5EF4-FFF2-40B4-BE49-F238E27FC236}">
                <a16:creationId xmlns:a16="http://schemas.microsoft.com/office/drawing/2014/main" id="{E4D00561-5D78-73E1-BB8F-A81BD184A598}"/>
              </a:ext>
            </a:extLst>
          </p:cNvPr>
          <p:cNvSpPr>
            <a:spLocks noGrp="1"/>
          </p:cNvSpPr>
          <p:nvPr>
            <p:ph type="sldNum" sz="quarter" idx="5"/>
          </p:nvPr>
        </p:nvSpPr>
        <p:spPr/>
        <p:txBody>
          <a:bodyPr/>
          <a:lstStyle/>
          <a:p>
            <a:fld id="{9A7E4086-3CA5-45A5-B260-5244B67FAEDD}" type="slidenum">
              <a:rPr lang="zh-CN" altLang="en-US" smtClean="0"/>
              <a:t>17</a:t>
            </a:fld>
            <a:endParaRPr lang="zh-CN" altLang="en-US"/>
          </a:p>
        </p:txBody>
      </p:sp>
    </p:spTree>
    <p:extLst>
      <p:ext uri="{BB962C8B-B14F-4D97-AF65-F5344CB8AC3E}">
        <p14:creationId xmlns:p14="http://schemas.microsoft.com/office/powerpoint/2010/main" val="3355404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accent1"/>
                </a:solidFill>
              </a:rPr>
              <a:t>Once we published this results it quickly spark a wide discussion among the industry and we are also honored to receive the Best Paper award from USENIX FAST.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accent1"/>
                </a:solidFill>
              </a:rPr>
              <a:t>Thus, in order to make this technique more accessible to the industry we open source the main components of Mooncake and collaborate with a lot of companies to build a community.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accent1"/>
                </a:solidFill>
              </a:rPr>
              <a:t>Now it is also deployed in both Alibaba and Ant finance.</a:t>
            </a:r>
          </a:p>
        </p:txBody>
      </p:sp>
      <p:sp>
        <p:nvSpPr>
          <p:cNvPr id="4" name="灯片编号占位符 3"/>
          <p:cNvSpPr>
            <a:spLocks noGrp="1"/>
          </p:cNvSpPr>
          <p:nvPr>
            <p:ph type="sldNum" sz="quarter" idx="5"/>
          </p:nvPr>
        </p:nvSpPr>
        <p:spPr/>
        <p:txBody>
          <a:bodyPr/>
          <a:lstStyle/>
          <a:p>
            <a:fld id="{9A7E4086-3CA5-45A5-B260-5244B67FAEDD}" type="slidenum">
              <a:rPr lang="zh-CN" altLang="en-US" smtClean="0"/>
              <a:t>20</a:t>
            </a:fld>
            <a:endParaRPr lang="zh-CN" altLang="en-US"/>
          </a:p>
        </p:txBody>
      </p:sp>
    </p:spTree>
    <p:extLst>
      <p:ext uri="{BB962C8B-B14F-4D97-AF65-F5344CB8AC3E}">
        <p14:creationId xmlns:p14="http://schemas.microsoft.com/office/powerpoint/2010/main" val="19800983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More importantly, we are now collaborating with other important communities in LLM serving to build a common standard of distributed serving of LLM.</a:t>
            </a:r>
          </a:p>
          <a:p>
            <a:r>
              <a:rPr lang="en-US" altLang="zh-CN" dirty="0"/>
              <a:t>For example </a:t>
            </a:r>
            <a:r>
              <a:rPr lang="en-US" altLang="zh-CN" dirty="0" err="1"/>
              <a:t>vLLM</a:t>
            </a:r>
            <a:r>
              <a:rPr lang="en-US" altLang="zh-CN" dirty="0"/>
              <a:t> and </a:t>
            </a:r>
            <a:r>
              <a:rPr lang="en-US" altLang="zh-CN" dirty="0" err="1"/>
              <a:t>SGLang</a:t>
            </a:r>
            <a:r>
              <a:rPr lang="en-US" altLang="zh-CN" dirty="0"/>
              <a:t> are two of the most popular open source LLM serving projects. They both use our Mooncake as the backbone of implementing there distributed serving framework.</a:t>
            </a:r>
          </a:p>
          <a:p>
            <a:r>
              <a:rPr lang="en-US" altLang="zh-CN" dirty="0"/>
              <a:t>Also n this year’s GTC Jensen Huang publish the Dynamo system in his </a:t>
            </a:r>
            <a:r>
              <a:rPr lang="en-US" altLang="zh-CN" dirty="0" err="1"/>
              <a:t>keynot</a:t>
            </a:r>
            <a:r>
              <a:rPr lang="en-US" altLang="zh-CN" dirty="0"/>
              <a:t>, which is also based on our Mooncake’s architecture and we are collaborating.</a:t>
            </a:r>
            <a:endParaRPr lang="zh-CN" altLang="en-US" dirty="0"/>
          </a:p>
        </p:txBody>
      </p:sp>
      <p:sp>
        <p:nvSpPr>
          <p:cNvPr id="4" name="灯片编号占位符 3"/>
          <p:cNvSpPr>
            <a:spLocks noGrp="1"/>
          </p:cNvSpPr>
          <p:nvPr>
            <p:ph type="sldNum" sz="quarter" idx="5"/>
          </p:nvPr>
        </p:nvSpPr>
        <p:spPr/>
        <p:txBody>
          <a:bodyPr/>
          <a:lstStyle/>
          <a:p>
            <a:fld id="{9A7E4086-3CA5-45A5-B260-5244B67FAEDD}" type="slidenum">
              <a:rPr lang="zh-CN" altLang="en-US" smtClean="0"/>
              <a:t>21</a:t>
            </a:fld>
            <a:endParaRPr lang="zh-CN" altLang="en-US"/>
          </a:p>
        </p:txBody>
      </p:sp>
    </p:spTree>
    <p:extLst>
      <p:ext uri="{BB962C8B-B14F-4D97-AF65-F5344CB8AC3E}">
        <p14:creationId xmlns:p14="http://schemas.microsoft.com/office/powerpoint/2010/main" val="2061265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4F21B787-AF94-644C-90A4-FF82DEFABC87}" type="slidenum">
              <a:rPr kumimoji="1" lang="zh-CN" altLang="en-US" smtClean="0"/>
              <a:t>26</a:t>
            </a:fld>
            <a:endParaRPr kumimoji="1" lang="zh-CN" altLang="en-US"/>
          </a:p>
        </p:txBody>
      </p:sp>
    </p:spTree>
    <p:extLst>
      <p:ext uri="{BB962C8B-B14F-4D97-AF65-F5344CB8AC3E}">
        <p14:creationId xmlns:p14="http://schemas.microsoft.com/office/powerpoint/2010/main" val="21767954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B51B2F0-1BC5-44C2-B03B-4282EDB4B1C1}" type="slidenum">
              <a:rPr lang="zh-CN" altLang="en-US" smtClean="0"/>
              <a:t>27</a:t>
            </a:fld>
            <a:endParaRPr lang="zh-CN" altLang="en-US"/>
          </a:p>
        </p:txBody>
      </p:sp>
    </p:spTree>
    <p:extLst>
      <p:ext uri="{BB962C8B-B14F-4D97-AF65-F5344CB8AC3E}">
        <p14:creationId xmlns:p14="http://schemas.microsoft.com/office/powerpoint/2010/main" val="1576412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B51B2F0-1BC5-44C2-B03B-4282EDB4B1C1}" type="slidenum">
              <a:rPr lang="zh-CN" altLang="en-US" smtClean="0"/>
              <a:t>38</a:t>
            </a:fld>
            <a:endParaRPr lang="zh-CN" altLang="en-US"/>
          </a:p>
        </p:txBody>
      </p:sp>
    </p:spTree>
    <p:extLst>
      <p:ext uri="{BB962C8B-B14F-4D97-AF65-F5344CB8AC3E}">
        <p14:creationId xmlns:p14="http://schemas.microsoft.com/office/powerpoint/2010/main" val="1586153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9EEC0-7BE0-A74E-CAFF-C640C5D8A0B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F2DBBA0-4810-3DB8-8089-4DF64AA26B8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5C568EB-2BAB-544C-0D2C-2204884AB9D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altLang="zh-CN" sz="1200" kern="1200" dirty="0">
                <a:solidFill>
                  <a:schemeClr val="tx1"/>
                </a:solidFill>
                <a:effectLst/>
                <a:latin typeface="+mn-lt"/>
                <a:ea typeface="+mn-ea"/>
                <a:cs typeface="+mn-cs"/>
              </a:rPr>
              <a:t>Large Language Models are widely applied in industry and researched in academia.</a:t>
            </a:r>
            <a:r>
              <a:rPr lang="zh-CN" altLang="en-US" sz="1200" kern="1200" dirty="0">
                <a:solidFill>
                  <a:schemeClr val="tx1"/>
                </a:solidFill>
                <a:effectLst/>
                <a:latin typeface="+mn-lt"/>
                <a:ea typeface="+mn-ea"/>
                <a:cs typeface="+mn-cs"/>
              </a:rPr>
              <a:t> </a:t>
            </a:r>
            <a:r>
              <a:rPr lang="en-GB" altLang="zh-CN" sz="1200" kern="1200" dirty="0">
                <a:solidFill>
                  <a:schemeClr val="tx1"/>
                </a:solidFill>
                <a:effectLst/>
                <a:latin typeface="+mn-lt"/>
                <a:ea typeface="+mn-ea"/>
                <a:cs typeface="+mn-cs"/>
              </a:rPr>
              <a:t>They have shown incredible generalization</a:t>
            </a:r>
            <a:r>
              <a:rPr lang="zh-CN" altLang="en-US" sz="1200" kern="1200" dirty="0">
                <a:solidFill>
                  <a:schemeClr val="tx1"/>
                </a:solidFill>
                <a:effectLst/>
                <a:latin typeface="+mn-lt"/>
                <a:ea typeface="+mn-ea"/>
                <a:cs typeface="+mn-cs"/>
              </a:rPr>
              <a:t> </a:t>
            </a:r>
            <a:r>
              <a:rPr lang="en-GB" altLang="zh-CN" sz="1200" kern="1200" dirty="0">
                <a:solidFill>
                  <a:schemeClr val="tx1"/>
                </a:solidFill>
                <a:effectLst/>
                <a:latin typeface="+mn-lt"/>
                <a:ea typeface="+mn-ea"/>
                <a:cs typeface="+mn-cs"/>
              </a:rPr>
              <a:t>abilities, enabling them to handle a wide range of tasks.</a:t>
            </a:r>
            <a:r>
              <a:rPr lang="zh-CN" altLang="en-US" sz="1200" kern="1200" dirty="0">
                <a:solidFill>
                  <a:schemeClr val="tx1"/>
                </a:solidFill>
                <a:effectLst/>
                <a:latin typeface="+mn-lt"/>
                <a:ea typeface="+mn-ea"/>
                <a:cs typeface="+mn-cs"/>
              </a:rPr>
              <a:t> </a:t>
            </a:r>
            <a:r>
              <a:rPr lang="en-GB" altLang="zh-CN" sz="1200" kern="1200" dirty="0">
                <a:solidFill>
                  <a:schemeClr val="tx1"/>
                </a:solidFill>
                <a:effectLst/>
                <a:latin typeface="+mn-lt"/>
                <a:ea typeface="+mn-ea"/>
                <a:cs typeface="+mn-cs"/>
              </a:rPr>
              <a:t>Applications like ChatGPT have already changed our</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lives.</a:t>
            </a:r>
            <a:endParaRPr lang="en-GB"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lang="en-GB" altLang="zh-CN" sz="1200" kern="1200" dirty="0">
              <a:solidFill>
                <a:schemeClr val="tx1"/>
              </a:solidFill>
              <a:effectLst/>
              <a:latin typeface="+mn-lt"/>
              <a:ea typeface="+mn-ea"/>
              <a:cs typeface="+mn-cs"/>
            </a:endParaRPr>
          </a:p>
          <a:p>
            <a:endParaRPr kumimoji="1" lang="zh-CN" altLang="en-US" dirty="0"/>
          </a:p>
        </p:txBody>
      </p:sp>
      <p:sp>
        <p:nvSpPr>
          <p:cNvPr id="4" name="灯片编号占位符 3">
            <a:extLst>
              <a:ext uri="{FF2B5EF4-FFF2-40B4-BE49-F238E27FC236}">
                <a16:creationId xmlns:a16="http://schemas.microsoft.com/office/drawing/2014/main" id="{A1F64349-0640-1057-373E-0D2C177196A0}"/>
              </a:ext>
            </a:extLst>
          </p:cNvPr>
          <p:cNvSpPr>
            <a:spLocks noGrp="1"/>
          </p:cNvSpPr>
          <p:nvPr>
            <p:ph type="sldNum" sz="quarter" idx="5"/>
          </p:nvPr>
        </p:nvSpPr>
        <p:spPr/>
        <p:txBody>
          <a:bodyPr/>
          <a:lstStyle/>
          <a:p>
            <a:fld id="{359BAC8C-29BD-7F42-89EC-794DB8615A36}" type="slidenum">
              <a:rPr kumimoji="1" lang="zh-CN" altLang="en-US" smtClean="0"/>
              <a:t>2</a:t>
            </a:fld>
            <a:endParaRPr kumimoji="1" lang="zh-CN" altLang="en-US"/>
          </a:p>
        </p:txBody>
      </p:sp>
    </p:spTree>
    <p:extLst>
      <p:ext uri="{BB962C8B-B14F-4D97-AF65-F5344CB8AC3E}">
        <p14:creationId xmlns:p14="http://schemas.microsoft.com/office/powerpoint/2010/main" val="2653621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AAFAA-8A9F-7E65-ADAE-64C699CA8F5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82275E9-D9F8-AB61-177E-866BFEA1D403}"/>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8FDD0636-F410-09E0-9551-7CF12C13EBA3}"/>
              </a:ext>
            </a:extLst>
          </p:cNvPr>
          <p:cNvSpPr>
            <a:spLocks noGrp="1"/>
          </p:cNvSpPr>
          <p:nvPr>
            <p:ph type="body" idx="1"/>
          </p:nvPr>
        </p:nvSpPr>
        <p:spPr/>
        <p:txBody>
          <a:bodyPr/>
          <a:lstStyle/>
          <a:p>
            <a:r>
              <a:rPr lang="en-US" altLang="zh-CN" sz="1200" dirty="0">
                <a:effectLst/>
                <a:latin typeface="+mn-lt"/>
                <a:ea typeface="+mn-ea"/>
                <a:cs typeface="+mn-cs"/>
                <a:sym typeface="Malgun Gothic" panose="020B0503020000020004" charset="-127"/>
              </a:rPr>
              <a:t>The first pressure is demand. Token consumption is growing extremely quickly. There are two main sources. One is the developer ecosystem. As open models, model APIs, and agent frameworks become easier to use, more developers build applications that call models continuously. The other is commercial demand. Production workloads now include search, customer support, coding assistants, research agents, document analysis, workflow automation, and many other tasks.</a:t>
            </a:r>
            <a:endParaRPr lang="zh-CN" altLang="zh-CN" sz="1200" dirty="0">
              <a:effectLst/>
              <a:latin typeface="+mn-lt"/>
              <a:ea typeface="+mn-ea"/>
              <a:cs typeface="+mn-cs"/>
              <a:sym typeface="Malgun Gothic" panose="020B0503020000020004" charset="-127"/>
            </a:endParaRPr>
          </a:p>
          <a:p>
            <a:r>
              <a:rPr lang="en-US" altLang="zh-CN" sz="1200" dirty="0">
                <a:effectLst/>
                <a:latin typeface="+mn-lt"/>
                <a:ea typeface="+mn-ea"/>
                <a:cs typeface="+mn-cs"/>
                <a:sym typeface="Malgun Gothic" panose="020B0503020000020004" charset="-127"/>
              </a:rPr>
              <a:t>On the slide, we contrast model training and model inference with the iceberg metaphor. Training is visible and dramatic, but inference is the repeated, operational workload below the surface. In production, every user action can trigger model calls. Every agent step can add more input tokens, output tokens, cached tokens, and tool context.</a:t>
            </a:r>
            <a:endParaRPr lang="zh-CN" altLang="zh-CN" sz="1200" dirty="0">
              <a:effectLst/>
              <a:latin typeface="+mn-lt"/>
              <a:ea typeface="+mn-ea"/>
              <a:cs typeface="+mn-cs"/>
              <a:sym typeface="Malgun Gothic" panose="020B0503020000020004" charset="-127"/>
            </a:endParaRPr>
          </a:p>
          <a:p>
            <a:r>
              <a:rPr lang="en-US" altLang="zh-CN" sz="1200" dirty="0">
                <a:effectLst/>
                <a:latin typeface="+mn-lt"/>
                <a:ea typeface="+mn-ea"/>
                <a:cs typeface="+mn-cs"/>
                <a:sym typeface="Malgun Gothic" panose="020B0503020000020004" charset="-127"/>
              </a:rPr>
              <a:t>That is why the average daily token consumption curve is so important. Even if chip supply increases dramatically, the token demand curve can increase even faster. The key infrastructure challenge is not simply acquiring more GPUs. It is improving the efficiency of token production so that every unit of compute and every unit of memory produces more useful work.</a:t>
            </a:r>
            <a:endParaRPr lang="zh-CN" altLang="zh-CN" sz="1200" dirty="0">
              <a:effectLst/>
              <a:latin typeface="+mn-lt"/>
              <a:ea typeface="+mn-ea"/>
              <a:cs typeface="+mn-cs"/>
              <a:sym typeface="Malgun Gothic" panose="020B0503020000020004" charset="-127"/>
            </a:endParaRPr>
          </a:p>
        </p:txBody>
      </p:sp>
    </p:spTree>
    <p:extLst>
      <p:ext uri="{BB962C8B-B14F-4D97-AF65-F5344CB8AC3E}">
        <p14:creationId xmlns:p14="http://schemas.microsoft.com/office/powerpoint/2010/main" val="1353859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2C133-7B81-8078-3139-C389E716986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FE83807-DDC3-DCB3-AEA4-F0CE4D2D81F9}"/>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B4644572-008F-6EF4-4F4E-E17D88440C0A}"/>
              </a:ext>
            </a:extLst>
          </p:cNvPr>
          <p:cNvSpPr>
            <a:spLocks noGrp="1"/>
          </p:cNvSpPr>
          <p:nvPr>
            <p:ph type="body" idx="1"/>
          </p:nvPr>
        </p:nvSpPr>
        <p:spPr/>
        <p:txBody>
          <a:bodyPr/>
          <a:lstStyle/>
          <a:p>
            <a:r>
              <a:rPr lang="en-US" altLang="zh-CN" sz="1200" dirty="0">
                <a:effectLst/>
                <a:latin typeface="+mn-lt"/>
                <a:ea typeface="+mn-ea"/>
                <a:cs typeface="+mn-cs"/>
                <a:sym typeface="Malgun Gothic" panose="020B0503020000020004" charset="-127"/>
              </a:rPr>
              <a:t>A natural response to rising demand is to build more infrastructure: more chips, more servers, more clusters, more data centers. That is necessary, but it is not sufficient. Compute infrastructure does not automatically become efficient token production.</a:t>
            </a:r>
            <a:endParaRPr lang="zh-CN" altLang="zh-CN" sz="1200" dirty="0">
              <a:effectLst/>
              <a:latin typeface="+mn-lt"/>
              <a:ea typeface="+mn-ea"/>
              <a:cs typeface="+mn-cs"/>
              <a:sym typeface="Malgun Gothic" panose="020B0503020000020004" charset="-127"/>
            </a:endParaRPr>
          </a:p>
          <a:p>
            <a:r>
              <a:rPr lang="en-US" altLang="zh-CN" sz="1200" dirty="0">
                <a:effectLst/>
                <a:latin typeface="+mn-lt"/>
                <a:ea typeface="+mn-ea"/>
                <a:cs typeface="+mn-cs"/>
                <a:sym typeface="Malgun Gothic" panose="020B0503020000020004" charset="-127"/>
              </a:rPr>
              <a:t>The right side of the slide shows what we actually want: faster response, more stable output, higher accuracy, and lower cost. Those are production qualities. They require converting raw compute into high-quality tokens.</a:t>
            </a:r>
            <a:endParaRPr lang="zh-CN" altLang="zh-CN" sz="1200" dirty="0">
              <a:effectLst/>
              <a:latin typeface="+mn-lt"/>
              <a:ea typeface="+mn-ea"/>
              <a:cs typeface="+mn-cs"/>
              <a:sym typeface="Malgun Gothic" panose="020B0503020000020004" charset="-127"/>
            </a:endParaRPr>
          </a:p>
          <a:p>
            <a:r>
              <a:rPr lang="en-US" altLang="zh-CN" sz="1200" dirty="0">
                <a:effectLst/>
                <a:latin typeface="+mn-lt"/>
                <a:ea typeface="+mn-ea"/>
                <a:cs typeface="+mn-cs"/>
                <a:sym typeface="Malgun Gothic" panose="020B0503020000020004" charset="-127"/>
              </a:rPr>
              <a:t>The distinction is important. If a cluster is poorly scheduled, if prefill and decode interfere with each other, if KVCache is repeatedly recomputed, if memory bandwidth is the bottleneck, or if agent environments are rebuilt every time, then the infrastructure may be large but inefficient. The core insight is that not all compute is equal to efficient output. The key is turning each unit of compute into high-quality token delivery.</a:t>
            </a:r>
            <a:endParaRPr lang="zh-CN" altLang="zh-CN" sz="1200" dirty="0">
              <a:effectLst/>
              <a:latin typeface="+mn-lt"/>
              <a:ea typeface="+mn-ea"/>
              <a:cs typeface="+mn-cs"/>
              <a:sym typeface="Malgun Gothic" panose="020B0503020000020004" charset="-127"/>
            </a:endParaRPr>
          </a:p>
          <a:p>
            <a:r>
              <a:rPr lang="en-US" altLang="zh-CN" sz="1200" dirty="0">
                <a:effectLst/>
                <a:latin typeface="+mn-lt"/>
                <a:ea typeface="+mn-ea"/>
                <a:cs typeface="+mn-cs"/>
                <a:sym typeface="Malgun Gothic" panose="020B0503020000020004" charset="-127"/>
              </a:rPr>
              <a:t>This is where the rest of the talk begins: how can we rebuild the inference stack so that token production becomes more efficient, more predictable, and better aligned with workload requirements?</a:t>
            </a:r>
            <a:endParaRPr lang="zh-CN" altLang="zh-CN" sz="1200" dirty="0">
              <a:effectLst/>
              <a:latin typeface="+mn-lt"/>
              <a:ea typeface="+mn-ea"/>
              <a:cs typeface="+mn-cs"/>
              <a:sym typeface="Malgun Gothic" panose="020B0503020000020004" charset="-127"/>
            </a:endParaRPr>
          </a:p>
          <a:p>
            <a:r>
              <a:rPr lang="en-US" altLang="zh-CN" sz="1200" dirty="0">
                <a:effectLst/>
                <a:latin typeface="+mn-lt"/>
                <a:ea typeface="+mn-ea"/>
                <a:cs typeface="+mn-cs"/>
                <a:sym typeface="Malgun Gothic" panose="020B0503020000020004" charset="-127"/>
              </a:rPr>
              <a:t>A good mental model is a refinery. Crude oil has to be refined into products with different grades and quality requirements. Compute has to be refined into tokens that meet different SLOs. A raw GPU-hour is not the same as a useful answer delivered on time. Serving architecture is the refinery that turns raw compute into useful intelligence output.</a:t>
            </a:r>
            <a:endParaRPr lang="zh-CN" altLang="zh-CN" sz="1200" dirty="0">
              <a:effectLst/>
              <a:latin typeface="+mn-lt"/>
              <a:ea typeface="+mn-ea"/>
              <a:cs typeface="+mn-cs"/>
              <a:sym typeface="Malgun Gothic" panose="020B0503020000020004" charset="-127"/>
            </a:endParaRPr>
          </a:p>
          <a:p>
            <a:endParaRPr lang="zh-CN" altLang="en-US" b="0" dirty="0"/>
          </a:p>
        </p:txBody>
      </p:sp>
    </p:spTree>
    <p:extLst>
      <p:ext uri="{BB962C8B-B14F-4D97-AF65-F5344CB8AC3E}">
        <p14:creationId xmlns:p14="http://schemas.microsoft.com/office/powerpoint/2010/main" val="4088234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具体来说这一高启的推理成本主要体现在三个方面。一是用的数据越多数据需要的算力越多，在当前供应紧张的情况下缺口就越大。</a:t>
            </a:r>
            <a:endParaRPr lang="en-US" altLang="zh-CN" dirty="0"/>
          </a:p>
          <a:p>
            <a:r>
              <a:rPr lang="zh-CN" altLang="en-US" dirty="0"/>
              <a:t>二是越大的模型推理自然也就正比的在上升。同时支持越长的输入也意味着响应延迟越高用户的体验会变差。</a:t>
            </a:r>
            <a:endParaRPr lang="en-US" altLang="zh-CN" dirty="0"/>
          </a:p>
          <a:p>
            <a:endParaRPr lang="en-US" altLang="zh-CN" dirty="0"/>
          </a:p>
          <a:p>
            <a:r>
              <a:rPr lang="zh-CN" altLang="en-US" dirty="0"/>
              <a:t>所以自然的我们需要思考的问题就是如何尽可能提升算力的利用率，乃至于减少算力的使用量。</a:t>
            </a:r>
            <a:endParaRPr lang="en-US" altLang="zh-CN" dirty="0"/>
          </a:p>
          <a:p>
            <a:r>
              <a:rPr lang="zh-CN" altLang="en-US" dirty="0"/>
              <a:t>以及作为一个在线服务系统，如何在尽可能不影响用户体验的前提下达成上述目标同样是关键的问题。</a:t>
            </a:r>
            <a:endParaRPr lang="en-US" altLang="zh-CN" dirty="0"/>
          </a:p>
          <a:p>
            <a:endParaRPr lang="en-US" altLang="zh-CN" dirty="0"/>
          </a:p>
          <a:p>
            <a:endParaRPr lang="en-US" altLang="zh-CN" dirty="0"/>
          </a:p>
          <a:p>
            <a:r>
              <a:rPr lang="en-US" altLang="zh-CN" dirty="0"/>
              <a:t>https://thenounproject.com/icon/currency-6650543/</a:t>
            </a:r>
          </a:p>
          <a:p>
            <a:r>
              <a:rPr lang="en-US" altLang="zh-CN" dirty="0"/>
              <a:t>https://thenounproject.com/icon/time-6978044/</a:t>
            </a:r>
          </a:p>
          <a:p>
            <a:r>
              <a:rPr lang="en-US" altLang="zh-CN" dirty="0"/>
              <a:t>https://thenounproject.com/icon/gpu-6416108/</a:t>
            </a:r>
          </a:p>
        </p:txBody>
      </p:sp>
      <p:sp>
        <p:nvSpPr>
          <p:cNvPr id="4" name="灯片编号占位符 3"/>
          <p:cNvSpPr>
            <a:spLocks noGrp="1"/>
          </p:cNvSpPr>
          <p:nvPr>
            <p:ph type="sldNum" sz="quarter" idx="5"/>
          </p:nvPr>
        </p:nvSpPr>
        <p:spPr/>
        <p:txBody>
          <a:bodyPr/>
          <a:lstStyle/>
          <a:p>
            <a:fld id="{9A7E4086-3CA5-45A5-B260-5244B67FAEDD}" type="slidenum">
              <a:rPr lang="zh-CN" altLang="en-US" smtClean="0"/>
              <a:t>5</a:t>
            </a:fld>
            <a:endParaRPr lang="zh-CN" altLang="en-US"/>
          </a:p>
        </p:txBody>
      </p:sp>
    </p:spTree>
    <p:extLst>
      <p:ext uri="{BB962C8B-B14F-4D97-AF65-F5344CB8AC3E}">
        <p14:creationId xmlns:p14="http://schemas.microsoft.com/office/powerpoint/2010/main" val="3076271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0930F-698B-A0C8-F526-086DA86A9DD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B802A4C-83CB-DB92-496A-F284988F2848}"/>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6DA8637F-01A8-0B5B-6451-427DD12DA15A}"/>
              </a:ext>
            </a:extLst>
          </p:cNvPr>
          <p:cNvSpPr>
            <a:spLocks noGrp="1"/>
          </p:cNvSpPr>
          <p:nvPr>
            <p:ph type="body" idx="1"/>
          </p:nvPr>
        </p:nvSpPr>
        <p:spPr/>
        <p:txBody>
          <a:bodyPr/>
          <a:lstStyle/>
          <a:p>
            <a:r>
              <a:rPr lang="en-US" altLang="zh-CN" sz="1200" dirty="0">
                <a:effectLst/>
                <a:latin typeface="+mn-lt"/>
                <a:ea typeface="+mn-ea"/>
                <a:cs typeface="+mn-cs"/>
                <a:sym typeface="Malgun Gothic" panose="020B0503020000020004" charset="-127"/>
              </a:rPr>
              <a:t>The next concept is hierarchy. Classic computer systems already use hierarchical architecture. A CPU has caches, memory, and disk. These layers differ in capacity, bandwidth, and cost. The operating system and hardware coordinate them on demand to achieve the best total cost.</a:t>
            </a:r>
            <a:endParaRPr lang="zh-CN" altLang="zh-CN" sz="1200" dirty="0">
              <a:effectLst/>
              <a:latin typeface="+mn-lt"/>
              <a:ea typeface="+mn-ea"/>
              <a:cs typeface="+mn-cs"/>
              <a:sym typeface="Malgun Gothic" panose="020B0503020000020004" charset="-127"/>
            </a:endParaRPr>
          </a:p>
          <a:p>
            <a:r>
              <a:rPr lang="en-US" altLang="zh-CN" sz="1200" dirty="0">
                <a:effectLst/>
                <a:latin typeface="+mn-lt"/>
                <a:ea typeface="+mn-ea"/>
                <a:cs typeface="+mn-cs"/>
                <a:sym typeface="Malgun Gothic" panose="020B0503020000020004" charset="-127"/>
              </a:rPr>
              <a:t>In AI serving, we often start with the idea of a </a:t>
            </a:r>
            <a:r>
              <a:rPr lang="en-US" altLang="zh-CN" sz="1200" dirty="0" err="1">
                <a:effectLst/>
                <a:latin typeface="+mn-lt"/>
                <a:ea typeface="+mn-ea"/>
                <a:cs typeface="+mn-cs"/>
                <a:sym typeface="Malgun Gothic" panose="020B0503020000020004" charset="-127"/>
              </a:rPr>
              <a:t>supernode</a:t>
            </a:r>
            <a:r>
              <a:rPr lang="en-US" altLang="zh-CN" sz="1200" dirty="0">
                <a:effectLst/>
                <a:latin typeface="+mn-lt"/>
                <a:ea typeface="+mn-ea"/>
                <a:cs typeface="+mn-cs"/>
                <a:sym typeface="Malgun Gothic" panose="020B0503020000020004" charset="-127"/>
              </a:rPr>
              <a:t>: the best compute, the best bandwidth, and the best interconnect in one place. That is powerful, but it is not always economical. The classic hierarchy reminds us that high performance systems rarely rely on only one homogeneous resource. They combine different resources and place data or work where it makes the most sense.</a:t>
            </a:r>
            <a:endParaRPr lang="zh-CN" altLang="zh-CN" sz="1200" dirty="0">
              <a:effectLst/>
              <a:latin typeface="+mn-lt"/>
              <a:ea typeface="+mn-ea"/>
              <a:cs typeface="+mn-cs"/>
              <a:sym typeface="Malgun Gothic" panose="020B0503020000020004" charset="-127"/>
            </a:endParaRPr>
          </a:p>
          <a:p>
            <a:r>
              <a:rPr lang="en-US" altLang="zh-CN" sz="1200" dirty="0">
                <a:effectLst/>
                <a:latin typeface="+mn-lt"/>
                <a:ea typeface="+mn-ea"/>
                <a:cs typeface="+mn-cs"/>
                <a:sym typeface="Malgun Gothic" panose="020B0503020000020004" charset="-127"/>
              </a:rPr>
              <a:t>The key transition is to ask: what is the equivalent hierarchy for AI inference? Where should prefill run? Where should decode run? Where should KVCache live? And how do we coordinate these layers to reduce total token cost?</a:t>
            </a:r>
            <a:endParaRPr lang="zh-CN" altLang="zh-CN" sz="1200" dirty="0">
              <a:effectLst/>
              <a:latin typeface="+mn-lt"/>
              <a:ea typeface="+mn-ea"/>
              <a:cs typeface="+mn-cs"/>
              <a:sym typeface="Malgun Gothic" panose="020B0503020000020004" charset="-127"/>
            </a:endParaRPr>
          </a:p>
        </p:txBody>
      </p:sp>
    </p:spTree>
    <p:extLst>
      <p:ext uri="{BB962C8B-B14F-4D97-AF65-F5344CB8AC3E}">
        <p14:creationId xmlns:p14="http://schemas.microsoft.com/office/powerpoint/2010/main" val="3380337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B3A12-12E6-0BB6-CDD4-E3682C07B02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0F56D65-4250-C7FE-C104-214472DC1511}"/>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41EEFA7E-E6E7-2DBD-4F8B-BEF53CFAB68B}"/>
              </a:ext>
            </a:extLst>
          </p:cNvPr>
          <p:cNvSpPr>
            <a:spLocks noGrp="1"/>
          </p:cNvSpPr>
          <p:nvPr>
            <p:ph type="body" idx="1"/>
          </p:nvPr>
        </p:nvSpPr>
        <p:spPr/>
        <p:txBody>
          <a:bodyPr/>
          <a:lstStyle/>
          <a:p>
            <a:r>
              <a:rPr lang="en-US" altLang="zh-CN" sz="1200" dirty="0">
                <a:effectLst/>
                <a:latin typeface="+mn-lt"/>
                <a:ea typeface="+mn-ea"/>
                <a:cs typeface="+mn-cs"/>
                <a:sym typeface="Malgun Gothic" panose="020B0503020000020004" charset="-127"/>
              </a:rPr>
              <a:t>Here we map the classic hierarchy into AI compute. At the top, high-end GPUs with HBM provide very high bandwidth and strong compute, but they are expensive and limited in capacity. Below that, lower-end GPUs with GDDR may offer moderate cost and useful bandwidth. Below that, CPUs with DRAM provide much larger capacity at lower cost, but with lower bandwidth.</a:t>
            </a:r>
            <a:endParaRPr lang="zh-CN" altLang="zh-CN" sz="1200" dirty="0">
              <a:effectLst/>
              <a:latin typeface="+mn-lt"/>
              <a:ea typeface="+mn-ea"/>
              <a:cs typeface="+mn-cs"/>
              <a:sym typeface="Malgun Gothic" panose="020B0503020000020004" charset="-127"/>
            </a:endParaRPr>
          </a:p>
          <a:p>
            <a:r>
              <a:rPr lang="en-US" altLang="zh-CN" sz="1200" dirty="0">
                <a:effectLst/>
                <a:latin typeface="+mn-lt"/>
                <a:ea typeface="+mn-ea"/>
                <a:cs typeface="+mn-cs"/>
                <a:sym typeface="Malgun Gothic" panose="020B0503020000020004" charset="-127"/>
              </a:rPr>
              <a:t>This hierarchy suggests a new serving design. Instead of forcing all inference work onto the same class of high-end GPU, we can coordinate heterogeneous resources. High-end GPUs can be used for the parts that truly need high compute density. Lower-cost GPUs or CPUs can handle tasks where bandwidth, capacity, or storage matter more.</a:t>
            </a:r>
            <a:endParaRPr lang="zh-CN" altLang="zh-CN" sz="1200" dirty="0">
              <a:effectLst/>
              <a:latin typeface="+mn-lt"/>
              <a:ea typeface="+mn-ea"/>
              <a:cs typeface="+mn-cs"/>
              <a:sym typeface="Malgun Gothic" panose="020B0503020000020004" charset="-127"/>
            </a:endParaRPr>
          </a:p>
          <a:p>
            <a:r>
              <a:rPr lang="en-US" altLang="zh-CN" sz="1200" dirty="0">
                <a:effectLst/>
                <a:latin typeface="+mn-lt"/>
                <a:ea typeface="+mn-ea"/>
                <a:cs typeface="+mn-cs"/>
                <a:sym typeface="Malgun Gothic" panose="020B0503020000020004" charset="-127"/>
              </a:rPr>
              <a:t>The goal is not to replace GPUs. The goal is to use the right resource for the right part of inference. Once we break inference into prefill, decode, and KVCache management, the resource requirements become different enough that hierarchy becomes not only useful, but necessary.</a:t>
            </a:r>
            <a:endParaRPr lang="zh-CN" altLang="zh-CN" sz="1200" dirty="0">
              <a:effectLst/>
              <a:latin typeface="+mn-lt"/>
              <a:ea typeface="+mn-ea"/>
              <a:cs typeface="+mn-cs"/>
              <a:sym typeface="Malgun Gothic" panose="020B0503020000020004" charset="-127"/>
            </a:endParaRPr>
          </a:p>
        </p:txBody>
      </p:sp>
    </p:spTree>
    <p:extLst>
      <p:ext uri="{BB962C8B-B14F-4D97-AF65-F5344CB8AC3E}">
        <p14:creationId xmlns:p14="http://schemas.microsoft.com/office/powerpoint/2010/main" val="1895824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BA21B-1789-AFB4-AA85-3E1DD8D4810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1AF70F6-B3B7-FDA1-D529-778F738DBC9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F16E470-84F9-961D-89A8-0C5BEB66FB0C}"/>
              </a:ext>
            </a:extLst>
          </p:cNvPr>
          <p:cNvSpPr>
            <a:spLocks noGrp="1"/>
          </p:cNvSpPr>
          <p:nvPr>
            <p:ph type="body" idx="1"/>
          </p:nvPr>
        </p:nvSpPr>
        <p:spPr/>
        <p:txBody>
          <a:bodyPr/>
          <a:lstStyle/>
          <a:p>
            <a:endParaRPr kumimoji="1" lang="zh-CN" altLang="en-US" dirty="0"/>
          </a:p>
        </p:txBody>
      </p:sp>
      <p:sp>
        <p:nvSpPr>
          <p:cNvPr id="4" name="灯片编号占位符 3">
            <a:extLst>
              <a:ext uri="{FF2B5EF4-FFF2-40B4-BE49-F238E27FC236}">
                <a16:creationId xmlns:a16="http://schemas.microsoft.com/office/drawing/2014/main" id="{A50C3182-09CE-CB15-DD24-0096AF4D6528}"/>
              </a:ext>
            </a:extLst>
          </p:cNvPr>
          <p:cNvSpPr>
            <a:spLocks noGrp="1"/>
          </p:cNvSpPr>
          <p:nvPr>
            <p:ph type="sldNum" sz="quarter" idx="5"/>
          </p:nvPr>
        </p:nvSpPr>
        <p:spPr/>
        <p:txBody>
          <a:bodyPr/>
          <a:lstStyle/>
          <a:p>
            <a:fld id="{4F21B787-AF94-644C-90A4-FF82DEFABC87}" type="slidenum">
              <a:rPr kumimoji="1" lang="zh-CN" altLang="en-US" smtClean="0"/>
              <a:t>9</a:t>
            </a:fld>
            <a:endParaRPr kumimoji="1" lang="zh-CN" altLang="en-US"/>
          </a:p>
        </p:txBody>
      </p:sp>
    </p:spTree>
    <p:extLst>
      <p:ext uri="{BB962C8B-B14F-4D97-AF65-F5344CB8AC3E}">
        <p14:creationId xmlns:p14="http://schemas.microsoft.com/office/powerpoint/2010/main" val="543837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6D743-8047-0256-8536-685979EEB26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5FB6A8B-049E-E6AE-BD88-FFECC52FEA9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57FD1F8-9A9B-3F52-CD5B-A739E3E493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 altLang="zh-CN" dirty="0"/>
          </a:p>
        </p:txBody>
      </p:sp>
      <p:sp>
        <p:nvSpPr>
          <p:cNvPr id="4" name="灯片编号占位符 3">
            <a:extLst>
              <a:ext uri="{FF2B5EF4-FFF2-40B4-BE49-F238E27FC236}">
                <a16:creationId xmlns:a16="http://schemas.microsoft.com/office/drawing/2014/main" id="{02B31E49-D9D6-A5B4-3059-4F3D9B9D585F}"/>
              </a:ext>
            </a:extLst>
          </p:cNvPr>
          <p:cNvSpPr>
            <a:spLocks noGrp="1"/>
          </p:cNvSpPr>
          <p:nvPr>
            <p:ph type="sldNum" sz="quarter" idx="5"/>
          </p:nvPr>
        </p:nvSpPr>
        <p:spPr/>
        <p:txBody>
          <a:bodyPr/>
          <a:lstStyle/>
          <a:p>
            <a:fld id="{4F21B787-AF94-644C-90A4-FF82DEFABC87}" type="slidenum">
              <a:rPr kumimoji="1" lang="zh-CN" altLang="en-US" smtClean="0"/>
              <a:t>10</a:t>
            </a:fld>
            <a:endParaRPr kumimoji="1" lang="zh-CN" altLang="en-US"/>
          </a:p>
        </p:txBody>
      </p:sp>
    </p:spTree>
    <p:extLst>
      <p:ext uri="{BB962C8B-B14F-4D97-AF65-F5344CB8AC3E}">
        <p14:creationId xmlns:p14="http://schemas.microsoft.com/office/powerpoint/2010/main" val="39068164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0" y="1512712"/>
            <a:ext cx="12192000" cy="256100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99226" y="1731653"/>
            <a:ext cx="10993549" cy="2123126"/>
          </a:xfrm>
          <a:prstGeom prst="rect">
            <a:avLst/>
          </a:prstGeom>
          <a:effectLst/>
        </p:spPr>
        <p:txBody>
          <a:bodyPr anchor="ctr">
            <a:normAutofit/>
          </a:bodyPr>
          <a:lstStyle>
            <a:lvl1pPr algn="ctr">
              <a:defRPr lang="en-US" altLang="en-US" sz="3600" b="0" kern="1200" cap="none" baseline="0" dirty="0">
                <a:solidFill>
                  <a:schemeClr val="bg1"/>
                </a:solidFill>
                <a:latin typeface="+mj-lt"/>
                <a:ea typeface="+mj-ea"/>
                <a:cs typeface="+mj-cs"/>
              </a:defRPr>
            </a:lvl1pPr>
          </a:lstStyle>
          <a:p>
            <a:r>
              <a:rPr lang="zh-CN" altLang="en-US" dirty="0"/>
              <a:t>单击此处编辑母版标题样式</a:t>
            </a:r>
            <a:endParaRPr lang="en-US" dirty="0"/>
          </a:p>
        </p:txBody>
      </p:sp>
      <p:sp>
        <p:nvSpPr>
          <p:cNvPr id="3" name="Subtitle 2"/>
          <p:cNvSpPr>
            <a:spLocks noGrp="1"/>
          </p:cNvSpPr>
          <p:nvPr>
            <p:ph type="subTitle" idx="1"/>
          </p:nvPr>
        </p:nvSpPr>
        <p:spPr>
          <a:xfrm>
            <a:off x="581193" y="4194262"/>
            <a:ext cx="10993547" cy="1340999"/>
          </a:xfrm>
        </p:spPr>
        <p:txBody>
          <a:bodyPr anchor="t">
            <a:normAutofit/>
          </a:bodyPr>
          <a:lstStyle>
            <a:lvl1pPr marL="0" indent="0" algn="ctr">
              <a:buNone/>
              <a:defRPr sz="2000" cap="none" baseline="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endParaRPr lang="en-US" dirty="0"/>
          </a:p>
        </p:txBody>
      </p:sp>
      <p:pic>
        <p:nvPicPr>
          <p:cNvPr id="10" name="图片 9"/>
          <p:cNvPicPr>
            <a:picLocks noChangeAspect="1"/>
          </p:cNvPicPr>
          <p:nvPr userDrawn="1"/>
        </p:nvPicPr>
        <p:blipFill>
          <a:blip r:embed="rId2"/>
          <a:stretch>
            <a:fillRect/>
          </a:stretch>
        </p:blipFill>
        <p:spPr>
          <a:xfrm>
            <a:off x="459200" y="275794"/>
            <a:ext cx="2519770" cy="992105"/>
          </a:xfrm>
          <a:prstGeom prst="rect">
            <a:avLst/>
          </a:prstGeom>
        </p:spPr>
      </p:pic>
      <p:sp>
        <p:nvSpPr>
          <p:cNvPr id="9"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E4551058-E5DB-324A-A8E9-6D3BEF243C3B}" type="datetimeFigureOut">
              <a:rPr kumimoji="1" lang="zh-CN" altLang="en-US" smtClean="0"/>
              <a:t>2026/7/21</a:t>
            </a:fld>
            <a:endParaRPr kumimoji="1" lang="zh-CN" altLang="en-US"/>
          </a:p>
        </p:txBody>
      </p:sp>
      <p:sp>
        <p:nvSpPr>
          <p:cNvPr id="11"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kumimoji="1" lang="zh-CN" altLang="en-US"/>
          </a:p>
        </p:txBody>
      </p:sp>
      <p:sp>
        <p:nvSpPr>
          <p:cNvPr id="12"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977BA8E6-E826-B147-AA17-E3D76A29629C}" type="slidenum">
              <a:rPr kumimoji="1" lang="zh-CN" altLang="en-US" smtClean="0"/>
              <a:t>‹#›</a:t>
            </a:fld>
            <a:endParaRPr kumimoji="1"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a:prstGeom prst="rect">
            <a:avLst/>
          </a:prstGeom>
        </p:spPr>
        <p:txBody>
          <a:bodyPr anchor="b">
            <a:normAutofit/>
          </a:bodyPr>
          <a:lstStyle>
            <a:lvl1pPr algn="l">
              <a:defRPr sz="2400" b="0" cap="none" baseline="0">
                <a:solidFill>
                  <a:schemeClr val="accent1"/>
                </a:solidFill>
              </a:defRPr>
            </a:lvl1pPr>
          </a:lstStyle>
          <a:p>
            <a:r>
              <a:rPr lang="zh-CN" altLang="en-US" dirty="0"/>
              <a:t>单击此处编辑母版标题样式</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dirty="0"/>
              <a:t>单击此处编辑母版文本样式</a:t>
            </a:r>
          </a:p>
        </p:txBody>
      </p:sp>
      <p:sp>
        <p:nvSpPr>
          <p:cNvPr id="5" name="Date Placeholder 4"/>
          <p:cNvSpPr>
            <a:spLocks noGrp="1"/>
          </p:cNvSpPr>
          <p:nvPr>
            <p:ph type="dt" sz="half" idx="10"/>
          </p:nvPr>
        </p:nvSpPr>
        <p:spPr/>
        <p:txBody>
          <a:bodyPr/>
          <a:lstStyle/>
          <a:p>
            <a:fld id="{E4551058-E5DB-324A-A8E9-6D3BEF243C3B}" type="datetimeFigureOut">
              <a:rPr kumimoji="1" lang="zh-CN" altLang="en-US" smtClean="0"/>
              <a:t>2026/7/21</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8" name="Rectangle 6"/>
          <p:cNvSpPr>
            <a:spLocks noChangeAspect="1"/>
          </p:cNvSpPr>
          <p:nvPr userDrawn="1"/>
        </p:nvSpPr>
        <p:spPr>
          <a:xfrm>
            <a:off x="0" y="1"/>
            <a:ext cx="20179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4551058-E5DB-324A-A8E9-6D3BEF243C3B}" type="datetimeFigureOut">
              <a:rPr kumimoji="1" lang="zh-CN" altLang="en-US" smtClean="0"/>
              <a:t>2026/7/21</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2" name="标题 1"/>
          <p:cNvSpPr>
            <a:spLocks noGrp="1"/>
          </p:cNvSpPr>
          <p:nvPr>
            <p:ph type="title"/>
          </p:nvPr>
        </p:nvSpPr>
        <p:spPr/>
        <p:txBody>
          <a:bodyPr/>
          <a:lstStyle>
            <a:lvl1pPr>
              <a:defRPr cap="none" baseline="0"/>
            </a:lvl1pPr>
          </a:lstStyle>
          <a:p>
            <a:r>
              <a:rPr kumimoji="1" lang="zh-CN" altLang="en-US" dirty="0"/>
              <a:t>单击此处编辑母版标题样式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7" name="Rectangle 6"/>
          <p:cNvSpPr>
            <a:spLocks noChangeAspect="1"/>
          </p:cNvSpPr>
          <p:nvPr/>
        </p:nvSpPr>
        <p:spPr>
          <a:xfrm>
            <a:off x="8839202" y="0"/>
            <a:ext cx="335279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993673" y="675728"/>
            <a:ext cx="2089963" cy="5183073"/>
          </a:xfrm>
          <a:prstGeom prst="rect">
            <a:avLst/>
          </a:prstGeom>
        </p:spPr>
        <p:txBody>
          <a:bodyPr vert="eaVert" anchor="b"/>
          <a:lstStyle>
            <a:lvl1pPr>
              <a:defRPr cap="none" baseline="0"/>
            </a:lvl1pPr>
          </a:lstStyle>
          <a:p>
            <a:r>
              <a:rPr lang="zh-CN" altLang="en-US" dirty="0"/>
              <a:t>单击此处编辑母版标题样式</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E4551058-E5DB-324A-A8E9-6D3BEF243C3B}" type="datetimeFigureOut">
              <a:rPr kumimoji="1" lang="zh-CN" altLang="en-US" smtClean="0"/>
              <a:t>2026/7/21</a:t>
            </a:fld>
            <a:endParaRPr kumimoji="1" lang="zh-CN" altLang="en-US"/>
          </a:p>
        </p:txBody>
      </p:sp>
      <p:sp>
        <p:nvSpPr>
          <p:cNvPr id="5" name="Footer Placeholder 4"/>
          <p:cNvSpPr>
            <a:spLocks noGrp="1"/>
          </p:cNvSpPr>
          <p:nvPr>
            <p:ph type="ftr" sz="quarter" idx="11"/>
          </p:nvPr>
        </p:nvSpPr>
        <p:spPr>
          <a:xfrm>
            <a:off x="774925" y="5951813"/>
            <a:ext cx="7896279" cy="365125"/>
          </a:xfrm>
        </p:spPr>
        <p:txBody>
          <a:bodyPr/>
          <a:lstStyle/>
          <a:p>
            <a:endParaRPr kumimoji="1" lang="zh-CN" altLang="en-US"/>
          </a:p>
        </p:txBody>
      </p:sp>
      <p:sp>
        <p:nvSpPr>
          <p:cNvPr id="6" name="Slide Number Placeholder 5"/>
          <p:cNvSpPr>
            <a:spLocks noGrp="1"/>
          </p:cNvSpPr>
          <p:nvPr>
            <p:ph type="sldNum" sz="quarter" idx="12"/>
          </p:nvPr>
        </p:nvSpPr>
        <p:spPr>
          <a:xfrm>
            <a:off x="10446616" y="5956139"/>
            <a:ext cx="970459" cy="365125"/>
          </a:xfrm>
        </p:spPr>
        <p:txBody>
          <a:bodyPr/>
          <a:lstStyle>
            <a:lvl1pPr>
              <a:defRPr>
                <a:solidFill>
                  <a:schemeClr val="accent1">
                    <a:lumMod val="75000"/>
                    <a:lumOff val="25000"/>
                  </a:schemeClr>
                </a:solidFill>
              </a:defRPr>
            </a:lvl1pPr>
          </a:lstStyle>
          <a:p>
            <a:fld id="{977BA8E6-E826-B147-AA17-E3D76A29629C}" type="slidenum">
              <a:rPr kumimoji="1" lang="zh-CN" altLang="en-US" smtClean="0"/>
              <a:t>‹#›</a:t>
            </a:fld>
            <a:endParaRPr kumimoji="1" lang="zh-CN" altLang="en-US" dirty="0"/>
          </a:p>
        </p:txBody>
      </p:sp>
      <p:pic>
        <p:nvPicPr>
          <p:cNvPr id="10" name="图片 9"/>
          <p:cNvPicPr>
            <a:picLocks noChangeAspect="1"/>
          </p:cNvPicPr>
          <p:nvPr userDrawn="1"/>
        </p:nvPicPr>
        <p:blipFill>
          <a:blip r:embed="rId2"/>
          <a:stretch>
            <a:fillRect/>
          </a:stretch>
        </p:blipFill>
        <p:spPr>
          <a:xfrm>
            <a:off x="11083637" y="92600"/>
            <a:ext cx="1015763" cy="1019553"/>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Contents title">
    <p:spTree>
      <p:nvGrpSpPr>
        <p:cNvPr id="1" name=""/>
        <p:cNvGrpSpPr/>
        <p:nvPr/>
      </p:nvGrpSpPr>
      <p:grpSpPr>
        <a:xfrm>
          <a:off x="0" y="0"/>
          <a:ext cx="0" cy="0"/>
          <a:chOff x="0" y="0"/>
          <a:chExt cx="0" cy="0"/>
        </a:xfrm>
      </p:grpSpPr>
      <p:sp>
        <p:nvSpPr>
          <p:cNvPr id="18" name="幻灯片编号"/>
          <p:cNvSpPr txBox="1">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251627685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Section slide_01">
    <p:spTree>
      <p:nvGrpSpPr>
        <p:cNvPr id="1" name=""/>
        <p:cNvGrpSpPr/>
        <p:nvPr/>
      </p:nvGrpSpPr>
      <p:grpSpPr>
        <a:xfrm>
          <a:off x="0" y="0"/>
          <a:ext cx="0" cy="0"/>
          <a:chOff x="0" y="0"/>
          <a:chExt cx="0" cy="0"/>
        </a:xfrm>
      </p:grpSpPr>
      <p:sp>
        <p:nvSpPr>
          <p:cNvPr id="25" name="幻灯片编号"/>
          <p:cNvSpPr txBox="1">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74840992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Section slide_02">
    <p:spTree>
      <p:nvGrpSpPr>
        <p:cNvPr id="1" name=""/>
        <p:cNvGrpSpPr/>
        <p:nvPr/>
      </p:nvGrpSpPr>
      <p:grpSpPr>
        <a:xfrm>
          <a:off x="0" y="0"/>
          <a:ext cx="0" cy="0"/>
          <a:chOff x="0" y="0"/>
          <a:chExt cx="0" cy="0"/>
        </a:xfrm>
      </p:grpSpPr>
      <p:sp>
        <p:nvSpPr>
          <p:cNvPr id="32" name="幻灯片编号"/>
          <p:cNvSpPr txBox="1">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294541593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Slide">
    <p:spTree>
      <p:nvGrpSpPr>
        <p:cNvPr id="1" name=""/>
        <p:cNvGrpSpPr/>
        <p:nvPr/>
      </p:nvGrpSpPr>
      <p:grpSpPr>
        <a:xfrm>
          <a:off x="0" y="0"/>
          <a:ext cx="0" cy="0"/>
          <a:chOff x="0" y="0"/>
          <a:chExt cx="0" cy="0"/>
        </a:xfrm>
      </p:grpSpPr>
      <p:sp>
        <p:nvSpPr>
          <p:cNvPr id="39" name="幻灯片编号"/>
          <p:cNvSpPr txBox="1">
            <a:spLocks noGrp="1"/>
          </p:cNvSpPr>
          <p:nvPr>
            <p:ph type="sldNum" sz="quarter" idx="2"/>
          </p:nvPr>
        </p:nvSpPr>
        <p:spPr>
          <a:xfrm>
            <a:off x="11080144" y="6404292"/>
            <a:ext cx="273657" cy="269241"/>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136722964"/>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Ending slide">
    <p:spTree>
      <p:nvGrpSpPr>
        <p:cNvPr id="1" name=""/>
        <p:cNvGrpSpPr/>
        <p:nvPr/>
      </p:nvGrpSpPr>
      <p:grpSpPr>
        <a:xfrm>
          <a:off x="0" y="0"/>
          <a:ext cx="0" cy="0"/>
          <a:chOff x="0" y="0"/>
          <a:chExt cx="0" cy="0"/>
        </a:xfrm>
      </p:grpSpPr>
      <p:sp>
        <p:nvSpPr>
          <p:cNvPr id="46" name="幻灯片编号"/>
          <p:cNvSpPr txBox="1">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284733065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4" y="2180498"/>
            <a:ext cx="11029615" cy="367830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4551058-E5DB-324A-A8E9-6D3BEF243C3B}" type="datetimeFigureOut">
              <a:rPr kumimoji="1" lang="zh-CN" altLang="en-US" smtClean="0"/>
              <a:t>2026/7/21</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a:xfrm>
            <a:off x="10558301" y="5956139"/>
            <a:ext cx="1052508" cy="365125"/>
          </a:xfrm>
        </p:spPr>
        <p:txBody>
          <a:bodyPr/>
          <a:lstStyle/>
          <a:p>
            <a:fld id="{977BA8E6-E826-B147-AA17-E3D76A29629C}" type="slidenum">
              <a:rPr kumimoji="1" lang="zh-CN" altLang="en-US" smtClean="0"/>
              <a:t>‹#›</a:t>
            </a:fld>
            <a:endParaRPr kumimoji="1" lang="zh-CN" altLang="en-US"/>
          </a:p>
        </p:txBody>
      </p:sp>
      <p:sp>
        <p:nvSpPr>
          <p:cNvPr id="2" name="标题 1"/>
          <p:cNvSpPr>
            <a:spLocks noGrp="1"/>
          </p:cNvSpPr>
          <p:nvPr>
            <p:ph type="title"/>
          </p:nvPr>
        </p:nvSpPr>
        <p:spPr/>
        <p:txBody>
          <a:bodyPr/>
          <a:lstStyle>
            <a:lvl1pPr>
              <a:defRPr cap="none" baseline="0"/>
            </a:lvl1pPr>
          </a:lstStyle>
          <a:p>
            <a:r>
              <a:rPr kumimoji="1" lang="zh-CN" altLang="en-US" dirty="0"/>
              <a:t>单击此处编辑母版标题样式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目录">
    <p:spTree>
      <p:nvGrpSpPr>
        <p:cNvPr id="1" name=""/>
        <p:cNvGrpSpPr/>
        <p:nvPr/>
      </p:nvGrpSpPr>
      <p:grpSpPr>
        <a:xfrm>
          <a:off x="0" y="0"/>
          <a:ext cx="0" cy="0"/>
          <a:chOff x="0" y="0"/>
          <a:chExt cx="0" cy="0"/>
        </a:xfrm>
      </p:grpSpPr>
      <p:sp>
        <p:nvSpPr>
          <p:cNvPr id="14" name="Rectangle 6"/>
          <p:cNvSpPr>
            <a:spLocks noChangeAspect="1"/>
          </p:cNvSpPr>
          <p:nvPr userDrawn="1"/>
        </p:nvSpPr>
        <p:spPr>
          <a:xfrm>
            <a:off x="2" y="0"/>
            <a:ext cx="3488007"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Date Placeholder 3"/>
          <p:cNvSpPr>
            <a:spLocks noGrp="1"/>
          </p:cNvSpPr>
          <p:nvPr>
            <p:ph type="dt" sz="half" idx="10"/>
          </p:nvPr>
        </p:nvSpPr>
        <p:spPr/>
        <p:txBody>
          <a:bodyPr/>
          <a:lstStyle/>
          <a:p>
            <a:fld id="{E4551058-E5DB-324A-A8E9-6D3BEF243C3B}" type="datetimeFigureOut">
              <a:rPr kumimoji="1" lang="zh-CN" altLang="en-US" smtClean="0"/>
              <a:t>2026/7/21</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a:xfrm>
            <a:off x="10558301" y="5956139"/>
            <a:ext cx="1052508" cy="365125"/>
          </a:xfrm>
        </p:spPr>
        <p:txBody>
          <a:bodyPr/>
          <a:lstStyle/>
          <a:p>
            <a:fld id="{977BA8E6-E826-B147-AA17-E3D76A29629C}" type="slidenum">
              <a:rPr kumimoji="1" lang="zh-CN" altLang="en-US" smtClean="0"/>
              <a:t>‹#›</a:t>
            </a:fld>
            <a:endParaRPr kumimoji="1" lang="zh-CN" altLang="en-US"/>
          </a:p>
        </p:txBody>
      </p:sp>
      <p:sp>
        <p:nvSpPr>
          <p:cNvPr id="12" name="Title 1"/>
          <p:cNvSpPr>
            <a:spLocks noGrp="1"/>
          </p:cNvSpPr>
          <p:nvPr>
            <p:ph type="title"/>
          </p:nvPr>
        </p:nvSpPr>
        <p:spPr>
          <a:xfrm>
            <a:off x="248291" y="1964075"/>
            <a:ext cx="2991424" cy="2929850"/>
          </a:xfrm>
          <a:prstGeom prst="rect">
            <a:avLst/>
          </a:prstGeom>
        </p:spPr>
        <p:txBody>
          <a:bodyPr anchor="ctr">
            <a:normAutofit/>
          </a:bodyPr>
          <a:lstStyle>
            <a:lvl1pPr algn="ctr">
              <a:defRPr sz="3600" cap="none" baseline="0"/>
            </a:lvl1pPr>
          </a:lstStyle>
          <a:p>
            <a:r>
              <a:rPr lang="zh-CN" altLang="en-US" dirty="0"/>
              <a:t>单击此处编辑母版标题样式</a:t>
            </a:r>
            <a:endParaRPr lang="en-US" dirty="0"/>
          </a:p>
        </p:txBody>
      </p:sp>
      <p:sp>
        <p:nvSpPr>
          <p:cNvPr id="9" name="Content Placeholder 2"/>
          <p:cNvSpPr>
            <a:spLocks noGrp="1"/>
          </p:cNvSpPr>
          <p:nvPr>
            <p:ph idx="1"/>
          </p:nvPr>
        </p:nvSpPr>
        <p:spPr>
          <a:xfrm>
            <a:off x="5544290" y="1137357"/>
            <a:ext cx="6066519" cy="4583289"/>
          </a:xfrm>
        </p:spPr>
        <p:txBody>
          <a:bodyPr anchor="ctr">
            <a:normAutofit/>
          </a:bodyPr>
          <a:lstStyle>
            <a:lvl1pPr algn="l">
              <a:defRPr sz="3200"/>
            </a:lvl1pPr>
            <a:lvl2pPr algn="l">
              <a:defRPr sz="2800"/>
            </a:lvl2pPr>
            <a:lvl3pPr algn="l">
              <a:defRPr sz="2400"/>
            </a:lvl3pPr>
            <a:lvl4pPr algn="l">
              <a:defRPr sz="2000"/>
            </a:lvl4pPr>
            <a:lvl5pPr algn="l">
              <a:defRPr sz="2000"/>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pic>
        <p:nvPicPr>
          <p:cNvPr id="10" name="图片 9"/>
          <p:cNvPicPr>
            <a:picLocks noChangeAspect="1"/>
          </p:cNvPicPr>
          <p:nvPr userDrawn="1"/>
        </p:nvPicPr>
        <p:blipFill>
          <a:blip r:embed="rId2"/>
          <a:stretch>
            <a:fillRect/>
          </a:stretch>
        </p:blipFill>
        <p:spPr>
          <a:xfrm>
            <a:off x="92600" y="92600"/>
            <a:ext cx="1015763" cy="101955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8" name="Rectangle 7"/>
          <p:cNvSpPr>
            <a:spLocks noChangeAspect="1"/>
          </p:cNvSpPr>
          <p:nvPr/>
        </p:nvSpPr>
        <p:spPr>
          <a:xfrm>
            <a:off x="0" y="5141976"/>
            <a:ext cx="1219200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9" name="图片 8"/>
          <p:cNvPicPr>
            <a:picLocks noChangeAspect="1"/>
          </p:cNvPicPr>
          <p:nvPr userDrawn="1"/>
        </p:nvPicPr>
        <p:blipFill>
          <a:blip r:embed="rId2"/>
          <a:stretch>
            <a:fillRect/>
          </a:stretch>
        </p:blipFill>
        <p:spPr>
          <a:xfrm>
            <a:off x="11072241" y="5257877"/>
            <a:ext cx="1015763" cy="1019553"/>
          </a:xfrm>
          <a:prstGeom prst="rect">
            <a:avLst/>
          </a:prstGeom>
        </p:spPr>
      </p:pic>
      <p:sp>
        <p:nvSpPr>
          <p:cNvPr id="2" name="Title 1"/>
          <p:cNvSpPr>
            <a:spLocks noGrp="1"/>
          </p:cNvSpPr>
          <p:nvPr>
            <p:ph type="title"/>
          </p:nvPr>
        </p:nvSpPr>
        <p:spPr>
          <a:xfrm>
            <a:off x="581194" y="3043912"/>
            <a:ext cx="11029615" cy="1497507"/>
          </a:xfrm>
          <a:prstGeom prst="rect">
            <a:avLst/>
          </a:prstGeom>
        </p:spPr>
        <p:txBody>
          <a:bodyPr anchor="b">
            <a:normAutofit/>
          </a:bodyPr>
          <a:lstStyle>
            <a:lvl1pPr algn="l">
              <a:defRPr sz="3600" b="0" cap="none" baseline="0">
                <a:solidFill>
                  <a:schemeClr val="accent1"/>
                </a:solidFill>
              </a:defRPr>
            </a:lvl1pPr>
          </a:lstStyle>
          <a:p>
            <a:r>
              <a:rPr lang="zh-CN" altLang="en-US" dirty="0"/>
              <a:t>单击此处编辑母版标题样式</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none" baseline="0">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a:t>单击此处编辑母版文本样式</a:t>
            </a:r>
          </a:p>
        </p:txBody>
      </p:sp>
      <p:sp>
        <p:nvSpPr>
          <p:cNvPr id="10" name="Date Placeholder 4"/>
          <p:cNvSpPr>
            <a:spLocks noGrp="1"/>
          </p:cNvSpPr>
          <p:nvPr>
            <p:ph type="dt" sz="half" idx="10"/>
          </p:nvPr>
        </p:nvSpPr>
        <p:spPr>
          <a:xfrm>
            <a:off x="7605953" y="5956139"/>
            <a:ext cx="2844799" cy="365125"/>
          </a:xfrm>
        </p:spPr>
        <p:txBody>
          <a:bodyPr/>
          <a:lstStyle>
            <a:lvl1pPr>
              <a:defRPr>
                <a:solidFill>
                  <a:schemeClr val="accent1">
                    <a:lumMod val="75000"/>
                    <a:lumOff val="25000"/>
                  </a:schemeClr>
                </a:solidFill>
              </a:defRPr>
            </a:lvl1pPr>
          </a:lstStyle>
          <a:p>
            <a:fld id="{E4551058-E5DB-324A-A8E9-6D3BEF243C3B}" type="datetimeFigureOut">
              <a:rPr kumimoji="1" lang="zh-CN" altLang="en-US" smtClean="0"/>
              <a:t>2026/7/21</a:t>
            </a:fld>
            <a:endParaRPr kumimoji="1" lang="zh-CN" altLang="en-US" dirty="0"/>
          </a:p>
        </p:txBody>
      </p:sp>
      <p:sp>
        <p:nvSpPr>
          <p:cNvPr id="11" name="Footer Placeholder 5"/>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kumimoji="1" lang="zh-CN" altLang="en-US"/>
          </a:p>
        </p:txBody>
      </p:sp>
      <p:sp>
        <p:nvSpPr>
          <p:cNvPr id="12" name="Slide Number Placeholder 6"/>
          <p:cNvSpPr>
            <a:spLocks noGrp="1"/>
          </p:cNvSpPr>
          <p:nvPr>
            <p:ph type="sldNum" sz="quarter" idx="12"/>
          </p:nvPr>
        </p:nvSpPr>
        <p:spPr>
          <a:xfrm>
            <a:off x="10558301" y="5956139"/>
            <a:ext cx="513940" cy="365125"/>
          </a:xfrm>
        </p:spPr>
        <p:txBody>
          <a:bodyPr/>
          <a:lstStyle>
            <a:lvl1pPr>
              <a:defRPr>
                <a:solidFill>
                  <a:schemeClr val="accent1">
                    <a:lumMod val="75000"/>
                    <a:lumOff val="25000"/>
                  </a:schemeClr>
                </a:solidFill>
              </a:defRPr>
            </a:lvl1pPr>
          </a:lstStyle>
          <a:p>
            <a:fld id="{977BA8E6-E826-B147-AA17-E3D76A29629C}" type="slidenum">
              <a:rPr kumimoji="1" lang="zh-CN" altLang="en-US" smtClean="0"/>
              <a:t>‹#›</a:t>
            </a:fld>
            <a:endParaRPr kumimoji="1"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4" y="2228004"/>
            <a:ext cx="5422391" cy="363304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E4551058-E5DB-324A-A8E9-6D3BEF243C3B}" type="datetimeFigureOut">
              <a:rPr kumimoji="1" lang="zh-CN" altLang="en-US" smtClean="0"/>
              <a:t>2026/7/21</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2" name="标题 1"/>
          <p:cNvSpPr>
            <a:spLocks noGrp="1"/>
          </p:cNvSpPr>
          <p:nvPr>
            <p:ph type="title"/>
          </p:nvPr>
        </p:nvSpPr>
        <p:spPr/>
        <p:txBody>
          <a:bodyPr/>
          <a:lstStyle>
            <a:lvl1pPr>
              <a:defRPr cap="none" baseline="0"/>
            </a:lvl1pPr>
          </a:lstStyle>
          <a:p>
            <a:r>
              <a:rPr kumimoji="1" lang="zh-CN" altLang="en-US" dirty="0"/>
              <a:t>单击此处编辑母版标题样式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E4551058-E5DB-324A-A8E9-6D3BEF243C3B}" type="datetimeFigureOut">
              <a:rPr kumimoji="1" lang="zh-CN" altLang="en-US" smtClean="0"/>
              <a:t>2026/7/21</a:t>
            </a:fld>
            <a:endParaRPr kumimoji="1" lang="zh-CN" altLang="en-US"/>
          </a:p>
        </p:txBody>
      </p:sp>
      <p:sp>
        <p:nvSpPr>
          <p:cNvPr id="8" name="Footer Placeholder 7"/>
          <p:cNvSpPr>
            <a:spLocks noGrp="1"/>
          </p:cNvSpPr>
          <p:nvPr>
            <p:ph type="ftr" sz="quarter" idx="11"/>
          </p:nvPr>
        </p:nvSpPr>
        <p:spPr/>
        <p:txBody>
          <a:bodyPr/>
          <a:lstStyle/>
          <a:p>
            <a:endParaRPr kumimoji="1" lang="zh-CN" altLang="en-US"/>
          </a:p>
        </p:txBody>
      </p:sp>
      <p:sp>
        <p:nvSpPr>
          <p:cNvPr id="9" name="Slide Number Placeholder 8"/>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2" name="标题 1"/>
          <p:cNvSpPr>
            <a:spLocks noGrp="1"/>
          </p:cNvSpPr>
          <p:nvPr>
            <p:ph type="title"/>
          </p:nvPr>
        </p:nvSpPr>
        <p:spPr/>
        <p:txBody>
          <a:bodyPr/>
          <a:lstStyle>
            <a:lvl1pPr>
              <a:defRPr cap="none" baseline="0"/>
            </a:lvl1pPr>
          </a:lstStyle>
          <a:p>
            <a:r>
              <a:rPr kumimoji="1" lang="zh-CN" altLang="en-US" dirty="0"/>
              <a:t>单击此处编辑母版标题样式</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4551058-E5DB-324A-A8E9-6D3BEF243C3B}" type="datetimeFigureOut">
              <a:rPr kumimoji="1" lang="zh-CN" altLang="en-US" smtClean="0"/>
              <a:t>2026/7/21</a:t>
            </a:fld>
            <a:endParaRPr kumimoji="1" lang="zh-CN" altLang="en-US"/>
          </a:p>
        </p:txBody>
      </p:sp>
      <p:sp>
        <p:nvSpPr>
          <p:cNvPr id="4" name="Footer Placeholder 3"/>
          <p:cNvSpPr>
            <a:spLocks noGrp="1"/>
          </p:cNvSpPr>
          <p:nvPr>
            <p:ph type="ftr" sz="quarter" idx="11"/>
          </p:nvPr>
        </p:nvSpPr>
        <p:spPr/>
        <p:txBody>
          <a:bodyPr/>
          <a:lstStyle/>
          <a:p>
            <a:endParaRPr kumimoji="1" lang="zh-CN" altLang="en-US"/>
          </a:p>
        </p:txBody>
      </p:sp>
      <p:sp>
        <p:nvSpPr>
          <p:cNvPr id="5" name="Slide Number Placeholder 4"/>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2" name="标题 1"/>
          <p:cNvSpPr>
            <a:spLocks noGrp="1"/>
          </p:cNvSpPr>
          <p:nvPr>
            <p:ph type="title"/>
          </p:nvPr>
        </p:nvSpPr>
        <p:spPr/>
        <p:txBody>
          <a:bodyPr/>
          <a:lstStyle>
            <a:lvl1pPr>
              <a:defRPr cap="none" baseline="0"/>
            </a:lvl1pPr>
          </a:lstStyle>
          <a:p>
            <a:r>
              <a:rPr kumimoji="1" lang="zh-CN" altLang="en-US" dirty="0"/>
              <a:t>单击此处编辑母版标题样式</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551058-E5DB-324A-A8E9-6D3BEF243C3B}" type="datetimeFigureOut">
              <a:rPr kumimoji="1" lang="zh-CN" altLang="en-US" smtClean="0"/>
              <a:t>2026/7/21</a:t>
            </a:fld>
            <a:endParaRPr kumimoji="1" lang="zh-CN" altLang="en-US"/>
          </a:p>
        </p:txBody>
      </p:sp>
      <p:sp>
        <p:nvSpPr>
          <p:cNvPr id="3" name="Footer Placeholder 2"/>
          <p:cNvSpPr>
            <a:spLocks noGrp="1"/>
          </p:cNvSpPr>
          <p:nvPr>
            <p:ph type="ftr" sz="quarter" idx="11"/>
          </p:nvPr>
        </p:nvSpPr>
        <p:spPr/>
        <p:txBody>
          <a:bodyPr/>
          <a:lstStyle/>
          <a:p>
            <a:endParaRPr kumimoji="1" lang="zh-CN" altLang="en-US"/>
          </a:p>
        </p:txBody>
      </p:sp>
      <p:sp>
        <p:nvSpPr>
          <p:cNvPr id="4" name="Slide Number Placeholder 3"/>
          <p:cNvSpPr>
            <a:spLocks noGrp="1"/>
          </p:cNvSpPr>
          <p:nvPr>
            <p:ph type="sldNum" sz="quarter" idx="12"/>
          </p:nvPr>
        </p:nvSpPr>
        <p:spPr/>
        <p:txBody>
          <a:bodyPr/>
          <a:lstStyle/>
          <a:p>
            <a:fld id="{977BA8E6-E826-B147-AA17-E3D76A29629C}" type="slidenum">
              <a:rPr kumimoji="1" lang="zh-CN" altLang="en-US" smtClean="0"/>
              <a:t>‹#›</a:t>
            </a:fld>
            <a:endParaRPr kumimoji="1" lang="zh-CN" altLang="en-US"/>
          </a:p>
        </p:txBody>
      </p:sp>
      <p:sp>
        <p:nvSpPr>
          <p:cNvPr id="5" name="Rectangle 6"/>
          <p:cNvSpPr>
            <a:spLocks noChangeAspect="1"/>
          </p:cNvSpPr>
          <p:nvPr userDrawn="1"/>
        </p:nvSpPr>
        <p:spPr>
          <a:xfrm>
            <a:off x="0" y="1"/>
            <a:ext cx="20179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1" name="Rectangle 7"/>
          <p:cNvSpPr>
            <a:spLocks noChangeAspect="1"/>
          </p:cNvSpPr>
          <p:nvPr userDrawn="1"/>
        </p:nvSpPr>
        <p:spPr>
          <a:xfrm>
            <a:off x="0" y="5141976"/>
            <a:ext cx="1219200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a:prstGeom prst="rect">
            <a:avLst/>
          </a:prstGeom>
        </p:spPr>
        <p:txBody>
          <a:bodyPr anchor="ctr">
            <a:normAutofit/>
          </a:bodyPr>
          <a:lstStyle>
            <a:lvl1pPr algn="l">
              <a:defRPr sz="2400" b="0" cap="none" baseline="0">
                <a:solidFill>
                  <a:schemeClr val="bg1"/>
                </a:solidFill>
              </a:defRPr>
            </a:lvl1pPr>
          </a:lstStyle>
          <a:p>
            <a:r>
              <a:rPr lang="zh-CN" altLang="en-US" dirty="0"/>
              <a:t>单击此处编辑母版标题样式</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5740825" y="5262298"/>
            <a:ext cx="4709928" cy="689515"/>
          </a:xfrm>
        </p:spPr>
        <p:txBody>
          <a:bodyPr anchor="ctr">
            <a:normAutofit/>
          </a:bodyPr>
          <a:lstStyle>
            <a:lvl1pPr marL="0" indent="0" algn="r">
              <a:buNone/>
              <a:defRPr sz="16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dirty="0"/>
              <a:t>单击此处编辑母版文本样式</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4551058-E5DB-324A-A8E9-6D3BEF243C3B}" type="datetimeFigureOut">
              <a:rPr kumimoji="1" lang="zh-CN" altLang="en-US" smtClean="0"/>
              <a:t>2026/7/21</a:t>
            </a:fld>
            <a:endParaRPr kumimoji="1" lang="zh-CN" alt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kumimoji="1" lang="zh-CN" altLang="en-US"/>
          </a:p>
        </p:txBody>
      </p:sp>
      <p:pic>
        <p:nvPicPr>
          <p:cNvPr id="10" name="图片 9"/>
          <p:cNvPicPr>
            <a:picLocks noChangeAspect="1"/>
          </p:cNvPicPr>
          <p:nvPr userDrawn="1"/>
        </p:nvPicPr>
        <p:blipFill>
          <a:blip r:embed="rId2"/>
          <a:stretch>
            <a:fillRect/>
          </a:stretch>
        </p:blipFill>
        <p:spPr>
          <a:xfrm>
            <a:off x="11072241" y="5257877"/>
            <a:ext cx="1015763" cy="1019553"/>
          </a:xfrm>
          <a:prstGeom prst="rect">
            <a:avLst/>
          </a:prstGeom>
        </p:spPr>
      </p:pic>
      <p:sp>
        <p:nvSpPr>
          <p:cNvPr id="7" name="Slide Number Placeholder 6"/>
          <p:cNvSpPr>
            <a:spLocks noGrp="1"/>
          </p:cNvSpPr>
          <p:nvPr>
            <p:ph type="sldNum" sz="quarter" idx="12"/>
          </p:nvPr>
        </p:nvSpPr>
        <p:spPr>
          <a:xfrm>
            <a:off x="10558301" y="5956139"/>
            <a:ext cx="513940" cy="365125"/>
          </a:xfrm>
        </p:spPr>
        <p:txBody>
          <a:bodyPr/>
          <a:lstStyle>
            <a:lvl1pPr>
              <a:defRPr>
                <a:solidFill>
                  <a:schemeClr val="accent1">
                    <a:lumMod val="75000"/>
                    <a:lumOff val="25000"/>
                  </a:schemeClr>
                </a:solidFill>
              </a:defRPr>
            </a:lvl1pPr>
          </a:lstStyle>
          <a:p>
            <a:fld id="{977BA8E6-E826-B147-AA17-E3D76A29629C}" type="slidenum">
              <a:rPr kumimoji="1" lang="zh-CN" altLang="en-US" smtClean="0"/>
              <a:t>‹#›</a:t>
            </a:fld>
            <a:endParaRPr kumimoji="1"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Rectangle 6"/>
          <p:cNvSpPr>
            <a:spLocks noChangeAspect="1"/>
          </p:cNvSpPr>
          <p:nvPr userDrawn="1"/>
        </p:nvSpPr>
        <p:spPr>
          <a:xfrm>
            <a:off x="0" y="0"/>
            <a:ext cx="12192000"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E4551058-E5DB-324A-A8E9-6D3BEF243C3B}" type="datetimeFigureOut">
              <a:rPr kumimoji="1" lang="zh-CN" altLang="en-US" smtClean="0"/>
              <a:t>2026/7/21</a:t>
            </a:fld>
            <a:endParaRPr kumimoji="1" lang="zh-CN" altLang="en-US"/>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kumimoji="1" lang="zh-CN" altLang="en-US"/>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977BA8E6-E826-B147-AA17-E3D76A29629C}" type="slidenum">
              <a:rPr kumimoji="1" lang="zh-CN" altLang="en-US" smtClean="0"/>
              <a:t>‹#›</a:t>
            </a:fld>
            <a:endParaRPr kumimoji="1" lang="zh-CN" altLang="en-US"/>
          </a:p>
        </p:txBody>
      </p:sp>
      <p:sp>
        <p:nvSpPr>
          <p:cNvPr id="11" name="Rectangle 6"/>
          <p:cNvSpPr>
            <a:spLocks noChangeAspect="1"/>
          </p:cNvSpPr>
          <p:nvPr userDrawn="1"/>
        </p:nvSpPr>
        <p:spPr>
          <a:xfrm>
            <a:off x="0" y="6604001"/>
            <a:ext cx="12192000" cy="245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0" name="图片 9"/>
          <p:cNvPicPr>
            <a:picLocks noChangeAspect="1"/>
          </p:cNvPicPr>
          <p:nvPr userDrawn="1"/>
        </p:nvPicPr>
        <p:blipFill>
          <a:blip r:embed="rId14"/>
          <a:stretch>
            <a:fillRect/>
          </a:stretch>
        </p:blipFill>
        <p:spPr>
          <a:xfrm>
            <a:off x="11072160" y="87749"/>
            <a:ext cx="1015763" cy="1019553"/>
          </a:xfrm>
          <a:prstGeom prst="rect">
            <a:avLst/>
          </a:prstGeom>
        </p:spPr>
      </p:pic>
      <p:sp>
        <p:nvSpPr>
          <p:cNvPr id="2" name="Title Placeholder 1"/>
          <p:cNvSpPr>
            <a:spLocks noGrp="1"/>
          </p:cNvSpPr>
          <p:nvPr>
            <p:ph type="title"/>
          </p:nvPr>
        </p:nvSpPr>
        <p:spPr>
          <a:xfrm>
            <a:off x="270377" y="87749"/>
            <a:ext cx="10795605" cy="1015200"/>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457200" rtl="0" eaLnBrk="1" latinLnBrk="0" hangingPunct="1">
        <a:spcBef>
          <a:spcPct val="0"/>
        </a:spcBef>
        <a:buNone/>
        <a:defRPr sz="2800" b="0" kern="1200" cap="none"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368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368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64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文本"/>
          <p:cNvSpPr txBox="1">
            <a:spLocks noGrp="1"/>
          </p:cNvSpPr>
          <p:nvPr>
            <p:ph type="title"/>
          </p:nvPr>
        </p:nvSpPr>
        <p:spPr>
          <a:xfrm>
            <a:off x="609600" y="92074"/>
            <a:ext cx="10972800" cy="1508127"/>
          </a:xfrm>
          <a:prstGeom prst="rect">
            <a:avLst/>
          </a:prstGeom>
          <a:ln w="12700">
            <a:miter lim="400000"/>
          </a:ln>
        </p:spPr>
        <p:txBody>
          <a:bodyPr lIns="45719" rIns="45719" anchor="ctr"/>
          <a:lstStyle/>
          <a:p>
            <a:r>
              <a:t>标题文本</a:t>
            </a:r>
          </a:p>
        </p:txBody>
      </p:sp>
      <p:sp>
        <p:nvSpPr>
          <p:cNvPr id="3" name="正文级别 1…"/>
          <p:cNvSpPr txBox="1">
            <a:spLocks noGrp="1"/>
          </p:cNvSpPr>
          <p:nvPr>
            <p:ph type="body" idx="1"/>
          </p:nvPr>
        </p:nvSpPr>
        <p:spPr>
          <a:xfrm>
            <a:off x="609600" y="1600200"/>
            <a:ext cx="10972800" cy="5257800"/>
          </a:xfrm>
          <a:prstGeom prst="rect">
            <a:avLst/>
          </a:prstGeom>
          <a:ln w="12700">
            <a:miter lim="400000"/>
          </a:ln>
        </p:spPr>
        <p:txBody>
          <a:bodyPr lIns="45719" rIns="45719"/>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rPr/>
              <a:t>‹#›</a:t>
            </a:fld>
            <a:endParaRPr/>
          </a:p>
        </p:txBody>
      </p:sp>
    </p:spTree>
    <p:extLst>
      <p:ext uri="{BB962C8B-B14F-4D97-AF65-F5344CB8AC3E}">
        <p14:creationId xmlns:p14="http://schemas.microsoft.com/office/powerpoint/2010/main" val="201674174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Malgun Gothic" panose="020B0503020000020004" charset="-127"/>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Malgun Gothic" panose="020B0503020000020004" charset="-127"/>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Malgun Gothic" panose="020B0503020000020004" charset="-127"/>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Malgun Gothic" panose="020B0503020000020004" charset="-127"/>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Malgun Gothic" panose="020B0503020000020004" charset="-127"/>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Malgun Gothic" panose="020B0503020000020004" charset="-127"/>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Malgun Gothic" panose="020B0503020000020004" charset="-127"/>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Malgun Gothic" panose="020B0503020000020004" charset="-127"/>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mn-lt"/>
          <a:ea typeface="+mn-ea"/>
          <a:cs typeface="+mn-cs"/>
          <a:sym typeface="Malgun Gothic" panose="020B0503020000020004" charset="-127"/>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Malgun Gothic" panose="020B0503020000020004" charset="-127"/>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Malgun Gothic" panose="020B0503020000020004" charset="-127"/>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Malgun Gothic" panose="020B0503020000020004" charset="-127"/>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Malgun Gothic" panose="020B0503020000020004" charset="-127"/>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Malgun Gothic" panose="020B0503020000020004" charset="-127"/>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Malgun Gothic" panose="020B0503020000020004" charset="-127"/>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Malgun Gothic" panose="020B0503020000020004" charset="-127"/>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Malgun Gothic" panose="020B0503020000020004" charset="-127"/>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Malgun Gothic" panose="020B0503020000020004" charset="-127"/>
        </a:defRPr>
      </a:lvl9pPr>
    </p:bodyStyle>
    <p:otherStyle>
      <a:lvl1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Malgun Gothic" panose="020B0503020000020004" charset="-127"/>
        </a:defRPr>
      </a:lvl1pPr>
      <a:lvl2pPr marL="0" marR="0" indent="457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Malgun Gothic" panose="020B0503020000020004" charset="-127"/>
        </a:defRPr>
      </a:lvl2pPr>
      <a:lvl3pPr marL="0" marR="0" indent="914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Malgun Gothic" panose="020B0503020000020004" charset="-127"/>
        </a:defRPr>
      </a:lvl3pPr>
      <a:lvl4pPr marL="0" marR="0" indent="1371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Malgun Gothic" panose="020B0503020000020004" charset="-127"/>
        </a:defRPr>
      </a:lvl4pPr>
      <a:lvl5pPr marL="0" marR="0" indent="18288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Malgun Gothic" panose="020B0503020000020004" charset="-127"/>
        </a:defRPr>
      </a:lvl5pPr>
      <a:lvl6pPr marL="0" marR="0" indent="22860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Malgun Gothic" panose="020B0503020000020004" charset="-127"/>
        </a:defRPr>
      </a:lvl6pPr>
      <a:lvl7pPr marL="0" marR="0" indent="2743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Malgun Gothic" panose="020B0503020000020004" charset="-127"/>
        </a:defRPr>
      </a:lvl7pPr>
      <a:lvl8pPr marL="0" marR="0" indent="3200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Malgun Gothic" panose="020B0503020000020004" charset="-127"/>
        </a:defRPr>
      </a:lvl8pPr>
      <a:lvl9pPr marL="0" marR="0" indent="3657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Malgun Gothic" panose="020B0503020000020004" charset="-127"/>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github.com/kvcache-ai/Mooncake" TargetMode="External"/><Relationship Id="rId7"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hyperlink" Target="https://kimi.ai/" TargetMode="External"/><Relationship Id="rId4" Type="http://schemas.openxmlformats.org/officeDocument/2006/relationships/hyperlink" Target="https://zhuanlan.zhihu.com/p/70575425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6.wmf"/></Relationships>
</file>

<file path=ppt/slides/_rels/slide1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7.png"/><Relationship Id="rId17" Type="http://schemas.openxmlformats.org/officeDocument/2006/relationships/image" Target="../media/image4.png"/><Relationship Id="rId2" Type="http://schemas.openxmlformats.org/officeDocument/2006/relationships/notesSlide" Target="../notesSlides/notesSlide14.xml"/><Relationship Id="rId16"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hyperlink" Target="https://github.com/kvcache-ai/Mooncake" TargetMode="External"/><Relationship Id="rId5" Type="http://schemas.openxmlformats.org/officeDocument/2006/relationships/image" Target="../media/image51.png"/><Relationship Id="rId15" Type="http://schemas.openxmlformats.org/officeDocument/2006/relationships/image" Target="../media/image60.jpe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jpeg"/><Relationship Id="rId14" Type="http://schemas.openxmlformats.org/officeDocument/2006/relationships/image" Target="../media/image59.png"/></Relationships>
</file>

<file path=ppt/slides/_rels/slide21.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jpe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png"/></Relationships>
</file>

<file path=ppt/slides/_rels/slide2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599226" y="1731653"/>
            <a:ext cx="10993549" cy="2123126"/>
          </a:xfrm>
        </p:spPr>
        <p:txBody>
          <a:bodyPr/>
          <a:lstStyle/>
          <a:p>
            <a:r>
              <a:rPr lang="en-US" altLang="zh-CN" dirty="0"/>
              <a:t>Disaggregated Architecture for LLM Inference</a:t>
            </a:r>
            <a:endParaRPr lang="en-US" altLang="zh-CN" sz="3600" dirty="0"/>
          </a:p>
        </p:txBody>
      </p:sp>
      <p:sp>
        <p:nvSpPr>
          <p:cNvPr id="5" name="副标题 4"/>
          <p:cNvSpPr>
            <a:spLocks noGrp="1"/>
          </p:cNvSpPr>
          <p:nvPr>
            <p:ph type="subTitle" idx="1"/>
          </p:nvPr>
        </p:nvSpPr>
        <p:spPr/>
        <p:txBody>
          <a:bodyPr>
            <a:noAutofit/>
          </a:bodyPr>
          <a:lstStyle/>
          <a:p>
            <a:pPr>
              <a:lnSpc>
                <a:spcPct val="150000"/>
              </a:lnSpc>
            </a:pPr>
            <a:r>
              <a:rPr lang="en-US" altLang="zh-CN" sz="2400" dirty="0"/>
              <a:t>Mingxing Zhang @     KVCache.AI</a:t>
            </a:r>
          </a:p>
          <a:p>
            <a:pPr>
              <a:lnSpc>
                <a:spcPct val="150000"/>
              </a:lnSpc>
            </a:pPr>
            <a:r>
              <a:rPr lang="en-US" altLang="zh-CN" sz="2400" dirty="0">
                <a:solidFill>
                  <a:srgbClr val="0070C0"/>
                </a:solidFill>
              </a:rPr>
              <a:t>https://github.com/kvcache-ai</a:t>
            </a:r>
            <a:endParaRPr lang="zh-CN" altLang="en-US" sz="2400" dirty="0">
              <a:solidFill>
                <a:srgbClr val="0070C0"/>
              </a:solidFill>
            </a:endParaRPr>
          </a:p>
        </p:txBody>
      </p:sp>
      <p:pic>
        <p:nvPicPr>
          <p:cNvPr id="1026" name="Picture 2" descr="KVCache.a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4704" y="438424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1104" y="6013143"/>
            <a:ext cx="2653145" cy="688850"/>
          </a:xfrm>
          <a:prstGeom prst="rect">
            <a:avLst/>
          </a:prstGeom>
          <a:noFill/>
          <a:extLst>
            <a:ext uri="{909E8E84-426E-40DD-AFC4-6F175D3DCCD1}">
              <a14:hiddenFill xmlns:a14="http://schemas.microsoft.com/office/drawing/2010/main">
                <a:solidFill>
                  <a:srgbClr val="FFFFFF"/>
                </a:solidFill>
              </a14:hiddenFill>
            </a:ext>
          </a:extLst>
        </p:spPr>
      </p:pic>
      <p:pic>
        <p:nvPicPr>
          <p:cNvPr id="6" name="图形 5">
            <a:extLst>
              <a:ext uri="{FF2B5EF4-FFF2-40B4-BE49-F238E27FC236}">
                <a16:creationId xmlns:a16="http://schemas.microsoft.com/office/drawing/2014/main" id="{E7036A24-B6C4-4D8E-0704-3F3D6FF3BB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487025" y="266700"/>
            <a:ext cx="1590675" cy="90895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598D3-8BB5-0584-5C70-33F3BFF2806C}"/>
            </a:ext>
          </a:extLst>
        </p:cNvPr>
        <p:cNvGrpSpPr/>
        <p:nvPr/>
      </p:nvGrpSpPr>
      <p:grpSpPr>
        <a:xfrm>
          <a:off x="0" y="0"/>
          <a:ext cx="0" cy="0"/>
          <a:chOff x="0" y="0"/>
          <a:chExt cx="0" cy="0"/>
        </a:xfrm>
      </p:grpSpPr>
      <p:sp>
        <p:nvSpPr>
          <p:cNvPr id="63" name="文本框 62">
            <a:extLst>
              <a:ext uri="{FF2B5EF4-FFF2-40B4-BE49-F238E27FC236}">
                <a16:creationId xmlns:a16="http://schemas.microsoft.com/office/drawing/2014/main" id="{20B22771-43E3-8BC2-DABA-386A04B7702D}"/>
              </a:ext>
            </a:extLst>
          </p:cNvPr>
          <p:cNvSpPr txBox="1"/>
          <p:nvPr/>
        </p:nvSpPr>
        <p:spPr>
          <a:xfrm>
            <a:off x="0" y="1940961"/>
            <a:ext cx="2256580" cy="369332"/>
          </a:xfrm>
          <a:prstGeom prst="rect">
            <a:avLst/>
          </a:prstGeom>
          <a:noFill/>
        </p:spPr>
        <p:txBody>
          <a:bodyPr wrap="none" rtlCol="0">
            <a:spAutoFit/>
          </a:bodyPr>
          <a:lstStyle/>
          <a:p>
            <a:r>
              <a:rPr kumimoji="1" lang="en-US" altLang="zh-CN" i="1" dirty="0">
                <a:solidFill>
                  <a:schemeClr val="accent2">
                    <a:lumMod val="75000"/>
                  </a:schemeClr>
                </a:solidFill>
                <a:latin typeface="Calibri" panose="020F0502020204030204" pitchFamily="34" charset="0"/>
                <a:cs typeface="Calibri" panose="020F0502020204030204" pitchFamily="34" charset="0"/>
              </a:rPr>
              <a:t>“What day is it today”</a:t>
            </a:r>
            <a:endParaRPr kumimoji="1" lang="zh-CN" altLang="en-US" i="1" dirty="0">
              <a:solidFill>
                <a:schemeClr val="accent2">
                  <a:lumMod val="75000"/>
                </a:schemeClr>
              </a:solidFill>
              <a:latin typeface="Calibri" panose="020F0502020204030204" pitchFamily="34" charset="0"/>
              <a:cs typeface="Calibri" panose="020F0502020204030204" pitchFamily="34" charset="0"/>
            </a:endParaRPr>
          </a:p>
        </p:txBody>
      </p:sp>
      <p:cxnSp>
        <p:nvCxnSpPr>
          <p:cNvPr id="64" name="曲线连接符 63">
            <a:extLst>
              <a:ext uri="{FF2B5EF4-FFF2-40B4-BE49-F238E27FC236}">
                <a16:creationId xmlns:a16="http://schemas.microsoft.com/office/drawing/2014/main" id="{E06A4E92-0253-B8BC-231E-1EE18DE7F5DF}"/>
              </a:ext>
            </a:extLst>
          </p:cNvPr>
          <p:cNvCxnSpPr>
            <a:cxnSpLocks/>
          </p:cNvCxnSpPr>
          <p:nvPr/>
        </p:nvCxnSpPr>
        <p:spPr>
          <a:xfrm>
            <a:off x="2223996" y="2154773"/>
            <a:ext cx="516227" cy="237992"/>
          </a:xfrm>
          <a:prstGeom prst="curved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7" name="矩形 76">
            <a:extLst>
              <a:ext uri="{FF2B5EF4-FFF2-40B4-BE49-F238E27FC236}">
                <a16:creationId xmlns:a16="http://schemas.microsoft.com/office/drawing/2014/main" id="{838401F6-0EAD-D45B-847A-0C84322471CE}"/>
              </a:ext>
            </a:extLst>
          </p:cNvPr>
          <p:cNvSpPr/>
          <p:nvPr/>
        </p:nvSpPr>
        <p:spPr>
          <a:xfrm>
            <a:off x="1227551" y="2392765"/>
            <a:ext cx="3490333" cy="379675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78" name="文本框 77">
            <a:extLst>
              <a:ext uri="{FF2B5EF4-FFF2-40B4-BE49-F238E27FC236}">
                <a16:creationId xmlns:a16="http://schemas.microsoft.com/office/drawing/2014/main" id="{9154F2EA-D1A8-0435-3F8E-20EF5ECBAACC}"/>
              </a:ext>
            </a:extLst>
          </p:cNvPr>
          <p:cNvSpPr txBox="1"/>
          <p:nvPr/>
        </p:nvSpPr>
        <p:spPr>
          <a:xfrm>
            <a:off x="1308479" y="2406010"/>
            <a:ext cx="2219582" cy="400110"/>
          </a:xfrm>
          <a:prstGeom prst="rect">
            <a:avLst/>
          </a:prstGeom>
          <a:noFill/>
        </p:spPr>
        <p:txBody>
          <a:bodyPr wrap="none" rtlCol="0">
            <a:spAutoFit/>
          </a:bodyPr>
          <a:lstStyle/>
          <a:p>
            <a:r>
              <a:rPr kumimoji="1" lang="en-US" altLang="zh-CN" sz="2000" b="1" dirty="0">
                <a:latin typeface="Calibri" panose="020F0502020204030204" pitchFamily="34" charset="0"/>
                <a:cs typeface="Calibri" panose="020F0502020204030204" pitchFamily="34" charset="0"/>
              </a:rPr>
              <a:t>Prefill for Request I</a:t>
            </a:r>
            <a:endParaRPr kumimoji="1" lang="zh-CN" altLang="en-US" b="1" dirty="0">
              <a:latin typeface="Calibri" panose="020F0502020204030204" pitchFamily="34" charset="0"/>
              <a:cs typeface="Calibri" panose="020F0502020204030204" pitchFamily="34" charset="0"/>
            </a:endParaRPr>
          </a:p>
        </p:txBody>
      </p:sp>
      <p:sp>
        <p:nvSpPr>
          <p:cNvPr id="79" name="矩形 78">
            <a:extLst>
              <a:ext uri="{FF2B5EF4-FFF2-40B4-BE49-F238E27FC236}">
                <a16:creationId xmlns:a16="http://schemas.microsoft.com/office/drawing/2014/main" id="{2F4894D2-14B1-BE22-CAE7-EBC218FFCD7B}"/>
              </a:ext>
            </a:extLst>
          </p:cNvPr>
          <p:cNvSpPr/>
          <p:nvPr/>
        </p:nvSpPr>
        <p:spPr>
          <a:xfrm>
            <a:off x="1458128" y="3553605"/>
            <a:ext cx="828836" cy="46800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day</a:t>
            </a:r>
            <a:endParaRPr kumimoji="1" lang="zh-CN" altLang="en-US" dirty="0">
              <a:solidFill>
                <a:schemeClr val="tx1"/>
              </a:solidFill>
              <a:latin typeface="Calibri" panose="020F0502020204030204" pitchFamily="34" charset="0"/>
              <a:cs typeface="Calibri" panose="020F0502020204030204" pitchFamily="34" charset="0"/>
            </a:endParaRPr>
          </a:p>
        </p:txBody>
      </p:sp>
      <p:cxnSp>
        <p:nvCxnSpPr>
          <p:cNvPr id="80" name="直线箭头连接符 79">
            <a:extLst>
              <a:ext uri="{FF2B5EF4-FFF2-40B4-BE49-F238E27FC236}">
                <a16:creationId xmlns:a16="http://schemas.microsoft.com/office/drawing/2014/main" id="{FBDCC865-7576-DD63-4375-A3FE48E902D1}"/>
              </a:ext>
            </a:extLst>
          </p:cNvPr>
          <p:cNvCxnSpPr>
            <a:cxnSpLocks/>
          </p:cNvCxnSpPr>
          <p:nvPr/>
        </p:nvCxnSpPr>
        <p:spPr>
          <a:xfrm flipV="1">
            <a:off x="2311596" y="3366286"/>
            <a:ext cx="5079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1" name="矩形 80">
            <a:extLst>
              <a:ext uri="{FF2B5EF4-FFF2-40B4-BE49-F238E27FC236}">
                <a16:creationId xmlns:a16="http://schemas.microsoft.com/office/drawing/2014/main" id="{6FD40588-9E8B-51DF-0EF5-2B6981BE6455}"/>
              </a:ext>
            </a:extLst>
          </p:cNvPr>
          <p:cNvSpPr/>
          <p:nvPr/>
        </p:nvSpPr>
        <p:spPr>
          <a:xfrm>
            <a:off x="1458128" y="3089205"/>
            <a:ext cx="828836" cy="46800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What</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82" name="磁盘 81">
            <a:extLst>
              <a:ext uri="{FF2B5EF4-FFF2-40B4-BE49-F238E27FC236}">
                <a16:creationId xmlns:a16="http://schemas.microsoft.com/office/drawing/2014/main" id="{66756A3F-7390-DD77-2B8C-922F39067EEC}"/>
              </a:ext>
            </a:extLst>
          </p:cNvPr>
          <p:cNvSpPr/>
          <p:nvPr/>
        </p:nvSpPr>
        <p:spPr>
          <a:xfrm>
            <a:off x="2853784" y="4786974"/>
            <a:ext cx="1703539" cy="648000"/>
          </a:xfrm>
          <a:prstGeom prst="flowChartMagneticDisk">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today</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54" name="磁盘 53">
            <a:extLst>
              <a:ext uri="{FF2B5EF4-FFF2-40B4-BE49-F238E27FC236}">
                <a16:creationId xmlns:a16="http://schemas.microsoft.com/office/drawing/2014/main" id="{0626E8BC-CF09-329B-0483-2A3F71E9F676}"/>
              </a:ext>
            </a:extLst>
          </p:cNvPr>
          <p:cNvSpPr/>
          <p:nvPr/>
        </p:nvSpPr>
        <p:spPr>
          <a:xfrm>
            <a:off x="9028740" y="4816448"/>
            <a:ext cx="1703539" cy="648000"/>
          </a:xfrm>
          <a:prstGeom prst="flowChartMagneticDisk">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tomorrow</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83" name="矩形 82">
            <a:extLst>
              <a:ext uri="{FF2B5EF4-FFF2-40B4-BE49-F238E27FC236}">
                <a16:creationId xmlns:a16="http://schemas.microsoft.com/office/drawing/2014/main" id="{EF307828-8A39-B024-8E1D-578B02D705B7}"/>
              </a:ext>
            </a:extLst>
          </p:cNvPr>
          <p:cNvSpPr/>
          <p:nvPr/>
        </p:nvSpPr>
        <p:spPr>
          <a:xfrm>
            <a:off x="1458128" y="4495000"/>
            <a:ext cx="828836" cy="46800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it</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84" name="矩形 83">
            <a:extLst>
              <a:ext uri="{FF2B5EF4-FFF2-40B4-BE49-F238E27FC236}">
                <a16:creationId xmlns:a16="http://schemas.microsoft.com/office/drawing/2014/main" id="{87560C63-3548-3997-4002-FE485DCC2127}"/>
              </a:ext>
            </a:extLst>
          </p:cNvPr>
          <p:cNvSpPr/>
          <p:nvPr/>
        </p:nvSpPr>
        <p:spPr>
          <a:xfrm>
            <a:off x="1458128" y="4030600"/>
            <a:ext cx="828836" cy="46800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is</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85" name="磁盘 84">
            <a:extLst>
              <a:ext uri="{FF2B5EF4-FFF2-40B4-BE49-F238E27FC236}">
                <a16:creationId xmlns:a16="http://schemas.microsoft.com/office/drawing/2014/main" id="{86478A12-2627-0E6A-19D5-1863D1015757}"/>
              </a:ext>
            </a:extLst>
          </p:cNvPr>
          <p:cNvSpPr/>
          <p:nvPr/>
        </p:nvSpPr>
        <p:spPr>
          <a:xfrm>
            <a:off x="2853784" y="4357864"/>
            <a:ext cx="1703539" cy="648000"/>
          </a:xfrm>
          <a:prstGeom prst="flowChartMagneticDisk">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it</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86" name="矩形 85">
            <a:extLst>
              <a:ext uri="{FF2B5EF4-FFF2-40B4-BE49-F238E27FC236}">
                <a16:creationId xmlns:a16="http://schemas.microsoft.com/office/drawing/2014/main" id="{F36FC4E7-77CA-23C0-4AE3-12779CB07E88}"/>
              </a:ext>
            </a:extLst>
          </p:cNvPr>
          <p:cNvSpPr/>
          <p:nvPr/>
        </p:nvSpPr>
        <p:spPr>
          <a:xfrm>
            <a:off x="1458128" y="4959400"/>
            <a:ext cx="828836" cy="46800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today</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87" name="磁盘 86">
            <a:extLst>
              <a:ext uri="{FF2B5EF4-FFF2-40B4-BE49-F238E27FC236}">
                <a16:creationId xmlns:a16="http://schemas.microsoft.com/office/drawing/2014/main" id="{6E865B0F-8A4C-D01E-DB23-5144A01225B9}"/>
              </a:ext>
            </a:extLst>
          </p:cNvPr>
          <p:cNvSpPr/>
          <p:nvPr/>
        </p:nvSpPr>
        <p:spPr>
          <a:xfrm>
            <a:off x="2853784" y="3925558"/>
            <a:ext cx="1703539" cy="648000"/>
          </a:xfrm>
          <a:prstGeom prst="flowChartMagneticDisk">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is</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88" name="磁盘 87">
            <a:extLst>
              <a:ext uri="{FF2B5EF4-FFF2-40B4-BE49-F238E27FC236}">
                <a16:creationId xmlns:a16="http://schemas.microsoft.com/office/drawing/2014/main" id="{96141C82-665B-F330-8952-550ADA371F98}"/>
              </a:ext>
            </a:extLst>
          </p:cNvPr>
          <p:cNvSpPr/>
          <p:nvPr/>
        </p:nvSpPr>
        <p:spPr>
          <a:xfrm>
            <a:off x="2853784" y="3495686"/>
            <a:ext cx="1703539" cy="648000"/>
          </a:xfrm>
          <a:prstGeom prst="flowChartMagneticDisk">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day</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89" name="磁盘 88">
            <a:extLst>
              <a:ext uri="{FF2B5EF4-FFF2-40B4-BE49-F238E27FC236}">
                <a16:creationId xmlns:a16="http://schemas.microsoft.com/office/drawing/2014/main" id="{DCF5CDD4-7C6A-86F3-30FF-A154B1EB466A}"/>
              </a:ext>
            </a:extLst>
          </p:cNvPr>
          <p:cNvSpPr/>
          <p:nvPr/>
        </p:nvSpPr>
        <p:spPr>
          <a:xfrm>
            <a:off x="2853784" y="3069891"/>
            <a:ext cx="1703539" cy="648000"/>
          </a:xfrm>
          <a:prstGeom prst="flowChartMagneticDisk">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What</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90" name="文本框 89">
            <a:extLst>
              <a:ext uri="{FF2B5EF4-FFF2-40B4-BE49-F238E27FC236}">
                <a16:creationId xmlns:a16="http://schemas.microsoft.com/office/drawing/2014/main" id="{3A1A5651-30BD-0A60-5541-C413C36BDD31}"/>
              </a:ext>
            </a:extLst>
          </p:cNvPr>
          <p:cNvSpPr txBox="1"/>
          <p:nvPr/>
        </p:nvSpPr>
        <p:spPr>
          <a:xfrm>
            <a:off x="1957416" y="5668611"/>
            <a:ext cx="2093330" cy="369332"/>
          </a:xfrm>
          <a:prstGeom prst="rect">
            <a:avLst/>
          </a:prstGeom>
          <a:noFill/>
        </p:spPr>
        <p:txBody>
          <a:bodyPr wrap="none" rtlCol="0">
            <a:spAutoFit/>
          </a:bodyPr>
          <a:lstStyle/>
          <a:p>
            <a:r>
              <a:rPr kumimoji="1" lang="en-US" altLang="zh-CN" i="1" dirty="0">
                <a:solidFill>
                  <a:schemeClr val="accent1">
                    <a:lumMod val="75000"/>
                  </a:schemeClr>
                </a:solidFill>
                <a:latin typeface="Calibri" panose="020F0502020204030204" pitchFamily="34" charset="0"/>
                <a:cs typeface="Calibri" panose="020F0502020204030204" pitchFamily="34" charset="0"/>
              </a:rPr>
              <a:t>(5 tokens computed)</a:t>
            </a:r>
            <a:endParaRPr kumimoji="1" lang="zh-CN" altLang="en-US" i="1" dirty="0">
              <a:solidFill>
                <a:schemeClr val="accent1">
                  <a:lumMod val="75000"/>
                </a:schemeClr>
              </a:solidFill>
              <a:latin typeface="Calibri" panose="020F0502020204030204" pitchFamily="34" charset="0"/>
              <a:cs typeface="Calibri" panose="020F0502020204030204" pitchFamily="34" charset="0"/>
            </a:endParaRPr>
          </a:p>
        </p:txBody>
      </p:sp>
      <p:cxnSp>
        <p:nvCxnSpPr>
          <p:cNvPr id="91" name="直线箭头连接符 90">
            <a:extLst>
              <a:ext uri="{FF2B5EF4-FFF2-40B4-BE49-F238E27FC236}">
                <a16:creationId xmlns:a16="http://schemas.microsoft.com/office/drawing/2014/main" id="{B138052C-6BEC-EA93-F3E8-C694B0B1CBD9}"/>
              </a:ext>
            </a:extLst>
          </p:cNvPr>
          <p:cNvCxnSpPr>
            <a:cxnSpLocks/>
          </p:cNvCxnSpPr>
          <p:nvPr/>
        </p:nvCxnSpPr>
        <p:spPr>
          <a:xfrm flipV="1">
            <a:off x="2311596" y="3819685"/>
            <a:ext cx="5079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直线箭头连接符 91">
            <a:extLst>
              <a:ext uri="{FF2B5EF4-FFF2-40B4-BE49-F238E27FC236}">
                <a16:creationId xmlns:a16="http://schemas.microsoft.com/office/drawing/2014/main" id="{572A0F3B-2A8F-7265-31F5-456E096AEA52}"/>
              </a:ext>
            </a:extLst>
          </p:cNvPr>
          <p:cNvCxnSpPr>
            <a:cxnSpLocks/>
          </p:cNvCxnSpPr>
          <p:nvPr/>
        </p:nvCxnSpPr>
        <p:spPr>
          <a:xfrm flipV="1">
            <a:off x="2311596" y="4291141"/>
            <a:ext cx="5079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直线箭头连接符 92">
            <a:extLst>
              <a:ext uri="{FF2B5EF4-FFF2-40B4-BE49-F238E27FC236}">
                <a16:creationId xmlns:a16="http://schemas.microsoft.com/office/drawing/2014/main" id="{61682C65-0E05-C6C7-D67A-47004806A595}"/>
              </a:ext>
            </a:extLst>
          </p:cNvPr>
          <p:cNvCxnSpPr>
            <a:cxnSpLocks/>
          </p:cNvCxnSpPr>
          <p:nvPr/>
        </p:nvCxnSpPr>
        <p:spPr>
          <a:xfrm flipV="1">
            <a:off x="2311596" y="4761548"/>
            <a:ext cx="5079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直线箭头连接符 93">
            <a:extLst>
              <a:ext uri="{FF2B5EF4-FFF2-40B4-BE49-F238E27FC236}">
                <a16:creationId xmlns:a16="http://schemas.microsoft.com/office/drawing/2014/main" id="{4F81D02D-ECDA-F714-41B1-C1BECC8E1541}"/>
              </a:ext>
            </a:extLst>
          </p:cNvPr>
          <p:cNvCxnSpPr>
            <a:cxnSpLocks/>
          </p:cNvCxnSpPr>
          <p:nvPr/>
        </p:nvCxnSpPr>
        <p:spPr>
          <a:xfrm flipV="1">
            <a:off x="2311596" y="5200819"/>
            <a:ext cx="5079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文本框 6">
            <a:extLst>
              <a:ext uri="{FF2B5EF4-FFF2-40B4-BE49-F238E27FC236}">
                <a16:creationId xmlns:a16="http://schemas.microsoft.com/office/drawing/2014/main" id="{2B9B955C-DA8C-041F-9B34-5B6A8951D84C}"/>
              </a:ext>
            </a:extLst>
          </p:cNvPr>
          <p:cNvSpPr txBox="1"/>
          <p:nvPr/>
        </p:nvSpPr>
        <p:spPr>
          <a:xfrm>
            <a:off x="5551454" y="1933927"/>
            <a:ext cx="2662139" cy="369332"/>
          </a:xfrm>
          <a:prstGeom prst="rect">
            <a:avLst/>
          </a:prstGeom>
          <a:noFill/>
        </p:spPr>
        <p:txBody>
          <a:bodyPr wrap="none" rtlCol="0">
            <a:spAutoFit/>
          </a:bodyPr>
          <a:lstStyle/>
          <a:p>
            <a:r>
              <a:rPr kumimoji="1" lang="en-US" altLang="zh-CN" i="1" dirty="0">
                <a:solidFill>
                  <a:schemeClr val="accent2">
                    <a:lumMod val="75000"/>
                  </a:schemeClr>
                </a:solidFill>
                <a:latin typeface="Calibri" panose="020F0502020204030204" pitchFamily="34" charset="0"/>
                <a:cs typeface="Calibri" panose="020F0502020204030204" pitchFamily="34" charset="0"/>
              </a:rPr>
              <a:t>“What day is it tomorrow”</a:t>
            </a:r>
            <a:endParaRPr kumimoji="1" lang="zh-CN" altLang="en-US" i="1" dirty="0">
              <a:solidFill>
                <a:schemeClr val="accent2">
                  <a:lumMod val="75000"/>
                </a:schemeClr>
              </a:solidFill>
              <a:latin typeface="Calibri" panose="020F0502020204030204" pitchFamily="34" charset="0"/>
              <a:cs typeface="Calibri" panose="020F0502020204030204" pitchFamily="34" charset="0"/>
            </a:endParaRPr>
          </a:p>
        </p:txBody>
      </p:sp>
      <p:cxnSp>
        <p:nvCxnSpPr>
          <p:cNvPr id="10" name="曲线连接符 9">
            <a:extLst>
              <a:ext uri="{FF2B5EF4-FFF2-40B4-BE49-F238E27FC236}">
                <a16:creationId xmlns:a16="http://schemas.microsoft.com/office/drawing/2014/main" id="{891AA3AB-A78F-2A5E-2D91-DD468DEC1A2E}"/>
              </a:ext>
            </a:extLst>
          </p:cNvPr>
          <p:cNvCxnSpPr>
            <a:cxnSpLocks/>
          </p:cNvCxnSpPr>
          <p:nvPr/>
        </p:nvCxnSpPr>
        <p:spPr>
          <a:xfrm>
            <a:off x="8197786" y="2092686"/>
            <a:ext cx="516227" cy="237992"/>
          </a:xfrm>
          <a:prstGeom prst="curved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矩形 30">
            <a:extLst>
              <a:ext uri="{FF2B5EF4-FFF2-40B4-BE49-F238E27FC236}">
                <a16:creationId xmlns:a16="http://schemas.microsoft.com/office/drawing/2014/main" id="{423B231D-FD0B-0657-11EF-C63EB5356482}"/>
              </a:ext>
            </a:extLst>
          </p:cNvPr>
          <p:cNvSpPr/>
          <p:nvPr/>
        </p:nvSpPr>
        <p:spPr>
          <a:xfrm>
            <a:off x="7441319" y="2392637"/>
            <a:ext cx="3490333" cy="379675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32" name="文本框 31">
            <a:extLst>
              <a:ext uri="{FF2B5EF4-FFF2-40B4-BE49-F238E27FC236}">
                <a16:creationId xmlns:a16="http://schemas.microsoft.com/office/drawing/2014/main" id="{85294EE2-1912-3491-46FA-CB126D08BD6F}"/>
              </a:ext>
            </a:extLst>
          </p:cNvPr>
          <p:cNvSpPr txBox="1"/>
          <p:nvPr/>
        </p:nvSpPr>
        <p:spPr>
          <a:xfrm>
            <a:off x="7522247" y="2405882"/>
            <a:ext cx="2288512" cy="400110"/>
          </a:xfrm>
          <a:prstGeom prst="rect">
            <a:avLst/>
          </a:prstGeom>
          <a:noFill/>
        </p:spPr>
        <p:txBody>
          <a:bodyPr wrap="none" rtlCol="0">
            <a:spAutoFit/>
          </a:bodyPr>
          <a:lstStyle/>
          <a:p>
            <a:r>
              <a:rPr kumimoji="1" lang="en-US" altLang="zh-CN" sz="2000" b="1" dirty="0">
                <a:latin typeface="Calibri" panose="020F0502020204030204" pitchFamily="34" charset="0"/>
                <a:cs typeface="Calibri" panose="020F0502020204030204" pitchFamily="34" charset="0"/>
              </a:rPr>
              <a:t>Prefill for Request II</a:t>
            </a:r>
            <a:endParaRPr kumimoji="1" lang="zh-CN" altLang="en-US" b="1" dirty="0">
              <a:latin typeface="Calibri" panose="020F0502020204030204" pitchFamily="34" charset="0"/>
              <a:cs typeface="Calibri" panose="020F0502020204030204" pitchFamily="34" charset="0"/>
            </a:endParaRPr>
          </a:p>
        </p:txBody>
      </p:sp>
      <p:sp>
        <p:nvSpPr>
          <p:cNvPr id="43" name="文本框 42">
            <a:extLst>
              <a:ext uri="{FF2B5EF4-FFF2-40B4-BE49-F238E27FC236}">
                <a16:creationId xmlns:a16="http://schemas.microsoft.com/office/drawing/2014/main" id="{973DAAF4-F020-8350-C098-AD0237EDB39D}"/>
              </a:ext>
            </a:extLst>
          </p:cNvPr>
          <p:cNvSpPr txBox="1"/>
          <p:nvPr/>
        </p:nvSpPr>
        <p:spPr>
          <a:xfrm>
            <a:off x="8211824" y="5668483"/>
            <a:ext cx="2003562" cy="369332"/>
          </a:xfrm>
          <a:prstGeom prst="rect">
            <a:avLst/>
          </a:prstGeom>
          <a:noFill/>
        </p:spPr>
        <p:txBody>
          <a:bodyPr wrap="none" rtlCol="0">
            <a:spAutoFit/>
          </a:bodyPr>
          <a:lstStyle/>
          <a:p>
            <a:r>
              <a:rPr kumimoji="1" lang="en-US" altLang="zh-CN" i="1" dirty="0">
                <a:solidFill>
                  <a:schemeClr val="accent1">
                    <a:lumMod val="75000"/>
                  </a:schemeClr>
                </a:solidFill>
                <a:latin typeface="Calibri" panose="020F0502020204030204" pitchFamily="34" charset="0"/>
                <a:cs typeface="Calibri" panose="020F0502020204030204" pitchFamily="34" charset="0"/>
              </a:rPr>
              <a:t>(1 token computed)</a:t>
            </a:r>
            <a:endParaRPr kumimoji="1" lang="zh-CN" altLang="en-US" i="1" dirty="0">
              <a:solidFill>
                <a:schemeClr val="accent1">
                  <a:lumMod val="75000"/>
                </a:schemeClr>
              </a:solidFill>
              <a:latin typeface="Calibri" panose="020F0502020204030204" pitchFamily="34" charset="0"/>
              <a:cs typeface="Calibri" panose="020F0502020204030204" pitchFamily="34" charset="0"/>
            </a:endParaRPr>
          </a:p>
        </p:txBody>
      </p:sp>
      <p:sp>
        <p:nvSpPr>
          <p:cNvPr id="48" name="磁盘 47">
            <a:extLst>
              <a:ext uri="{FF2B5EF4-FFF2-40B4-BE49-F238E27FC236}">
                <a16:creationId xmlns:a16="http://schemas.microsoft.com/office/drawing/2014/main" id="{06CB56E5-6B74-9BB3-F952-028B3FAB13E3}"/>
              </a:ext>
            </a:extLst>
          </p:cNvPr>
          <p:cNvSpPr/>
          <p:nvPr/>
        </p:nvSpPr>
        <p:spPr>
          <a:xfrm>
            <a:off x="9028740" y="3089205"/>
            <a:ext cx="1703539" cy="648000"/>
          </a:xfrm>
          <a:prstGeom prst="flowChartMagneticDisk">
            <a:avLst/>
          </a:prstGeom>
          <a:solidFill>
            <a:schemeClr val="bg1"/>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What</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49" name="磁盘 48">
            <a:extLst>
              <a:ext uri="{FF2B5EF4-FFF2-40B4-BE49-F238E27FC236}">
                <a16:creationId xmlns:a16="http://schemas.microsoft.com/office/drawing/2014/main" id="{8259D243-4A1B-EF69-F2C6-82B623049122}"/>
              </a:ext>
            </a:extLst>
          </p:cNvPr>
          <p:cNvSpPr/>
          <p:nvPr/>
        </p:nvSpPr>
        <p:spPr>
          <a:xfrm>
            <a:off x="9028740" y="3515000"/>
            <a:ext cx="1703539" cy="648000"/>
          </a:xfrm>
          <a:prstGeom prst="flowChartMagneticDisk">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day</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50" name="矩形 49">
            <a:extLst>
              <a:ext uri="{FF2B5EF4-FFF2-40B4-BE49-F238E27FC236}">
                <a16:creationId xmlns:a16="http://schemas.microsoft.com/office/drawing/2014/main" id="{254B9C55-15E9-75A4-1B9F-2CD559AE2BFC}"/>
              </a:ext>
            </a:extLst>
          </p:cNvPr>
          <p:cNvSpPr/>
          <p:nvPr/>
        </p:nvSpPr>
        <p:spPr>
          <a:xfrm>
            <a:off x="7633084" y="3572919"/>
            <a:ext cx="828836" cy="46800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day</a:t>
            </a:r>
            <a:endParaRPr kumimoji="1" lang="zh-CN" altLang="en-US" dirty="0">
              <a:solidFill>
                <a:schemeClr val="tx1"/>
              </a:solidFill>
              <a:latin typeface="Calibri" panose="020F0502020204030204" pitchFamily="34" charset="0"/>
              <a:cs typeface="Calibri" panose="020F0502020204030204" pitchFamily="34" charset="0"/>
            </a:endParaRPr>
          </a:p>
        </p:txBody>
      </p:sp>
      <p:cxnSp>
        <p:nvCxnSpPr>
          <p:cNvPr id="51" name="直线箭头连接符 50">
            <a:extLst>
              <a:ext uri="{FF2B5EF4-FFF2-40B4-BE49-F238E27FC236}">
                <a16:creationId xmlns:a16="http://schemas.microsoft.com/office/drawing/2014/main" id="{349AE58F-878E-C73A-A179-3E2D64AF063A}"/>
              </a:ext>
            </a:extLst>
          </p:cNvPr>
          <p:cNvCxnSpPr>
            <a:cxnSpLocks/>
          </p:cNvCxnSpPr>
          <p:nvPr/>
        </p:nvCxnSpPr>
        <p:spPr>
          <a:xfrm flipV="1">
            <a:off x="8486552" y="3385600"/>
            <a:ext cx="5079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矩形 51">
            <a:extLst>
              <a:ext uri="{FF2B5EF4-FFF2-40B4-BE49-F238E27FC236}">
                <a16:creationId xmlns:a16="http://schemas.microsoft.com/office/drawing/2014/main" id="{7F96F684-1BB1-E543-6946-C243AD1657F1}"/>
              </a:ext>
            </a:extLst>
          </p:cNvPr>
          <p:cNvSpPr/>
          <p:nvPr/>
        </p:nvSpPr>
        <p:spPr>
          <a:xfrm>
            <a:off x="7633084" y="3108519"/>
            <a:ext cx="828836" cy="46800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What</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53" name="磁盘 52">
            <a:extLst>
              <a:ext uri="{FF2B5EF4-FFF2-40B4-BE49-F238E27FC236}">
                <a16:creationId xmlns:a16="http://schemas.microsoft.com/office/drawing/2014/main" id="{40D8EEE8-25F8-B47B-0E5F-A3FC4F27DAA9}"/>
              </a:ext>
            </a:extLst>
          </p:cNvPr>
          <p:cNvSpPr/>
          <p:nvPr/>
        </p:nvSpPr>
        <p:spPr>
          <a:xfrm>
            <a:off x="9028740" y="3944872"/>
            <a:ext cx="1703539" cy="648000"/>
          </a:xfrm>
          <a:prstGeom prst="flowChartMagneticDisk">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is</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55" name="矩形 54">
            <a:extLst>
              <a:ext uri="{FF2B5EF4-FFF2-40B4-BE49-F238E27FC236}">
                <a16:creationId xmlns:a16="http://schemas.microsoft.com/office/drawing/2014/main" id="{AA04FC1A-9BED-2CBE-87FB-D7C7A251BE9C}"/>
              </a:ext>
            </a:extLst>
          </p:cNvPr>
          <p:cNvSpPr/>
          <p:nvPr/>
        </p:nvSpPr>
        <p:spPr>
          <a:xfrm>
            <a:off x="7633084" y="4514314"/>
            <a:ext cx="828836" cy="46800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it</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56" name="矩形 55">
            <a:extLst>
              <a:ext uri="{FF2B5EF4-FFF2-40B4-BE49-F238E27FC236}">
                <a16:creationId xmlns:a16="http://schemas.microsoft.com/office/drawing/2014/main" id="{9589D899-8E4C-9CD2-E7F8-7DF6CD82E3D6}"/>
              </a:ext>
            </a:extLst>
          </p:cNvPr>
          <p:cNvSpPr/>
          <p:nvPr/>
        </p:nvSpPr>
        <p:spPr>
          <a:xfrm>
            <a:off x="7633084" y="4049914"/>
            <a:ext cx="828836" cy="46800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is</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57" name="磁盘 56">
            <a:extLst>
              <a:ext uri="{FF2B5EF4-FFF2-40B4-BE49-F238E27FC236}">
                <a16:creationId xmlns:a16="http://schemas.microsoft.com/office/drawing/2014/main" id="{FF5AF606-AFCE-C66D-BD0A-47C7008F85FE}"/>
              </a:ext>
            </a:extLst>
          </p:cNvPr>
          <p:cNvSpPr/>
          <p:nvPr/>
        </p:nvSpPr>
        <p:spPr>
          <a:xfrm>
            <a:off x="9028740" y="4377178"/>
            <a:ext cx="1703539" cy="648000"/>
          </a:xfrm>
          <a:prstGeom prst="flowChartMagneticDisk">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it</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58" name="矩形 57">
            <a:extLst>
              <a:ext uri="{FF2B5EF4-FFF2-40B4-BE49-F238E27FC236}">
                <a16:creationId xmlns:a16="http://schemas.microsoft.com/office/drawing/2014/main" id="{33905867-3950-E1EF-AF82-49548918F7C6}"/>
              </a:ext>
            </a:extLst>
          </p:cNvPr>
          <p:cNvSpPr/>
          <p:nvPr/>
        </p:nvSpPr>
        <p:spPr>
          <a:xfrm>
            <a:off x="7633084" y="4978714"/>
            <a:ext cx="828836" cy="468000"/>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tomorrow</a:t>
            </a:r>
            <a:endParaRPr kumimoji="1" lang="zh-CN" altLang="en-US" dirty="0">
              <a:solidFill>
                <a:schemeClr val="tx1"/>
              </a:solidFill>
              <a:latin typeface="Calibri" panose="020F0502020204030204" pitchFamily="34" charset="0"/>
              <a:cs typeface="Calibri" panose="020F0502020204030204" pitchFamily="34" charset="0"/>
            </a:endParaRPr>
          </a:p>
        </p:txBody>
      </p:sp>
      <p:cxnSp>
        <p:nvCxnSpPr>
          <p:cNvPr id="59" name="直线箭头连接符 58">
            <a:extLst>
              <a:ext uri="{FF2B5EF4-FFF2-40B4-BE49-F238E27FC236}">
                <a16:creationId xmlns:a16="http://schemas.microsoft.com/office/drawing/2014/main" id="{7E877F1A-E439-334E-98D6-E7D5A163E00B}"/>
              </a:ext>
            </a:extLst>
          </p:cNvPr>
          <p:cNvCxnSpPr>
            <a:cxnSpLocks/>
          </p:cNvCxnSpPr>
          <p:nvPr/>
        </p:nvCxnSpPr>
        <p:spPr>
          <a:xfrm flipV="1">
            <a:off x="8486552" y="3838999"/>
            <a:ext cx="5079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线箭头连接符 59">
            <a:extLst>
              <a:ext uri="{FF2B5EF4-FFF2-40B4-BE49-F238E27FC236}">
                <a16:creationId xmlns:a16="http://schemas.microsoft.com/office/drawing/2014/main" id="{070D97D5-236E-5C1A-AAB5-A58AE60D3FEC}"/>
              </a:ext>
            </a:extLst>
          </p:cNvPr>
          <p:cNvCxnSpPr>
            <a:cxnSpLocks/>
          </p:cNvCxnSpPr>
          <p:nvPr/>
        </p:nvCxnSpPr>
        <p:spPr>
          <a:xfrm flipV="1">
            <a:off x="8486552" y="4310455"/>
            <a:ext cx="5079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直线箭头连接符 60">
            <a:extLst>
              <a:ext uri="{FF2B5EF4-FFF2-40B4-BE49-F238E27FC236}">
                <a16:creationId xmlns:a16="http://schemas.microsoft.com/office/drawing/2014/main" id="{B34F7432-4715-85DB-EDAD-B68625802ABD}"/>
              </a:ext>
            </a:extLst>
          </p:cNvPr>
          <p:cNvCxnSpPr>
            <a:cxnSpLocks/>
          </p:cNvCxnSpPr>
          <p:nvPr/>
        </p:nvCxnSpPr>
        <p:spPr>
          <a:xfrm flipV="1">
            <a:off x="8486552" y="4780862"/>
            <a:ext cx="5079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直线箭头连接符 61">
            <a:extLst>
              <a:ext uri="{FF2B5EF4-FFF2-40B4-BE49-F238E27FC236}">
                <a16:creationId xmlns:a16="http://schemas.microsoft.com/office/drawing/2014/main" id="{AFF1460F-B161-E32B-B04C-B023E404304A}"/>
              </a:ext>
            </a:extLst>
          </p:cNvPr>
          <p:cNvCxnSpPr>
            <a:cxnSpLocks/>
          </p:cNvCxnSpPr>
          <p:nvPr/>
        </p:nvCxnSpPr>
        <p:spPr>
          <a:xfrm flipV="1">
            <a:off x="8486552" y="5220133"/>
            <a:ext cx="507900"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4" name="磁盘 103">
            <a:extLst>
              <a:ext uri="{FF2B5EF4-FFF2-40B4-BE49-F238E27FC236}">
                <a16:creationId xmlns:a16="http://schemas.microsoft.com/office/drawing/2014/main" id="{CE074105-685B-16D6-52F1-5F815497A543}"/>
              </a:ext>
            </a:extLst>
          </p:cNvPr>
          <p:cNvSpPr/>
          <p:nvPr/>
        </p:nvSpPr>
        <p:spPr>
          <a:xfrm>
            <a:off x="9028528" y="4820830"/>
            <a:ext cx="1703539" cy="648000"/>
          </a:xfrm>
          <a:prstGeom prst="flowChartMagneticDisk">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tomorrow</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103" name="磁盘 102">
            <a:extLst>
              <a:ext uri="{FF2B5EF4-FFF2-40B4-BE49-F238E27FC236}">
                <a16:creationId xmlns:a16="http://schemas.microsoft.com/office/drawing/2014/main" id="{DBE2B402-79E3-8D5E-F114-133D7921B810}"/>
              </a:ext>
            </a:extLst>
          </p:cNvPr>
          <p:cNvSpPr/>
          <p:nvPr/>
        </p:nvSpPr>
        <p:spPr>
          <a:xfrm>
            <a:off x="9028634" y="4385192"/>
            <a:ext cx="1703539" cy="648000"/>
          </a:xfrm>
          <a:prstGeom prst="flowChartMagneticDisk">
            <a:avLst/>
          </a:prstGeom>
          <a:solidFill>
            <a:schemeClr val="accent5">
              <a:lumMod val="60000"/>
              <a:lumOff val="4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it</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102" name="磁盘 101">
            <a:extLst>
              <a:ext uri="{FF2B5EF4-FFF2-40B4-BE49-F238E27FC236}">
                <a16:creationId xmlns:a16="http://schemas.microsoft.com/office/drawing/2014/main" id="{E80545B7-7738-F6A5-9DB5-B638EA3411F4}"/>
              </a:ext>
            </a:extLst>
          </p:cNvPr>
          <p:cNvSpPr/>
          <p:nvPr/>
        </p:nvSpPr>
        <p:spPr>
          <a:xfrm>
            <a:off x="9028634" y="3952886"/>
            <a:ext cx="1703539" cy="648000"/>
          </a:xfrm>
          <a:prstGeom prst="flowChartMagneticDisk">
            <a:avLst/>
          </a:prstGeom>
          <a:solidFill>
            <a:schemeClr val="accent5">
              <a:lumMod val="60000"/>
              <a:lumOff val="4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is</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101" name="磁盘 100">
            <a:extLst>
              <a:ext uri="{FF2B5EF4-FFF2-40B4-BE49-F238E27FC236}">
                <a16:creationId xmlns:a16="http://schemas.microsoft.com/office/drawing/2014/main" id="{429DAE0B-DC40-381B-AE24-B06D4C9BB060}"/>
              </a:ext>
            </a:extLst>
          </p:cNvPr>
          <p:cNvSpPr/>
          <p:nvPr/>
        </p:nvSpPr>
        <p:spPr>
          <a:xfrm>
            <a:off x="9028634" y="3523014"/>
            <a:ext cx="1703539" cy="648000"/>
          </a:xfrm>
          <a:prstGeom prst="flowChartMagneticDisk">
            <a:avLst/>
          </a:prstGeom>
          <a:solidFill>
            <a:schemeClr val="accent5">
              <a:lumMod val="60000"/>
              <a:lumOff val="4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day</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100" name="磁盘 99">
            <a:extLst>
              <a:ext uri="{FF2B5EF4-FFF2-40B4-BE49-F238E27FC236}">
                <a16:creationId xmlns:a16="http://schemas.microsoft.com/office/drawing/2014/main" id="{5DBCE863-7A12-D81C-9188-9A1BEFE0DD0B}"/>
              </a:ext>
            </a:extLst>
          </p:cNvPr>
          <p:cNvSpPr/>
          <p:nvPr/>
        </p:nvSpPr>
        <p:spPr>
          <a:xfrm>
            <a:off x="9028634" y="3097219"/>
            <a:ext cx="1703539" cy="648000"/>
          </a:xfrm>
          <a:prstGeom prst="flowChartMagneticDisk">
            <a:avLst/>
          </a:prstGeom>
          <a:solidFill>
            <a:schemeClr val="accent5">
              <a:lumMod val="60000"/>
              <a:lumOff val="4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cs typeface="Calibri" panose="020F0502020204030204" pitchFamily="34" charset="0"/>
              </a:rPr>
              <a:t>What</a:t>
            </a:r>
            <a:endParaRPr kumimoji="1" lang="zh-CN" altLang="en-US" dirty="0">
              <a:solidFill>
                <a:schemeClr val="tx1"/>
              </a:solidFill>
              <a:latin typeface="Calibri" panose="020F0502020204030204" pitchFamily="34" charset="0"/>
              <a:cs typeface="Calibri" panose="020F0502020204030204" pitchFamily="34" charset="0"/>
            </a:endParaRPr>
          </a:p>
        </p:txBody>
      </p:sp>
      <p:sp>
        <p:nvSpPr>
          <p:cNvPr id="11" name="标题 1">
            <a:extLst>
              <a:ext uri="{FF2B5EF4-FFF2-40B4-BE49-F238E27FC236}">
                <a16:creationId xmlns:a16="http://schemas.microsoft.com/office/drawing/2014/main" id="{3F220FB7-561B-030A-9930-D7C7F5F3236A}"/>
              </a:ext>
            </a:extLst>
          </p:cNvPr>
          <p:cNvSpPr txBox="1">
            <a:spLocks/>
          </p:cNvSpPr>
          <p:nvPr/>
        </p:nvSpPr>
        <p:spPr>
          <a:xfrm>
            <a:off x="360000" y="206794"/>
            <a:ext cx="8272578" cy="756000"/>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3200" b="0" i="0" kern="1200">
                <a:solidFill>
                  <a:schemeClr val="tx1"/>
                </a:solidFill>
                <a:latin typeface="Arial" panose="020B0604020202020204" pitchFamily="34" charset="0"/>
                <a:ea typeface="+mj-ea"/>
                <a:cs typeface="Arial" panose="020B0604020202020204" pitchFamily="34" charset="0"/>
              </a:defRPr>
            </a:lvl1pPr>
          </a:lstStyle>
          <a:p>
            <a:pPr>
              <a:lnSpc>
                <a:spcPct val="150000"/>
              </a:lnSpc>
            </a:pPr>
            <a:r>
              <a:rPr kumimoji="1" lang="en-US" altLang="zh-CN" sz="2800" b="1" dirty="0">
                <a:solidFill>
                  <a:schemeClr val="bg1"/>
                </a:solidFill>
                <a:latin typeface="Gill Sans MT (标题)"/>
              </a:rPr>
              <a:t>LLM Inference 101: Prefix Caching</a:t>
            </a:r>
          </a:p>
        </p:txBody>
      </p:sp>
      <p:sp>
        <p:nvSpPr>
          <p:cNvPr id="8" name="内容占位符 2">
            <a:extLst>
              <a:ext uri="{FF2B5EF4-FFF2-40B4-BE49-F238E27FC236}">
                <a16:creationId xmlns:a16="http://schemas.microsoft.com/office/drawing/2014/main" id="{D5475A45-E919-82B7-0D81-ECAF9B7AFD63}"/>
              </a:ext>
            </a:extLst>
          </p:cNvPr>
          <p:cNvSpPr txBox="1">
            <a:spLocks/>
          </p:cNvSpPr>
          <p:nvPr/>
        </p:nvSpPr>
        <p:spPr>
          <a:xfrm>
            <a:off x="133297" y="1337535"/>
            <a:ext cx="12126233" cy="1238624"/>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600"/>
              </a:spcBef>
            </a:pPr>
            <a:r>
              <a:rPr kumimoji="1" lang="en-US" altLang="zh-CN" sz="2400" dirty="0"/>
              <a:t>KVCache can be shared across requests with the same prefix, reducing computation</a:t>
            </a:r>
          </a:p>
          <a:p>
            <a:pPr>
              <a:lnSpc>
                <a:spcPct val="150000"/>
              </a:lnSpc>
            </a:pPr>
            <a:endParaRPr kumimoji="1" lang="en-US" altLang="zh-CN" sz="2400" dirty="0"/>
          </a:p>
        </p:txBody>
      </p:sp>
      <p:sp>
        <p:nvSpPr>
          <p:cNvPr id="4" name="右箭头 3">
            <a:extLst>
              <a:ext uri="{FF2B5EF4-FFF2-40B4-BE49-F238E27FC236}">
                <a16:creationId xmlns:a16="http://schemas.microsoft.com/office/drawing/2014/main" id="{1E012F8D-4E53-CB9E-85C9-99E1386D75DE}"/>
              </a:ext>
            </a:extLst>
          </p:cNvPr>
          <p:cNvSpPr/>
          <p:nvPr/>
        </p:nvSpPr>
        <p:spPr>
          <a:xfrm>
            <a:off x="5306581" y="4210742"/>
            <a:ext cx="1377863" cy="280694"/>
          </a:xfrm>
          <a:prstGeom prst="rightArrow">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a:extLst>
              <a:ext uri="{FF2B5EF4-FFF2-40B4-BE49-F238E27FC236}">
                <a16:creationId xmlns:a16="http://schemas.microsoft.com/office/drawing/2014/main" id="{B9FD59FF-C850-448E-15CB-7FF4A08DFB80}"/>
              </a:ext>
            </a:extLst>
          </p:cNvPr>
          <p:cNvSpPr txBox="1"/>
          <p:nvPr/>
        </p:nvSpPr>
        <p:spPr>
          <a:xfrm>
            <a:off x="5042330" y="3736958"/>
            <a:ext cx="2074542" cy="461665"/>
          </a:xfrm>
          <a:prstGeom prst="rect">
            <a:avLst/>
          </a:prstGeom>
          <a:noFill/>
        </p:spPr>
        <p:txBody>
          <a:bodyPr wrap="none" rtlCol="0">
            <a:spAutoFit/>
          </a:bodyPr>
          <a:lstStyle/>
          <a:p>
            <a:r>
              <a:rPr kumimoji="1" lang="en-US" altLang="zh-CN" sz="2400" i="1" dirty="0">
                <a:latin typeface="Calibri" panose="020F0502020204030204" pitchFamily="34" charset="0"/>
                <a:cs typeface="Calibri" panose="020F0502020204030204" pitchFamily="34" charset="0"/>
              </a:rPr>
              <a:t>KVCache Reuse</a:t>
            </a:r>
            <a:endParaRPr kumimoji="1" lang="zh-CN" altLang="en-US" sz="24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573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49"/>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53"/>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7"/>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0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54"/>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43" grpId="0"/>
      <p:bldP spid="48" grpId="0" animBg="1"/>
      <p:bldP spid="49" grpId="0" animBg="1"/>
      <p:bldP spid="53" grpId="0" animBg="1"/>
      <p:bldP spid="57" grpId="0" animBg="1"/>
      <p:bldP spid="104" grpId="0" animBg="1"/>
      <p:bldP spid="103" grpId="0" animBg="1"/>
      <p:bldP spid="102" grpId="0" animBg="1"/>
      <p:bldP spid="101" grpId="0" animBg="1"/>
      <p:bldP spid="100" grpId="0" animBg="1"/>
      <p:bldP spid="4"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4833-1C67-12A2-8F1F-7571BA027075}"/>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C6844864-A2F1-C716-FCE7-4AB76C555446}"/>
              </a:ext>
            </a:extLst>
          </p:cNvPr>
          <p:cNvSpPr>
            <a:spLocks noGrp="1"/>
          </p:cNvSpPr>
          <p:nvPr>
            <p:ph type="title"/>
          </p:nvPr>
        </p:nvSpPr>
        <p:spPr/>
        <p:txBody>
          <a:bodyPr/>
          <a:lstStyle/>
          <a:p>
            <a:r>
              <a:rPr lang="en-US" altLang="zh-CN" dirty="0"/>
              <a:t>Different Hardware are Good at Different Dimension</a:t>
            </a:r>
            <a:endParaRPr lang="zh-CN" altLang="en-US" dirty="0"/>
          </a:p>
        </p:txBody>
      </p:sp>
      <p:pic>
        <p:nvPicPr>
          <p:cNvPr id="4" name="Picture 2" descr="Picture 2">
            <a:extLst>
              <a:ext uri="{FF2B5EF4-FFF2-40B4-BE49-F238E27FC236}">
                <a16:creationId xmlns:a16="http://schemas.microsoft.com/office/drawing/2014/main" id="{7A3E0241-4F1C-E331-F63E-09CF39F32BED}"/>
              </a:ext>
            </a:extLst>
          </p:cNvPr>
          <p:cNvPicPr>
            <a:picLocks noChangeAspect="1"/>
          </p:cNvPicPr>
          <p:nvPr/>
        </p:nvPicPr>
        <p:blipFill>
          <a:blip r:embed="rId2"/>
          <a:stretch>
            <a:fillRect/>
          </a:stretch>
        </p:blipFill>
        <p:spPr>
          <a:xfrm>
            <a:off x="3372432" y="1361276"/>
            <a:ext cx="2313542" cy="1078911"/>
          </a:xfrm>
          <a:prstGeom prst="rect">
            <a:avLst/>
          </a:prstGeom>
          <a:ln w="12700">
            <a:miter lim="400000"/>
          </a:ln>
        </p:spPr>
      </p:pic>
      <p:pic>
        <p:nvPicPr>
          <p:cNvPr id="5" name="Picture 6" descr="Picture 6">
            <a:extLst>
              <a:ext uri="{FF2B5EF4-FFF2-40B4-BE49-F238E27FC236}">
                <a16:creationId xmlns:a16="http://schemas.microsoft.com/office/drawing/2014/main" id="{4CAC4106-0509-6252-DC68-F77727D93FF4}"/>
              </a:ext>
            </a:extLst>
          </p:cNvPr>
          <p:cNvPicPr>
            <a:picLocks noChangeAspect="1"/>
          </p:cNvPicPr>
          <p:nvPr/>
        </p:nvPicPr>
        <p:blipFill>
          <a:blip r:embed="rId3"/>
          <a:stretch>
            <a:fillRect/>
          </a:stretch>
        </p:blipFill>
        <p:spPr>
          <a:xfrm>
            <a:off x="8551350" y="1016967"/>
            <a:ext cx="2432379" cy="1767530"/>
          </a:xfrm>
          <a:prstGeom prst="rect">
            <a:avLst/>
          </a:prstGeom>
          <a:ln w="12700">
            <a:miter lim="400000"/>
          </a:ln>
        </p:spPr>
      </p:pic>
      <p:sp>
        <p:nvSpPr>
          <p:cNvPr id="6" name="文本框 10">
            <a:extLst>
              <a:ext uri="{FF2B5EF4-FFF2-40B4-BE49-F238E27FC236}">
                <a16:creationId xmlns:a16="http://schemas.microsoft.com/office/drawing/2014/main" id="{BB21F8C9-B3D8-172C-2EA4-06CF601F1CF3}"/>
              </a:ext>
            </a:extLst>
          </p:cNvPr>
          <p:cNvSpPr txBox="1"/>
          <p:nvPr/>
        </p:nvSpPr>
        <p:spPr>
          <a:xfrm>
            <a:off x="2381404" y="2784497"/>
            <a:ext cx="1262200"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2000">
                <a:solidFill>
                  <a:srgbClr val="6E327F"/>
                </a:solidFill>
                <a:latin typeface="Source Han Sans CN Bold Bold"/>
                <a:ea typeface="Source Han Sans CN Bold Bold"/>
                <a:cs typeface="Source Han Sans CN Bold Bold"/>
                <a:sym typeface="Source Han Sans CN Bold Bold"/>
              </a:defRPr>
            </a:lvl1pPr>
          </a:lstStyle>
          <a:p>
            <a:r>
              <a:rPr lang="en-US" sz="2400" dirty="0"/>
              <a:t>H8</a:t>
            </a:r>
            <a:r>
              <a:rPr sz="2400" dirty="0"/>
              <a:t>00</a:t>
            </a:r>
          </a:p>
        </p:txBody>
      </p:sp>
      <p:sp>
        <p:nvSpPr>
          <p:cNvPr id="7" name="文本框 14">
            <a:extLst>
              <a:ext uri="{FF2B5EF4-FFF2-40B4-BE49-F238E27FC236}">
                <a16:creationId xmlns:a16="http://schemas.microsoft.com/office/drawing/2014/main" id="{25701583-9529-71FB-0566-9084532F77A0}"/>
              </a:ext>
            </a:extLst>
          </p:cNvPr>
          <p:cNvSpPr txBox="1"/>
          <p:nvPr/>
        </p:nvSpPr>
        <p:spPr>
          <a:xfrm>
            <a:off x="7625734" y="2784497"/>
            <a:ext cx="4848923"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2000">
                <a:solidFill>
                  <a:srgbClr val="6E327F"/>
                </a:solidFill>
                <a:latin typeface="Source Han Sans CN Bold Bold"/>
                <a:ea typeface="Source Han Sans CN Bold Bold"/>
                <a:cs typeface="Source Han Sans CN Bold Bold"/>
                <a:sym typeface="Source Han Sans CN Bold Bold"/>
              </a:defRPr>
            </a:lvl1pPr>
          </a:lstStyle>
          <a:p>
            <a:r>
              <a:rPr sz="2400" dirty="0"/>
              <a:t>Xeon SPR + 8 * DDR5-4800</a:t>
            </a:r>
          </a:p>
        </p:txBody>
      </p:sp>
      <p:sp>
        <p:nvSpPr>
          <p:cNvPr id="8" name="文本框 10">
            <a:extLst>
              <a:ext uri="{FF2B5EF4-FFF2-40B4-BE49-F238E27FC236}">
                <a16:creationId xmlns:a16="http://schemas.microsoft.com/office/drawing/2014/main" id="{ED49E0D6-D466-8135-52B4-A01673FF3196}"/>
              </a:ext>
            </a:extLst>
          </p:cNvPr>
          <p:cNvSpPr txBox="1"/>
          <p:nvPr/>
        </p:nvSpPr>
        <p:spPr>
          <a:xfrm>
            <a:off x="5465454" y="2779227"/>
            <a:ext cx="1262200"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2000">
                <a:solidFill>
                  <a:srgbClr val="6E327F"/>
                </a:solidFill>
                <a:latin typeface="Source Han Sans CN Bold Bold"/>
                <a:ea typeface="Source Han Sans CN Bold Bold"/>
                <a:cs typeface="Source Han Sans CN Bold Bold"/>
                <a:sym typeface="Source Han Sans CN Bold Bold"/>
              </a:defRPr>
            </a:lvl1pPr>
          </a:lstStyle>
          <a:p>
            <a:r>
              <a:rPr lang="en-US" sz="2400" dirty="0"/>
              <a:t>H2</a:t>
            </a:r>
            <a:r>
              <a:rPr sz="2400" dirty="0"/>
              <a:t>0</a:t>
            </a:r>
          </a:p>
        </p:txBody>
      </p:sp>
      <p:sp>
        <p:nvSpPr>
          <p:cNvPr id="9" name="文本框 17">
            <a:extLst>
              <a:ext uri="{FF2B5EF4-FFF2-40B4-BE49-F238E27FC236}">
                <a16:creationId xmlns:a16="http://schemas.microsoft.com/office/drawing/2014/main" id="{C4418B83-E340-B01B-9F67-3CC0A23A98DB}"/>
              </a:ext>
            </a:extLst>
          </p:cNvPr>
          <p:cNvSpPr txBox="1"/>
          <p:nvPr/>
        </p:nvSpPr>
        <p:spPr>
          <a:xfrm>
            <a:off x="1620436" y="3417069"/>
            <a:ext cx="2977865"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sz="2400" dirty="0"/>
              <a:t>80GB VRAM，</a:t>
            </a:r>
            <a:r>
              <a:rPr lang="en-US" sz="2400" dirty="0"/>
              <a:t>3.3</a:t>
            </a:r>
            <a:r>
              <a:rPr sz="2400" dirty="0"/>
              <a:t> </a:t>
            </a:r>
            <a:r>
              <a:rPr sz="2400" dirty="0" err="1"/>
              <a:t>TBps</a:t>
            </a:r>
            <a:endParaRPr sz="2400" dirty="0"/>
          </a:p>
          <a:p>
            <a:pPr algn="ctr">
              <a:defRPr>
                <a:latin typeface="Source Han Sans CN Regular"/>
                <a:ea typeface="Source Han Sans CN Regular"/>
                <a:cs typeface="Source Han Sans CN Regular"/>
                <a:sym typeface="Source Han Sans CN Regular"/>
              </a:defRPr>
            </a:pPr>
            <a:r>
              <a:rPr lang="en-US" sz="2400" dirty="0"/>
              <a:t>~ 1 PFLOPS</a:t>
            </a:r>
          </a:p>
          <a:p>
            <a:pPr algn="ctr">
              <a:defRPr>
                <a:latin typeface="Source Han Sans CN Regular"/>
                <a:ea typeface="Source Han Sans CN Regular"/>
                <a:cs typeface="Source Han Sans CN Regular"/>
                <a:sym typeface="Source Han Sans CN Regular"/>
              </a:defRPr>
            </a:pPr>
            <a:r>
              <a:rPr sz="2400" dirty="0"/>
              <a:t>&gt; </a:t>
            </a:r>
            <a:r>
              <a:rPr lang="en-US" sz="2400" dirty="0"/>
              <a:t>$</a:t>
            </a:r>
            <a:r>
              <a:rPr sz="2400" dirty="0"/>
              <a:t> 10,000</a:t>
            </a:r>
          </a:p>
        </p:txBody>
      </p:sp>
      <p:sp>
        <p:nvSpPr>
          <p:cNvPr id="10" name="文本框 18">
            <a:extLst>
              <a:ext uri="{FF2B5EF4-FFF2-40B4-BE49-F238E27FC236}">
                <a16:creationId xmlns:a16="http://schemas.microsoft.com/office/drawing/2014/main" id="{6308412A-BC82-8870-E326-5611645ED0A5}"/>
              </a:ext>
            </a:extLst>
          </p:cNvPr>
          <p:cNvSpPr txBox="1"/>
          <p:nvPr/>
        </p:nvSpPr>
        <p:spPr>
          <a:xfrm>
            <a:off x="8319788" y="3417800"/>
            <a:ext cx="3460817"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sz="2400" dirty="0"/>
              <a:t>8*64GB DRAM，8*40GB/s</a:t>
            </a:r>
          </a:p>
          <a:p>
            <a:pPr algn="ctr">
              <a:defRPr>
                <a:latin typeface="Source Han Sans CN Regular"/>
                <a:ea typeface="Source Han Sans CN Regular"/>
                <a:cs typeface="Source Han Sans CN Regular"/>
                <a:sym typeface="Source Han Sans CN Regular"/>
              </a:defRPr>
            </a:pPr>
            <a:r>
              <a:rPr lang="en-US" sz="2400" dirty="0"/>
              <a:t>&lt; 20 TFLOPS</a:t>
            </a:r>
          </a:p>
          <a:p>
            <a:pPr algn="ctr">
              <a:defRPr>
                <a:latin typeface="Source Han Sans CN Regular"/>
                <a:ea typeface="Source Han Sans CN Regular"/>
                <a:cs typeface="Source Han Sans CN Regular"/>
                <a:sym typeface="Source Han Sans CN Regular"/>
              </a:defRPr>
            </a:pPr>
            <a:r>
              <a:rPr sz="2400" dirty="0"/>
              <a:t>~ ¥60,000</a:t>
            </a:r>
          </a:p>
        </p:txBody>
      </p:sp>
      <p:sp>
        <p:nvSpPr>
          <p:cNvPr id="17" name="文本框 17">
            <a:extLst>
              <a:ext uri="{FF2B5EF4-FFF2-40B4-BE49-F238E27FC236}">
                <a16:creationId xmlns:a16="http://schemas.microsoft.com/office/drawing/2014/main" id="{5253A962-DEEC-5B60-251D-DC84A46D077C}"/>
              </a:ext>
            </a:extLst>
          </p:cNvPr>
          <p:cNvSpPr txBox="1"/>
          <p:nvPr/>
        </p:nvSpPr>
        <p:spPr>
          <a:xfrm>
            <a:off x="4796582" y="3417068"/>
            <a:ext cx="2745430"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lang="en-US" sz="2400" dirty="0"/>
              <a:t>96</a:t>
            </a:r>
            <a:r>
              <a:rPr sz="2400" dirty="0"/>
              <a:t>GB VRAM，</a:t>
            </a:r>
            <a:r>
              <a:rPr lang="en-US" sz="2400" dirty="0"/>
              <a:t>4</a:t>
            </a:r>
            <a:r>
              <a:rPr sz="2400" dirty="0"/>
              <a:t> </a:t>
            </a:r>
            <a:r>
              <a:rPr sz="2400" dirty="0" err="1"/>
              <a:t>TBps</a:t>
            </a:r>
            <a:endParaRPr sz="2400" dirty="0"/>
          </a:p>
          <a:p>
            <a:pPr algn="ctr">
              <a:defRPr>
                <a:latin typeface="Source Han Sans CN Regular"/>
                <a:ea typeface="Source Han Sans CN Regular"/>
                <a:cs typeface="Source Han Sans CN Regular"/>
                <a:sym typeface="Source Han Sans CN Regular"/>
              </a:defRPr>
            </a:pPr>
            <a:r>
              <a:rPr lang="en-US" sz="2400" dirty="0"/>
              <a:t>~ 200 TFLOPS</a:t>
            </a:r>
          </a:p>
          <a:p>
            <a:pPr algn="ctr">
              <a:defRPr>
                <a:latin typeface="Source Han Sans CN Regular"/>
                <a:ea typeface="Source Han Sans CN Regular"/>
                <a:cs typeface="Source Han Sans CN Regular"/>
                <a:sym typeface="Source Han Sans CN Regular"/>
              </a:defRPr>
            </a:pPr>
            <a:r>
              <a:rPr lang="en-US" sz="2400" dirty="0"/>
              <a:t>~ $5</a:t>
            </a:r>
            <a:r>
              <a:rPr sz="2400" dirty="0"/>
              <a:t>0,000</a:t>
            </a:r>
          </a:p>
        </p:txBody>
      </p:sp>
      <p:sp>
        <p:nvSpPr>
          <p:cNvPr id="2" name="文本框 10">
            <a:extLst>
              <a:ext uri="{FF2B5EF4-FFF2-40B4-BE49-F238E27FC236}">
                <a16:creationId xmlns:a16="http://schemas.microsoft.com/office/drawing/2014/main" id="{8CCA47D9-736E-2791-485A-251E05358852}"/>
              </a:ext>
            </a:extLst>
          </p:cNvPr>
          <p:cNvSpPr txBox="1"/>
          <p:nvPr/>
        </p:nvSpPr>
        <p:spPr>
          <a:xfrm>
            <a:off x="94401" y="3593835"/>
            <a:ext cx="1485003"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2000">
                <a:solidFill>
                  <a:srgbClr val="6E327F"/>
                </a:solidFill>
                <a:latin typeface="Source Han Sans CN Bold Bold"/>
                <a:ea typeface="Source Han Sans CN Bold Bold"/>
                <a:cs typeface="Source Han Sans CN Bold Bold"/>
                <a:sym typeface="Source Han Sans CN Bold Bold"/>
              </a:defRPr>
            </a:lvl1pPr>
          </a:lstStyle>
          <a:p>
            <a:r>
              <a:rPr lang="en-US" sz="2400" dirty="0"/>
              <a:t>Hardware</a:t>
            </a:r>
          </a:p>
          <a:p>
            <a:r>
              <a:rPr lang="en-US" sz="2400" dirty="0"/>
              <a:t>Spec</a:t>
            </a:r>
          </a:p>
        </p:txBody>
      </p:sp>
      <p:sp>
        <p:nvSpPr>
          <p:cNvPr id="18" name="文本框 10">
            <a:extLst>
              <a:ext uri="{FF2B5EF4-FFF2-40B4-BE49-F238E27FC236}">
                <a16:creationId xmlns:a16="http://schemas.microsoft.com/office/drawing/2014/main" id="{E191E539-07AC-F3A3-F75C-E0A16E9F7B52}"/>
              </a:ext>
            </a:extLst>
          </p:cNvPr>
          <p:cNvSpPr txBox="1"/>
          <p:nvPr/>
        </p:nvSpPr>
        <p:spPr>
          <a:xfrm>
            <a:off x="94400" y="5202242"/>
            <a:ext cx="1485003"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2000">
                <a:solidFill>
                  <a:srgbClr val="6E327F"/>
                </a:solidFill>
                <a:latin typeface="Source Han Sans CN Bold Bold"/>
                <a:ea typeface="Source Han Sans CN Bold Bold"/>
                <a:cs typeface="Source Han Sans CN Bold Bold"/>
                <a:sym typeface="Source Han Sans CN Bold Bold"/>
              </a:defRPr>
            </a:lvl1pPr>
          </a:lstStyle>
          <a:p>
            <a:r>
              <a:rPr lang="en-US" altLang="zh-CN" sz="2400" dirty="0"/>
              <a:t>Best</a:t>
            </a:r>
          </a:p>
          <a:p>
            <a:r>
              <a:rPr lang="en-US" altLang="zh-CN" sz="2400" dirty="0"/>
              <a:t>for</a:t>
            </a:r>
            <a:endParaRPr lang="en-US" sz="2400" dirty="0"/>
          </a:p>
        </p:txBody>
      </p:sp>
      <p:sp>
        <p:nvSpPr>
          <p:cNvPr id="19" name="文本框 17">
            <a:extLst>
              <a:ext uri="{FF2B5EF4-FFF2-40B4-BE49-F238E27FC236}">
                <a16:creationId xmlns:a16="http://schemas.microsoft.com/office/drawing/2014/main" id="{74356D1F-CB8B-BAF3-5C7C-3E995C67B016}"/>
              </a:ext>
            </a:extLst>
          </p:cNvPr>
          <p:cNvSpPr txBox="1"/>
          <p:nvPr/>
        </p:nvSpPr>
        <p:spPr>
          <a:xfrm>
            <a:off x="1849633" y="5233019"/>
            <a:ext cx="2519469" cy="769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lang="en-US" sz="2400" dirty="0" err="1"/>
              <a:t>Allround</a:t>
            </a:r>
            <a:r>
              <a:rPr lang="en-US" sz="2400" dirty="0"/>
              <a:t>,</a:t>
            </a:r>
          </a:p>
          <a:p>
            <a:pPr algn="ctr">
              <a:defRPr>
                <a:latin typeface="Source Han Sans CN Regular"/>
                <a:ea typeface="Source Han Sans CN Regular"/>
                <a:cs typeface="Source Han Sans CN Regular"/>
                <a:sym typeface="Source Han Sans CN Regular"/>
              </a:defRPr>
            </a:pPr>
            <a:r>
              <a:rPr lang="en-US" sz="2000" dirty="0"/>
              <a:t>especially for TFLOPS/$</a:t>
            </a:r>
            <a:endParaRPr sz="2000" dirty="0"/>
          </a:p>
        </p:txBody>
      </p:sp>
      <p:sp>
        <p:nvSpPr>
          <p:cNvPr id="20" name="文本框 17">
            <a:extLst>
              <a:ext uri="{FF2B5EF4-FFF2-40B4-BE49-F238E27FC236}">
                <a16:creationId xmlns:a16="http://schemas.microsoft.com/office/drawing/2014/main" id="{7E348857-3796-A63D-CE0A-C0D2C0C03DA2}"/>
              </a:ext>
            </a:extLst>
          </p:cNvPr>
          <p:cNvSpPr txBox="1"/>
          <p:nvPr/>
        </p:nvSpPr>
        <p:spPr>
          <a:xfrm>
            <a:off x="5308805" y="5386906"/>
            <a:ext cx="1720983"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lang="en-US" sz="2400" dirty="0"/>
              <a:t>Bandwidth/$</a:t>
            </a:r>
            <a:endParaRPr sz="2400" dirty="0"/>
          </a:p>
        </p:txBody>
      </p:sp>
      <p:sp>
        <p:nvSpPr>
          <p:cNvPr id="21" name="文本框 17">
            <a:extLst>
              <a:ext uri="{FF2B5EF4-FFF2-40B4-BE49-F238E27FC236}">
                <a16:creationId xmlns:a16="http://schemas.microsoft.com/office/drawing/2014/main" id="{5426F033-7E94-507C-6178-5CED015B987D}"/>
              </a:ext>
            </a:extLst>
          </p:cNvPr>
          <p:cNvSpPr txBox="1"/>
          <p:nvPr/>
        </p:nvSpPr>
        <p:spPr>
          <a:xfrm>
            <a:off x="9335579" y="5386905"/>
            <a:ext cx="1429235"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lang="en-US" sz="2400" dirty="0"/>
              <a:t>Capacity/$</a:t>
            </a:r>
            <a:endParaRPr sz="2400" dirty="0"/>
          </a:p>
        </p:txBody>
      </p:sp>
      <p:sp>
        <p:nvSpPr>
          <p:cNvPr id="22" name="文本框 21">
            <a:extLst>
              <a:ext uri="{FF2B5EF4-FFF2-40B4-BE49-F238E27FC236}">
                <a16:creationId xmlns:a16="http://schemas.microsoft.com/office/drawing/2014/main" id="{DC926FC5-D489-54A7-3F79-C28E16489951}"/>
              </a:ext>
            </a:extLst>
          </p:cNvPr>
          <p:cNvSpPr txBox="1"/>
          <p:nvPr/>
        </p:nvSpPr>
        <p:spPr>
          <a:xfrm>
            <a:off x="6321162" y="6223155"/>
            <a:ext cx="5870838" cy="369332"/>
          </a:xfrm>
          <a:prstGeom prst="rect">
            <a:avLst/>
          </a:prstGeom>
          <a:noFill/>
        </p:spPr>
        <p:txBody>
          <a:bodyPr wrap="none" rtlCol="0">
            <a:spAutoFit/>
          </a:bodyPr>
          <a:lstStyle/>
          <a:p>
            <a:r>
              <a:rPr lang="en-US" altLang="zh-CN" dirty="0"/>
              <a:t>!!! The price numbers are not accurate, just a demonstration!</a:t>
            </a:r>
            <a:endParaRPr lang="zh-CN" altLang="en-US" dirty="0"/>
          </a:p>
        </p:txBody>
      </p:sp>
      <p:sp>
        <p:nvSpPr>
          <p:cNvPr id="11" name="矩形: 圆角 10">
            <a:extLst>
              <a:ext uri="{FF2B5EF4-FFF2-40B4-BE49-F238E27FC236}">
                <a16:creationId xmlns:a16="http://schemas.microsoft.com/office/drawing/2014/main" id="{F65D58B5-9EFF-130C-6650-BCFC02185C42}"/>
              </a:ext>
            </a:extLst>
          </p:cNvPr>
          <p:cNvSpPr/>
          <p:nvPr/>
        </p:nvSpPr>
        <p:spPr>
          <a:xfrm>
            <a:off x="1620436" y="2698514"/>
            <a:ext cx="2977865" cy="3524641"/>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83C3BB2B-42B9-CCAF-8ED0-98A3189434D5}"/>
              </a:ext>
            </a:extLst>
          </p:cNvPr>
          <p:cNvSpPr txBox="1"/>
          <p:nvPr/>
        </p:nvSpPr>
        <p:spPr>
          <a:xfrm>
            <a:off x="2330454" y="4764594"/>
            <a:ext cx="1443087" cy="400110"/>
          </a:xfrm>
          <a:prstGeom prst="rect">
            <a:avLst/>
          </a:prstGeom>
          <a:noFill/>
        </p:spPr>
        <p:txBody>
          <a:bodyPr wrap="none" rtlCol="0">
            <a:spAutoFit/>
          </a:bodyPr>
          <a:lstStyle/>
          <a:p>
            <a:r>
              <a:rPr lang="en-US" altLang="zh-CN" sz="2000" b="1" dirty="0">
                <a:solidFill>
                  <a:srgbClr val="FF0000"/>
                </a:solidFill>
              </a:rPr>
              <a:t>For Prefill!</a:t>
            </a:r>
            <a:endParaRPr lang="zh-CN" altLang="en-US" sz="2000" b="1" dirty="0">
              <a:solidFill>
                <a:srgbClr val="FF0000"/>
              </a:solidFill>
            </a:endParaRPr>
          </a:p>
        </p:txBody>
      </p:sp>
      <p:sp>
        <p:nvSpPr>
          <p:cNvPr id="13" name="矩形: 圆角 12">
            <a:extLst>
              <a:ext uri="{FF2B5EF4-FFF2-40B4-BE49-F238E27FC236}">
                <a16:creationId xmlns:a16="http://schemas.microsoft.com/office/drawing/2014/main" id="{7753059A-690E-2AEA-7FA1-68D5D83CCEA4}"/>
              </a:ext>
            </a:extLst>
          </p:cNvPr>
          <p:cNvSpPr/>
          <p:nvPr/>
        </p:nvSpPr>
        <p:spPr>
          <a:xfrm>
            <a:off x="4790633" y="2698513"/>
            <a:ext cx="2835102" cy="3524641"/>
          </a:xfrm>
          <a:prstGeom prst="roundRect">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3DDB8ED8-DEEB-785A-AA8D-A627E63F3B04}"/>
              </a:ext>
            </a:extLst>
          </p:cNvPr>
          <p:cNvSpPr txBox="1"/>
          <p:nvPr/>
        </p:nvSpPr>
        <p:spPr>
          <a:xfrm>
            <a:off x="5275499" y="4764594"/>
            <a:ext cx="1656607" cy="400110"/>
          </a:xfrm>
          <a:prstGeom prst="rect">
            <a:avLst/>
          </a:prstGeom>
          <a:noFill/>
        </p:spPr>
        <p:txBody>
          <a:bodyPr wrap="none" rtlCol="0">
            <a:spAutoFit/>
          </a:bodyPr>
          <a:lstStyle/>
          <a:p>
            <a:r>
              <a:rPr lang="en-US" altLang="zh-CN" sz="2000" b="1" dirty="0">
                <a:solidFill>
                  <a:srgbClr val="00B0F0"/>
                </a:solidFill>
              </a:rPr>
              <a:t>For Decode!</a:t>
            </a:r>
            <a:endParaRPr lang="zh-CN" altLang="en-US" sz="2000" b="1" dirty="0">
              <a:solidFill>
                <a:srgbClr val="00B0F0"/>
              </a:solidFill>
            </a:endParaRPr>
          </a:p>
        </p:txBody>
      </p:sp>
      <p:sp>
        <p:nvSpPr>
          <p:cNvPr id="15" name="矩形: 圆角 14">
            <a:extLst>
              <a:ext uri="{FF2B5EF4-FFF2-40B4-BE49-F238E27FC236}">
                <a16:creationId xmlns:a16="http://schemas.microsoft.com/office/drawing/2014/main" id="{593F121D-0C3A-3014-E954-1921F7484920}"/>
              </a:ext>
            </a:extLst>
          </p:cNvPr>
          <p:cNvSpPr/>
          <p:nvPr/>
        </p:nvSpPr>
        <p:spPr>
          <a:xfrm>
            <a:off x="8216833" y="2698512"/>
            <a:ext cx="3756092" cy="3524641"/>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6E7712A4-C13B-1773-50EF-7BF01E2D4F93}"/>
              </a:ext>
            </a:extLst>
          </p:cNvPr>
          <p:cNvSpPr txBox="1"/>
          <p:nvPr/>
        </p:nvSpPr>
        <p:spPr>
          <a:xfrm>
            <a:off x="9205793" y="4764594"/>
            <a:ext cx="1860189" cy="400110"/>
          </a:xfrm>
          <a:prstGeom prst="rect">
            <a:avLst/>
          </a:prstGeom>
          <a:noFill/>
        </p:spPr>
        <p:txBody>
          <a:bodyPr wrap="none" rtlCol="0">
            <a:spAutoFit/>
          </a:bodyPr>
          <a:lstStyle/>
          <a:p>
            <a:r>
              <a:rPr lang="en-US" altLang="zh-CN" sz="2000" b="1" dirty="0">
                <a:solidFill>
                  <a:srgbClr val="92D050"/>
                </a:solidFill>
              </a:rPr>
              <a:t>For KVCache!</a:t>
            </a:r>
            <a:endParaRPr lang="zh-CN" altLang="en-US" sz="2000" b="1" dirty="0">
              <a:solidFill>
                <a:srgbClr val="92D050"/>
              </a:solidFill>
            </a:endParaRPr>
          </a:p>
        </p:txBody>
      </p:sp>
    </p:spTree>
    <p:extLst>
      <p:ext uri="{BB962C8B-B14F-4D97-AF65-F5344CB8AC3E}">
        <p14:creationId xmlns:p14="http://schemas.microsoft.com/office/powerpoint/2010/main" val="3548567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7C5DD-C289-567E-7F17-4EB47D178CE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D0B42423-6951-752D-8D1A-114465FAC03D}"/>
              </a:ext>
            </a:extLst>
          </p:cNvPr>
          <p:cNvSpPr>
            <a:spLocks noGrp="1"/>
          </p:cNvSpPr>
          <p:nvPr>
            <p:ph type="title"/>
          </p:nvPr>
        </p:nvSpPr>
        <p:spPr>
          <a:xfrm>
            <a:off x="581829" y="4541242"/>
            <a:ext cx="11029615" cy="1497507"/>
          </a:xfrm>
        </p:spPr>
        <p:txBody>
          <a:bodyPr/>
          <a:lstStyle/>
          <a:p>
            <a:r>
              <a:rPr lang="en-US" altLang="zh-CN" dirty="0">
                <a:solidFill>
                  <a:schemeClr val="bg1"/>
                </a:solidFill>
                <a:sym typeface="+mn-ea"/>
              </a:rPr>
              <a:t>Core Technologies of Mooncake</a:t>
            </a:r>
          </a:p>
        </p:txBody>
      </p:sp>
      <p:pic>
        <p:nvPicPr>
          <p:cNvPr id="4" name="图片 3">
            <a:extLst>
              <a:ext uri="{FF2B5EF4-FFF2-40B4-BE49-F238E27FC236}">
                <a16:creationId xmlns:a16="http://schemas.microsoft.com/office/drawing/2014/main" id="{307DD34F-C2F3-B24E-001C-A2F3F234359E}"/>
              </a:ext>
            </a:extLst>
          </p:cNvPr>
          <p:cNvPicPr>
            <a:picLocks noChangeAspect="1"/>
          </p:cNvPicPr>
          <p:nvPr/>
        </p:nvPicPr>
        <p:blipFill>
          <a:blip r:embed="rId2"/>
          <a:stretch>
            <a:fillRect/>
          </a:stretch>
        </p:blipFill>
        <p:spPr>
          <a:xfrm>
            <a:off x="5047030" y="933551"/>
            <a:ext cx="6963041" cy="1823093"/>
          </a:xfrm>
          <a:prstGeom prst="rect">
            <a:avLst/>
          </a:prstGeom>
        </p:spPr>
      </p:pic>
      <p:pic>
        <p:nvPicPr>
          <p:cNvPr id="1026" name="Picture 2">
            <a:extLst>
              <a:ext uri="{FF2B5EF4-FFF2-40B4-BE49-F238E27FC236}">
                <a16:creationId xmlns:a16="http://schemas.microsoft.com/office/drawing/2014/main" id="{D1FA9D60-D848-05FB-251A-69D48378B7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188" y="104775"/>
            <a:ext cx="4694237" cy="4901887"/>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a:extLst>
              <a:ext uri="{FF2B5EF4-FFF2-40B4-BE49-F238E27FC236}">
                <a16:creationId xmlns:a16="http://schemas.microsoft.com/office/drawing/2014/main" id="{B8AE53BC-DF16-0BA6-5655-D45B6A6FB50C}"/>
              </a:ext>
            </a:extLst>
          </p:cNvPr>
          <p:cNvPicPr>
            <a:picLocks noChangeAspect="1"/>
          </p:cNvPicPr>
          <p:nvPr/>
        </p:nvPicPr>
        <p:blipFill>
          <a:blip r:embed="rId4"/>
          <a:stretch>
            <a:fillRect/>
          </a:stretch>
        </p:blipFill>
        <p:spPr>
          <a:xfrm>
            <a:off x="5047030" y="3150693"/>
            <a:ext cx="6868404" cy="1724025"/>
          </a:xfrm>
          <a:prstGeom prst="rect">
            <a:avLst/>
          </a:prstGeom>
        </p:spPr>
      </p:pic>
    </p:spTree>
    <p:extLst>
      <p:ext uri="{BB962C8B-B14F-4D97-AF65-F5344CB8AC3E}">
        <p14:creationId xmlns:p14="http://schemas.microsoft.com/office/powerpoint/2010/main" val="2472946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C299E411-980B-FAB9-DE85-57097587C4AD}"/>
              </a:ext>
            </a:extLst>
          </p:cNvPr>
          <p:cNvSpPr>
            <a:spLocks noGrp="1"/>
          </p:cNvSpPr>
          <p:nvPr>
            <p:ph type="title"/>
          </p:nvPr>
        </p:nvSpPr>
        <p:spPr/>
        <p:txBody>
          <a:bodyPr/>
          <a:lstStyle/>
          <a:p>
            <a:r>
              <a:rPr lang="en-US" altLang="zh-CN" dirty="0"/>
              <a:t>Kimi @ Moonshot AI</a:t>
            </a:r>
            <a:endParaRPr lang="zh-CN" altLang="en-US" dirty="0"/>
          </a:p>
        </p:txBody>
      </p:sp>
      <p:pic>
        <p:nvPicPr>
          <p:cNvPr id="6" name="图片 5">
            <a:extLst>
              <a:ext uri="{FF2B5EF4-FFF2-40B4-BE49-F238E27FC236}">
                <a16:creationId xmlns:a16="http://schemas.microsoft.com/office/drawing/2014/main" id="{B44F58A1-93DE-5A02-7F28-65284B747373}"/>
              </a:ext>
            </a:extLst>
          </p:cNvPr>
          <p:cNvPicPr>
            <a:picLocks noChangeAspect="1"/>
          </p:cNvPicPr>
          <p:nvPr/>
        </p:nvPicPr>
        <p:blipFill>
          <a:blip r:embed="rId2"/>
          <a:stretch>
            <a:fillRect/>
          </a:stretch>
        </p:blipFill>
        <p:spPr>
          <a:xfrm>
            <a:off x="270377" y="1475276"/>
            <a:ext cx="5971669" cy="4910820"/>
          </a:xfrm>
          <a:prstGeom prst="rect">
            <a:avLst/>
          </a:prstGeom>
        </p:spPr>
      </p:pic>
      <p:pic>
        <p:nvPicPr>
          <p:cNvPr id="11" name="图片 10">
            <a:extLst>
              <a:ext uri="{FF2B5EF4-FFF2-40B4-BE49-F238E27FC236}">
                <a16:creationId xmlns:a16="http://schemas.microsoft.com/office/drawing/2014/main" id="{3307BCE7-F203-59A7-7CA9-29BD618220CE}"/>
              </a:ext>
            </a:extLst>
          </p:cNvPr>
          <p:cNvPicPr>
            <a:picLocks noChangeAspect="1"/>
          </p:cNvPicPr>
          <p:nvPr/>
        </p:nvPicPr>
        <p:blipFill>
          <a:blip r:embed="rId3"/>
          <a:stretch>
            <a:fillRect/>
          </a:stretch>
        </p:blipFill>
        <p:spPr>
          <a:xfrm>
            <a:off x="6352936" y="1649730"/>
            <a:ext cx="5400914" cy="1320784"/>
          </a:xfrm>
          <a:prstGeom prst="rect">
            <a:avLst/>
          </a:prstGeom>
        </p:spPr>
      </p:pic>
      <p:pic>
        <p:nvPicPr>
          <p:cNvPr id="7" name="图片 6">
            <a:extLst>
              <a:ext uri="{FF2B5EF4-FFF2-40B4-BE49-F238E27FC236}">
                <a16:creationId xmlns:a16="http://schemas.microsoft.com/office/drawing/2014/main" id="{0292B914-9DE0-DC1C-514E-8D55AC5E7655}"/>
              </a:ext>
            </a:extLst>
          </p:cNvPr>
          <p:cNvPicPr>
            <a:picLocks noChangeAspect="1"/>
          </p:cNvPicPr>
          <p:nvPr/>
        </p:nvPicPr>
        <p:blipFill>
          <a:blip r:embed="rId4"/>
          <a:stretch>
            <a:fillRect/>
          </a:stretch>
        </p:blipFill>
        <p:spPr>
          <a:xfrm>
            <a:off x="9932436" y="1543161"/>
            <a:ext cx="1932304" cy="490995"/>
          </a:xfrm>
          <a:prstGeom prst="rect">
            <a:avLst/>
          </a:prstGeom>
        </p:spPr>
      </p:pic>
      <p:pic>
        <p:nvPicPr>
          <p:cNvPr id="13" name="图片 12">
            <a:extLst>
              <a:ext uri="{FF2B5EF4-FFF2-40B4-BE49-F238E27FC236}">
                <a16:creationId xmlns:a16="http://schemas.microsoft.com/office/drawing/2014/main" id="{E712C67C-B563-2DDE-548D-B9D681270522}"/>
              </a:ext>
            </a:extLst>
          </p:cNvPr>
          <p:cNvPicPr>
            <a:picLocks noChangeAspect="1"/>
          </p:cNvPicPr>
          <p:nvPr/>
        </p:nvPicPr>
        <p:blipFill>
          <a:blip r:embed="rId5"/>
          <a:stretch>
            <a:fillRect/>
          </a:stretch>
        </p:blipFill>
        <p:spPr>
          <a:xfrm>
            <a:off x="6439564" y="3081334"/>
            <a:ext cx="5314286" cy="3304762"/>
          </a:xfrm>
          <a:prstGeom prst="rect">
            <a:avLst/>
          </a:prstGeom>
        </p:spPr>
      </p:pic>
    </p:spTree>
    <p:extLst>
      <p:ext uri="{BB962C8B-B14F-4D97-AF65-F5344CB8AC3E}">
        <p14:creationId xmlns:p14="http://schemas.microsoft.com/office/powerpoint/2010/main" val="2721905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E5C99E6E-4B30-902F-AAB4-34060C3958C4}"/>
              </a:ext>
            </a:extLst>
          </p:cNvPr>
          <p:cNvSpPr>
            <a:spLocks noGrp="1"/>
          </p:cNvSpPr>
          <p:nvPr>
            <p:ph type="title"/>
          </p:nvPr>
        </p:nvSpPr>
        <p:spPr>
          <a:xfrm>
            <a:off x="270378" y="87749"/>
            <a:ext cx="9499508" cy="1015200"/>
          </a:xfrm>
        </p:spPr>
        <p:txBody>
          <a:bodyPr>
            <a:normAutofit fontScale="90000"/>
          </a:bodyPr>
          <a:lstStyle/>
          <a:p>
            <a:r>
              <a:rPr lang="en-US" altLang="zh-CN" sz="3200" dirty="0"/>
              <a:t>Mooncake</a:t>
            </a:r>
            <a:r>
              <a:rPr lang="zh-CN" altLang="en-US" sz="3200" dirty="0"/>
              <a:t>：</a:t>
            </a:r>
            <a:r>
              <a:rPr lang="en-US" altLang="zh-CN" sz="3200" dirty="0"/>
              <a:t>A KVCache-centric Disaggregated Architecture </a:t>
            </a:r>
            <a:br>
              <a:rPr lang="en-US" altLang="zh-CN" sz="3200" dirty="0"/>
            </a:br>
            <a:r>
              <a:rPr lang="en-US" altLang="zh-CN" sz="3200" dirty="0"/>
              <a:t>                   for LLM Serving</a:t>
            </a:r>
            <a:endParaRPr lang="zh-CN" altLang="en-US" sz="3200" dirty="0"/>
          </a:p>
        </p:txBody>
      </p:sp>
      <p:grpSp>
        <p:nvGrpSpPr>
          <p:cNvPr id="139" name="组合 138">
            <a:extLst>
              <a:ext uri="{FF2B5EF4-FFF2-40B4-BE49-F238E27FC236}">
                <a16:creationId xmlns:a16="http://schemas.microsoft.com/office/drawing/2014/main" id="{089C1CD2-432E-EF9D-45B9-F6737AC9B037}"/>
              </a:ext>
            </a:extLst>
          </p:cNvPr>
          <p:cNvGrpSpPr/>
          <p:nvPr/>
        </p:nvGrpSpPr>
        <p:grpSpPr>
          <a:xfrm>
            <a:off x="5197858" y="1321341"/>
            <a:ext cx="6729837" cy="4997856"/>
            <a:chOff x="2001537" y="1401079"/>
            <a:chExt cx="6729837" cy="4997856"/>
          </a:xfrm>
        </p:grpSpPr>
        <p:sp>
          <p:nvSpPr>
            <p:cNvPr id="4" name="圆角矩形 256">
              <a:extLst>
                <a:ext uri="{FF2B5EF4-FFF2-40B4-BE49-F238E27FC236}">
                  <a16:creationId xmlns:a16="http://schemas.microsoft.com/office/drawing/2014/main" id="{A1240C59-5B46-6484-A43D-208CA5AC5557}"/>
                </a:ext>
              </a:extLst>
            </p:cNvPr>
            <p:cNvSpPr/>
            <p:nvPr/>
          </p:nvSpPr>
          <p:spPr>
            <a:xfrm>
              <a:off x="2001537" y="1465603"/>
              <a:ext cx="1069894" cy="4815865"/>
            </a:xfrm>
            <a:prstGeom prst="roundRect">
              <a:avLst>
                <a:gd name="adj" fmla="val 5950"/>
              </a:avLst>
            </a:prstGeom>
            <a:solidFill>
              <a:schemeClr val="bg1">
                <a:lumMod val="95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5" name="圆角矩形 70">
              <a:extLst>
                <a:ext uri="{FF2B5EF4-FFF2-40B4-BE49-F238E27FC236}">
                  <a16:creationId xmlns:a16="http://schemas.microsoft.com/office/drawing/2014/main" id="{C6BE4F0D-0046-B501-6D03-FA0321285933}"/>
                </a:ext>
              </a:extLst>
            </p:cNvPr>
            <p:cNvSpPr>
              <a:spLocks noChangeAspect="1"/>
            </p:cNvSpPr>
            <p:nvPr/>
          </p:nvSpPr>
          <p:spPr>
            <a:xfrm>
              <a:off x="3762934" y="4179913"/>
              <a:ext cx="2136417" cy="2103692"/>
            </a:xfrm>
            <a:prstGeom prst="roundRect">
              <a:avLst>
                <a:gd name="adj" fmla="val 7736"/>
              </a:avLst>
            </a:prstGeom>
            <a:solidFill>
              <a:schemeClr val="bg1">
                <a:lumMod val="95000"/>
              </a:schemeClr>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6" name="圆角矩形 69">
              <a:extLst>
                <a:ext uri="{FF2B5EF4-FFF2-40B4-BE49-F238E27FC236}">
                  <a16:creationId xmlns:a16="http://schemas.microsoft.com/office/drawing/2014/main" id="{924667EC-5F5C-4723-0CE5-39429D3399F8}"/>
                </a:ext>
              </a:extLst>
            </p:cNvPr>
            <p:cNvSpPr>
              <a:spLocks noChangeAspect="1"/>
            </p:cNvSpPr>
            <p:nvPr/>
          </p:nvSpPr>
          <p:spPr>
            <a:xfrm>
              <a:off x="3681396" y="4268369"/>
              <a:ext cx="2136417" cy="2103692"/>
            </a:xfrm>
            <a:prstGeom prst="roundRect">
              <a:avLst>
                <a:gd name="adj" fmla="val 7736"/>
              </a:avLst>
            </a:prstGeom>
            <a:solidFill>
              <a:schemeClr val="bg1">
                <a:lumMod val="95000"/>
              </a:schemeClr>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7" name="圆角矩形 186">
              <a:extLst>
                <a:ext uri="{FF2B5EF4-FFF2-40B4-BE49-F238E27FC236}">
                  <a16:creationId xmlns:a16="http://schemas.microsoft.com/office/drawing/2014/main" id="{F8BB7375-03A7-6CCD-7E1C-3C785D446D66}"/>
                </a:ext>
              </a:extLst>
            </p:cNvPr>
            <p:cNvSpPr>
              <a:spLocks noChangeAspect="1"/>
            </p:cNvSpPr>
            <p:nvPr/>
          </p:nvSpPr>
          <p:spPr>
            <a:xfrm>
              <a:off x="6559859" y="4177776"/>
              <a:ext cx="2136417" cy="2103692"/>
            </a:xfrm>
            <a:prstGeom prst="roundRect">
              <a:avLst>
                <a:gd name="adj" fmla="val 7736"/>
              </a:avLst>
            </a:prstGeom>
            <a:solidFill>
              <a:schemeClr val="bg1">
                <a:lumMod val="95000"/>
              </a:schemeClr>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8" name="圆角矩形 187">
              <a:extLst>
                <a:ext uri="{FF2B5EF4-FFF2-40B4-BE49-F238E27FC236}">
                  <a16:creationId xmlns:a16="http://schemas.microsoft.com/office/drawing/2014/main" id="{60EACF37-9F1B-E8D6-2E60-61EAF72F2E98}"/>
                </a:ext>
              </a:extLst>
            </p:cNvPr>
            <p:cNvSpPr>
              <a:spLocks noChangeAspect="1"/>
            </p:cNvSpPr>
            <p:nvPr/>
          </p:nvSpPr>
          <p:spPr>
            <a:xfrm>
              <a:off x="6478322" y="4266232"/>
              <a:ext cx="2136417" cy="2103692"/>
            </a:xfrm>
            <a:prstGeom prst="roundRect">
              <a:avLst>
                <a:gd name="adj" fmla="val 7736"/>
              </a:avLst>
            </a:prstGeom>
            <a:solidFill>
              <a:schemeClr val="bg1">
                <a:lumMod val="95000"/>
              </a:schemeClr>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9" name="圆角矩形 121">
              <a:extLst>
                <a:ext uri="{FF2B5EF4-FFF2-40B4-BE49-F238E27FC236}">
                  <a16:creationId xmlns:a16="http://schemas.microsoft.com/office/drawing/2014/main" id="{2264AECD-2333-6FDC-8B23-CA4308D42C18}"/>
                </a:ext>
              </a:extLst>
            </p:cNvPr>
            <p:cNvSpPr>
              <a:spLocks noChangeAspect="1"/>
            </p:cNvSpPr>
            <p:nvPr/>
          </p:nvSpPr>
          <p:spPr>
            <a:xfrm>
              <a:off x="3754476" y="1478840"/>
              <a:ext cx="2136417" cy="2103692"/>
            </a:xfrm>
            <a:prstGeom prst="roundRect">
              <a:avLst>
                <a:gd name="adj" fmla="val 7736"/>
              </a:avLst>
            </a:prstGeom>
            <a:solidFill>
              <a:schemeClr val="bg1">
                <a:lumMod val="95000"/>
              </a:schemeClr>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10" name="圆角矩形 122">
              <a:extLst>
                <a:ext uri="{FF2B5EF4-FFF2-40B4-BE49-F238E27FC236}">
                  <a16:creationId xmlns:a16="http://schemas.microsoft.com/office/drawing/2014/main" id="{3D91E62D-826D-0AAA-8BB1-7F0B53F6DEC9}"/>
                </a:ext>
              </a:extLst>
            </p:cNvPr>
            <p:cNvSpPr>
              <a:spLocks noChangeAspect="1"/>
            </p:cNvSpPr>
            <p:nvPr/>
          </p:nvSpPr>
          <p:spPr>
            <a:xfrm>
              <a:off x="3672938" y="1567297"/>
              <a:ext cx="2136417" cy="2103692"/>
            </a:xfrm>
            <a:prstGeom prst="roundRect">
              <a:avLst>
                <a:gd name="adj" fmla="val 7736"/>
              </a:avLst>
            </a:prstGeom>
            <a:solidFill>
              <a:schemeClr val="bg1">
                <a:lumMod val="95000"/>
              </a:schemeClr>
            </a:solidFill>
            <a:ln w="12700">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11" name="文本框 10">
              <a:extLst>
                <a:ext uri="{FF2B5EF4-FFF2-40B4-BE49-F238E27FC236}">
                  <a16:creationId xmlns:a16="http://schemas.microsoft.com/office/drawing/2014/main" id="{88A4B4C6-2027-7296-6DE3-A8204589C536}"/>
                </a:ext>
              </a:extLst>
            </p:cNvPr>
            <p:cNvSpPr txBox="1"/>
            <p:nvPr/>
          </p:nvSpPr>
          <p:spPr>
            <a:xfrm>
              <a:off x="2084695" y="1509856"/>
              <a:ext cx="914394" cy="600164"/>
            </a:xfrm>
            <a:prstGeom prst="rect">
              <a:avLst/>
            </a:prstGeom>
            <a:noFill/>
          </p:spPr>
          <p:txBody>
            <a:bodyPr wrap="square" rtlCol="0">
              <a:spAutoFit/>
            </a:bodyPr>
            <a:lstStyle/>
            <a:p>
              <a:pPr algn="ctr"/>
              <a:r>
                <a:rPr kumimoji="1" lang="en-US" altLang="zh-CN" sz="1100" b="1" dirty="0" err="1">
                  <a:latin typeface="Arial" panose="020B0604020202020204" pitchFamily="34" charset="0"/>
                  <a:cs typeface="Arial" panose="020B0604020202020204" pitchFamily="34" charset="0"/>
                </a:rPr>
                <a:t>KVCache</a:t>
              </a:r>
              <a:r>
                <a:rPr kumimoji="1" lang="en-US" altLang="zh-CN" sz="1100" b="1" dirty="0">
                  <a:latin typeface="Arial" panose="020B0604020202020204" pitchFamily="34" charset="0"/>
                  <a:cs typeface="Arial" panose="020B0604020202020204" pitchFamily="34" charset="0"/>
                </a:rPr>
                <a:t>-</a:t>
              </a:r>
            </a:p>
            <a:p>
              <a:pPr algn="ctr"/>
              <a:r>
                <a:rPr kumimoji="1" lang="en-US" altLang="zh-CN" sz="1100" b="1" dirty="0">
                  <a:latin typeface="Arial" panose="020B0604020202020204" pitchFamily="34" charset="0"/>
                  <a:cs typeface="Arial" panose="020B0604020202020204" pitchFamily="34" charset="0"/>
                </a:rPr>
                <a:t>centric</a:t>
              </a:r>
            </a:p>
            <a:p>
              <a:pPr algn="ctr"/>
              <a:r>
                <a:rPr kumimoji="1" lang="en-US" altLang="zh-CN" sz="1100" b="1" dirty="0">
                  <a:latin typeface="Arial" panose="020B0604020202020204" pitchFamily="34" charset="0"/>
                  <a:cs typeface="Arial" panose="020B0604020202020204" pitchFamily="34" charset="0"/>
                </a:rPr>
                <a:t>Conductor</a:t>
              </a:r>
              <a:endParaRPr kumimoji="1" lang="zh-CN" altLang="en-US" sz="1100" b="1" dirty="0">
                <a:latin typeface="Arial" panose="020B0604020202020204" pitchFamily="34" charset="0"/>
                <a:cs typeface="Arial" panose="020B0604020202020204" pitchFamily="34" charset="0"/>
              </a:endParaRPr>
            </a:p>
          </p:txBody>
        </p:sp>
        <p:sp>
          <p:nvSpPr>
            <p:cNvPr id="12" name="矩形 11">
              <a:extLst>
                <a:ext uri="{FF2B5EF4-FFF2-40B4-BE49-F238E27FC236}">
                  <a16:creationId xmlns:a16="http://schemas.microsoft.com/office/drawing/2014/main" id="{D5B79BB6-B025-F14D-8558-5B1D0DC03FDA}"/>
                </a:ext>
              </a:extLst>
            </p:cNvPr>
            <p:cNvSpPr/>
            <p:nvPr/>
          </p:nvSpPr>
          <p:spPr>
            <a:xfrm>
              <a:off x="4656564" y="2297746"/>
              <a:ext cx="320338" cy="151875"/>
            </a:xfrm>
            <a:prstGeom prst="rect">
              <a:avLst/>
            </a:prstGeom>
            <a:solidFill>
              <a:schemeClr val="accent4">
                <a:lumMod val="40000"/>
                <a:lumOff val="6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500" dirty="0">
                <a:solidFill>
                  <a:schemeClr val="tx1"/>
                </a:solidFill>
                <a:latin typeface="Arial" panose="020B0604020202020204" pitchFamily="34" charset="0"/>
                <a:cs typeface="Arial" panose="020B0604020202020204" pitchFamily="34" charset="0"/>
              </a:endParaRPr>
            </a:p>
          </p:txBody>
        </p:sp>
        <p:sp>
          <p:nvSpPr>
            <p:cNvPr id="13" name="矩形 12">
              <a:extLst>
                <a:ext uri="{FF2B5EF4-FFF2-40B4-BE49-F238E27FC236}">
                  <a16:creationId xmlns:a16="http://schemas.microsoft.com/office/drawing/2014/main" id="{E96C1236-DF44-29D3-021E-1FD1CE751F8C}"/>
                </a:ext>
              </a:extLst>
            </p:cNvPr>
            <p:cNvSpPr/>
            <p:nvPr/>
          </p:nvSpPr>
          <p:spPr>
            <a:xfrm>
              <a:off x="4976902" y="2296959"/>
              <a:ext cx="320338" cy="151875"/>
            </a:xfrm>
            <a:prstGeom prst="rect">
              <a:avLst/>
            </a:prstGeom>
            <a:solidFill>
              <a:srgbClr val="B5C7E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4" name="矩形 13">
              <a:extLst>
                <a:ext uri="{FF2B5EF4-FFF2-40B4-BE49-F238E27FC236}">
                  <a16:creationId xmlns:a16="http://schemas.microsoft.com/office/drawing/2014/main" id="{B796CFB3-97C0-2890-2D82-16DE0050CA43}"/>
                </a:ext>
              </a:extLst>
            </p:cNvPr>
            <p:cNvSpPr/>
            <p:nvPr/>
          </p:nvSpPr>
          <p:spPr>
            <a:xfrm>
              <a:off x="5297240" y="2296959"/>
              <a:ext cx="320338" cy="151875"/>
            </a:xfrm>
            <a:prstGeom prst="rect">
              <a:avLst/>
            </a:prstGeom>
            <a:solidFill>
              <a:srgbClr val="B5C7E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5" name="矩形 14">
              <a:extLst>
                <a:ext uri="{FF2B5EF4-FFF2-40B4-BE49-F238E27FC236}">
                  <a16:creationId xmlns:a16="http://schemas.microsoft.com/office/drawing/2014/main" id="{4027F2BA-57DF-7FBB-089C-B79A768B7AE9}"/>
                </a:ext>
              </a:extLst>
            </p:cNvPr>
            <p:cNvSpPr/>
            <p:nvPr/>
          </p:nvSpPr>
          <p:spPr>
            <a:xfrm>
              <a:off x="4976900" y="2144692"/>
              <a:ext cx="320338" cy="151875"/>
            </a:xfrm>
            <a:prstGeom prst="rect">
              <a:avLst/>
            </a:prstGeom>
            <a:solidFill>
              <a:srgbClr val="B5C7E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6" name="矩形 15">
              <a:extLst>
                <a:ext uri="{FF2B5EF4-FFF2-40B4-BE49-F238E27FC236}">
                  <a16:creationId xmlns:a16="http://schemas.microsoft.com/office/drawing/2014/main" id="{E3A63DB3-DE30-63CC-EA22-FED26EFD32BA}"/>
                </a:ext>
              </a:extLst>
            </p:cNvPr>
            <p:cNvSpPr/>
            <p:nvPr/>
          </p:nvSpPr>
          <p:spPr>
            <a:xfrm>
              <a:off x="5297239" y="2144692"/>
              <a:ext cx="320338" cy="151875"/>
            </a:xfrm>
            <a:prstGeom prst="rect">
              <a:avLst/>
            </a:prstGeom>
            <a:solidFill>
              <a:srgbClr val="B5C7E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7" name="矩形 16">
              <a:extLst>
                <a:ext uri="{FF2B5EF4-FFF2-40B4-BE49-F238E27FC236}">
                  <a16:creationId xmlns:a16="http://schemas.microsoft.com/office/drawing/2014/main" id="{BEBB4CA0-BF2A-A51E-9D18-CA57EDA1CD71}"/>
                </a:ext>
              </a:extLst>
            </p:cNvPr>
            <p:cNvSpPr/>
            <p:nvPr/>
          </p:nvSpPr>
          <p:spPr>
            <a:xfrm>
              <a:off x="5297237" y="1992621"/>
              <a:ext cx="320338" cy="151875"/>
            </a:xfrm>
            <a:prstGeom prst="rect">
              <a:avLst/>
            </a:prstGeom>
            <a:solidFill>
              <a:srgbClr val="B5C7E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8" name="文本框 17">
              <a:extLst>
                <a:ext uri="{FF2B5EF4-FFF2-40B4-BE49-F238E27FC236}">
                  <a16:creationId xmlns:a16="http://schemas.microsoft.com/office/drawing/2014/main" id="{89D3E498-E0A3-9F36-541C-ED2A92FCF2B4}"/>
                </a:ext>
              </a:extLst>
            </p:cNvPr>
            <p:cNvSpPr txBox="1"/>
            <p:nvPr/>
          </p:nvSpPr>
          <p:spPr>
            <a:xfrm>
              <a:off x="3762933" y="6133649"/>
              <a:ext cx="1303562"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Decoding Instance</a:t>
              </a:r>
              <a:endParaRPr kumimoji="1" lang="zh-CN" altLang="en-US" sz="1050" dirty="0">
                <a:latin typeface="Arial" panose="020B0604020202020204" pitchFamily="34" charset="0"/>
                <a:cs typeface="Arial" panose="020B0604020202020204" pitchFamily="34" charset="0"/>
              </a:endParaRPr>
            </a:p>
          </p:txBody>
        </p:sp>
        <p:sp>
          <p:nvSpPr>
            <p:cNvPr id="19" name="矩形 18">
              <a:extLst>
                <a:ext uri="{FF2B5EF4-FFF2-40B4-BE49-F238E27FC236}">
                  <a16:creationId xmlns:a16="http://schemas.microsoft.com/office/drawing/2014/main" id="{33CE1327-F5DB-D2F2-A5C6-F86FD00E3862}"/>
                </a:ext>
              </a:extLst>
            </p:cNvPr>
            <p:cNvSpPr/>
            <p:nvPr/>
          </p:nvSpPr>
          <p:spPr>
            <a:xfrm>
              <a:off x="4651918" y="5502834"/>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20" name="矩形 19">
              <a:extLst>
                <a:ext uri="{FF2B5EF4-FFF2-40B4-BE49-F238E27FC236}">
                  <a16:creationId xmlns:a16="http://schemas.microsoft.com/office/drawing/2014/main" id="{44E1DB2B-1906-FBAD-1220-9272319A99CA}"/>
                </a:ext>
              </a:extLst>
            </p:cNvPr>
            <p:cNvSpPr/>
            <p:nvPr/>
          </p:nvSpPr>
          <p:spPr>
            <a:xfrm>
              <a:off x="4783897" y="5502834"/>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21" name="矩形 20">
              <a:extLst>
                <a:ext uri="{FF2B5EF4-FFF2-40B4-BE49-F238E27FC236}">
                  <a16:creationId xmlns:a16="http://schemas.microsoft.com/office/drawing/2014/main" id="{D92373BE-D9A5-92AA-8FD6-61793E931D05}"/>
                </a:ext>
              </a:extLst>
            </p:cNvPr>
            <p:cNvSpPr/>
            <p:nvPr/>
          </p:nvSpPr>
          <p:spPr>
            <a:xfrm>
              <a:off x="4915877" y="5502834"/>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22" name="矩形 21">
              <a:extLst>
                <a:ext uri="{FF2B5EF4-FFF2-40B4-BE49-F238E27FC236}">
                  <a16:creationId xmlns:a16="http://schemas.microsoft.com/office/drawing/2014/main" id="{93F1E08A-92EC-76FD-7C6B-5937895864DF}"/>
                </a:ext>
              </a:extLst>
            </p:cNvPr>
            <p:cNvSpPr/>
            <p:nvPr/>
          </p:nvSpPr>
          <p:spPr>
            <a:xfrm>
              <a:off x="5047856" y="5502834"/>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23" name="矩形 22">
              <a:extLst>
                <a:ext uri="{FF2B5EF4-FFF2-40B4-BE49-F238E27FC236}">
                  <a16:creationId xmlns:a16="http://schemas.microsoft.com/office/drawing/2014/main" id="{30F4008A-261B-8AAC-C9A4-DEAECD64D2FB}"/>
                </a:ext>
              </a:extLst>
            </p:cNvPr>
            <p:cNvSpPr/>
            <p:nvPr/>
          </p:nvSpPr>
          <p:spPr>
            <a:xfrm>
              <a:off x="5181732" y="5503899"/>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24" name="矩形 23">
              <a:extLst>
                <a:ext uri="{FF2B5EF4-FFF2-40B4-BE49-F238E27FC236}">
                  <a16:creationId xmlns:a16="http://schemas.microsoft.com/office/drawing/2014/main" id="{6E89362A-326F-DA0D-E51A-D1910585543B}"/>
                </a:ext>
              </a:extLst>
            </p:cNvPr>
            <p:cNvSpPr/>
            <p:nvPr/>
          </p:nvSpPr>
          <p:spPr>
            <a:xfrm>
              <a:off x="5313712" y="5503899"/>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25" name="矩形 24">
              <a:extLst>
                <a:ext uri="{FF2B5EF4-FFF2-40B4-BE49-F238E27FC236}">
                  <a16:creationId xmlns:a16="http://schemas.microsoft.com/office/drawing/2014/main" id="{A6F1080F-1C5C-E542-7C9F-A619F6A03A65}"/>
                </a:ext>
              </a:extLst>
            </p:cNvPr>
            <p:cNvSpPr/>
            <p:nvPr/>
          </p:nvSpPr>
          <p:spPr>
            <a:xfrm>
              <a:off x="5447385" y="5503899"/>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26" name="矩形 25">
              <a:extLst>
                <a:ext uri="{FF2B5EF4-FFF2-40B4-BE49-F238E27FC236}">
                  <a16:creationId xmlns:a16="http://schemas.microsoft.com/office/drawing/2014/main" id="{EF4C5CEB-8BA2-EF60-7C0C-104A684CE6B6}"/>
                </a:ext>
              </a:extLst>
            </p:cNvPr>
            <p:cNvSpPr/>
            <p:nvPr/>
          </p:nvSpPr>
          <p:spPr>
            <a:xfrm>
              <a:off x="4916175" y="5784621"/>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27" name="矩形 26">
              <a:extLst>
                <a:ext uri="{FF2B5EF4-FFF2-40B4-BE49-F238E27FC236}">
                  <a16:creationId xmlns:a16="http://schemas.microsoft.com/office/drawing/2014/main" id="{CB695CB2-CEEF-457F-83DC-6B91F20C43C3}"/>
                </a:ext>
              </a:extLst>
            </p:cNvPr>
            <p:cNvSpPr/>
            <p:nvPr/>
          </p:nvSpPr>
          <p:spPr>
            <a:xfrm>
              <a:off x="5048155" y="5784621"/>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28" name="矩形 27">
              <a:extLst>
                <a:ext uri="{FF2B5EF4-FFF2-40B4-BE49-F238E27FC236}">
                  <a16:creationId xmlns:a16="http://schemas.microsoft.com/office/drawing/2014/main" id="{5E906B38-E90F-3506-D6FC-4AF2C15A80CD}"/>
                </a:ext>
              </a:extLst>
            </p:cNvPr>
            <p:cNvSpPr/>
            <p:nvPr/>
          </p:nvSpPr>
          <p:spPr>
            <a:xfrm>
              <a:off x="5182030" y="5785686"/>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29" name="矩形 28">
              <a:extLst>
                <a:ext uri="{FF2B5EF4-FFF2-40B4-BE49-F238E27FC236}">
                  <a16:creationId xmlns:a16="http://schemas.microsoft.com/office/drawing/2014/main" id="{9ED2F142-97A8-439B-77D9-0F16319A4B98}"/>
                </a:ext>
              </a:extLst>
            </p:cNvPr>
            <p:cNvSpPr/>
            <p:nvPr/>
          </p:nvSpPr>
          <p:spPr>
            <a:xfrm>
              <a:off x="5314010" y="5785686"/>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30" name="矩形 29">
              <a:extLst>
                <a:ext uri="{FF2B5EF4-FFF2-40B4-BE49-F238E27FC236}">
                  <a16:creationId xmlns:a16="http://schemas.microsoft.com/office/drawing/2014/main" id="{7C7842CC-4611-5610-B235-0E5699FC4321}"/>
                </a:ext>
              </a:extLst>
            </p:cNvPr>
            <p:cNvSpPr/>
            <p:nvPr/>
          </p:nvSpPr>
          <p:spPr>
            <a:xfrm>
              <a:off x="5447684" y="5785686"/>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31" name="矩形 30">
              <a:extLst>
                <a:ext uri="{FF2B5EF4-FFF2-40B4-BE49-F238E27FC236}">
                  <a16:creationId xmlns:a16="http://schemas.microsoft.com/office/drawing/2014/main" id="{0676997C-BCAD-D0BA-302F-F3FD9A9D5F92}"/>
                </a:ext>
              </a:extLst>
            </p:cNvPr>
            <p:cNvSpPr/>
            <p:nvPr/>
          </p:nvSpPr>
          <p:spPr>
            <a:xfrm>
              <a:off x="5579066" y="5785686"/>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32" name="矩形 31">
              <a:extLst>
                <a:ext uri="{FF2B5EF4-FFF2-40B4-BE49-F238E27FC236}">
                  <a16:creationId xmlns:a16="http://schemas.microsoft.com/office/drawing/2014/main" id="{D5AC979C-C159-2640-6BAF-859FF6ECE887}"/>
                </a:ext>
              </a:extLst>
            </p:cNvPr>
            <p:cNvSpPr/>
            <p:nvPr/>
          </p:nvSpPr>
          <p:spPr>
            <a:xfrm>
              <a:off x="3721676" y="4969360"/>
              <a:ext cx="2038008" cy="116429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33" name="圆角矩形 107">
              <a:extLst>
                <a:ext uri="{FF2B5EF4-FFF2-40B4-BE49-F238E27FC236}">
                  <a16:creationId xmlns:a16="http://schemas.microsoft.com/office/drawing/2014/main" id="{A05BED70-87DE-A68F-3350-9BA19934A07B}"/>
                </a:ext>
              </a:extLst>
            </p:cNvPr>
            <p:cNvSpPr/>
            <p:nvPr/>
          </p:nvSpPr>
          <p:spPr>
            <a:xfrm>
              <a:off x="4553087" y="5113940"/>
              <a:ext cx="1157958" cy="235900"/>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1000" dirty="0">
                  <a:solidFill>
                    <a:schemeClr val="tx1"/>
                  </a:solidFill>
                  <a:latin typeface="Arial" panose="020B0604020202020204" pitchFamily="34" charset="0"/>
                  <a:cs typeface="Arial" panose="020B0604020202020204" pitchFamily="34" charset="0"/>
                </a:rPr>
                <a:t>Paged KVCache</a:t>
              </a:r>
              <a:endParaRPr kumimoji="1" lang="zh-CN" altLang="en-US" sz="1000" dirty="0">
                <a:solidFill>
                  <a:schemeClr val="tx1"/>
                </a:solidFill>
                <a:latin typeface="Arial" panose="020B0604020202020204" pitchFamily="34" charset="0"/>
                <a:cs typeface="Arial" panose="020B0604020202020204" pitchFamily="34" charset="0"/>
              </a:endParaRPr>
            </a:p>
          </p:txBody>
        </p:sp>
        <p:sp>
          <p:nvSpPr>
            <p:cNvPr id="34" name="矩形 33">
              <a:extLst>
                <a:ext uri="{FF2B5EF4-FFF2-40B4-BE49-F238E27FC236}">
                  <a16:creationId xmlns:a16="http://schemas.microsoft.com/office/drawing/2014/main" id="{9467B531-9CE3-0442-4F1F-777D3A801798}"/>
                </a:ext>
              </a:extLst>
            </p:cNvPr>
            <p:cNvSpPr/>
            <p:nvPr/>
          </p:nvSpPr>
          <p:spPr>
            <a:xfrm>
              <a:off x="3721676" y="4326044"/>
              <a:ext cx="2038008" cy="497057"/>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35" name="文本框 34">
              <a:extLst>
                <a:ext uri="{FF2B5EF4-FFF2-40B4-BE49-F238E27FC236}">
                  <a16:creationId xmlns:a16="http://schemas.microsoft.com/office/drawing/2014/main" id="{799BB369-ACF7-65EE-F995-57F7E3A90DE0}"/>
                </a:ext>
              </a:extLst>
            </p:cNvPr>
            <p:cNvSpPr txBox="1"/>
            <p:nvPr/>
          </p:nvSpPr>
          <p:spPr>
            <a:xfrm>
              <a:off x="3720577" y="4962932"/>
              <a:ext cx="902811"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GPU/VRAM</a:t>
              </a:r>
              <a:endParaRPr kumimoji="1" lang="zh-CN" altLang="en-US" sz="1050" dirty="0">
                <a:latin typeface="Arial" panose="020B0604020202020204" pitchFamily="34" charset="0"/>
                <a:cs typeface="Arial" panose="020B0604020202020204" pitchFamily="34" charset="0"/>
              </a:endParaRPr>
            </a:p>
          </p:txBody>
        </p:sp>
        <p:grpSp>
          <p:nvGrpSpPr>
            <p:cNvPr id="36" name="组合 35">
              <a:extLst>
                <a:ext uri="{FF2B5EF4-FFF2-40B4-BE49-F238E27FC236}">
                  <a16:creationId xmlns:a16="http://schemas.microsoft.com/office/drawing/2014/main" id="{636B6891-8B14-FD3C-2A30-81548C3F0C6A}"/>
                </a:ext>
              </a:extLst>
            </p:cNvPr>
            <p:cNvGrpSpPr/>
            <p:nvPr/>
          </p:nvGrpSpPr>
          <p:grpSpPr>
            <a:xfrm>
              <a:off x="3697124" y="5597315"/>
              <a:ext cx="793808" cy="423134"/>
              <a:chOff x="2259063" y="5711980"/>
              <a:chExt cx="1063992" cy="575976"/>
            </a:xfrm>
          </p:grpSpPr>
          <p:sp>
            <p:nvSpPr>
              <p:cNvPr id="37" name="圆角矩形 109">
                <a:extLst>
                  <a:ext uri="{FF2B5EF4-FFF2-40B4-BE49-F238E27FC236}">
                    <a16:creationId xmlns:a16="http://schemas.microsoft.com/office/drawing/2014/main" id="{D0015082-266E-2EA4-27C1-6DA2CBE64D1A}"/>
                  </a:ext>
                </a:extLst>
              </p:cNvPr>
              <p:cNvSpPr/>
              <p:nvPr/>
            </p:nvSpPr>
            <p:spPr>
              <a:xfrm>
                <a:off x="2348500" y="5711980"/>
                <a:ext cx="891720" cy="55327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38" name="文本框 37">
                <a:extLst>
                  <a:ext uri="{FF2B5EF4-FFF2-40B4-BE49-F238E27FC236}">
                    <a16:creationId xmlns:a16="http://schemas.microsoft.com/office/drawing/2014/main" id="{D404D776-17A0-6CFE-4C46-770A4A73A525}"/>
                  </a:ext>
                </a:extLst>
              </p:cNvPr>
              <p:cNvSpPr txBox="1"/>
              <p:nvPr/>
            </p:nvSpPr>
            <p:spPr>
              <a:xfrm>
                <a:off x="2259063" y="5722374"/>
                <a:ext cx="1063992" cy="565582"/>
              </a:xfrm>
              <a:prstGeom prst="rect">
                <a:avLst/>
              </a:prstGeom>
              <a:noFill/>
            </p:spPr>
            <p:txBody>
              <a:bodyPr wrap="none" rtlCol="0">
                <a:spAutoFit/>
              </a:bodyPr>
              <a:lstStyle/>
              <a:p>
                <a:pPr algn="ctr"/>
                <a:r>
                  <a:rPr kumimoji="1" lang="en-US" altLang="zh-CN" sz="1050" dirty="0">
                    <a:latin typeface="Arial" panose="020B0604020202020204" pitchFamily="34" charset="0"/>
                    <a:cs typeface="Arial" panose="020B0604020202020204" pitchFamily="34" charset="0"/>
                  </a:rPr>
                  <a:t>Local</a:t>
                </a:r>
              </a:p>
              <a:p>
                <a:pPr algn="ctr"/>
                <a:r>
                  <a:rPr kumimoji="1" lang="en-US" altLang="zh-CN" sz="1050" dirty="0">
                    <a:latin typeface="Arial" panose="020B0604020202020204" pitchFamily="34" charset="0"/>
                    <a:cs typeface="Arial" panose="020B0604020202020204" pitchFamily="34" charset="0"/>
                  </a:rPr>
                  <a:t>Scheduler</a:t>
                </a:r>
                <a:endParaRPr kumimoji="1" lang="zh-CN" altLang="en-US" sz="1050" dirty="0">
                  <a:latin typeface="Arial" panose="020B0604020202020204" pitchFamily="34" charset="0"/>
                  <a:cs typeface="Arial" panose="020B0604020202020204" pitchFamily="34" charset="0"/>
                </a:endParaRPr>
              </a:p>
            </p:txBody>
          </p:sp>
        </p:grpSp>
        <p:sp>
          <p:nvSpPr>
            <p:cNvPr id="39" name="箭头: 右 198">
              <a:extLst>
                <a:ext uri="{FF2B5EF4-FFF2-40B4-BE49-F238E27FC236}">
                  <a16:creationId xmlns:a16="http://schemas.microsoft.com/office/drawing/2014/main" id="{3D468458-B64F-90BA-A929-343E204AB5EC}"/>
                </a:ext>
              </a:extLst>
            </p:cNvPr>
            <p:cNvSpPr>
              <a:spLocks noChangeAspect="1"/>
            </p:cNvSpPr>
            <p:nvPr/>
          </p:nvSpPr>
          <p:spPr>
            <a:xfrm>
              <a:off x="4458545" y="5734092"/>
              <a:ext cx="164680" cy="105398"/>
            </a:xfrm>
            <a:prstGeom prst="rightArrow">
              <a:avLst/>
            </a:prstGeom>
            <a:solidFill>
              <a:schemeClr val="tx1">
                <a:lumMod val="85000"/>
                <a:lumOff val="1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40" name="文本框 39">
              <a:extLst>
                <a:ext uri="{FF2B5EF4-FFF2-40B4-BE49-F238E27FC236}">
                  <a16:creationId xmlns:a16="http://schemas.microsoft.com/office/drawing/2014/main" id="{B4DD00CC-81EF-FB89-8A04-7A61176B5F2A}"/>
                </a:ext>
              </a:extLst>
            </p:cNvPr>
            <p:cNvSpPr txBox="1"/>
            <p:nvPr/>
          </p:nvSpPr>
          <p:spPr>
            <a:xfrm>
              <a:off x="3728745" y="4325062"/>
              <a:ext cx="1218603"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CPU/DRAM/SSD</a:t>
              </a:r>
              <a:endParaRPr kumimoji="1" lang="zh-CN" altLang="en-US" sz="1050" dirty="0">
                <a:latin typeface="Arial" panose="020B0604020202020204" pitchFamily="34" charset="0"/>
                <a:cs typeface="Arial" panose="020B0604020202020204" pitchFamily="34" charset="0"/>
              </a:endParaRPr>
            </a:p>
          </p:txBody>
        </p:sp>
        <p:sp>
          <p:nvSpPr>
            <p:cNvPr id="41" name="矩形 40">
              <a:extLst>
                <a:ext uri="{FF2B5EF4-FFF2-40B4-BE49-F238E27FC236}">
                  <a16:creationId xmlns:a16="http://schemas.microsoft.com/office/drawing/2014/main" id="{578C7ECE-C868-3C45-4B59-3A03CF8E2590}"/>
                </a:ext>
              </a:extLst>
            </p:cNvPr>
            <p:cNvSpPr/>
            <p:nvPr/>
          </p:nvSpPr>
          <p:spPr>
            <a:xfrm>
              <a:off x="3722143" y="1829755"/>
              <a:ext cx="2038008" cy="110065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42" name="圆角矩形 138">
              <a:extLst>
                <a:ext uri="{FF2B5EF4-FFF2-40B4-BE49-F238E27FC236}">
                  <a16:creationId xmlns:a16="http://schemas.microsoft.com/office/drawing/2014/main" id="{54905964-C788-BE36-0F1C-65F637F40E31}"/>
                </a:ext>
              </a:extLst>
            </p:cNvPr>
            <p:cNvSpPr/>
            <p:nvPr/>
          </p:nvSpPr>
          <p:spPr>
            <a:xfrm>
              <a:off x="4553087" y="2598067"/>
              <a:ext cx="1157958" cy="235900"/>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1000" dirty="0">
                  <a:solidFill>
                    <a:schemeClr val="tx1"/>
                  </a:solidFill>
                  <a:latin typeface="Arial" panose="020B0604020202020204" pitchFamily="34" charset="0"/>
                  <a:cs typeface="Arial" panose="020B0604020202020204" pitchFamily="34" charset="0"/>
                </a:rPr>
                <a:t>Paged KVCache</a:t>
              </a:r>
              <a:endParaRPr kumimoji="1" lang="zh-CN" altLang="en-US" sz="1000" dirty="0">
                <a:solidFill>
                  <a:schemeClr val="tx1"/>
                </a:solidFill>
                <a:latin typeface="Arial" panose="020B0604020202020204" pitchFamily="34" charset="0"/>
                <a:cs typeface="Arial" panose="020B0604020202020204" pitchFamily="34" charset="0"/>
              </a:endParaRPr>
            </a:p>
          </p:txBody>
        </p:sp>
        <p:sp>
          <p:nvSpPr>
            <p:cNvPr id="43" name="文本框 42">
              <a:extLst>
                <a:ext uri="{FF2B5EF4-FFF2-40B4-BE49-F238E27FC236}">
                  <a16:creationId xmlns:a16="http://schemas.microsoft.com/office/drawing/2014/main" id="{D1C9EFDC-9972-D998-8C95-070681514394}"/>
                </a:ext>
              </a:extLst>
            </p:cNvPr>
            <p:cNvSpPr txBox="1"/>
            <p:nvPr/>
          </p:nvSpPr>
          <p:spPr>
            <a:xfrm>
              <a:off x="3720577" y="1809938"/>
              <a:ext cx="902811"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GPU/VRAM</a:t>
              </a:r>
              <a:endParaRPr kumimoji="1" lang="zh-CN" altLang="en-US" sz="1050" dirty="0">
                <a:latin typeface="Arial" panose="020B0604020202020204" pitchFamily="34" charset="0"/>
                <a:cs typeface="Arial" panose="020B0604020202020204" pitchFamily="34" charset="0"/>
              </a:endParaRPr>
            </a:p>
          </p:txBody>
        </p:sp>
        <p:sp>
          <p:nvSpPr>
            <p:cNvPr id="44" name="圆角矩形 141">
              <a:extLst>
                <a:ext uri="{FF2B5EF4-FFF2-40B4-BE49-F238E27FC236}">
                  <a16:creationId xmlns:a16="http://schemas.microsoft.com/office/drawing/2014/main" id="{9E85E796-BF30-4CD5-0F8F-FECA299B6F8F}"/>
                </a:ext>
              </a:extLst>
            </p:cNvPr>
            <p:cNvSpPr/>
            <p:nvPr/>
          </p:nvSpPr>
          <p:spPr>
            <a:xfrm>
              <a:off x="3763850" y="2040773"/>
              <a:ext cx="665282" cy="801276"/>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45" name="文本框 44">
              <a:extLst>
                <a:ext uri="{FF2B5EF4-FFF2-40B4-BE49-F238E27FC236}">
                  <a16:creationId xmlns:a16="http://schemas.microsoft.com/office/drawing/2014/main" id="{AE2568A2-4BF5-8EBC-B35B-8D52AB516161}"/>
                </a:ext>
              </a:extLst>
            </p:cNvPr>
            <p:cNvSpPr txBox="1"/>
            <p:nvPr/>
          </p:nvSpPr>
          <p:spPr>
            <a:xfrm>
              <a:off x="3705162" y="2093717"/>
              <a:ext cx="793808" cy="738664"/>
            </a:xfrm>
            <a:prstGeom prst="rect">
              <a:avLst/>
            </a:prstGeom>
            <a:noFill/>
          </p:spPr>
          <p:txBody>
            <a:bodyPr wrap="none" rtlCol="0">
              <a:spAutoFit/>
            </a:bodyPr>
            <a:lstStyle/>
            <a:p>
              <a:pPr algn="ctr"/>
              <a:r>
                <a:rPr kumimoji="1" lang="en-US" altLang="zh-CN" sz="1050" dirty="0">
                  <a:latin typeface="Arial" panose="020B0604020202020204" pitchFamily="34" charset="0"/>
                  <a:cs typeface="Arial" panose="020B0604020202020204" pitchFamily="34" charset="0"/>
                </a:rPr>
                <a:t>Local</a:t>
              </a:r>
            </a:p>
            <a:p>
              <a:pPr algn="ctr"/>
              <a:r>
                <a:rPr kumimoji="1" lang="en-US" altLang="zh-CN" sz="1050" dirty="0">
                  <a:latin typeface="Arial" panose="020B0604020202020204" pitchFamily="34" charset="0"/>
                  <a:cs typeface="Arial" panose="020B0604020202020204" pitchFamily="34" charset="0"/>
                </a:rPr>
                <a:t>Chunked</a:t>
              </a:r>
            </a:p>
            <a:p>
              <a:pPr algn="ctr"/>
              <a:r>
                <a:rPr kumimoji="1" lang="en-US" altLang="zh-CN" sz="1050" dirty="0">
                  <a:latin typeface="Arial" panose="020B0604020202020204" pitchFamily="34" charset="0"/>
                  <a:cs typeface="Arial" panose="020B0604020202020204" pitchFamily="34" charset="0"/>
                </a:rPr>
                <a:t>Prefill</a:t>
              </a:r>
            </a:p>
            <a:p>
              <a:pPr algn="ctr"/>
              <a:r>
                <a:rPr kumimoji="1" lang="en-US" altLang="zh-CN" sz="1050" dirty="0">
                  <a:latin typeface="Arial" panose="020B0604020202020204" pitchFamily="34" charset="0"/>
                  <a:cs typeface="Arial" panose="020B0604020202020204" pitchFamily="34" charset="0"/>
                </a:rPr>
                <a:t>Scheduler</a:t>
              </a:r>
              <a:endParaRPr kumimoji="1" lang="zh-CN" altLang="en-US" sz="1050" dirty="0">
                <a:latin typeface="Arial" panose="020B0604020202020204" pitchFamily="34" charset="0"/>
                <a:cs typeface="Arial" panose="020B0604020202020204" pitchFamily="34" charset="0"/>
              </a:endParaRPr>
            </a:p>
          </p:txBody>
        </p:sp>
        <p:sp>
          <p:nvSpPr>
            <p:cNvPr id="46" name="箭头: 右 198">
              <a:extLst>
                <a:ext uri="{FF2B5EF4-FFF2-40B4-BE49-F238E27FC236}">
                  <a16:creationId xmlns:a16="http://schemas.microsoft.com/office/drawing/2014/main" id="{D16CE9BE-14A8-9464-4A0D-486A331267AA}"/>
                </a:ext>
              </a:extLst>
            </p:cNvPr>
            <p:cNvSpPr>
              <a:spLocks noChangeAspect="1"/>
            </p:cNvSpPr>
            <p:nvPr/>
          </p:nvSpPr>
          <p:spPr>
            <a:xfrm>
              <a:off x="4456168" y="2323222"/>
              <a:ext cx="164680" cy="105398"/>
            </a:xfrm>
            <a:prstGeom prst="rightArrow">
              <a:avLst/>
            </a:prstGeom>
            <a:solidFill>
              <a:schemeClr val="tx1">
                <a:lumMod val="85000"/>
                <a:lumOff val="1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47" name="文本框 46">
              <a:extLst>
                <a:ext uri="{FF2B5EF4-FFF2-40B4-BE49-F238E27FC236}">
                  <a16:creationId xmlns:a16="http://schemas.microsoft.com/office/drawing/2014/main" id="{8ECC8893-9F00-04A7-C420-1BFAF16271C3}"/>
                </a:ext>
              </a:extLst>
            </p:cNvPr>
            <p:cNvSpPr txBox="1"/>
            <p:nvPr/>
          </p:nvSpPr>
          <p:spPr>
            <a:xfrm>
              <a:off x="3720576" y="1583834"/>
              <a:ext cx="1069524"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Prefill Instance</a:t>
              </a:r>
              <a:endParaRPr kumimoji="1" lang="zh-CN" altLang="en-US" sz="1050" dirty="0">
                <a:latin typeface="Arial" panose="020B0604020202020204" pitchFamily="34" charset="0"/>
                <a:cs typeface="Arial" panose="020B0604020202020204" pitchFamily="34" charset="0"/>
              </a:endParaRPr>
            </a:p>
          </p:txBody>
        </p:sp>
        <p:sp>
          <p:nvSpPr>
            <p:cNvPr id="48" name="文本框 47">
              <a:extLst>
                <a:ext uri="{FF2B5EF4-FFF2-40B4-BE49-F238E27FC236}">
                  <a16:creationId xmlns:a16="http://schemas.microsoft.com/office/drawing/2014/main" id="{35035AB2-6C5A-2C45-453D-AA5DCD6E6843}"/>
                </a:ext>
              </a:extLst>
            </p:cNvPr>
            <p:cNvSpPr txBox="1"/>
            <p:nvPr/>
          </p:nvSpPr>
          <p:spPr>
            <a:xfrm>
              <a:off x="4097079" y="4591950"/>
              <a:ext cx="1745991"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Distributed KVCache Pool</a:t>
              </a:r>
              <a:endParaRPr kumimoji="1" lang="zh-CN" altLang="en-US" sz="1050" dirty="0">
                <a:latin typeface="Arial" panose="020B0604020202020204" pitchFamily="34" charset="0"/>
                <a:cs typeface="Arial" panose="020B0604020202020204" pitchFamily="34" charset="0"/>
              </a:endParaRPr>
            </a:p>
          </p:txBody>
        </p:sp>
        <p:sp>
          <p:nvSpPr>
            <p:cNvPr id="49" name="矩形 48">
              <a:extLst>
                <a:ext uri="{FF2B5EF4-FFF2-40B4-BE49-F238E27FC236}">
                  <a16:creationId xmlns:a16="http://schemas.microsoft.com/office/drawing/2014/main" id="{8D428018-235D-1CBE-A9C4-02F4682A95B4}"/>
                </a:ext>
              </a:extLst>
            </p:cNvPr>
            <p:cNvSpPr/>
            <p:nvPr/>
          </p:nvSpPr>
          <p:spPr>
            <a:xfrm>
              <a:off x="3722143" y="3094171"/>
              <a:ext cx="2038008" cy="497057"/>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50" name="文本框 49">
              <a:extLst>
                <a:ext uri="{FF2B5EF4-FFF2-40B4-BE49-F238E27FC236}">
                  <a16:creationId xmlns:a16="http://schemas.microsoft.com/office/drawing/2014/main" id="{A063D97F-1436-8E6B-246E-04BBB6FC028A}"/>
                </a:ext>
              </a:extLst>
            </p:cNvPr>
            <p:cNvSpPr txBox="1"/>
            <p:nvPr/>
          </p:nvSpPr>
          <p:spPr>
            <a:xfrm>
              <a:off x="3722270" y="3093189"/>
              <a:ext cx="1218603"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CPU/DRAM/SSD</a:t>
              </a:r>
              <a:endParaRPr kumimoji="1" lang="zh-CN" altLang="en-US" sz="1050" dirty="0">
                <a:latin typeface="Arial" panose="020B0604020202020204" pitchFamily="34" charset="0"/>
                <a:cs typeface="Arial" panose="020B0604020202020204" pitchFamily="34" charset="0"/>
              </a:endParaRPr>
            </a:p>
          </p:txBody>
        </p:sp>
        <p:sp>
          <p:nvSpPr>
            <p:cNvPr id="51" name="文本框 50">
              <a:extLst>
                <a:ext uri="{FF2B5EF4-FFF2-40B4-BE49-F238E27FC236}">
                  <a16:creationId xmlns:a16="http://schemas.microsoft.com/office/drawing/2014/main" id="{40BB1B43-BD58-B99C-8591-247166A1EB3D}"/>
                </a:ext>
              </a:extLst>
            </p:cNvPr>
            <p:cNvSpPr txBox="1"/>
            <p:nvPr/>
          </p:nvSpPr>
          <p:spPr>
            <a:xfrm>
              <a:off x="4090604" y="3360078"/>
              <a:ext cx="1745991"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Distributed KVCache Pool</a:t>
              </a:r>
              <a:endParaRPr kumimoji="1" lang="zh-CN" altLang="en-US" sz="1050" dirty="0">
                <a:latin typeface="Arial" panose="020B0604020202020204" pitchFamily="34" charset="0"/>
                <a:cs typeface="Arial" panose="020B0604020202020204" pitchFamily="34" charset="0"/>
              </a:endParaRPr>
            </a:p>
          </p:txBody>
        </p:sp>
        <p:sp>
          <p:nvSpPr>
            <p:cNvPr id="52" name="汇总连接 150">
              <a:extLst>
                <a:ext uri="{FF2B5EF4-FFF2-40B4-BE49-F238E27FC236}">
                  <a16:creationId xmlns:a16="http://schemas.microsoft.com/office/drawing/2014/main" id="{089B47A5-3270-000F-1F6F-E750E4BCEE07}"/>
                </a:ext>
              </a:extLst>
            </p:cNvPr>
            <p:cNvSpPr/>
            <p:nvPr/>
          </p:nvSpPr>
          <p:spPr>
            <a:xfrm>
              <a:off x="6005368" y="3834052"/>
              <a:ext cx="268584" cy="264470"/>
            </a:xfrm>
            <a:prstGeom prst="flowChartSummingJunction">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53" name="圆角矩形 151">
              <a:extLst>
                <a:ext uri="{FF2B5EF4-FFF2-40B4-BE49-F238E27FC236}">
                  <a16:creationId xmlns:a16="http://schemas.microsoft.com/office/drawing/2014/main" id="{99B12774-296E-37D0-2174-87B02B5932F1}"/>
                </a:ext>
              </a:extLst>
            </p:cNvPr>
            <p:cNvSpPr>
              <a:spLocks noChangeAspect="1"/>
            </p:cNvSpPr>
            <p:nvPr/>
          </p:nvSpPr>
          <p:spPr>
            <a:xfrm>
              <a:off x="6557103" y="1478840"/>
              <a:ext cx="2136417" cy="2103692"/>
            </a:xfrm>
            <a:prstGeom prst="roundRect">
              <a:avLst>
                <a:gd name="adj" fmla="val 7736"/>
              </a:avLst>
            </a:prstGeom>
            <a:solidFill>
              <a:schemeClr val="bg1">
                <a:lumMod val="95000"/>
              </a:schemeClr>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54" name="圆角矩形 152">
              <a:extLst>
                <a:ext uri="{FF2B5EF4-FFF2-40B4-BE49-F238E27FC236}">
                  <a16:creationId xmlns:a16="http://schemas.microsoft.com/office/drawing/2014/main" id="{97B45A74-3672-C280-D412-8F8DBAE20AEF}"/>
                </a:ext>
              </a:extLst>
            </p:cNvPr>
            <p:cNvSpPr>
              <a:spLocks noChangeAspect="1"/>
            </p:cNvSpPr>
            <p:nvPr/>
          </p:nvSpPr>
          <p:spPr>
            <a:xfrm>
              <a:off x="6475566" y="1567297"/>
              <a:ext cx="2136417" cy="2103692"/>
            </a:xfrm>
            <a:prstGeom prst="roundRect">
              <a:avLst>
                <a:gd name="adj" fmla="val 7736"/>
              </a:avLst>
            </a:prstGeom>
            <a:solidFill>
              <a:schemeClr val="bg1">
                <a:lumMod val="95000"/>
              </a:schemeClr>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55" name="矩形 54">
              <a:extLst>
                <a:ext uri="{FF2B5EF4-FFF2-40B4-BE49-F238E27FC236}">
                  <a16:creationId xmlns:a16="http://schemas.microsoft.com/office/drawing/2014/main" id="{07DDE597-221D-CC45-FE4C-017CD87EEAF2}"/>
                </a:ext>
              </a:extLst>
            </p:cNvPr>
            <p:cNvSpPr/>
            <p:nvPr/>
          </p:nvSpPr>
          <p:spPr>
            <a:xfrm>
              <a:off x="7459191" y="2297746"/>
              <a:ext cx="320338" cy="151875"/>
            </a:xfrm>
            <a:prstGeom prst="rect">
              <a:avLst/>
            </a:prstGeom>
            <a:solidFill>
              <a:schemeClr val="accent4">
                <a:lumMod val="40000"/>
                <a:lumOff val="6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300" dirty="0">
                <a:solidFill>
                  <a:schemeClr val="tx1"/>
                </a:solidFill>
                <a:latin typeface="Arial" panose="020B0604020202020204" pitchFamily="34" charset="0"/>
                <a:cs typeface="Arial" panose="020B0604020202020204" pitchFamily="34" charset="0"/>
              </a:endParaRPr>
            </a:p>
          </p:txBody>
        </p:sp>
        <p:sp>
          <p:nvSpPr>
            <p:cNvPr id="56" name="矩形 55">
              <a:extLst>
                <a:ext uri="{FF2B5EF4-FFF2-40B4-BE49-F238E27FC236}">
                  <a16:creationId xmlns:a16="http://schemas.microsoft.com/office/drawing/2014/main" id="{7D802A59-5045-D2B3-DA26-0C6A4862EA4C}"/>
                </a:ext>
              </a:extLst>
            </p:cNvPr>
            <p:cNvSpPr/>
            <p:nvPr/>
          </p:nvSpPr>
          <p:spPr>
            <a:xfrm>
              <a:off x="7779529" y="2296959"/>
              <a:ext cx="320338" cy="151875"/>
            </a:xfrm>
            <a:prstGeom prst="rect">
              <a:avLst/>
            </a:prstGeom>
            <a:solidFill>
              <a:srgbClr val="B5C7E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57" name="矩形 56">
              <a:extLst>
                <a:ext uri="{FF2B5EF4-FFF2-40B4-BE49-F238E27FC236}">
                  <a16:creationId xmlns:a16="http://schemas.microsoft.com/office/drawing/2014/main" id="{B03FC6C5-364D-743F-FD95-C358CBAD9EE8}"/>
                </a:ext>
              </a:extLst>
            </p:cNvPr>
            <p:cNvSpPr/>
            <p:nvPr/>
          </p:nvSpPr>
          <p:spPr>
            <a:xfrm>
              <a:off x="8099868" y="2296959"/>
              <a:ext cx="320338" cy="151875"/>
            </a:xfrm>
            <a:prstGeom prst="rect">
              <a:avLst/>
            </a:prstGeom>
            <a:solidFill>
              <a:srgbClr val="B5C7E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58" name="矩形 57">
              <a:extLst>
                <a:ext uri="{FF2B5EF4-FFF2-40B4-BE49-F238E27FC236}">
                  <a16:creationId xmlns:a16="http://schemas.microsoft.com/office/drawing/2014/main" id="{44A7A092-E121-2DEB-BA43-0D7B6070EFDA}"/>
                </a:ext>
              </a:extLst>
            </p:cNvPr>
            <p:cNvSpPr/>
            <p:nvPr/>
          </p:nvSpPr>
          <p:spPr>
            <a:xfrm>
              <a:off x="7779528" y="2144692"/>
              <a:ext cx="320338" cy="151875"/>
            </a:xfrm>
            <a:prstGeom prst="rect">
              <a:avLst/>
            </a:prstGeom>
            <a:solidFill>
              <a:srgbClr val="B5C7E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59" name="矩形 58">
              <a:extLst>
                <a:ext uri="{FF2B5EF4-FFF2-40B4-BE49-F238E27FC236}">
                  <a16:creationId xmlns:a16="http://schemas.microsoft.com/office/drawing/2014/main" id="{1B9F603F-BA87-8435-4F38-9893DC628327}"/>
                </a:ext>
              </a:extLst>
            </p:cNvPr>
            <p:cNvSpPr/>
            <p:nvPr/>
          </p:nvSpPr>
          <p:spPr>
            <a:xfrm>
              <a:off x="8099866" y="2144692"/>
              <a:ext cx="320338" cy="151875"/>
            </a:xfrm>
            <a:prstGeom prst="rect">
              <a:avLst/>
            </a:prstGeom>
            <a:solidFill>
              <a:srgbClr val="B5C7E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60" name="矩形 59">
              <a:extLst>
                <a:ext uri="{FF2B5EF4-FFF2-40B4-BE49-F238E27FC236}">
                  <a16:creationId xmlns:a16="http://schemas.microsoft.com/office/drawing/2014/main" id="{5B137267-633C-7A6A-FBBE-87FE44E9A9B9}"/>
                </a:ext>
              </a:extLst>
            </p:cNvPr>
            <p:cNvSpPr/>
            <p:nvPr/>
          </p:nvSpPr>
          <p:spPr>
            <a:xfrm>
              <a:off x="8099865" y="1992621"/>
              <a:ext cx="320338" cy="151875"/>
            </a:xfrm>
            <a:prstGeom prst="rect">
              <a:avLst/>
            </a:prstGeom>
            <a:solidFill>
              <a:srgbClr val="B5C7E8"/>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61" name="矩形 60">
              <a:extLst>
                <a:ext uri="{FF2B5EF4-FFF2-40B4-BE49-F238E27FC236}">
                  <a16:creationId xmlns:a16="http://schemas.microsoft.com/office/drawing/2014/main" id="{A49F44CD-336E-DC04-514C-DBD8C494BE89}"/>
                </a:ext>
              </a:extLst>
            </p:cNvPr>
            <p:cNvSpPr/>
            <p:nvPr/>
          </p:nvSpPr>
          <p:spPr>
            <a:xfrm>
              <a:off x="6524770" y="1829754"/>
              <a:ext cx="2038008" cy="110065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62" name="圆角矩形 160">
              <a:extLst>
                <a:ext uri="{FF2B5EF4-FFF2-40B4-BE49-F238E27FC236}">
                  <a16:creationId xmlns:a16="http://schemas.microsoft.com/office/drawing/2014/main" id="{D25A91CE-5AD9-0EC1-9F4D-FB5647297F17}"/>
                </a:ext>
              </a:extLst>
            </p:cNvPr>
            <p:cNvSpPr/>
            <p:nvPr/>
          </p:nvSpPr>
          <p:spPr>
            <a:xfrm>
              <a:off x="7355715" y="2598067"/>
              <a:ext cx="1157958" cy="235900"/>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1000" dirty="0">
                  <a:solidFill>
                    <a:schemeClr val="tx1"/>
                  </a:solidFill>
                  <a:latin typeface="Arial" panose="020B0604020202020204" pitchFamily="34" charset="0"/>
                  <a:cs typeface="Arial" panose="020B0604020202020204" pitchFamily="34" charset="0"/>
                </a:rPr>
                <a:t>Paged KVCache</a:t>
              </a:r>
              <a:endParaRPr kumimoji="1" lang="zh-CN" altLang="en-US" sz="1000" dirty="0">
                <a:solidFill>
                  <a:schemeClr val="tx1"/>
                </a:solidFill>
                <a:latin typeface="Arial" panose="020B0604020202020204" pitchFamily="34" charset="0"/>
                <a:cs typeface="Arial" panose="020B0604020202020204" pitchFamily="34" charset="0"/>
              </a:endParaRPr>
            </a:p>
          </p:txBody>
        </p:sp>
        <p:sp>
          <p:nvSpPr>
            <p:cNvPr id="63" name="文本框 62">
              <a:extLst>
                <a:ext uri="{FF2B5EF4-FFF2-40B4-BE49-F238E27FC236}">
                  <a16:creationId xmlns:a16="http://schemas.microsoft.com/office/drawing/2014/main" id="{2023D992-5107-BC93-7659-90C7B43B4725}"/>
                </a:ext>
              </a:extLst>
            </p:cNvPr>
            <p:cNvSpPr txBox="1"/>
            <p:nvPr/>
          </p:nvSpPr>
          <p:spPr>
            <a:xfrm>
              <a:off x="6523205" y="1809938"/>
              <a:ext cx="902811"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GPU/VRAM</a:t>
              </a:r>
              <a:endParaRPr kumimoji="1" lang="zh-CN" altLang="en-US" sz="1050" dirty="0">
                <a:latin typeface="Arial" panose="020B0604020202020204" pitchFamily="34" charset="0"/>
                <a:cs typeface="Arial" panose="020B0604020202020204" pitchFamily="34" charset="0"/>
              </a:endParaRPr>
            </a:p>
          </p:txBody>
        </p:sp>
        <p:sp>
          <p:nvSpPr>
            <p:cNvPr id="64" name="文本框 63">
              <a:extLst>
                <a:ext uri="{FF2B5EF4-FFF2-40B4-BE49-F238E27FC236}">
                  <a16:creationId xmlns:a16="http://schemas.microsoft.com/office/drawing/2014/main" id="{B113934E-D396-BDE4-7929-CA6069CA928C}"/>
                </a:ext>
              </a:extLst>
            </p:cNvPr>
            <p:cNvSpPr txBox="1"/>
            <p:nvPr/>
          </p:nvSpPr>
          <p:spPr>
            <a:xfrm>
              <a:off x="6523203" y="1583834"/>
              <a:ext cx="1069524"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Prefill Instance</a:t>
              </a:r>
              <a:endParaRPr kumimoji="1" lang="zh-CN" altLang="en-US" sz="1050" dirty="0">
                <a:latin typeface="Arial" panose="020B0604020202020204" pitchFamily="34" charset="0"/>
                <a:cs typeface="Arial" panose="020B0604020202020204" pitchFamily="34" charset="0"/>
              </a:endParaRPr>
            </a:p>
          </p:txBody>
        </p:sp>
        <p:sp>
          <p:nvSpPr>
            <p:cNvPr id="65" name="矩形 64">
              <a:extLst>
                <a:ext uri="{FF2B5EF4-FFF2-40B4-BE49-F238E27FC236}">
                  <a16:creationId xmlns:a16="http://schemas.microsoft.com/office/drawing/2014/main" id="{FEB36054-B433-D2F1-07C9-20E65FEB00DE}"/>
                </a:ext>
              </a:extLst>
            </p:cNvPr>
            <p:cNvSpPr/>
            <p:nvPr/>
          </p:nvSpPr>
          <p:spPr>
            <a:xfrm>
              <a:off x="6524770" y="3094171"/>
              <a:ext cx="2038008" cy="497057"/>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66" name="文本框 65">
              <a:extLst>
                <a:ext uri="{FF2B5EF4-FFF2-40B4-BE49-F238E27FC236}">
                  <a16:creationId xmlns:a16="http://schemas.microsoft.com/office/drawing/2014/main" id="{D7C148EE-D332-ADCE-EE0A-5868431146D5}"/>
                </a:ext>
              </a:extLst>
            </p:cNvPr>
            <p:cNvSpPr txBox="1"/>
            <p:nvPr/>
          </p:nvSpPr>
          <p:spPr>
            <a:xfrm>
              <a:off x="6524897" y="3093189"/>
              <a:ext cx="1218603"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CPU/DRAM/SSD</a:t>
              </a:r>
              <a:endParaRPr kumimoji="1" lang="zh-CN" altLang="en-US" sz="1050" dirty="0">
                <a:latin typeface="Arial" panose="020B0604020202020204" pitchFamily="34" charset="0"/>
                <a:cs typeface="Arial" panose="020B0604020202020204" pitchFamily="34" charset="0"/>
              </a:endParaRPr>
            </a:p>
          </p:txBody>
        </p:sp>
        <p:sp>
          <p:nvSpPr>
            <p:cNvPr id="67" name="文本框 66">
              <a:extLst>
                <a:ext uri="{FF2B5EF4-FFF2-40B4-BE49-F238E27FC236}">
                  <a16:creationId xmlns:a16="http://schemas.microsoft.com/office/drawing/2014/main" id="{D442A714-6DAC-1C0A-4D45-EA0B562FCA1E}"/>
                </a:ext>
              </a:extLst>
            </p:cNvPr>
            <p:cNvSpPr txBox="1"/>
            <p:nvPr/>
          </p:nvSpPr>
          <p:spPr>
            <a:xfrm>
              <a:off x="6893231" y="3360078"/>
              <a:ext cx="1745991"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Distributed KVCache Pool</a:t>
              </a:r>
              <a:endParaRPr kumimoji="1" lang="zh-CN" altLang="en-US" sz="1050" dirty="0">
                <a:latin typeface="Arial" panose="020B0604020202020204" pitchFamily="34" charset="0"/>
                <a:cs typeface="Arial" panose="020B0604020202020204" pitchFamily="34" charset="0"/>
              </a:endParaRPr>
            </a:p>
          </p:txBody>
        </p:sp>
        <p:sp>
          <p:nvSpPr>
            <p:cNvPr id="68" name="上下箭头 173">
              <a:extLst>
                <a:ext uri="{FF2B5EF4-FFF2-40B4-BE49-F238E27FC236}">
                  <a16:creationId xmlns:a16="http://schemas.microsoft.com/office/drawing/2014/main" id="{4D602ECE-F33E-33E7-EC61-D64DE9DCCF53}"/>
                </a:ext>
              </a:extLst>
            </p:cNvPr>
            <p:cNvSpPr/>
            <p:nvPr/>
          </p:nvSpPr>
          <p:spPr>
            <a:xfrm rot="18900000">
              <a:off x="5840433" y="3576769"/>
              <a:ext cx="124534" cy="315733"/>
            </a:xfrm>
            <a:prstGeom prst="upDownArrow">
              <a:avLst/>
            </a:prstGeom>
            <a:solidFill>
              <a:schemeClr val="accent6">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69" name="上下箭头 174">
              <a:extLst>
                <a:ext uri="{FF2B5EF4-FFF2-40B4-BE49-F238E27FC236}">
                  <a16:creationId xmlns:a16="http://schemas.microsoft.com/office/drawing/2014/main" id="{79C6903E-AF8F-AEC4-105A-D2714A906717}"/>
                </a:ext>
              </a:extLst>
            </p:cNvPr>
            <p:cNvSpPr/>
            <p:nvPr/>
          </p:nvSpPr>
          <p:spPr>
            <a:xfrm rot="18900000">
              <a:off x="6310107" y="4049510"/>
              <a:ext cx="124534" cy="315733"/>
            </a:xfrm>
            <a:prstGeom prst="upDownArrow">
              <a:avLst/>
            </a:prstGeom>
            <a:solidFill>
              <a:schemeClr val="accent6">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70" name="上下箭头 175">
              <a:extLst>
                <a:ext uri="{FF2B5EF4-FFF2-40B4-BE49-F238E27FC236}">
                  <a16:creationId xmlns:a16="http://schemas.microsoft.com/office/drawing/2014/main" id="{A9E3A8E3-9E63-A44B-72AD-3EC6A2AF25C8}"/>
                </a:ext>
              </a:extLst>
            </p:cNvPr>
            <p:cNvSpPr/>
            <p:nvPr/>
          </p:nvSpPr>
          <p:spPr>
            <a:xfrm rot="2700000">
              <a:off x="5832535" y="4037707"/>
              <a:ext cx="122626" cy="320645"/>
            </a:xfrm>
            <a:prstGeom prst="upDownArrow">
              <a:avLst/>
            </a:prstGeom>
            <a:solidFill>
              <a:schemeClr val="accent6">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71" name="上下箭头 176">
              <a:extLst>
                <a:ext uri="{FF2B5EF4-FFF2-40B4-BE49-F238E27FC236}">
                  <a16:creationId xmlns:a16="http://schemas.microsoft.com/office/drawing/2014/main" id="{C7BE0B51-2FAC-C7E5-1B5C-B997BB46BE3C}"/>
                </a:ext>
              </a:extLst>
            </p:cNvPr>
            <p:cNvSpPr/>
            <p:nvPr/>
          </p:nvSpPr>
          <p:spPr>
            <a:xfrm rot="2700000">
              <a:off x="6323406" y="3568758"/>
              <a:ext cx="122626" cy="320645"/>
            </a:xfrm>
            <a:prstGeom prst="upDownArrow">
              <a:avLst/>
            </a:prstGeom>
            <a:solidFill>
              <a:schemeClr val="accent6">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72" name="上下箭头 177">
              <a:extLst>
                <a:ext uri="{FF2B5EF4-FFF2-40B4-BE49-F238E27FC236}">
                  <a16:creationId xmlns:a16="http://schemas.microsoft.com/office/drawing/2014/main" id="{263F3350-CAB2-E56E-52A1-8D11307A293D}"/>
                </a:ext>
              </a:extLst>
            </p:cNvPr>
            <p:cNvSpPr/>
            <p:nvPr/>
          </p:nvSpPr>
          <p:spPr>
            <a:xfrm rot="5400000">
              <a:off x="6112706" y="1968629"/>
              <a:ext cx="140182" cy="504000"/>
            </a:xfrm>
            <a:prstGeom prst="upDownArrow">
              <a:avLst/>
            </a:prstGeom>
            <a:solidFill>
              <a:schemeClr val="accent5">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73" name="文本框 72">
              <a:extLst>
                <a:ext uri="{FF2B5EF4-FFF2-40B4-BE49-F238E27FC236}">
                  <a16:creationId xmlns:a16="http://schemas.microsoft.com/office/drawing/2014/main" id="{C09EC941-A9FB-9489-4AD9-2F511CF0F3ED}"/>
                </a:ext>
              </a:extLst>
            </p:cNvPr>
            <p:cNvSpPr txBox="1"/>
            <p:nvPr/>
          </p:nvSpPr>
          <p:spPr>
            <a:xfrm>
              <a:off x="5903532" y="1982209"/>
              <a:ext cx="559769" cy="246221"/>
            </a:xfrm>
            <a:prstGeom prst="rect">
              <a:avLst/>
            </a:prstGeom>
            <a:noFill/>
          </p:spPr>
          <p:txBody>
            <a:bodyPr wrap="none" rtlCol="0">
              <a:spAutoFit/>
            </a:bodyPr>
            <a:lstStyle/>
            <a:p>
              <a:pPr algn="ctr"/>
              <a:r>
                <a:rPr kumimoji="1" lang="en-US" altLang="zh-CN" sz="1000" dirty="0">
                  <a:latin typeface="Arial" panose="020B0604020202020204" pitchFamily="34" charset="0"/>
                  <a:cs typeface="Arial" panose="020B0604020202020204" pitchFamily="34" charset="0"/>
                </a:rPr>
                <a:t>PP/SP</a:t>
              </a:r>
            </a:p>
          </p:txBody>
        </p:sp>
        <p:sp>
          <p:nvSpPr>
            <p:cNvPr id="74" name="圆角矩形 179">
              <a:extLst>
                <a:ext uri="{FF2B5EF4-FFF2-40B4-BE49-F238E27FC236}">
                  <a16:creationId xmlns:a16="http://schemas.microsoft.com/office/drawing/2014/main" id="{D0F1F928-10A6-E54C-EF53-018BF488A4EC}"/>
                </a:ext>
              </a:extLst>
            </p:cNvPr>
            <p:cNvSpPr/>
            <p:nvPr/>
          </p:nvSpPr>
          <p:spPr>
            <a:xfrm>
              <a:off x="6573564" y="2039056"/>
              <a:ext cx="665282" cy="801276"/>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75" name="文本框 74">
              <a:extLst>
                <a:ext uri="{FF2B5EF4-FFF2-40B4-BE49-F238E27FC236}">
                  <a16:creationId xmlns:a16="http://schemas.microsoft.com/office/drawing/2014/main" id="{0DEEBB9A-C4B7-36F7-9A69-EA7E857AC3CF}"/>
                </a:ext>
              </a:extLst>
            </p:cNvPr>
            <p:cNvSpPr txBox="1"/>
            <p:nvPr/>
          </p:nvSpPr>
          <p:spPr>
            <a:xfrm>
              <a:off x="6514876" y="2092001"/>
              <a:ext cx="793808" cy="738664"/>
            </a:xfrm>
            <a:prstGeom prst="rect">
              <a:avLst/>
            </a:prstGeom>
            <a:noFill/>
          </p:spPr>
          <p:txBody>
            <a:bodyPr wrap="none" rtlCol="0">
              <a:spAutoFit/>
            </a:bodyPr>
            <a:lstStyle/>
            <a:p>
              <a:pPr algn="ctr"/>
              <a:r>
                <a:rPr kumimoji="1" lang="en-US" altLang="zh-CN" sz="1050" dirty="0">
                  <a:latin typeface="Arial" panose="020B0604020202020204" pitchFamily="34" charset="0"/>
                  <a:cs typeface="Arial" panose="020B0604020202020204" pitchFamily="34" charset="0"/>
                </a:rPr>
                <a:t>Local</a:t>
              </a:r>
            </a:p>
            <a:p>
              <a:pPr algn="ctr"/>
              <a:r>
                <a:rPr kumimoji="1" lang="en-US" altLang="zh-CN" sz="1050" dirty="0">
                  <a:latin typeface="Arial" panose="020B0604020202020204" pitchFamily="34" charset="0"/>
                  <a:cs typeface="Arial" panose="020B0604020202020204" pitchFamily="34" charset="0"/>
                </a:rPr>
                <a:t>Chunked</a:t>
              </a:r>
            </a:p>
            <a:p>
              <a:pPr algn="ctr"/>
              <a:r>
                <a:rPr kumimoji="1" lang="en-US" altLang="zh-CN" sz="1050" dirty="0">
                  <a:latin typeface="Arial" panose="020B0604020202020204" pitchFamily="34" charset="0"/>
                  <a:cs typeface="Arial" panose="020B0604020202020204" pitchFamily="34" charset="0"/>
                </a:rPr>
                <a:t>Prefill</a:t>
              </a:r>
            </a:p>
            <a:p>
              <a:pPr algn="ctr"/>
              <a:r>
                <a:rPr kumimoji="1" lang="en-US" altLang="zh-CN" sz="1050" dirty="0">
                  <a:latin typeface="Arial" panose="020B0604020202020204" pitchFamily="34" charset="0"/>
                  <a:cs typeface="Arial" panose="020B0604020202020204" pitchFamily="34" charset="0"/>
                </a:rPr>
                <a:t>Scheduler</a:t>
              </a:r>
              <a:endParaRPr kumimoji="1" lang="zh-CN" altLang="en-US" sz="1050" dirty="0">
                <a:latin typeface="Arial" panose="020B0604020202020204" pitchFamily="34" charset="0"/>
                <a:cs typeface="Arial" panose="020B0604020202020204" pitchFamily="34" charset="0"/>
              </a:endParaRPr>
            </a:p>
          </p:txBody>
        </p:sp>
        <p:sp>
          <p:nvSpPr>
            <p:cNvPr id="76" name="箭头: 右 198">
              <a:extLst>
                <a:ext uri="{FF2B5EF4-FFF2-40B4-BE49-F238E27FC236}">
                  <a16:creationId xmlns:a16="http://schemas.microsoft.com/office/drawing/2014/main" id="{81FF87B3-F01D-0E04-B69F-45592A106288}"/>
                </a:ext>
              </a:extLst>
            </p:cNvPr>
            <p:cNvSpPr>
              <a:spLocks noChangeAspect="1"/>
            </p:cNvSpPr>
            <p:nvPr/>
          </p:nvSpPr>
          <p:spPr>
            <a:xfrm>
              <a:off x="7265882" y="2321505"/>
              <a:ext cx="164680" cy="105398"/>
            </a:xfrm>
            <a:prstGeom prst="rightArrow">
              <a:avLst/>
            </a:prstGeom>
            <a:solidFill>
              <a:schemeClr val="tx1">
                <a:lumMod val="85000"/>
                <a:lumOff val="1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77" name="上下箭头 182">
              <a:extLst>
                <a:ext uri="{FF2B5EF4-FFF2-40B4-BE49-F238E27FC236}">
                  <a16:creationId xmlns:a16="http://schemas.microsoft.com/office/drawing/2014/main" id="{EFFEDBD2-6640-B218-F482-D06DB6564650}"/>
                </a:ext>
              </a:extLst>
            </p:cNvPr>
            <p:cNvSpPr/>
            <p:nvPr/>
          </p:nvSpPr>
          <p:spPr>
            <a:xfrm rot="10800000">
              <a:off x="5086158" y="2852823"/>
              <a:ext cx="91818" cy="214060"/>
            </a:xfrm>
            <a:prstGeom prst="upDownArrow">
              <a:avLst/>
            </a:prstGeom>
            <a:solidFill>
              <a:schemeClr val="accent5">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78" name="上下箭头 183">
              <a:extLst>
                <a:ext uri="{FF2B5EF4-FFF2-40B4-BE49-F238E27FC236}">
                  <a16:creationId xmlns:a16="http://schemas.microsoft.com/office/drawing/2014/main" id="{9652FDDE-C7CA-82A7-B722-D8B1971BA8A4}"/>
                </a:ext>
              </a:extLst>
            </p:cNvPr>
            <p:cNvSpPr/>
            <p:nvPr/>
          </p:nvSpPr>
          <p:spPr>
            <a:xfrm rot="10800000">
              <a:off x="7888785" y="2855814"/>
              <a:ext cx="91818" cy="214060"/>
            </a:xfrm>
            <a:prstGeom prst="upDownArrow">
              <a:avLst/>
            </a:prstGeom>
            <a:solidFill>
              <a:schemeClr val="accent5">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79" name="文本框 78">
              <a:extLst>
                <a:ext uri="{FF2B5EF4-FFF2-40B4-BE49-F238E27FC236}">
                  <a16:creationId xmlns:a16="http://schemas.microsoft.com/office/drawing/2014/main" id="{048FACD0-E7A8-48C4-58D0-302BEC3FC0FE}"/>
                </a:ext>
              </a:extLst>
            </p:cNvPr>
            <p:cNvSpPr txBox="1"/>
            <p:nvPr/>
          </p:nvSpPr>
          <p:spPr>
            <a:xfrm rot="2700000">
              <a:off x="5803142" y="3575351"/>
              <a:ext cx="378834" cy="168722"/>
            </a:xfrm>
            <a:prstGeom prst="rect">
              <a:avLst/>
            </a:prstGeom>
            <a:noFill/>
          </p:spPr>
          <p:txBody>
            <a:bodyPr wrap="none" rtlCol="0">
              <a:spAutoFit/>
            </a:bodyPr>
            <a:lstStyle/>
            <a:p>
              <a:pPr algn="ctr"/>
              <a:r>
                <a:rPr kumimoji="1" lang="en-US" altLang="zh-CN" sz="500" dirty="0">
                  <a:latin typeface="Arial" panose="020B0604020202020204" pitchFamily="34" charset="0"/>
                  <a:cs typeface="Arial" panose="020B0604020202020204" pitchFamily="34" charset="0"/>
                </a:rPr>
                <a:t>RDMA</a:t>
              </a:r>
              <a:endParaRPr kumimoji="1" lang="en-US" altLang="zh-CN" sz="1000" dirty="0">
                <a:latin typeface="Arial" panose="020B0604020202020204" pitchFamily="34" charset="0"/>
                <a:cs typeface="Arial" panose="020B0604020202020204" pitchFamily="34" charset="0"/>
              </a:endParaRPr>
            </a:p>
          </p:txBody>
        </p:sp>
        <p:sp>
          <p:nvSpPr>
            <p:cNvPr id="80" name="文本框 79">
              <a:extLst>
                <a:ext uri="{FF2B5EF4-FFF2-40B4-BE49-F238E27FC236}">
                  <a16:creationId xmlns:a16="http://schemas.microsoft.com/office/drawing/2014/main" id="{1DD34650-303C-E705-8D4B-AB7BB8CDA1AA}"/>
                </a:ext>
              </a:extLst>
            </p:cNvPr>
            <p:cNvSpPr txBox="1"/>
            <p:nvPr/>
          </p:nvSpPr>
          <p:spPr>
            <a:xfrm>
              <a:off x="6232844" y="3842231"/>
              <a:ext cx="1946367" cy="253916"/>
            </a:xfrm>
            <a:prstGeom prst="rect">
              <a:avLst/>
            </a:prstGeom>
            <a:noFill/>
          </p:spPr>
          <p:txBody>
            <a:bodyPr wrap="none" rtlCol="0">
              <a:spAutoFit/>
            </a:bodyPr>
            <a:lstStyle/>
            <a:p>
              <a:pPr algn="ctr"/>
              <a:r>
                <a:rPr kumimoji="1" lang="en-US" altLang="zh-CN" sz="1050" dirty="0">
                  <a:latin typeface="Arial" panose="020B0604020202020204" pitchFamily="34" charset="0"/>
                  <a:cs typeface="Arial" panose="020B0604020202020204" pitchFamily="34" charset="0"/>
                </a:rPr>
                <a:t>Inter-node KVCache Transfer</a:t>
              </a:r>
            </a:p>
          </p:txBody>
        </p:sp>
        <p:sp>
          <p:nvSpPr>
            <p:cNvPr id="81" name="文本框 80">
              <a:extLst>
                <a:ext uri="{FF2B5EF4-FFF2-40B4-BE49-F238E27FC236}">
                  <a16:creationId xmlns:a16="http://schemas.microsoft.com/office/drawing/2014/main" id="{C1CADFA2-518B-D84F-1EF0-A366019CF5DA}"/>
                </a:ext>
              </a:extLst>
            </p:cNvPr>
            <p:cNvSpPr txBox="1"/>
            <p:nvPr/>
          </p:nvSpPr>
          <p:spPr>
            <a:xfrm>
              <a:off x="6559858" y="6131511"/>
              <a:ext cx="1303562"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Decoding Instance</a:t>
              </a:r>
              <a:endParaRPr kumimoji="1" lang="zh-CN" altLang="en-US" sz="1050" dirty="0">
                <a:latin typeface="Arial" panose="020B0604020202020204" pitchFamily="34" charset="0"/>
                <a:cs typeface="Arial" panose="020B0604020202020204" pitchFamily="34" charset="0"/>
              </a:endParaRPr>
            </a:p>
          </p:txBody>
        </p:sp>
        <p:sp>
          <p:nvSpPr>
            <p:cNvPr id="82" name="矩形 81">
              <a:extLst>
                <a:ext uri="{FF2B5EF4-FFF2-40B4-BE49-F238E27FC236}">
                  <a16:creationId xmlns:a16="http://schemas.microsoft.com/office/drawing/2014/main" id="{2656E9CB-3929-888E-5349-3629627BE744}"/>
                </a:ext>
              </a:extLst>
            </p:cNvPr>
            <p:cNvSpPr/>
            <p:nvPr/>
          </p:nvSpPr>
          <p:spPr>
            <a:xfrm>
              <a:off x="7448843" y="5500696"/>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83" name="矩形 82">
              <a:extLst>
                <a:ext uri="{FF2B5EF4-FFF2-40B4-BE49-F238E27FC236}">
                  <a16:creationId xmlns:a16="http://schemas.microsoft.com/office/drawing/2014/main" id="{AAE31D65-B4C2-8E3A-FFBE-966DCFBD8B44}"/>
                </a:ext>
              </a:extLst>
            </p:cNvPr>
            <p:cNvSpPr/>
            <p:nvPr/>
          </p:nvSpPr>
          <p:spPr>
            <a:xfrm>
              <a:off x="7580822" y="5500696"/>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84" name="矩形 83">
              <a:extLst>
                <a:ext uri="{FF2B5EF4-FFF2-40B4-BE49-F238E27FC236}">
                  <a16:creationId xmlns:a16="http://schemas.microsoft.com/office/drawing/2014/main" id="{529F2159-5EF4-C69B-C621-446A6D8190FB}"/>
                </a:ext>
              </a:extLst>
            </p:cNvPr>
            <p:cNvSpPr/>
            <p:nvPr/>
          </p:nvSpPr>
          <p:spPr>
            <a:xfrm>
              <a:off x="7712802" y="5500696"/>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85" name="矩形 84">
              <a:extLst>
                <a:ext uri="{FF2B5EF4-FFF2-40B4-BE49-F238E27FC236}">
                  <a16:creationId xmlns:a16="http://schemas.microsoft.com/office/drawing/2014/main" id="{F00C4BD7-4F6F-5695-F8A2-90AFC6C5B004}"/>
                </a:ext>
              </a:extLst>
            </p:cNvPr>
            <p:cNvSpPr/>
            <p:nvPr/>
          </p:nvSpPr>
          <p:spPr>
            <a:xfrm>
              <a:off x="7844781" y="5500696"/>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86" name="矩形 85">
              <a:extLst>
                <a:ext uri="{FF2B5EF4-FFF2-40B4-BE49-F238E27FC236}">
                  <a16:creationId xmlns:a16="http://schemas.microsoft.com/office/drawing/2014/main" id="{B0C2B403-A169-40B2-F6A1-A246220C4A35}"/>
                </a:ext>
              </a:extLst>
            </p:cNvPr>
            <p:cNvSpPr/>
            <p:nvPr/>
          </p:nvSpPr>
          <p:spPr>
            <a:xfrm>
              <a:off x="7978657" y="5501762"/>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87" name="矩形 86">
              <a:extLst>
                <a:ext uri="{FF2B5EF4-FFF2-40B4-BE49-F238E27FC236}">
                  <a16:creationId xmlns:a16="http://schemas.microsoft.com/office/drawing/2014/main" id="{287E5866-DEC1-3366-FC4E-6CE12B23E04E}"/>
                </a:ext>
              </a:extLst>
            </p:cNvPr>
            <p:cNvSpPr/>
            <p:nvPr/>
          </p:nvSpPr>
          <p:spPr>
            <a:xfrm>
              <a:off x="8110637" y="5501762"/>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88" name="矩形 87">
              <a:extLst>
                <a:ext uri="{FF2B5EF4-FFF2-40B4-BE49-F238E27FC236}">
                  <a16:creationId xmlns:a16="http://schemas.microsoft.com/office/drawing/2014/main" id="{A42F50F4-96B8-AAD3-5F66-D68F9701B1F5}"/>
                </a:ext>
              </a:extLst>
            </p:cNvPr>
            <p:cNvSpPr/>
            <p:nvPr/>
          </p:nvSpPr>
          <p:spPr>
            <a:xfrm>
              <a:off x="8244310" y="5501762"/>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89" name="矩形 88">
              <a:extLst>
                <a:ext uri="{FF2B5EF4-FFF2-40B4-BE49-F238E27FC236}">
                  <a16:creationId xmlns:a16="http://schemas.microsoft.com/office/drawing/2014/main" id="{238E2DCA-6C4F-7CE7-9D38-664879F32678}"/>
                </a:ext>
              </a:extLst>
            </p:cNvPr>
            <p:cNvSpPr/>
            <p:nvPr/>
          </p:nvSpPr>
          <p:spPr>
            <a:xfrm>
              <a:off x="7713100" y="5782484"/>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90" name="矩形 89">
              <a:extLst>
                <a:ext uri="{FF2B5EF4-FFF2-40B4-BE49-F238E27FC236}">
                  <a16:creationId xmlns:a16="http://schemas.microsoft.com/office/drawing/2014/main" id="{4813F113-AEBA-F482-F735-6B708E70C501}"/>
                </a:ext>
              </a:extLst>
            </p:cNvPr>
            <p:cNvSpPr/>
            <p:nvPr/>
          </p:nvSpPr>
          <p:spPr>
            <a:xfrm>
              <a:off x="7845080" y="5782484"/>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91" name="矩形 90">
              <a:extLst>
                <a:ext uri="{FF2B5EF4-FFF2-40B4-BE49-F238E27FC236}">
                  <a16:creationId xmlns:a16="http://schemas.microsoft.com/office/drawing/2014/main" id="{1DD98A82-5D9A-CBF9-701B-585837295351}"/>
                </a:ext>
              </a:extLst>
            </p:cNvPr>
            <p:cNvSpPr/>
            <p:nvPr/>
          </p:nvSpPr>
          <p:spPr>
            <a:xfrm>
              <a:off x="7978956" y="5783549"/>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92" name="矩形 91">
              <a:extLst>
                <a:ext uri="{FF2B5EF4-FFF2-40B4-BE49-F238E27FC236}">
                  <a16:creationId xmlns:a16="http://schemas.microsoft.com/office/drawing/2014/main" id="{C9BEDA41-2850-728F-A3E8-5300621977D4}"/>
                </a:ext>
              </a:extLst>
            </p:cNvPr>
            <p:cNvSpPr/>
            <p:nvPr/>
          </p:nvSpPr>
          <p:spPr>
            <a:xfrm>
              <a:off x="8110935" y="5783549"/>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93" name="矩形 92">
              <a:extLst>
                <a:ext uri="{FF2B5EF4-FFF2-40B4-BE49-F238E27FC236}">
                  <a16:creationId xmlns:a16="http://schemas.microsoft.com/office/drawing/2014/main" id="{6E6623B2-46BC-691F-9954-CE7DB825E528}"/>
                </a:ext>
              </a:extLst>
            </p:cNvPr>
            <p:cNvSpPr/>
            <p:nvPr/>
          </p:nvSpPr>
          <p:spPr>
            <a:xfrm>
              <a:off x="8244609" y="5783549"/>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94" name="矩形 93">
              <a:extLst>
                <a:ext uri="{FF2B5EF4-FFF2-40B4-BE49-F238E27FC236}">
                  <a16:creationId xmlns:a16="http://schemas.microsoft.com/office/drawing/2014/main" id="{5851E978-D895-716C-BFE2-FD2491297294}"/>
                </a:ext>
              </a:extLst>
            </p:cNvPr>
            <p:cNvSpPr/>
            <p:nvPr/>
          </p:nvSpPr>
          <p:spPr>
            <a:xfrm>
              <a:off x="8375992" y="5783549"/>
              <a:ext cx="131979" cy="284833"/>
            </a:xfrm>
            <a:prstGeom prst="rect">
              <a:avLst/>
            </a:prstGeom>
            <a:solidFill>
              <a:srgbClr val="FDC89D"/>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95" name="矩形 94">
              <a:extLst>
                <a:ext uri="{FF2B5EF4-FFF2-40B4-BE49-F238E27FC236}">
                  <a16:creationId xmlns:a16="http://schemas.microsoft.com/office/drawing/2014/main" id="{13905A37-2DC8-2E06-C341-DFED0D338D0A}"/>
                </a:ext>
              </a:extLst>
            </p:cNvPr>
            <p:cNvSpPr/>
            <p:nvPr/>
          </p:nvSpPr>
          <p:spPr>
            <a:xfrm>
              <a:off x="6518601" y="4967222"/>
              <a:ext cx="2038008" cy="116429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96" name="圆角矩形 203">
              <a:extLst>
                <a:ext uri="{FF2B5EF4-FFF2-40B4-BE49-F238E27FC236}">
                  <a16:creationId xmlns:a16="http://schemas.microsoft.com/office/drawing/2014/main" id="{CE81A3CC-E055-EB59-75A7-7E524CA5F4FA}"/>
                </a:ext>
              </a:extLst>
            </p:cNvPr>
            <p:cNvSpPr/>
            <p:nvPr/>
          </p:nvSpPr>
          <p:spPr>
            <a:xfrm>
              <a:off x="7350013" y="5111803"/>
              <a:ext cx="1157958" cy="235900"/>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1000" dirty="0">
                  <a:solidFill>
                    <a:schemeClr val="tx1"/>
                  </a:solidFill>
                  <a:latin typeface="Arial" panose="020B0604020202020204" pitchFamily="34" charset="0"/>
                  <a:cs typeface="Arial" panose="020B0604020202020204" pitchFamily="34" charset="0"/>
                </a:rPr>
                <a:t>Paged KVCache</a:t>
              </a:r>
              <a:endParaRPr kumimoji="1" lang="zh-CN" altLang="en-US" sz="1000" dirty="0">
                <a:solidFill>
                  <a:schemeClr val="tx1"/>
                </a:solidFill>
                <a:latin typeface="Arial" panose="020B0604020202020204" pitchFamily="34" charset="0"/>
                <a:cs typeface="Arial" panose="020B0604020202020204" pitchFamily="34" charset="0"/>
              </a:endParaRPr>
            </a:p>
          </p:txBody>
        </p:sp>
        <p:sp>
          <p:nvSpPr>
            <p:cNvPr id="97" name="矩形 96">
              <a:extLst>
                <a:ext uri="{FF2B5EF4-FFF2-40B4-BE49-F238E27FC236}">
                  <a16:creationId xmlns:a16="http://schemas.microsoft.com/office/drawing/2014/main" id="{183BB0F1-E492-6F2F-5DFA-00111CE800BD}"/>
                </a:ext>
              </a:extLst>
            </p:cNvPr>
            <p:cNvSpPr/>
            <p:nvPr/>
          </p:nvSpPr>
          <p:spPr>
            <a:xfrm>
              <a:off x="6518601" y="4323907"/>
              <a:ext cx="2038008" cy="497057"/>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98" name="文本框 97">
              <a:extLst>
                <a:ext uri="{FF2B5EF4-FFF2-40B4-BE49-F238E27FC236}">
                  <a16:creationId xmlns:a16="http://schemas.microsoft.com/office/drawing/2014/main" id="{40049FE5-8A9F-DD89-A040-028C61447AF3}"/>
                </a:ext>
              </a:extLst>
            </p:cNvPr>
            <p:cNvSpPr txBox="1"/>
            <p:nvPr/>
          </p:nvSpPr>
          <p:spPr>
            <a:xfrm>
              <a:off x="6517501" y="4960794"/>
              <a:ext cx="902811"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GPU/VRAM</a:t>
              </a:r>
              <a:endParaRPr kumimoji="1" lang="zh-CN" altLang="en-US" sz="1050" dirty="0">
                <a:latin typeface="Arial" panose="020B0604020202020204" pitchFamily="34" charset="0"/>
                <a:cs typeface="Arial" panose="020B0604020202020204" pitchFamily="34" charset="0"/>
              </a:endParaRPr>
            </a:p>
          </p:txBody>
        </p:sp>
        <p:grpSp>
          <p:nvGrpSpPr>
            <p:cNvPr id="99" name="组合 98">
              <a:extLst>
                <a:ext uri="{FF2B5EF4-FFF2-40B4-BE49-F238E27FC236}">
                  <a16:creationId xmlns:a16="http://schemas.microsoft.com/office/drawing/2014/main" id="{793AFAA1-C87A-8A92-8071-BD0628562EDD}"/>
                </a:ext>
              </a:extLst>
            </p:cNvPr>
            <p:cNvGrpSpPr/>
            <p:nvPr/>
          </p:nvGrpSpPr>
          <p:grpSpPr>
            <a:xfrm>
              <a:off x="6494049" y="5595178"/>
              <a:ext cx="793808" cy="423134"/>
              <a:chOff x="2259063" y="5711980"/>
              <a:chExt cx="1063992" cy="575976"/>
            </a:xfrm>
          </p:grpSpPr>
          <p:sp>
            <p:nvSpPr>
              <p:cNvPr id="100" name="圆角矩形 207">
                <a:extLst>
                  <a:ext uri="{FF2B5EF4-FFF2-40B4-BE49-F238E27FC236}">
                    <a16:creationId xmlns:a16="http://schemas.microsoft.com/office/drawing/2014/main" id="{76593607-766C-EDC9-D590-D009188B0EB1}"/>
                  </a:ext>
                </a:extLst>
              </p:cNvPr>
              <p:cNvSpPr/>
              <p:nvPr/>
            </p:nvSpPr>
            <p:spPr>
              <a:xfrm>
                <a:off x="2348500" y="5711980"/>
                <a:ext cx="891720" cy="55327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01" name="文本框 100">
                <a:extLst>
                  <a:ext uri="{FF2B5EF4-FFF2-40B4-BE49-F238E27FC236}">
                    <a16:creationId xmlns:a16="http://schemas.microsoft.com/office/drawing/2014/main" id="{D0708908-85DE-B9F5-FC8B-BC89DBFFCA02}"/>
                  </a:ext>
                </a:extLst>
              </p:cNvPr>
              <p:cNvSpPr txBox="1"/>
              <p:nvPr/>
            </p:nvSpPr>
            <p:spPr>
              <a:xfrm>
                <a:off x="2259063" y="5722374"/>
                <a:ext cx="1063992" cy="565582"/>
              </a:xfrm>
              <a:prstGeom prst="rect">
                <a:avLst/>
              </a:prstGeom>
              <a:noFill/>
            </p:spPr>
            <p:txBody>
              <a:bodyPr wrap="none" rtlCol="0">
                <a:spAutoFit/>
              </a:bodyPr>
              <a:lstStyle/>
              <a:p>
                <a:pPr algn="ctr"/>
                <a:r>
                  <a:rPr kumimoji="1" lang="en-US" altLang="zh-CN" sz="1050" dirty="0">
                    <a:latin typeface="Arial" panose="020B0604020202020204" pitchFamily="34" charset="0"/>
                    <a:cs typeface="Arial" panose="020B0604020202020204" pitchFamily="34" charset="0"/>
                  </a:rPr>
                  <a:t>Local</a:t>
                </a:r>
              </a:p>
              <a:p>
                <a:pPr algn="ctr"/>
                <a:r>
                  <a:rPr kumimoji="1" lang="en-US" altLang="zh-CN" sz="1050" dirty="0">
                    <a:latin typeface="Arial" panose="020B0604020202020204" pitchFamily="34" charset="0"/>
                    <a:cs typeface="Arial" panose="020B0604020202020204" pitchFamily="34" charset="0"/>
                  </a:rPr>
                  <a:t>Scheduler</a:t>
                </a:r>
                <a:endParaRPr kumimoji="1" lang="zh-CN" altLang="en-US" sz="1050" dirty="0">
                  <a:latin typeface="Arial" panose="020B0604020202020204" pitchFamily="34" charset="0"/>
                  <a:cs typeface="Arial" panose="020B0604020202020204" pitchFamily="34" charset="0"/>
                </a:endParaRPr>
              </a:p>
            </p:txBody>
          </p:sp>
        </p:grpSp>
        <p:sp>
          <p:nvSpPr>
            <p:cNvPr id="102" name="箭头: 右 198">
              <a:extLst>
                <a:ext uri="{FF2B5EF4-FFF2-40B4-BE49-F238E27FC236}">
                  <a16:creationId xmlns:a16="http://schemas.microsoft.com/office/drawing/2014/main" id="{C6257395-89ED-6919-3F0B-F2F74F8DE3AD}"/>
                </a:ext>
              </a:extLst>
            </p:cNvPr>
            <p:cNvSpPr>
              <a:spLocks noChangeAspect="1"/>
            </p:cNvSpPr>
            <p:nvPr/>
          </p:nvSpPr>
          <p:spPr>
            <a:xfrm>
              <a:off x="7255471" y="5731955"/>
              <a:ext cx="164680" cy="105398"/>
            </a:xfrm>
            <a:prstGeom prst="rightArrow">
              <a:avLst/>
            </a:prstGeom>
            <a:solidFill>
              <a:schemeClr val="tx1">
                <a:lumMod val="85000"/>
                <a:lumOff val="1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03" name="文本框 102">
              <a:extLst>
                <a:ext uri="{FF2B5EF4-FFF2-40B4-BE49-F238E27FC236}">
                  <a16:creationId xmlns:a16="http://schemas.microsoft.com/office/drawing/2014/main" id="{1BC79FB9-5278-740F-40A7-17CFC7D7E2DA}"/>
                </a:ext>
              </a:extLst>
            </p:cNvPr>
            <p:cNvSpPr txBox="1"/>
            <p:nvPr/>
          </p:nvSpPr>
          <p:spPr>
            <a:xfrm>
              <a:off x="6525668" y="4322925"/>
              <a:ext cx="1218603"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CPU/DRAM/SSD</a:t>
              </a:r>
              <a:endParaRPr kumimoji="1" lang="zh-CN" altLang="en-US" sz="1050" dirty="0">
                <a:latin typeface="Arial" panose="020B0604020202020204" pitchFamily="34" charset="0"/>
                <a:cs typeface="Arial" panose="020B0604020202020204" pitchFamily="34" charset="0"/>
              </a:endParaRPr>
            </a:p>
          </p:txBody>
        </p:sp>
        <p:sp>
          <p:nvSpPr>
            <p:cNvPr id="104" name="文本框 103">
              <a:extLst>
                <a:ext uri="{FF2B5EF4-FFF2-40B4-BE49-F238E27FC236}">
                  <a16:creationId xmlns:a16="http://schemas.microsoft.com/office/drawing/2014/main" id="{70840695-321B-497B-DBD4-E4D23539309A}"/>
                </a:ext>
              </a:extLst>
            </p:cNvPr>
            <p:cNvSpPr txBox="1"/>
            <p:nvPr/>
          </p:nvSpPr>
          <p:spPr>
            <a:xfrm>
              <a:off x="6894004" y="4589812"/>
              <a:ext cx="1745991" cy="253916"/>
            </a:xfrm>
            <a:prstGeom prst="rect">
              <a:avLst/>
            </a:prstGeom>
            <a:noFill/>
          </p:spPr>
          <p:txBody>
            <a:bodyPr wrap="none" rtlCol="0">
              <a:spAutoFit/>
            </a:bodyPr>
            <a:lstStyle/>
            <a:p>
              <a:r>
                <a:rPr kumimoji="1" lang="en-US" altLang="zh-CN" sz="1050" dirty="0">
                  <a:latin typeface="Arial" panose="020B0604020202020204" pitchFamily="34" charset="0"/>
                  <a:cs typeface="Arial" panose="020B0604020202020204" pitchFamily="34" charset="0"/>
                </a:rPr>
                <a:t>Distributed KVCache Pool</a:t>
              </a:r>
              <a:endParaRPr kumimoji="1" lang="zh-CN" altLang="en-US" sz="1050" dirty="0">
                <a:latin typeface="Arial" panose="020B0604020202020204" pitchFamily="34" charset="0"/>
                <a:cs typeface="Arial" panose="020B0604020202020204" pitchFamily="34" charset="0"/>
              </a:endParaRPr>
            </a:p>
          </p:txBody>
        </p:sp>
        <p:sp>
          <p:nvSpPr>
            <p:cNvPr id="105" name="上下箭头 212">
              <a:extLst>
                <a:ext uri="{FF2B5EF4-FFF2-40B4-BE49-F238E27FC236}">
                  <a16:creationId xmlns:a16="http://schemas.microsoft.com/office/drawing/2014/main" id="{A0F04FB2-36E3-932B-D07D-EBE3BF5A2DE9}"/>
                </a:ext>
              </a:extLst>
            </p:cNvPr>
            <p:cNvSpPr/>
            <p:nvPr/>
          </p:nvSpPr>
          <p:spPr>
            <a:xfrm rot="10800000">
              <a:off x="5083016" y="4864541"/>
              <a:ext cx="91818" cy="214060"/>
            </a:xfrm>
            <a:prstGeom prst="upDownArrow">
              <a:avLst/>
            </a:prstGeom>
            <a:solidFill>
              <a:schemeClr val="accent5">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06" name="上下箭头 213">
              <a:extLst>
                <a:ext uri="{FF2B5EF4-FFF2-40B4-BE49-F238E27FC236}">
                  <a16:creationId xmlns:a16="http://schemas.microsoft.com/office/drawing/2014/main" id="{C833F8FD-A354-B8E3-7245-945019973AC2}"/>
                </a:ext>
              </a:extLst>
            </p:cNvPr>
            <p:cNvSpPr/>
            <p:nvPr/>
          </p:nvSpPr>
          <p:spPr>
            <a:xfrm rot="10800000">
              <a:off x="7934694" y="4864716"/>
              <a:ext cx="91818" cy="214060"/>
            </a:xfrm>
            <a:prstGeom prst="upDownArrow">
              <a:avLst/>
            </a:prstGeom>
            <a:solidFill>
              <a:schemeClr val="accent5">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07" name="矩形: 圆角 189">
              <a:extLst>
                <a:ext uri="{FF2B5EF4-FFF2-40B4-BE49-F238E27FC236}">
                  <a16:creationId xmlns:a16="http://schemas.microsoft.com/office/drawing/2014/main" id="{50FC5E82-CB44-B178-62EB-AFAF8A5B4553}"/>
                </a:ext>
              </a:extLst>
            </p:cNvPr>
            <p:cNvSpPr/>
            <p:nvPr/>
          </p:nvSpPr>
          <p:spPr>
            <a:xfrm>
              <a:off x="3632213" y="3054543"/>
              <a:ext cx="5099160" cy="1798596"/>
            </a:xfrm>
            <a:prstGeom prst="roundRect">
              <a:avLst>
                <a:gd name="adj" fmla="val 6366"/>
              </a:avLst>
            </a:prstGeom>
            <a:noFill/>
            <a:ln w="28575">
              <a:solidFill>
                <a:schemeClr val="accent6">
                  <a:lumMod val="75000"/>
                </a:schemeClr>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08" name="矩形: 圆角 189">
              <a:extLst>
                <a:ext uri="{FF2B5EF4-FFF2-40B4-BE49-F238E27FC236}">
                  <a16:creationId xmlns:a16="http://schemas.microsoft.com/office/drawing/2014/main" id="{69AE6FC9-98A0-9905-3FCE-E8E91F7877AF}"/>
                </a:ext>
              </a:extLst>
            </p:cNvPr>
            <p:cNvSpPr/>
            <p:nvPr/>
          </p:nvSpPr>
          <p:spPr>
            <a:xfrm>
              <a:off x="3632213" y="4941895"/>
              <a:ext cx="5099160" cy="1457040"/>
            </a:xfrm>
            <a:prstGeom prst="roundRect">
              <a:avLst>
                <a:gd name="adj" fmla="val 6366"/>
              </a:avLst>
            </a:prstGeom>
            <a:noFill/>
            <a:ln w="28575">
              <a:solidFill>
                <a:srgbClr val="C65A1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dirty="0"/>
            </a:p>
          </p:txBody>
        </p:sp>
        <p:sp>
          <p:nvSpPr>
            <p:cNvPr id="109" name="矩形: 圆角 189">
              <a:extLst>
                <a:ext uri="{FF2B5EF4-FFF2-40B4-BE49-F238E27FC236}">
                  <a16:creationId xmlns:a16="http://schemas.microsoft.com/office/drawing/2014/main" id="{D2B021AC-94F9-3461-A15B-DA6F99FA527E}"/>
                </a:ext>
              </a:extLst>
            </p:cNvPr>
            <p:cNvSpPr/>
            <p:nvPr/>
          </p:nvSpPr>
          <p:spPr>
            <a:xfrm>
              <a:off x="3632213" y="1437416"/>
              <a:ext cx="5099161" cy="1525577"/>
            </a:xfrm>
            <a:prstGeom prst="roundRect">
              <a:avLst>
                <a:gd name="adj" fmla="val 6366"/>
              </a:avLst>
            </a:prstGeom>
            <a:noFill/>
            <a:ln w="28575">
              <a:solidFill>
                <a:srgbClr val="2D75B6"/>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15" name="文本框 114">
              <a:extLst>
                <a:ext uri="{FF2B5EF4-FFF2-40B4-BE49-F238E27FC236}">
                  <a16:creationId xmlns:a16="http://schemas.microsoft.com/office/drawing/2014/main" id="{A6E8FBD8-944A-6A51-095F-39CC3373F8CB}"/>
                </a:ext>
              </a:extLst>
            </p:cNvPr>
            <p:cNvSpPr txBox="1"/>
            <p:nvPr/>
          </p:nvSpPr>
          <p:spPr>
            <a:xfrm rot="16200000">
              <a:off x="3051547" y="2102130"/>
              <a:ext cx="833802" cy="415498"/>
            </a:xfrm>
            <a:prstGeom prst="rect">
              <a:avLst/>
            </a:prstGeom>
            <a:noFill/>
          </p:spPr>
          <p:txBody>
            <a:bodyPr wrap="square" rtlCol="0">
              <a:spAutoFit/>
            </a:bodyPr>
            <a:lstStyle/>
            <a:p>
              <a:pPr algn="ctr"/>
              <a:r>
                <a:rPr kumimoji="1" lang="en-US" altLang="zh-CN" sz="1050" b="1" dirty="0">
                  <a:solidFill>
                    <a:srgbClr val="2D75B6"/>
                  </a:solidFill>
                  <a:latin typeface="Arial" panose="020B0604020202020204" pitchFamily="34" charset="0"/>
                  <a:cs typeface="Arial" panose="020B0604020202020204" pitchFamily="34" charset="0"/>
                </a:rPr>
                <a:t>Prefill Pool</a:t>
              </a:r>
              <a:endParaRPr kumimoji="1" lang="zh-CN" altLang="en-US" sz="1050" b="1" dirty="0">
                <a:solidFill>
                  <a:srgbClr val="2D75B6"/>
                </a:solidFill>
                <a:latin typeface="Arial" panose="020B0604020202020204" pitchFamily="34" charset="0"/>
                <a:cs typeface="Arial" panose="020B0604020202020204" pitchFamily="34" charset="0"/>
              </a:endParaRPr>
            </a:p>
          </p:txBody>
        </p:sp>
        <p:sp>
          <p:nvSpPr>
            <p:cNvPr id="116" name="文本框 115">
              <a:extLst>
                <a:ext uri="{FF2B5EF4-FFF2-40B4-BE49-F238E27FC236}">
                  <a16:creationId xmlns:a16="http://schemas.microsoft.com/office/drawing/2014/main" id="{C3EB0151-71F3-43F3-F95B-F732D5CCB134}"/>
                </a:ext>
              </a:extLst>
            </p:cNvPr>
            <p:cNvSpPr txBox="1"/>
            <p:nvPr/>
          </p:nvSpPr>
          <p:spPr>
            <a:xfrm rot="2700000">
              <a:off x="6255766" y="4051655"/>
              <a:ext cx="378834" cy="168722"/>
            </a:xfrm>
            <a:prstGeom prst="rect">
              <a:avLst/>
            </a:prstGeom>
            <a:noFill/>
          </p:spPr>
          <p:txBody>
            <a:bodyPr wrap="none" rtlCol="0">
              <a:spAutoFit/>
            </a:bodyPr>
            <a:lstStyle/>
            <a:p>
              <a:pPr algn="ctr"/>
              <a:r>
                <a:rPr kumimoji="1" lang="en-US" altLang="zh-CN" sz="500" dirty="0">
                  <a:latin typeface="Arial" panose="020B0604020202020204" pitchFamily="34" charset="0"/>
                  <a:cs typeface="Arial" panose="020B0604020202020204" pitchFamily="34" charset="0"/>
                </a:rPr>
                <a:t>RDMA</a:t>
              </a:r>
              <a:endParaRPr kumimoji="1" lang="en-US" altLang="zh-CN" sz="1000" dirty="0">
                <a:latin typeface="Arial" panose="020B0604020202020204" pitchFamily="34" charset="0"/>
                <a:cs typeface="Arial" panose="020B0604020202020204" pitchFamily="34" charset="0"/>
              </a:endParaRPr>
            </a:p>
          </p:txBody>
        </p:sp>
        <p:sp>
          <p:nvSpPr>
            <p:cNvPr id="117" name="文本框 116">
              <a:extLst>
                <a:ext uri="{FF2B5EF4-FFF2-40B4-BE49-F238E27FC236}">
                  <a16:creationId xmlns:a16="http://schemas.microsoft.com/office/drawing/2014/main" id="{A9B0BC17-E2D2-FC49-DD6C-2AEEAEA9AF2F}"/>
                </a:ext>
              </a:extLst>
            </p:cNvPr>
            <p:cNvSpPr txBox="1"/>
            <p:nvPr/>
          </p:nvSpPr>
          <p:spPr>
            <a:xfrm rot="18900000">
              <a:off x="6115182" y="3565631"/>
              <a:ext cx="376694" cy="169680"/>
            </a:xfrm>
            <a:prstGeom prst="rect">
              <a:avLst/>
            </a:prstGeom>
            <a:noFill/>
          </p:spPr>
          <p:txBody>
            <a:bodyPr wrap="none" rtlCol="0">
              <a:spAutoFit/>
            </a:bodyPr>
            <a:lstStyle/>
            <a:p>
              <a:pPr algn="ctr"/>
              <a:r>
                <a:rPr kumimoji="1" lang="en-US" altLang="zh-CN" sz="500" dirty="0">
                  <a:latin typeface="Arial" panose="020B0604020202020204" pitchFamily="34" charset="0"/>
                  <a:cs typeface="Arial" panose="020B0604020202020204" pitchFamily="34" charset="0"/>
                </a:rPr>
                <a:t>RDMA</a:t>
              </a:r>
              <a:endParaRPr kumimoji="1" lang="en-US" altLang="zh-CN" sz="1000" dirty="0">
                <a:latin typeface="Arial" panose="020B0604020202020204" pitchFamily="34" charset="0"/>
                <a:cs typeface="Arial" panose="020B0604020202020204" pitchFamily="34" charset="0"/>
              </a:endParaRPr>
            </a:p>
          </p:txBody>
        </p:sp>
        <p:sp>
          <p:nvSpPr>
            <p:cNvPr id="118" name="文本框 117">
              <a:extLst>
                <a:ext uri="{FF2B5EF4-FFF2-40B4-BE49-F238E27FC236}">
                  <a16:creationId xmlns:a16="http://schemas.microsoft.com/office/drawing/2014/main" id="{5B75104F-42EA-8CF3-13B8-42EBCAADF389}"/>
                </a:ext>
              </a:extLst>
            </p:cNvPr>
            <p:cNvSpPr txBox="1"/>
            <p:nvPr/>
          </p:nvSpPr>
          <p:spPr>
            <a:xfrm rot="18900000">
              <a:off x="5610350" y="4062895"/>
              <a:ext cx="376694" cy="169680"/>
            </a:xfrm>
            <a:prstGeom prst="rect">
              <a:avLst/>
            </a:prstGeom>
            <a:noFill/>
          </p:spPr>
          <p:txBody>
            <a:bodyPr wrap="none" rtlCol="0">
              <a:spAutoFit/>
            </a:bodyPr>
            <a:lstStyle/>
            <a:p>
              <a:pPr algn="ctr"/>
              <a:r>
                <a:rPr kumimoji="1" lang="en-US" altLang="zh-CN" sz="500" dirty="0">
                  <a:latin typeface="Arial" panose="020B0604020202020204" pitchFamily="34" charset="0"/>
                  <a:cs typeface="Arial" panose="020B0604020202020204" pitchFamily="34" charset="0"/>
                </a:rPr>
                <a:t>RDMA</a:t>
              </a:r>
              <a:endParaRPr kumimoji="1" lang="en-US" altLang="zh-CN" sz="1000" dirty="0">
                <a:latin typeface="Arial" panose="020B0604020202020204" pitchFamily="34" charset="0"/>
                <a:cs typeface="Arial" panose="020B0604020202020204" pitchFamily="34" charset="0"/>
              </a:endParaRPr>
            </a:p>
          </p:txBody>
        </p:sp>
        <p:sp>
          <p:nvSpPr>
            <p:cNvPr id="119" name="上箭头 243">
              <a:extLst>
                <a:ext uri="{FF2B5EF4-FFF2-40B4-BE49-F238E27FC236}">
                  <a16:creationId xmlns:a16="http://schemas.microsoft.com/office/drawing/2014/main" id="{2480A49B-7295-7057-56F0-537381D95E2C}"/>
                </a:ext>
              </a:extLst>
            </p:cNvPr>
            <p:cNvSpPr/>
            <p:nvPr/>
          </p:nvSpPr>
          <p:spPr>
            <a:xfrm>
              <a:off x="4778237" y="2456518"/>
              <a:ext cx="76991" cy="130901"/>
            </a:xfrm>
            <a:prstGeom prst="upArrow">
              <a:avLst/>
            </a:prstGeom>
            <a:solidFill>
              <a:schemeClr val="accent1">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20" name="上箭头 244">
              <a:extLst>
                <a:ext uri="{FF2B5EF4-FFF2-40B4-BE49-F238E27FC236}">
                  <a16:creationId xmlns:a16="http://schemas.microsoft.com/office/drawing/2014/main" id="{9478C578-DDD7-2D17-C4F3-4B91A6159371}"/>
                </a:ext>
              </a:extLst>
            </p:cNvPr>
            <p:cNvSpPr/>
            <p:nvPr/>
          </p:nvSpPr>
          <p:spPr>
            <a:xfrm rot="10800000">
              <a:off x="5109069" y="2456518"/>
              <a:ext cx="76991" cy="130901"/>
            </a:xfrm>
            <a:prstGeom prst="upArrow">
              <a:avLst/>
            </a:prstGeom>
            <a:solidFill>
              <a:schemeClr val="accent1">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21" name="上箭头 245">
              <a:extLst>
                <a:ext uri="{FF2B5EF4-FFF2-40B4-BE49-F238E27FC236}">
                  <a16:creationId xmlns:a16="http://schemas.microsoft.com/office/drawing/2014/main" id="{123CE953-58DA-F72D-11A2-4A0C1F674D0F}"/>
                </a:ext>
              </a:extLst>
            </p:cNvPr>
            <p:cNvSpPr/>
            <p:nvPr/>
          </p:nvSpPr>
          <p:spPr>
            <a:xfrm rot="10800000">
              <a:off x="5436384" y="2456518"/>
              <a:ext cx="76991" cy="130901"/>
            </a:xfrm>
            <a:prstGeom prst="upArrow">
              <a:avLst/>
            </a:prstGeom>
            <a:solidFill>
              <a:schemeClr val="accent1">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22" name="上箭头 246">
              <a:extLst>
                <a:ext uri="{FF2B5EF4-FFF2-40B4-BE49-F238E27FC236}">
                  <a16:creationId xmlns:a16="http://schemas.microsoft.com/office/drawing/2014/main" id="{BDA4D230-019A-BE71-D2B0-463F206D53B7}"/>
                </a:ext>
              </a:extLst>
            </p:cNvPr>
            <p:cNvSpPr/>
            <p:nvPr/>
          </p:nvSpPr>
          <p:spPr>
            <a:xfrm>
              <a:off x="7583516" y="2456518"/>
              <a:ext cx="76991" cy="130901"/>
            </a:xfrm>
            <a:prstGeom prst="upArrow">
              <a:avLst/>
            </a:prstGeom>
            <a:solidFill>
              <a:schemeClr val="accent1">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23" name="上箭头 247">
              <a:extLst>
                <a:ext uri="{FF2B5EF4-FFF2-40B4-BE49-F238E27FC236}">
                  <a16:creationId xmlns:a16="http://schemas.microsoft.com/office/drawing/2014/main" id="{511F3C2C-9DEB-D585-C9BF-FA222C97D14C}"/>
                </a:ext>
              </a:extLst>
            </p:cNvPr>
            <p:cNvSpPr/>
            <p:nvPr/>
          </p:nvSpPr>
          <p:spPr>
            <a:xfrm rot="10800000">
              <a:off x="7914348" y="2456518"/>
              <a:ext cx="76991" cy="130901"/>
            </a:xfrm>
            <a:prstGeom prst="upArrow">
              <a:avLst/>
            </a:prstGeom>
            <a:solidFill>
              <a:schemeClr val="accent1">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24" name="上箭头 248">
              <a:extLst>
                <a:ext uri="{FF2B5EF4-FFF2-40B4-BE49-F238E27FC236}">
                  <a16:creationId xmlns:a16="http://schemas.microsoft.com/office/drawing/2014/main" id="{A2BDFE73-294D-882A-5286-DE3629B0E4F2}"/>
                </a:ext>
              </a:extLst>
            </p:cNvPr>
            <p:cNvSpPr/>
            <p:nvPr/>
          </p:nvSpPr>
          <p:spPr>
            <a:xfrm rot="10800000">
              <a:off x="8241663" y="2456518"/>
              <a:ext cx="76991" cy="130901"/>
            </a:xfrm>
            <a:prstGeom prst="upArrow">
              <a:avLst/>
            </a:prstGeom>
            <a:solidFill>
              <a:schemeClr val="accent1">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27" name="文本框 126">
              <a:extLst>
                <a:ext uri="{FF2B5EF4-FFF2-40B4-BE49-F238E27FC236}">
                  <a16:creationId xmlns:a16="http://schemas.microsoft.com/office/drawing/2014/main" id="{77E246AC-F689-01A4-298F-B9B0F3F66350}"/>
                </a:ext>
              </a:extLst>
            </p:cNvPr>
            <p:cNvSpPr txBox="1"/>
            <p:nvPr/>
          </p:nvSpPr>
          <p:spPr>
            <a:xfrm rot="16200000">
              <a:off x="2934509" y="3712401"/>
              <a:ext cx="1067876" cy="415498"/>
            </a:xfrm>
            <a:prstGeom prst="rect">
              <a:avLst/>
            </a:prstGeom>
            <a:noFill/>
          </p:spPr>
          <p:txBody>
            <a:bodyPr wrap="square" rtlCol="0">
              <a:spAutoFit/>
            </a:bodyPr>
            <a:lstStyle/>
            <a:p>
              <a:pPr algn="ctr"/>
              <a:r>
                <a:rPr kumimoji="1" lang="en-US" altLang="zh-CN" sz="1050" b="1" dirty="0">
                  <a:solidFill>
                    <a:schemeClr val="accent6">
                      <a:lumMod val="75000"/>
                    </a:schemeClr>
                  </a:solidFill>
                  <a:latin typeface="Arial" panose="020B0604020202020204" pitchFamily="34" charset="0"/>
                  <a:cs typeface="Arial" panose="020B0604020202020204" pitchFamily="34" charset="0"/>
                </a:rPr>
                <a:t>KVCache Pool</a:t>
              </a:r>
              <a:endParaRPr kumimoji="1" lang="zh-CN" altLang="en-US" sz="1050" b="1" dirty="0">
                <a:solidFill>
                  <a:schemeClr val="accent6">
                    <a:lumMod val="75000"/>
                  </a:schemeClr>
                </a:solidFill>
                <a:latin typeface="Arial" panose="020B0604020202020204" pitchFamily="34" charset="0"/>
                <a:cs typeface="Arial" panose="020B0604020202020204" pitchFamily="34" charset="0"/>
              </a:endParaRPr>
            </a:p>
          </p:txBody>
        </p:sp>
        <p:sp>
          <p:nvSpPr>
            <p:cNvPr id="128" name="文本框 127">
              <a:extLst>
                <a:ext uri="{FF2B5EF4-FFF2-40B4-BE49-F238E27FC236}">
                  <a16:creationId xmlns:a16="http://schemas.microsoft.com/office/drawing/2014/main" id="{5F5041A0-67E0-0180-7999-4410DD13308B}"/>
                </a:ext>
              </a:extLst>
            </p:cNvPr>
            <p:cNvSpPr txBox="1"/>
            <p:nvPr/>
          </p:nvSpPr>
          <p:spPr>
            <a:xfrm rot="16200000">
              <a:off x="2929918" y="5302781"/>
              <a:ext cx="1076406" cy="415498"/>
            </a:xfrm>
            <a:prstGeom prst="rect">
              <a:avLst/>
            </a:prstGeom>
            <a:noFill/>
          </p:spPr>
          <p:txBody>
            <a:bodyPr wrap="square" rtlCol="0">
              <a:spAutoFit/>
            </a:bodyPr>
            <a:lstStyle/>
            <a:p>
              <a:pPr algn="ctr"/>
              <a:r>
                <a:rPr kumimoji="1" lang="en-US" altLang="zh-CN" sz="1050" b="1" dirty="0">
                  <a:solidFill>
                    <a:srgbClr val="C65A11"/>
                  </a:solidFill>
                  <a:latin typeface="Arial" panose="020B0604020202020204" pitchFamily="34" charset="0"/>
                  <a:cs typeface="Arial" panose="020B0604020202020204" pitchFamily="34" charset="0"/>
                </a:rPr>
                <a:t>Decoding Pool</a:t>
              </a:r>
              <a:endParaRPr kumimoji="1" lang="zh-CN" altLang="en-US" sz="1050" b="1" dirty="0">
                <a:solidFill>
                  <a:srgbClr val="C65A11"/>
                </a:solidFill>
                <a:latin typeface="Arial" panose="020B0604020202020204" pitchFamily="34" charset="0"/>
                <a:cs typeface="Arial" panose="020B0604020202020204" pitchFamily="34" charset="0"/>
              </a:endParaRPr>
            </a:p>
          </p:txBody>
        </p:sp>
        <p:cxnSp>
          <p:nvCxnSpPr>
            <p:cNvPr id="129" name="直线连接符 255">
              <a:extLst>
                <a:ext uri="{FF2B5EF4-FFF2-40B4-BE49-F238E27FC236}">
                  <a16:creationId xmlns:a16="http://schemas.microsoft.com/office/drawing/2014/main" id="{EFDAD39A-E715-1192-2FCF-1FA6DAC9D742}"/>
                </a:ext>
              </a:extLst>
            </p:cNvPr>
            <p:cNvCxnSpPr>
              <a:cxnSpLocks/>
            </p:cNvCxnSpPr>
            <p:nvPr/>
          </p:nvCxnSpPr>
          <p:spPr>
            <a:xfrm flipH="1">
              <a:off x="3251902" y="1401079"/>
              <a:ext cx="3729" cy="4954947"/>
            </a:xfrm>
            <a:prstGeom prst="line">
              <a:avLst/>
            </a:prstGeom>
            <a:ln w="12700">
              <a:solidFill>
                <a:schemeClr val="bg1">
                  <a:lumMod val="65000"/>
                </a:schemeClr>
              </a:solidFill>
              <a:prstDash val="lgDash"/>
              <a:tailEnd type="none"/>
            </a:ln>
          </p:spPr>
          <p:style>
            <a:lnRef idx="1">
              <a:schemeClr val="accent1"/>
            </a:lnRef>
            <a:fillRef idx="0">
              <a:schemeClr val="accent1"/>
            </a:fillRef>
            <a:effectRef idx="0">
              <a:schemeClr val="accent1"/>
            </a:effectRef>
            <a:fontRef idx="minor">
              <a:schemeClr val="tx1"/>
            </a:fontRef>
          </p:style>
        </p:cxnSp>
        <p:sp>
          <p:nvSpPr>
            <p:cNvPr id="130" name="箭头: 右 198">
              <a:extLst>
                <a:ext uri="{FF2B5EF4-FFF2-40B4-BE49-F238E27FC236}">
                  <a16:creationId xmlns:a16="http://schemas.microsoft.com/office/drawing/2014/main" id="{FFD9D316-7849-1C2B-06C2-8240C81206A0}"/>
                </a:ext>
              </a:extLst>
            </p:cNvPr>
            <p:cNvSpPr>
              <a:spLocks/>
            </p:cNvSpPr>
            <p:nvPr/>
          </p:nvSpPr>
          <p:spPr>
            <a:xfrm>
              <a:off x="2906782" y="5134255"/>
              <a:ext cx="342303" cy="134434"/>
            </a:xfrm>
            <a:prstGeom prst="rightArrow">
              <a:avLst/>
            </a:prstGeom>
            <a:solidFill>
              <a:schemeClr val="tx1">
                <a:lumMod val="85000"/>
                <a:lumOff val="1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31" name="箭头: 右 198">
              <a:extLst>
                <a:ext uri="{FF2B5EF4-FFF2-40B4-BE49-F238E27FC236}">
                  <a16:creationId xmlns:a16="http://schemas.microsoft.com/office/drawing/2014/main" id="{529DF009-3F7C-1030-2CDB-C354F8743EA1}"/>
                </a:ext>
              </a:extLst>
            </p:cNvPr>
            <p:cNvSpPr>
              <a:spLocks/>
            </p:cNvSpPr>
            <p:nvPr/>
          </p:nvSpPr>
          <p:spPr>
            <a:xfrm>
              <a:off x="2906062" y="2681622"/>
              <a:ext cx="342303" cy="134434"/>
            </a:xfrm>
            <a:prstGeom prst="rightArrow">
              <a:avLst/>
            </a:prstGeom>
            <a:solidFill>
              <a:schemeClr val="tx1">
                <a:lumMod val="85000"/>
                <a:lumOff val="1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32" name="上箭头 259">
              <a:extLst>
                <a:ext uri="{FF2B5EF4-FFF2-40B4-BE49-F238E27FC236}">
                  <a16:creationId xmlns:a16="http://schemas.microsoft.com/office/drawing/2014/main" id="{4826005F-7257-250F-EDF1-7ECC73121FA7}"/>
                </a:ext>
              </a:extLst>
            </p:cNvPr>
            <p:cNvSpPr/>
            <p:nvPr/>
          </p:nvSpPr>
          <p:spPr>
            <a:xfrm rot="10800000">
              <a:off x="7478735" y="5361508"/>
              <a:ext cx="76991" cy="130901"/>
            </a:xfrm>
            <a:prstGeom prst="upArrow">
              <a:avLst/>
            </a:prstGeom>
            <a:solidFill>
              <a:schemeClr val="accent1">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33" name="上箭头 260">
              <a:extLst>
                <a:ext uri="{FF2B5EF4-FFF2-40B4-BE49-F238E27FC236}">
                  <a16:creationId xmlns:a16="http://schemas.microsoft.com/office/drawing/2014/main" id="{5E1B3D14-45ED-4EB8-CC1A-01ACB424B114}"/>
                </a:ext>
              </a:extLst>
            </p:cNvPr>
            <p:cNvSpPr/>
            <p:nvPr/>
          </p:nvSpPr>
          <p:spPr>
            <a:xfrm rot="10800000">
              <a:off x="4679412" y="5361508"/>
              <a:ext cx="76991" cy="130901"/>
            </a:xfrm>
            <a:prstGeom prst="upArrow">
              <a:avLst/>
            </a:prstGeom>
            <a:solidFill>
              <a:schemeClr val="accent1">
                <a:lumMod val="20000"/>
                <a:lumOff val="80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34" name="箭头: 右 198">
              <a:extLst>
                <a:ext uri="{FF2B5EF4-FFF2-40B4-BE49-F238E27FC236}">
                  <a16:creationId xmlns:a16="http://schemas.microsoft.com/office/drawing/2014/main" id="{948E29C6-6E09-5FF5-9530-88DEAC4FE1E4}"/>
                </a:ext>
              </a:extLst>
            </p:cNvPr>
            <p:cNvSpPr>
              <a:spLocks/>
            </p:cNvSpPr>
            <p:nvPr/>
          </p:nvSpPr>
          <p:spPr>
            <a:xfrm>
              <a:off x="2909599" y="3907939"/>
              <a:ext cx="342303" cy="134434"/>
            </a:xfrm>
            <a:prstGeom prst="rightArrow">
              <a:avLst/>
            </a:prstGeom>
            <a:solidFill>
              <a:schemeClr val="tx1">
                <a:lumMod val="85000"/>
                <a:lumOff val="1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1200"/>
            </a:p>
          </p:txBody>
        </p:sp>
        <p:sp>
          <p:nvSpPr>
            <p:cNvPr id="136" name="圆角矩形 226">
              <a:extLst>
                <a:ext uri="{FF2B5EF4-FFF2-40B4-BE49-F238E27FC236}">
                  <a16:creationId xmlns:a16="http://schemas.microsoft.com/office/drawing/2014/main" id="{2A58FB4B-1BB8-43F1-E22A-CEEE2D5169B5}"/>
                </a:ext>
              </a:extLst>
            </p:cNvPr>
            <p:cNvSpPr/>
            <p:nvPr/>
          </p:nvSpPr>
          <p:spPr>
            <a:xfrm>
              <a:off x="2037580" y="2425942"/>
              <a:ext cx="905224" cy="66724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1050" dirty="0">
                  <a:solidFill>
                    <a:schemeClr val="tx1"/>
                  </a:solidFill>
                  <a:latin typeface="Arial" panose="020B0604020202020204" pitchFamily="34" charset="0"/>
                  <a:cs typeface="Arial" panose="020B0604020202020204" pitchFamily="34" charset="0"/>
                </a:rPr>
                <a:t>Cache-aware</a:t>
              </a:r>
            </a:p>
            <a:p>
              <a:pPr algn="ctr"/>
              <a:r>
                <a:rPr kumimoji="1" lang="en-US" altLang="zh-CN" sz="1050" dirty="0">
                  <a:solidFill>
                    <a:schemeClr val="tx1"/>
                  </a:solidFill>
                  <a:latin typeface="Arial" panose="020B0604020202020204" pitchFamily="34" charset="0"/>
                  <a:cs typeface="Arial" panose="020B0604020202020204" pitchFamily="34" charset="0"/>
                </a:rPr>
                <a:t>Prefill Scheduler</a:t>
              </a:r>
              <a:endParaRPr kumimoji="1" lang="zh-CN" altLang="en-US" sz="1050" dirty="0">
                <a:solidFill>
                  <a:schemeClr val="tx1"/>
                </a:solidFill>
                <a:latin typeface="Arial" panose="020B0604020202020204" pitchFamily="34" charset="0"/>
                <a:cs typeface="Arial" panose="020B0604020202020204" pitchFamily="34" charset="0"/>
              </a:endParaRPr>
            </a:p>
          </p:txBody>
        </p:sp>
        <p:sp>
          <p:nvSpPr>
            <p:cNvPr id="137" name="圆角矩形 249">
              <a:extLst>
                <a:ext uri="{FF2B5EF4-FFF2-40B4-BE49-F238E27FC236}">
                  <a16:creationId xmlns:a16="http://schemas.microsoft.com/office/drawing/2014/main" id="{2D79AFBE-B688-512B-7355-AC79CDABEE79}"/>
                </a:ext>
              </a:extLst>
            </p:cNvPr>
            <p:cNvSpPr/>
            <p:nvPr/>
          </p:nvSpPr>
          <p:spPr>
            <a:xfrm>
              <a:off x="2037580" y="3620217"/>
              <a:ext cx="905224" cy="66724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1050" dirty="0">
                  <a:solidFill>
                    <a:schemeClr val="tx1"/>
                  </a:solidFill>
                  <a:latin typeface="Arial" panose="020B0604020202020204" pitchFamily="34" charset="0"/>
                  <a:cs typeface="Arial" panose="020B0604020202020204" pitchFamily="34" charset="0"/>
                </a:rPr>
                <a:t>KVCache</a:t>
              </a:r>
              <a:r>
                <a:rPr kumimoji="1" lang="zh-CN" altLang="en-US" sz="1050" dirty="0">
                  <a:solidFill>
                    <a:schemeClr val="tx1"/>
                  </a:solidFill>
                  <a:latin typeface="Arial" panose="020B0604020202020204" pitchFamily="34" charset="0"/>
                  <a:cs typeface="Arial" panose="020B0604020202020204" pitchFamily="34" charset="0"/>
                </a:rPr>
                <a:t> </a:t>
              </a:r>
              <a:endParaRPr kumimoji="1" lang="en-US" altLang="zh-CN" sz="1050" dirty="0">
                <a:solidFill>
                  <a:schemeClr val="tx1"/>
                </a:solidFill>
                <a:latin typeface="Arial" panose="020B0604020202020204" pitchFamily="34" charset="0"/>
                <a:cs typeface="Arial" panose="020B0604020202020204" pitchFamily="34" charset="0"/>
              </a:endParaRPr>
            </a:p>
            <a:p>
              <a:pPr algn="ctr"/>
              <a:r>
                <a:rPr kumimoji="1" lang="en-US" altLang="zh-CN" sz="1050" dirty="0">
                  <a:solidFill>
                    <a:schemeClr val="tx1"/>
                  </a:solidFill>
                  <a:latin typeface="Arial" panose="020B0604020202020204" pitchFamily="34" charset="0"/>
                  <a:cs typeface="Arial" panose="020B0604020202020204" pitchFamily="34" charset="0"/>
                </a:rPr>
                <a:t>Balance Scheduler</a:t>
              </a:r>
              <a:endParaRPr kumimoji="1" lang="zh-CN" altLang="en-US" sz="1050" dirty="0">
                <a:solidFill>
                  <a:schemeClr val="tx1"/>
                </a:solidFill>
                <a:latin typeface="Arial" panose="020B0604020202020204" pitchFamily="34" charset="0"/>
                <a:cs typeface="Arial" panose="020B0604020202020204" pitchFamily="34" charset="0"/>
              </a:endParaRPr>
            </a:p>
          </p:txBody>
        </p:sp>
        <p:sp>
          <p:nvSpPr>
            <p:cNvPr id="138" name="圆角矩形 250">
              <a:extLst>
                <a:ext uri="{FF2B5EF4-FFF2-40B4-BE49-F238E27FC236}">
                  <a16:creationId xmlns:a16="http://schemas.microsoft.com/office/drawing/2014/main" id="{609BF445-675A-7100-A6DC-91E84FCC827E}"/>
                </a:ext>
              </a:extLst>
            </p:cNvPr>
            <p:cNvSpPr/>
            <p:nvPr/>
          </p:nvSpPr>
          <p:spPr>
            <a:xfrm>
              <a:off x="2037580" y="4864321"/>
              <a:ext cx="905224" cy="66724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1050" dirty="0">
                  <a:solidFill>
                    <a:schemeClr val="tx1"/>
                  </a:solidFill>
                  <a:latin typeface="Arial" panose="020B0604020202020204" pitchFamily="34" charset="0"/>
                  <a:cs typeface="Arial" panose="020B0604020202020204" pitchFamily="34" charset="0"/>
                </a:rPr>
                <a:t>Load-balance</a:t>
              </a:r>
            </a:p>
            <a:p>
              <a:pPr algn="ctr"/>
              <a:r>
                <a:rPr kumimoji="1" lang="en-US" altLang="zh-CN" sz="1050" dirty="0">
                  <a:solidFill>
                    <a:schemeClr val="tx1"/>
                  </a:solidFill>
                  <a:latin typeface="Arial" panose="020B0604020202020204" pitchFamily="34" charset="0"/>
                  <a:cs typeface="Arial" panose="020B0604020202020204" pitchFamily="34" charset="0"/>
                </a:rPr>
                <a:t>Decoding</a:t>
              </a:r>
            </a:p>
            <a:p>
              <a:pPr algn="ctr"/>
              <a:r>
                <a:rPr kumimoji="1" lang="en-US" altLang="zh-CN" sz="1050" dirty="0">
                  <a:solidFill>
                    <a:schemeClr val="tx1"/>
                  </a:solidFill>
                  <a:latin typeface="Arial" panose="020B0604020202020204" pitchFamily="34" charset="0"/>
                  <a:cs typeface="Arial" panose="020B0604020202020204" pitchFamily="34" charset="0"/>
                </a:rPr>
                <a:t>Scheduler</a:t>
              </a:r>
              <a:endParaRPr kumimoji="1" lang="zh-CN" altLang="en-US" sz="1050" dirty="0">
                <a:solidFill>
                  <a:schemeClr val="tx1"/>
                </a:solidFill>
                <a:latin typeface="Arial" panose="020B0604020202020204" pitchFamily="34" charset="0"/>
                <a:cs typeface="Arial" panose="020B0604020202020204" pitchFamily="34" charset="0"/>
              </a:endParaRPr>
            </a:p>
          </p:txBody>
        </p:sp>
      </p:grpSp>
      <p:sp>
        <p:nvSpPr>
          <p:cNvPr id="140" name="文本框 139">
            <a:extLst>
              <a:ext uri="{FF2B5EF4-FFF2-40B4-BE49-F238E27FC236}">
                <a16:creationId xmlns:a16="http://schemas.microsoft.com/office/drawing/2014/main" id="{07BE136F-986F-0DEC-DE11-3AB702B543CD}"/>
              </a:ext>
            </a:extLst>
          </p:cNvPr>
          <p:cNvSpPr txBox="1"/>
          <p:nvPr/>
        </p:nvSpPr>
        <p:spPr>
          <a:xfrm>
            <a:off x="0" y="6040264"/>
            <a:ext cx="7063793" cy="584775"/>
          </a:xfrm>
          <a:prstGeom prst="rect">
            <a:avLst/>
          </a:prstGeom>
          <a:noFill/>
        </p:spPr>
        <p:txBody>
          <a:bodyPr wrap="none" rtlCol="0">
            <a:spAutoFit/>
          </a:bodyPr>
          <a:lstStyle/>
          <a:p>
            <a:r>
              <a:rPr lang="en-US" altLang="zh-CN" sz="1600" b="1" dirty="0">
                <a:hlinkClick r:id="rId3">
                  <a:extLst>
                    <a:ext uri="{A12FA001-AC4F-418D-AE19-62706E023703}">
                      <ahyp:hlinkClr xmlns:ahyp="http://schemas.microsoft.com/office/drawing/2018/hyperlinkcolor" val="tx"/>
                    </a:ext>
                  </a:extLst>
                </a:hlinkClick>
              </a:rPr>
              <a:t>More</a:t>
            </a:r>
            <a:r>
              <a:rPr lang="zh-CN" altLang="en-US" sz="1600" b="1" dirty="0">
                <a:hlinkClick r:id="rId3">
                  <a:extLst>
                    <a:ext uri="{A12FA001-AC4F-418D-AE19-62706E023703}">
                      <ahyp:hlinkClr xmlns:ahyp="http://schemas.microsoft.com/office/drawing/2018/hyperlinkcolor" val="tx"/>
                    </a:ext>
                  </a:extLst>
                </a:hlinkClick>
              </a:rPr>
              <a:t>：</a:t>
            </a:r>
            <a:r>
              <a:rPr lang="en-US" altLang="zh-CN" sz="1600" dirty="0">
                <a:solidFill>
                  <a:srgbClr val="0070C0"/>
                </a:solidFill>
                <a:hlinkClick r:id="rId3">
                  <a:extLst>
                    <a:ext uri="{A12FA001-AC4F-418D-AE19-62706E023703}">
                      <ahyp:hlinkClr xmlns:ahyp="http://schemas.microsoft.com/office/drawing/2018/hyperlinkcolor" val="tx"/>
                    </a:ext>
                  </a:extLst>
                </a:hlinkClick>
              </a:rPr>
              <a:t>https://github.com/kvcache-ai/Mooncake</a:t>
            </a:r>
            <a:endParaRPr lang="en-US" altLang="zh-CN" sz="1600" dirty="0">
              <a:solidFill>
                <a:srgbClr val="0070C0"/>
              </a:solidFill>
            </a:endParaRPr>
          </a:p>
          <a:p>
            <a:r>
              <a:rPr lang="en-US" altLang="zh-CN" sz="1600" dirty="0">
                <a:solidFill>
                  <a:srgbClr val="0070C0"/>
                </a:solidFill>
                <a:hlinkClick r:id="rId4">
                  <a:extLst>
                    <a:ext uri="{A12FA001-AC4F-418D-AE19-62706E023703}">
                      <ahyp:hlinkClr xmlns:ahyp="http://schemas.microsoft.com/office/drawing/2018/hyperlinkcolor" val="tx"/>
                    </a:ext>
                  </a:extLst>
                </a:hlinkClick>
              </a:rPr>
              <a:t>Mooncake (1): </a:t>
            </a:r>
            <a:r>
              <a:rPr lang="zh-CN" altLang="en-US" sz="1600" dirty="0">
                <a:solidFill>
                  <a:srgbClr val="0070C0"/>
                </a:solidFill>
                <a:hlinkClick r:id="rId4">
                  <a:extLst>
                    <a:ext uri="{A12FA001-AC4F-418D-AE19-62706E023703}">
                      <ahyp:hlinkClr xmlns:ahyp="http://schemas.microsoft.com/office/drawing/2018/hyperlinkcolor" val="tx"/>
                    </a:ext>
                  </a:extLst>
                </a:hlinkClick>
              </a:rPr>
              <a:t>在月之暗面做月饼，</a:t>
            </a:r>
            <a:r>
              <a:rPr lang="en-US" altLang="zh-CN" sz="1600" dirty="0">
                <a:solidFill>
                  <a:srgbClr val="0070C0"/>
                </a:solidFill>
                <a:hlinkClick r:id="rId4">
                  <a:extLst>
                    <a:ext uri="{A12FA001-AC4F-418D-AE19-62706E023703}">
                      <ahyp:hlinkClr xmlns:ahyp="http://schemas.microsoft.com/office/drawing/2018/hyperlinkcolor" val="tx"/>
                    </a:ext>
                  </a:extLst>
                </a:hlinkClick>
              </a:rPr>
              <a:t>Kimi </a:t>
            </a:r>
            <a:r>
              <a:rPr lang="zh-CN" altLang="en-US" sz="1600" dirty="0">
                <a:solidFill>
                  <a:srgbClr val="0070C0"/>
                </a:solidFill>
                <a:hlinkClick r:id="rId4">
                  <a:extLst>
                    <a:ext uri="{A12FA001-AC4F-418D-AE19-62706E023703}">
                      <ahyp:hlinkClr xmlns:ahyp="http://schemas.microsoft.com/office/drawing/2018/hyperlinkcolor" val="tx"/>
                    </a:ext>
                  </a:extLst>
                </a:hlinkClick>
              </a:rPr>
              <a:t>以 </a:t>
            </a:r>
            <a:r>
              <a:rPr lang="en-US" altLang="zh-CN" sz="1600" dirty="0">
                <a:solidFill>
                  <a:srgbClr val="0070C0"/>
                </a:solidFill>
                <a:hlinkClick r:id="rId4">
                  <a:extLst>
                    <a:ext uri="{A12FA001-AC4F-418D-AE19-62706E023703}">
                      <ahyp:hlinkClr xmlns:ahyp="http://schemas.microsoft.com/office/drawing/2018/hyperlinkcolor" val="tx"/>
                    </a:ext>
                  </a:extLst>
                </a:hlinkClick>
              </a:rPr>
              <a:t>KVCache </a:t>
            </a:r>
            <a:r>
              <a:rPr lang="zh-CN" altLang="en-US" sz="1600" dirty="0">
                <a:solidFill>
                  <a:srgbClr val="0070C0"/>
                </a:solidFill>
                <a:hlinkClick r:id="rId4">
                  <a:extLst>
                    <a:ext uri="{A12FA001-AC4F-418D-AE19-62706E023703}">
                      <ahyp:hlinkClr xmlns:ahyp="http://schemas.microsoft.com/office/drawing/2018/hyperlinkcolor" val="tx"/>
                    </a:ext>
                  </a:extLst>
                </a:hlinkClick>
              </a:rPr>
              <a:t>为中心的分离式推理架构</a:t>
            </a:r>
            <a:endParaRPr lang="zh-CN" altLang="en-US" sz="1600" dirty="0">
              <a:solidFill>
                <a:srgbClr val="0070C0"/>
              </a:solidFill>
            </a:endParaRPr>
          </a:p>
        </p:txBody>
      </p:sp>
      <p:sp>
        <p:nvSpPr>
          <p:cNvPr id="143" name="文本框 142">
            <a:extLst>
              <a:ext uri="{FF2B5EF4-FFF2-40B4-BE49-F238E27FC236}">
                <a16:creationId xmlns:a16="http://schemas.microsoft.com/office/drawing/2014/main" id="{597AC3BF-99E5-4E75-F4EB-1488121D02AF}"/>
              </a:ext>
            </a:extLst>
          </p:cNvPr>
          <p:cNvSpPr txBox="1"/>
          <p:nvPr/>
        </p:nvSpPr>
        <p:spPr>
          <a:xfrm>
            <a:off x="236090" y="1330664"/>
            <a:ext cx="4839890" cy="425674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CN" sz="2200" dirty="0">
                <a:latin typeface="微软雅黑" panose="020B0503020204020204" pitchFamily="34" charset="-122"/>
                <a:ea typeface="微软雅黑" panose="020B0503020204020204" pitchFamily="34" charset="-122"/>
              </a:rPr>
              <a:t>_    The serving platform of Kimi</a:t>
            </a:r>
          </a:p>
          <a:p>
            <a:pPr>
              <a:lnSpc>
                <a:spcPct val="150000"/>
              </a:lnSpc>
            </a:pPr>
            <a:r>
              <a:rPr lang="en-US" altLang="zh-CN" sz="700" dirty="0">
                <a:latin typeface="微软雅黑" panose="020B0503020204020204" pitchFamily="34" charset="-122"/>
                <a:ea typeface="微软雅黑" panose="020B0503020204020204" pitchFamily="34" charset="-122"/>
              </a:rPr>
              <a:t> </a:t>
            </a:r>
            <a:endParaRPr lang="en-US" altLang="zh-CN" sz="1600" dirty="0">
              <a:latin typeface="微软雅黑" panose="020B0503020204020204" pitchFamily="34" charset="-122"/>
              <a:ea typeface="微软雅黑" panose="020B0503020204020204" pitchFamily="34" charset="-122"/>
            </a:endParaRPr>
          </a:p>
          <a:p>
            <a:pPr marL="457200" indent="-457200">
              <a:lnSpc>
                <a:spcPct val="150000"/>
              </a:lnSpc>
              <a:buFont typeface="+mj-lt"/>
              <a:buAutoNum type="arabicPeriod"/>
            </a:pPr>
            <a:r>
              <a:rPr lang="en-US" altLang="zh-CN" sz="2200" dirty="0">
                <a:latin typeface="微软雅黑" panose="020B0503020204020204" pitchFamily="34" charset="-122"/>
                <a:ea typeface="微软雅黑" panose="020B0503020204020204" pitchFamily="34" charset="-122"/>
              </a:rPr>
              <a:t>P/D disaggregation architecture centered around the distributed KVCache pool</a:t>
            </a:r>
          </a:p>
          <a:p>
            <a:pPr marL="457200" indent="-457200">
              <a:lnSpc>
                <a:spcPct val="150000"/>
              </a:lnSpc>
              <a:buFont typeface="+mj-lt"/>
              <a:buAutoNum type="arabicPeriod"/>
            </a:pPr>
            <a:r>
              <a:rPr lang="en-US" altLang="zh-CN" sz="2200" dirty="0">
                <a:latin typeface="微软雅黑" panose="020B0503020204020204" pitchFamily="34" charset="-122"/>
                <a:ea typeface="微软雅黑" panose="020B0503020204020204" pitchFamily="34" charset="-122"/>
              </a:rPr>
              <a:t>Trading more storage of less compute! Increase the throughput of Kimi by 75%</a:t>
            </a:r>
          </a:p>
          <a:p>
            <a:pPr marL="457200" indent="-457200">
              <a:lnSpc>
                <a:spcPct val="150000"/>
              </a:lnSpc>
              <a:buFont typeface="+mj-lt"/>
              <a:buAutoNum type="arabicPeriod"/>
            </a:pPr>
            <a:r>
              <a:rPr lang="en-US" altLang="zh-CN" sz="2200" dirty="0">
                <a:latin typeface="微软雅黑" panose="020B0503020204020204" pitchFamily="34" charset="-122"/>
                <a:ea typeface="微软雅黑" panose="020B0503020204020204" pitchFamily="34" charset="-122"/>
              </a:rPr>
              <a:t>Meet SLO guarantee</a:t>
            </a:r>
          </a:p>
        </p:txBody>
      </p:sp>
      <p:pic>
        <p:nvPicPr>
          <p:cNvPr id="144" name="Picture 4" descr="icon">
            <a:hlinkClick r:id="rId5"/>
            <a:extLst>
              <a:ext uri="{FF2B5EF4-FFF2-40B4-BE49-F238E27FC236}">
                <a16:creationId xmlns:a16="http://schemas.microsoft.com/office/drawing/2014/main" id="{53084392-8B04-5820-2FA2-01A264556B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130" y="1481451"/>
            <a:ext cx="353097" cy="353097"/>
          </a:xfrm>
          <a:prstGeom prst="rect">
            <a:avLst/>
          </a:prstGeom>
          <a:noFill/>
          <a:extLst>
            <a:ext uri="{909E8E84-426E-40DD-AFC4-6F175D3DCCD1}">
              <a14:hiddenFill xmlns:a14="http://schemas.microsoft.com/office/drawing/2010/main">
                <a:solidFill>
                  <a:srgbClr val="FFFFFF"/>
                </a:solidFill>
              </a14:hiddenFill>
            </a:ext>
          </a:extLst>
        </p:spPr>
      </p:pic>
      <p:pic>
        <p:nvPicPr>
          <p:cNvPr id="145" name="Picture 6" descr="icon">
            <a:extLst>
              <a:ext uri="{FF2B5EF4-FFF2-40B4-BE49-F238E27FC236}">
                <a16:creationId xmlns:a16="http://schemas.microsoft.com/office/drawing/2014/main" id="{A3B7CCBD-7933-EA8A-53FE-41095F9CB85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612" y="5745038"/>
            <a:ext cx="292971" cy="292971"/>
          </a:xfrm>
          <a:prstGeom prst="rect">
            <a:avLst/>
          </a:prstGeom>
          <a:noFill/>
          <a:extLst>
            <a:ext uri="{909E8E84-426E-40DD-AFC4-6F175D3DCCD1}">
              <a14:hiddenFill xmlns:a14="http://schemas.microsoft.com/office/drawing/2010/main">
                <a:solidFill>
                  <a:srgbClr val="FFFFFF"/>
                </a:solidFill>
              </a14:hiddenFill>
            </a:ext>
          </a:extLst>
        </p:spPr>
      </p:pic>
      <p:sp>
        <p:nvSpPr>
          <p:cNvPr id="147" name="文本框 146">
            <a:extLst>
              <a:ext uri="{FF2B5EF4-FFF2-40B4-BE49-F238E27FC236}">
                <a16:creationId xmlns:a16="http://schemas.microsoft.com/office/drawing/2014/main" id="{C096BB3A-C4A1-C00C-A3A3-E7C69C76458A}"/>
              </a:ext>
            </a:extLst>
          </p:cNvPr>
          <p:cNvSpPr txBox="1"/>
          <p:nvPr/>
        </p:nvSpPr>
        <p:spPr>
          <a:xfrm>
            <a:off x="396228" y="5706857"/>
            <a:ext cx="6111348" cy="369332"/>
          </a:xfrm>
          <a:prstGeom prst="rect">
            <a:avLst/>
          </a:prstGeom>
          <a:noFill/>
        </p:spPr>
        <p:txBody>
          <a:bodyPr wrap="square">
            <a:spAutoFit/>
          </a:bodyPr>
          <a:lstStyle/>
          <a:p>
            <a:r>
              <a:rPr lang="en-US" altLang="zh-CN" sz="1800" dirty="0"/>
              <a:t>Moonshot AI</a:t>
            </a:r>
            <a:r>
              <a:rPr lang="zh-CN" altLang="en-US" sz="1800" dirty="0"/>
              <a:t>   </a:t>
            </a:r>
            <a:r>
              <a:rPr lang="en-US" altLang="zh-CN" sz="1800" dirty="0"/>
              <a:t>+        </a:t>
            </a:r>
            <a:r>
              <a:rPr lang="zh-CN" altLang="en-US" sz="1800" dirty="0"/>
              <a:t> </a:t>
            </a:r>
            <a:r>
              <a:rPr lang="en-US" altLang="zh-CN" sz="1800" dirty="0"/>
              <a:t>KVCache.AI @ Tsinghua</a:t>
            </a:r>
            <a:endParaRPr lang="zh-CN" altLang="en-US" dirty="0"/>
          </a:p>
        </p:txBody>
      </p:sp>
      <p:pic>
        <p:nvPicPr>
          <p:cNvPr id="151" name="图片 150">
            <a:extLst>
              <a:ext uri="{FF2B5EF4-FFF2-40B4-BE49-F238E27FC236}">
                <a16:creationId xmlns:a16="http://schemas.microsoft.com/office/drawing/2014/main" id="{E1474490-018D-8D74-9A74-2CAA76FD19A9}"/>
              </a:ext>
            </a:extLst>
          </p:cNvPr>
          <p:cNvPicPr>
            <a:picLocks noChangeAspect="1"/>
          </p:cNvPicPr>
          <p:nvPr/>
        </p:nvPicPr>
        <p:blipFill>
          <a:blip r:embed="rId8"/>
          <a:stretch>
            <a:fillRect/>
          </a:stretch>
        </p:blipFill>
        <p:spPr>
          <a:xfrm>
            <a:off x="2175846" y="5736327"/>
            <a:ext cx="310392" cy="310392"/>
          </a:xfrm>
          <a:prstGeom prst="rect">
            <a:avLst/>
          </a:prstGeom>
        </p:spPr>
      </p:pic>
    </p:spTree>
    <p:extLst>
      <p:ext uri="{BB962C8B-B14F-4D97-AF65-F5344CB8AC3E}">
        <p14:creationId xmlns:p14="http://schemas.microsoft.com/office/powerpoint/2010/main" val="1903483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kumimoji="1" lang="en-US" altLang="zh-CN" sz="3200" b="1" dirty="0"/>
              <a:t>P&amp;D Disaggregation Becomes a Necessary</a:t>
            </a:r>
            <a:endParaRPr lang="zh-CN" altLang="en-US" sz="3200" dirty="0"/>
          </a:p>
        </p:txBody>
      </p:sp>
      <p:sp>
        <p:nvSpPr>
          <p:cNvPr id="126" name="文本框 125"/>
          <p:cNvSpPr txBox="1"/>
          <p:nvPr/>
        </p:nvSpPr>
        <p:spPr>
          <a:xfrm>
            <a:off x="177482" y="1168059"/>
            <a:ext cx="12014518" cy="581185"/>
          </a:xfrm>
          <a:prstGeom prst="rect">
            <a:avLst/>
          </a:prstGeom>
          <a:noFill/>
        </p:spPr>
        <p:txBody>
          <a:bodyPr wrap="square" rtlCol="0">
            <a:spAutoFit/>
          </a:bodyPr>
          <a:lstStyle/>
          <a:p>
            <a:pPr marL="457200" indent="-457200">
              <a:lnSpc>
                <a:spcPct val="150000"/>
              </a:lnSpc>
              <a:buFont typeface="Wingdings" panose="05000000000000000000" pitchFamily="2" charset="2"/>
              <a:buChar char="n"/>
            </a:pPr>
            <a:r>
              <a:rPr lang="en-US" altLang="zh-CN" sz="2400" dirty="0"/>
              <a:t>Prefill and decode needs different parallelism strategy, e.g., DeepSeek V3/R1</a:t>
            </a:r>
            <a:endParaRPr lang="zh-CN" altLang="en-US" sz="2400" dirty="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7038" y="1921803"/>
            <a:ext cx="8375406" cy="43969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6FC6855-400B-4ADE-22BE-EB5EFD9758BA}"/>
              </a:ext>
            </a:extLst>
          </p:cNvPr>
          <p:cNvPicPr>
            <a:picLocks noChangeAspect="1"/>
          </p:cNvPicPr>
          <p:nvPr/>
        </p:nvPicPr>
        <p:blipFill>
          <a:blip r:embed="rId3"/>
          <a:stretch>
            <a:fillRect/>
          </a:stretch>
        </p:blipFill>
        <p:spPr>
          <a:xfrm>
            <a:off x="-1010976" y="2181761"/>
            <a:ext cx="10050076" cy="10050076"/>
          </a:xfrm>
          <a:prstGeom prst="rect">
            <a:avLst/>
          </a:prstGeom>
        </p:spPr>
      </p:pic>
      <p:sp>
        <p:nvSpPr>
          <p:cNvPr id="3" name="标题 2">
            <a:extLst>
              <a:ext uri="{FF2B5EF4-FFF2-40B4-BE49-F238E27FC236}">
                <a16:creationId xmlns:a16="http://schemas.microsoft.com/office/drawing/2014/main" id="{BDEEFEF1-F66D-C999-BDA1-ABC34B5F1391}"/>
              </a:ext>
            </a:extLst>
          </p:cNvPr>
          <p:cNvSpPr>
            <a:spLocks noGrp="1"/>
          </p:cNvSpPr>
          <p:nvPr>
            <p:ph type="title"/>
          </p:nvPr>
        </p:nvSpPr>
        <p:spPr/>
        <p:txBody>
          <a:bodyPr>
            <a:normAutofit fontScale="90000"/>
          </a:bodyPr>
          <a:lstStyle/>
          <a:p>
            <a:r>
              <a:rPr lang="en-US" altLang="zh-CN" sz="3200" dirty="0">
                <a:latin typeface="微软雅黑" panose="020B0503020204020204" pitchFamily="34" charset="-122"/>
                <a:ea typeface="微软雅黑" panose="020B0503020204020204" pitchFamily="34" charset="-122"/>
              </a:rPr>
              <a:t>KVCache Cache introduces High Challenges </a:t>
            </a:r>
            <a:br>
              <a:rPr lang="en-US" altLang="zh-CN" sz="3200" dirty="0">
                <a:latin typeface="微软雅黑" panose="020B0503020204020204" pitchFamily="34" charset="-122"/>
                <a:ea typeface="微软雅黑" panose="020B0503020204020204" pitchFamily="34" charset="-122"/>
              </a:rPr>
            </a:br>
            <a:r>
              <a:rPr lang="en-US" altLang="zh-CN" sz="3200" dirty="0">
                <a:latin typeface="微软雅黑" panose="020B0503020204020204" pitchFamily="34" charset="-122"/>
                <a:ea typeface="微软雅黑" panose="020B0503020204020204" pitchFamily="34" charset="-122"/>
              </a:rPr>
              <a:t>to Storage System</a:t>
            </a:r>
            <a:endParaRPr lang="zh-CN" altLang="en-US" sz="3200" dirty="0"/>
          </a:p>
        </p:txBody>
      </p:sp>
      <p:sp>
        <p:nvSpPr>
          <p:cNvPr id="6" name="文本框 5">
            <a:extLst>
              <a:ext uri="{FF2B5EF4-FFF2-40B4-BE49-F238E27FC236}">
                <a16:creationId xmlns:a16="http://schemas.microsoft.com/office/drawing/2014/main" id="{DE6E38E3-CC30-3465-F576-8024C025E642}"/>
              </a:ext>
            </a:extLst>
          </p:cNvPr>
          <p:cNvSpPr txBox="1"/>
          <p:nvPr/>
        </p:nvSpPr>
        <p:spPr>
          <a:xfrm>
            <a:off x="236090" y="1221646"/>
            <a:ext cx="9885810" cy="155600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CN" sz="2200" dirty="0">
                <a:latin typeface="微软雅黑" panose="020B0503020204020204" pitchFamily="34" charset="-122"/>
                <a:ea typeface="微软雅黑" panose="020B0503020204020204" pitchFamily="34" charset="-122"/>
              </a:rPr>
              <a:t>Each 1 token -&gt;</a:t>
            </a:r>
            <a:r>
              <a:rPr lang="zh-CN" altLang="en-US" sz="2200" dirty="0">
                <a:latin typeface="微软雅黑" panose="020B0503020204020204" pitchFamily="34" charset="-122"/>
                <a:ea typeface="微软雅黑" panose="020B0503020204020204" pitchFamily="34" charset="-122"/>
              </a:rPr>
              <a:t> </a:t>
            </a:r>
            <a:r>
              <a:rPr lang="en-US" altLang="zh-CN" sz="2200" dirty="0">
                <a:latin typeface="微软雅黑" panose="020B0503020204020204" pitchFamily="34" charset="-122"/>
                <a:ea typeface="微软雅黑" panose="020B0503020204020204" pitchFamily="34" charset="-122"/>
              </a:rPr>
              <a:t>2 * layers</a:t>
            </a:r>
            <a:r>
              <a:rPr lang="zh-CN" altLang="en-US" sz="2200" dirty="0">
                <a:latin typeface="微软雅黑" panose="020B0503020204020204" pitchFamily="34" charset="-122"/>
                <a:ea typeface="微软雅黑" panose="020B0503020204020204" pitchFamily="34" charset="-122"/>
              </a:rPr>
              <a:t> </a:t>
            </a:r>
            <a:r>
              <a:rPr lang="en-US" altLang="zh-CN" sz="2200" dirty="0">
                <a:latin typeface="微软雅黑" panose="020B0503020204020204" pitchFamily="34" charset="-122"/>
                <a:ea typeface="微软雅黑" panose="020B0503020204020204" pitchFamily="34" charset="-122"/>
              </a:rPr>
              <a:t>* hidden dimension</a:t>
            </a:r>
            <a:r>
              <a:rPr lang="zh-CN" altLang="en-US" sz="2200" dirty="0">
                <a:latin typeface="微软雅黑" panose="020B0503020204020204" pitchFamily="34" charset="-122"/>
                <a:ea typeface="微软雅黑" panose="020B0503020204020204" pitchFamily="34" charset="-122"/>
              </a:rPr>
              <a:t> </a:t>
            </a:r>
            <a:r>
              <a:rPr lang="en-US" altLang="zh-CN" sz="2200" dirty="0">
                <a:latin typeface="微软雅黑" panose="020B0503020204020204" pitchFamily="34" charset="-122"/>
                <a:ea typeface="微软雅黑" panose="020B0503020204020204" pitchFamily="34" charset="-122"/>
              </a:rPr>
              <a:t>= tens of KB</a:t>
            </a:r>
            <a:r>
              <a:rPr lang="zh-CN" altLang="en-US" sz="2200" dirty="0">
                <a:latin typeface="微软雅黑" panose="020B0503020204020204" pitchFamily="34" charset="-122"/>
                <a:ea typeface="微软雅黑" panose="020B0503020204020204" pitchFamily="34" charset="-122"/>
              </a:rPr>
              <a:t> </a:t>
            </a:r>
            <a:r>
              <a:rPr lang="en-US" altLang="zh-CN" sz="2200" dirty="0" err="1">
                <a:latin typeface="微软雅黑" panose="020B0503020204020204" pitchFamily="34" charset="-122"/>
                <a:ea typeface="微软雅黑" panose="020B0503020204020204" pitchFamily="34" charset="-122"/>
              </a:rPr>
              <a:t>KVCache</a:t>
            </a:r>
            <a:endParaRPr lang="en-US" altLang="zh-CN" sz="22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en-US" altLang="zh-CN" sz="2200" dirty="0">
                <a:latin typeface="微软雅黑" panose="020B0503020204020204" pitchFamily="34" charset="-122"/>
                <a:ea typeface="微软雅黑" panose="020B0503020204020204" pitchFamily="34" charset="-122"/>
              </a:rPr>
              <a:t>Not only the size of KVCache is large, it also requires high transfer bandwidth to avoid stall of GPU</a:t>
            </a:r>
          </a:p>
        </p:txBody>
      </p:sp>
      <p:sp>
        <p:nvSpPr>
          <p:cNvPr id="31" name="矩形 30">
            <a:extLst>
              <a:ext uri="{FF2B5EF4-FFF2-40B4-BE49-F238E27FC236}">
                <a16:creationId xmlns:a16="http://schemas.microsoft.com/office/drawing/2014/main" id="{972161DB-6BC6-974D-F11B-C1926EEC445D}"/>
              </a:ext>
            </a:extLst>
          </p:cNvPr>
          <p:cNvSpPr/>
          <p:nvPr/>
        </p:nvSpPr>
        <p:spPr>
          <a:xfrm>
            <a:off x="1392639" y="2834052"/>
            <a:ext cx="7899747" cy="2720098"/>
          </a:xfrm>
          <a:prstGeom prst="rect">
            <a:avLst/>
          </a:prstGeom>
          <a:gradFill>
            <a:gsLst>
              <a:gs pos="4000">
                <a:schemeClr val="bg1">
                  <a:alpha val="56000"/>
                </a:schemeClr>
              </a:gs>
              <a:gs pos="0">
                <a:schemeClr val="bg1">
                  <a:alpha val="97000"/>
                </a:schemeClr>
              </a:gs>
              <a:gs pos="100000">
                <a:schemeClr val="bg1">
                  <a:alpha val="0"/>
                </a:schemeClr>
              </a:gs>
            </a:gsLst>
            <a:lin ang="54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pic>
        <p:nvPicPr>
          <p:cNvPr id="49" name="Picture 6">
            <a:extLst>
              <a:ext uri="{FF2B5EF4-FFF2-40B4-BE49-F238E27FC236}">
                <a16:creationId xmlns:a16="http://schemas.microsoft.com/office/drawing/2014/main" id="{4ABD970E-C8B8-0A97-13F8-DF2C2AF64FF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04863" y="4911098"/>
            <a:ext cx="1475129" cy="14542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0" name="Picture 12" descr="太阳">
            <a:extLst>
              <a:ext uri="{FF2B5EF4-FFF2-40B4-BE49-F238E27FC236}">
                <a16:creationId xmlns:a16="http://schemas.microsoft.com/office/drawing/2014/main" id="{A50327B8-47D0-BF40-1CDA-7E2FA04BC3C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8578"/>
          <a:stretch/>
        </p:blipFill>
        <p:spPr bwMode="auto">
          <a:xfrm>
            <a:off x="9639979" y="-204716"/>
            <a:ext cx="4745338" cy="74115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 name="Picture 14">
            <a:extLst>
              <a:ext uri="{FF2B5EF4-FFF2-40B4-BE49-F238E27FC236}">
                <a16:creationId xmlns:a16="http://schemas.microsoft.com/office/drawing/2014/main" id="{FF304F0C-A196-B41A-98A0-55905EC5282B}"/>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201" t="7350" r="18954" b="3390"/>
          <a:stretch/>
        </p:blipFill>
        <p:spPr bwMode="auto">
          <a:xfrm>
            <a:off x="6762846" y="3690405"/>
            <a:ext cx="2778849" cy="27465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2" name="文本框 51">
            <a:extLst>
              <a:ext uri="{FF2B5EF4-FFF2-40B4-BE49-F238E27FC236}">
                <a16:creationId xmlns:a16="http://schemas.microsoft.com/office/drawing/2014/main" id="{9D7877A0-4261-AA1A-466C-B35C686E2ED4}"/>
              </a:ext>
            </a:extLst>
          </p:cNvPr>
          <p:cNvSpPr txBox="1"/>
          <p:nvPr/>
        </p:nvSpPr>
        <p:spPr>
          <a:xfrm>
            <a:off x="-39682" y="4297770"/>
            <a:ext cx="2087888" cy="769441"/>
          </a:xfrm>
          <a:prstGeom prst="rect">
            <a:avLst/>
          </a:prstGeom>
          <a:noFill/>
        </p:spPr>
        <p:txBody>
          <a:bodyPr wrap="square">
            <a:spAutoFit/>
          </a:bodyPr>
          <a:lstStyle/>
          <a:p>
            <a:pPr algn="ctr"/>
            <a:r>
              <a:rPr lang="en-US" altLang="zh-CN" sz="2200" dirty="0"/>
              <a:t>10B+ Model</a:t>
            </a:r>
          </a:p>
          <a:p>
            <a:pPr algn="ctr"/>
            <a:r>
              <a:rPr lang="en-US" altLang="zh-CN" sz="2200" dirty="0"/>
              <a:t>(GB)</a:t>
            </a:r>
            <a:endParaRPr lang="zh-CN" altLang="en-US" sz="2200" dirty="0"/>
          </a:p>
        </p:txBody>
      </p:sp>
      <p:sp>
        <p:nvSpPr>
          <p:cNvPr id="53" name="文本框 52">
            <a:extLst>
              <a:ext uri="{FF2B5EF4-FFF2-40B4-BE49-F238E27FC236}">
                <a16:creationId xmlns:a16="http://schemas.microsoft.com/office/drawing/2014/main" id="{52ECB6F6-0E73-03E4-30BE-2BEAF77E2868}"/>
              </a:ext>
            </a:extLst>
          </p:cNvPr>
          <p:cNvSpPr txBox="1"/>
          <p:nvPr/>
        </p:nvSpPr>
        <p:spPr>
          <a:xfrm>
            <a:off x="1705993" y="3738741"/>
            <a:ext cx="2212414" cy="1107996"/>
          </a:xfrm>
          <a:prstGeom prst="rect">
            <a:avLst/>
          </a:prstGeom>
          <a:noFill/>
        </p:spPr>
        <p:txBody>
          <a:bodyPr wrap="square">
            <a:spAutoFit/>
          </a:bodyPr>
          <a:lstStyle/>
          <a:p>
            <a:pPr algn="ctr"/>
            <a:r>
              <a:rPr lang="en-US" altLang="zh-CN" sz="2200" dirty="0">
                <a:latin typeface="MiSans" pitchFamily="2" charset="-122"/>
                <a:ea typeface="MiSans" pitchFamily="2" charset="-122"/>
                <a:cs typeface="MiSans" pitchFamily="2" charset="-122"/>
              </a:rPr>
              <a:t>100B+ Model</a:t>
            </a:r>
          </a:p>
          <a:p>
            <a:pPr algn="ctr"/>
            <a:r>
              <a:rPr lang="en-US" altLang="zh-CN" sz="2200" dirty="0">
                <a:latin typeface="MiSans" pitchFamily="2" charset="-122"/>
                <a:ea typeface="MiSans" pitchFamily="2" charset="-122"/>
                <a:cs typeface="MiSans" pitchFamily="2" charset="-122"/>
              </a:rPr>
              <a:t>(Hundreds of GB)</a:t>
            </a:r>
            <a:endParaRPr lang="zh-CN" altLang="en-US" sz="2200" dirty="0">
              <a:latin typeface="MiSans" pitchFamily="2" charset="-122"/>
              <a:ea typeface="MiSans" pitchFamily="2" charset="-122"/>
              <a:cs typeface="MiSans" pitchFamily="2" charset="-122"/>
            </a:endParaRPr>
          </a:p>
        </p:txBody>
      </p:sp>
      <p:sp>
        <p:nvSpPr>
          <p:cNvPr id="54" name="文本框 53">
            <a:extLst>
              <a:ext uri="{FF2B5EF4-FFF2-40B4-BE49-F238E27FC236}">
                <a16:creationId xmlns:a16="http://schemas.microsoft.com/office/drawing/2014/main" id="{2E4D5A67-3FD8-F41F-675E-C9EE51540F63}"/>
              </a:ext>
            </a:extLst>
          </p:cNvPr>
          <p:cNvSpPr txBox="1"/>
          <p:nvPr/>
        </p:nvSpPr>
        <p:spPr>
          <a:xfrm>
            <a:off x="5894231" y="2490076"/>
            <a:ext cx="4361925" cy="1107996"/>
          </a:xfrm>
          <a:prstGeom prst="rect">
            <a:avLst/>
          </a:prstGeom>
          <a:noFill/>
        </p:spPr>
        <p:txBody>
          <a:bodyPr wrap="square">
            <a:spAutoFit/>
          </a:bodyPr>
          <a:lstStyle/>
          <a:p>
            <a:pPr algn="ctr"/>
            <a:r>
              <a:rPr lang="en-US" altLang="zh-CN" sz="2200" b="1" dirty="0"/>
              <a:t>KVCache</a:t>
            </a:r>
            <a:r>
              <a:rPr lang="zh-CN" altLang="en-US" sz="2200" b="1" dirty="0"/>
              <a:t> </a:t>
            </a:r>
            <a:r>
              <a:rPr lang="en-US" altLang="zh-CN" sz="2200" b="1" dirty="0"/>
              <a:t>of </a:t>
            </a:r>
          </a:p>
          <a:p>
            <a:pPr algn="ctr"/>
            <a:r>
              <a:rPr lang="en-US" altLang="zh-CN" sz="2200" b="1" dirty="0"/>
              <a:t>TB Model</a:t>
            </a:r>
          </a:p>
          <a:p>
            <a:pPr algn="ctr"/>
            <a:r>
              <a:rPr lang="en-US" altLang="zh-CN" sz="2200" b="1" dirty="0"/>
              <a:t>(tens</a:t>
            </a:r>
            <a:r>
              <a:rPr lang="zh-CN" altLang="en-US" sz="2200" b="1" dirty="0"/>
              <a:t> </a:t>
            </a:r>
            <a:r>
              <a:rPr lang="en-US" altLang="zh-CN" sz="2200" b="1" dirty="0"/>
              <a:t>of</a:t>
            </a:r>
            <a:r>
              <a:rPr lang="zh-CN" altLang="en-US" sz="2200" b="1" dirty="0"/>
              <a:t> </a:t>
            </a:r>
            <a:r>
              <a:rPr lang="en-US" altLang="zh-CN" sz="2200" b="1" dirty="0"/>
              <a:t>TB)</a:t>
            </a:r>
            <a:endParaRPr lang="zh-CN" altLang="en-US" sz="2200" b="1" dirty="0"/>
          </a:p>
        </p:txBody>
      </p:sp>
      <p:sp>
        <p:nvSpPr>
          <p:cNvPr id="55" name="文本框 54">
            <a:extLst>
              <a:ext uri="{FF2B5EF4-FFF2-40B4-BE49-F238E27FC236}">
                <a16:creationId xmlns:a16="http://schemas.microsoft.com/office/drawing/2014/main" id="{2440D07E-E1EB-81EE-3562-F9677C4D8805}"/>
              </a:ext>
            </a:extLst>
          </p:cNvPr>
          <p:cNvSpPr txBox="1"/>
          <p:nvPr/>
        </p:nvSpPr>
        <p:spPr>
          <a:xfrm>
            <a:off x="4014062" y="3436680"/>
            <a:ext cx="2358037" cy="769441"/>
          </a:xfrm>
          <a:prstGeom prst="rect">
            <a:avLst/>
          </a:prstGeom>
          <a:noFill/>
        </p:spPr>
        <p:txBody>
          <a:bodyPr wrap="square">
            <a:spAutoFit/>
          </a:bodyPr>
          <a:lstStyle/>
          <a:p>
            <a:pPr algn="ctr"/>
            <a:r>
              <a:rPr lang="en-US" altLang="zh-CN" sz="2200" dirty="0">
                <a:latin typeface="MiSans" pitchFamily="2" charset="-122"/>
                <a:ea typeface="MiSans" pitchFamily="2" charset="-122"/>
                <a:cs typeface="MiSans" pitchFamily="2" charset="-122"/>
              </a:rPr>
              <a:t>TB Model</a:t>
            </a:r>
          </a:p>
          <a:p>
            <a:pPr algn="ctr"/>
            <a:r>
              <a:rPr lang="en-US" altLang="zh-CN" sz="2200" dirty="0">
                <a:latin typeface="MiSans" pitchFamily="2" charset="-122"/>
                <a:ea typeface="MiSans" pitchFamily="2" charset="-122"/>
                <a:cs typeface="MiSans" pitchFamily="2" charset="-122"/>
              </a:rPr>
              <a:t>(TB)</a:t>
            </a:r>
            <a:endParaRPr lang="zh-CN" altLang="en-US" sz="2200" dirty="0">
              <a:latin typeface="MiSans" pitchFamily="2" charset="-122"/>
              <a:ea typeface="MiSans" pitchFamily="2" charset="-122"/>
              <a:cs typeface="MiSans" pitchFamily="2" charset="-122"/>
            </a:endParaRPr>
          </a:p>
        </p:txBody>
      </p:sp>
      <p:sp>
        <p:nvSpPr>
          <p:cNvPr id="58" name="文本框 57">
            <a:extLst>
              <a:ext uri="{FF2B5EF4-FFF2-40B4-BE49-F238E27FC236}">
                <a16:creationId xmlns:a16="http://schemas.microsoft.com/office/drawing/2014/main" id="{DF7DF477-2706-D905-41C0-D8BA5F7457BC}"/>
              </a:ext>
            </a:extLst>
          </p:cNvPr>
          <p:cNvSpPr txBox="1"/>
          <p:nvPr/>
        </p:nvSpPr>
        <p:spPr>
          <a:xfrm>
            <a:off x="10058475" y="1841529"/>
            <a:ext cx="1855334" cy="1938992"/>
          </a:xfrm>
          <a:prstGeom prst="rect">
            <a:avLst/>
          </a:prstGeom>
          <a:noFill/>
        </p:spPr>
        <p:txBody>
          <a:bodyPr wrap="square">
            <a:spAutoFit/>
          </a:bodyPr>
          <a:lstStyle/>
          <a:p>
            <a:pPr algn="ctr"/>
            <a:r>
              <a:rPr lang="en-US" altLang="zh-CN" sz="2400" b="1" dirty="0">
                <a:solidFill>
                  <a:srgbClr val="C00000"/>
                </a:solidFill>
              </a:rPr>
              <a:t>Reusable KVCache</a:t>
            </a:r>
          </a:p>
          <a:p>
            <a:pPr algn="ctr"/>
            <a:endParaRPr lang="en-US" altLang="zh-CN" sz="2400" b="1" dirty="0">
              <a:solidFill>
                <a:srgbClr val="C00000"/>
              </a:solidFill>
            </a:endParaRPr>
          </a:p>
          <a:p>
            <a:pPr algn="ctr"/>
            <a:r>
              <a:rPr lang="en-US" altLang="zh-CN" sz="2400" b="1" dirty="0">
                <a:solidFill>
                  <a:srgbClr val="C00000"/>
                </a:solidFill>
              </a:rPr>
              <a:t>(Hundreds of </a:t>
            </a:r>
            <a:r>
              <a:rPr lang="zh-CN" altLang="en-US" sz="2400" b="1" dirty="0">
                <a:solidFill>
                  <a:srgbClr val="C00000"/>
                </a:solidFill>
              </a:rPr>
              <a:t> </a:t>
            </a:r>
            <a:r>
              <a:rPr lang="en-US" altLang="zh-CN" sz="2400" b="1" dirty="0">
                <a:solidFill>
                  <a:srgbClr val="C00000"/>
                </a:solidFill>
              </a:rPr>
              <a:t>TB ~ PB)</a:t>
            </a:r>
            <a:endParaRPr lang="zh-CN" altLang="en-US" sz="2400" b="1" dirty="0">
              <a:solidFill>
                <a:srgbClr val="C00000"/>
              </a:solidFill>
            </a:endParaRPr>
          </a:p>
        </p:txBody>
      </p:sp>
      <p:pic>
        <p:nvPicPr>
          <p:cNvPr id="7" name="图片 6">
            <a:extLst>
              <a:ext uri="{FF2B5EF4-FFF2-40B4-BE49-F238E27FC236}">
                <a16:creationId xmlns:a16="http://schemas.microsoft.com/office/drawing/2014/main" id="{222A9CF3-E5BF-05F1-2857-2AF4F366EA2C}"/>
              </a:ext>
            </a:extLst>
          </p:cNvPr>
          <p:cNvPicPr>
            <a:picLocks noChangeAspect="1"/>
          </p:cNvPicPr>
          <p:nvPr/>
        </p:nvPicPr>
        <p:blipFill>
          <a:blip r:embed="rId7"/>
          <a:stretch>
            <a:fillRect/>
          </a:stretch>
        </p:blipFill>
        <p:spPr>
          <a:xfrm>
            <a:off x="3521536" y="4139735"/>
            <a:ext cx="9742856" cy="9742856"/>
          </a:xfrm>
          <a:prstGeom prst="rect">
            <a:avLst/>
          </a:prstGeom>
        </p:spPr>
      </p:pic>
    </p:spTree>
    <p:extLst>
      <p:ext uri="{BB962C8B-B14F-4D97-AF65-F5344CB8AC3E}">
        <p14:creationId xmlns:p14="http://schemas.microsoft.com/office/powerpoint/2010/main" val="1005740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E3CBD9D-BD96-8864-A27B-6D9864CBB790}"/>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46795127-2FE8-776D-0BBB-36A1CC1FF181}"/>
              </a:ext>
            </a:extLst>
          </p:cNvPr>
          <p:cNvSpPr>
            <a:spLocks noGrp="1"/>
          </p:cNvSpPr>
          <p:nvPr>
            <p:ph type="title"/>
          </p:nvPr>
        </p:nvSpPr>
        <p:spPr/>
        <p:txBody>
          <a:bodyPr>
            <a:normAutofit/>
          </a:bodyPr>
          <a:lstStyle/>
          <a:p>
            <a:r>
              <a:rPr lang="en-US" altLang="zh-CN" sz="3200" dirty="0">
                <a:latin typeface="微软雅黑" panose="020B0503020204020204" pitchFamily="34" charset="-122"/>
                <a:ea typeface="微软雅黑" panose="020B0503020204020204" pitchFamily="34" charset="-122"/>
              </a:rPr>
              <a:t>KVCache Cache</a:t>
            </a:r>
            <a:r>
              <a:rPr lang="zh-CN" altLang="en-US" sz="3200" dirty="0">
                <a:latin typeface="微软雅黑" panose="020B0503020204020204" pitchFamily="34" charset="-122"/>
                <a:ea typeface="微软雅黑" panose="020B0503020204020204" pitchFamily="34" charset="-122"/>
              </a:rPr>
              <a:t>：</a:t>
            </a:r>
            <a:r>
              <a:rPr lang="en-US" altLang="zh-CN" sz="3200" dirty="0">
                <a:latin typeface="微软雅黑" panose="020B0503020204020204" pitchFamily="34" charset="-122"/>
                <a:ea typeface="微软雅黑" panose="020B0503020204020204" pitchFamily="34" charset="-122"/>
              </a:rPr>
              <a:t>Local or Global</a:t>
            </a:r>
            <a:endParaRPr lang="zh-CN" altLang="en-US" sz="3200" dirty="0"/>
          </a:p>
        </p:txBody>
      </p:sp>
      <p:graphicFrame>
        <p:nvGraphicFramePr>
          <p:cNvPr id="2" name="对象 1">
            <a:extLst>
              <a:ext uri="{FF2B5EF4-FFF2-40B4-BE49-F238E27FC236}">
                <a16:creationId xmlns:a16="http://schemas.microsoft.com/office/drawing/2014/main" id="{E3670AA8-C628-B328-B864-3871C15F1242}"/>
              </a:ext>
            </a:extLst>
          </p:cNvPr>
          <p:cNvGraphicFramePr>
            <a:graphicFrameLocks noChangeAspect="1"/>
          </p:cNvGraphicFramePr>
          <p:nvPr/>
        </p:nvGraphicFramePr>
        <p:xfrm>
          <a:off x="270377" y="1398361"/>
          <a:ext cx="6478542" cy="5170289"/>
        </p:xfrm>
        <a:graphic>
          <a:graphicData uri="http://schemas.openxmlformats.org/presentationml/2006/ole">
            <mc:AlternateContent xmlns:mc="http://schemas.openxmlformats.org/markup-compatibility/2006">
              <mc:Choice xmlns:v="urn:schemas-microsoft-com:vml" Requires="v">
                <p:oleObj name="PDF" r:id="rId3" imgW="0" imgH="360" progId="FoxitPhantomPDF.Document">
                  <p:embed/>
                </p:oleObj>
              </mc:Choice>
              <mc:Fallback>
                <p:oleObj name="PDF" r:id="rId3" imgW="0" imgH="360" progId="FoxitPhantomPDF.Document">
                  <p:embed/>
                  <p:pic>
                    <p:nvPicPr>
                      <p:cNvPr id="2" name="对象 1">
                        <a:extLst>
                          <a:ext uri="{FF2B5EF4-FFF2-40B4-BE49-F238E27FC236}">
                            <a16:creationId xmlns:a16="http://schemas.microsoft.com/office/drawing/2014/main" id="{E3670AA8-C628-B328-B864-3871C15F1242}"/>
                          </a:ext>
                        </a:extLst>
                      </p:cNvPr>
                      <p:cNvPicPr/>
                      <p:nvPr/>
                    </p:nvPicPr>
                    <p:blipFill>
                      <a:blip r:embed="rId4"/>
                      <a:stretch>
                        <a:fillRect/>
                      </a:stretch>
                    </p:blipFill>
                    <p:spPr>
                      <a:xfrm>
                        <a:off x="270377" y="1398361"/>
                        <a:ext cx="6478542" cy="5170289"/>
                      </a:xfrm>
                      <a:prstGeom prst="rect">
                        <a:avLst/>
                      </a:prstGeom>
                    </p:spPr>
                  </p:pic>
                </p:oleObj>
              </mc:Fallback>
            </mc:AlternateContent>
          </a:graphicData>
        </a:graphic>
      </p:graphicFrame>
      <p:sp>
        <p:nvSpPr>
          <p:cNvPr id="4" name="文本框 3">
            <a:extLst>
              <a:ext uri="{FF2B5EF4-FFF2-40B4-BE49-F238E27FC236}">
                <a16:creationId xmlns:a16="http://schemas.microsoft.com/office/drawing/2014/main" id="{0606D142-B8A1-CC2E-2465-47E8F6382B17}"/>
              </a:ext>
            </a:extLst>
          </p:cNvPr>
          <p:cNvSpPr txBox="1"/>
          <p:nvPr/>
        </p:nvSpPr>
        <p:spPr>
          <a:xfrm>
            <a:off x="6518764" y="1390910"/>
            <a:ext cx="5673236" cy="4773102"/>
          </a:xfrm>
          <a:prstGeom prst="rect">
            <a:avLst/>
          </a:prstGeom>
          <a:noFill/>
        </p:spPr>
        <p:txBody>
          <a:bodyPr wrap="square" rtlCol="0">
            <a:spAutoFit/>
          </a:bodyPr>
          <a:lstStyle/>
          <a:p>
            <a:pPr marL="285750" indent="-285750">
              <a:lnSpc>
                <a:spcPct val="200000"/>
              </a:lnSpc>
              <a:buFont typeface="Wingdings" panose="05000000000000000000" pitchFamily="2" charset="2"/>
              <a:buChar char="n"/>
            </a:pPr>
            <a:r>
              <a:rPr lang="en-US" altLang="zh-CN" sz="2600" dirty="0"/>
              <a:t> Cache hit ratio grows proportional to the size of the cache</a:t>
            </a:r>
          </a:p>
          <a:p>
            <a:pPr marL="457200" indent="-457200">
              <a:lnSpc>
                <a:spcPct val="200000"/>
              </a:lnSpc>
              <a:buFont typeface="Wingdings" panose="05000000000000000000" pitchFamily="2" charset="2"/>
              <a:buChar char="p"/>
            </a:pPr>
            <a:r>
              <a:rPr lang="en-US" altLang="zh-CN" sz="2600" dirty="0"/>
              <a:t> Different scenarios has different settings</a:t>
            </a:r>
          </a:p>
          <a:p>
            <a:pPr marL="457200" indent="-457200">
              <a:lnSpc>
                <a:spcPct val="200000"/>
              </a:lnSpc>
              <a:buFont typeface="Wingdings" panose="05000000000000000000" pitchFamily="2" charset="2"/>
              <a:buChar char="p"/>
            </a:pPr>
            <a:r>
              <a:rPr lang="en-US" altLang="zh-CN" sz="2600" dirty="0"/>
              <a:t> Overall, we need PB-level cache that exceeds to size of a single machine</a:t>
            </a:r>
            <a:endParaRPr lang="zh-CN" altLang="en-US" sz="2600" dirty="0"/>
          </a:p>
        </p:txBody>
      </p:sp>
    </p:spTree>
    <p:extLst>
      <p:ext uri="{BB962C8B-B14F-4D97-AF65-F5344CB8AC3E}">
        <p14:creationId xmlns:p14="http://schemas.microsoft.com/office/powerpoint/2010/main" val="2046190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2" name="右大括号 131">
            <a:extLst>
              <a:ext uri="{FF2B5EF4-FFF2-40B4-BE49-F238E27FC236}">
                <a16:creationId xmlns:a16="http://schemas.microsoft.com/office/drawing/2014/main" id="{56828706-C9DE-50BE-1F95-3E10F0033DCB}"/>
              </a:ext>
            </a:extLst>
          </p:cNvPr>
          <p:cNvSpPr/>
          <p:nvPr/>
        </p:nvSpPr>
        <p:spPr>
          <a:xfrm>
            <a:off x="5780608" y="3729445"/>
            <a:ext cx="148833" cy="1410789"/>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3" name="文本框 132">
            <a:extLst>
              <a:ext uri="{FF2B5EF4-FFF2-40B4-BE49-F238E27FC236}">
                <a16:creationId xmlns:a16="http://schemas.microsoft.com/office/drawing/2014/main" id="{BB3DFB4E-D418-DD5B-01F7-84FE9CE325EB}"/>
              </a:ext>
            </a:extLst>
          </p:cNvPr>
          <p:cNvSpPr txBox="1"/>
          <p:nvPr/>
        </p:nvSpPr>
        <p:spPr>
          <a:xfrm>
            <a:off x="6360870" y="2458852"/>
            <a:ext cx="5593720" cy="3679533"/>
          </a:xfrm>
          <a:prstGeom prst="rect">
            <a:avLst/>
          </a:prstGeom>
          <a:noFill/>
        </p:spPr>
        <p:txBody>
          <a:bodyPr wrap="square" rtlCol="0">
            <a:spAutoFit/>
          </a:bodyPr>
          <a:lstStyle/>
          <a:p>
            <a:pPr>
              <a:lnSpc>
                <a:spcPct val="200000"/>
              </a:lnSpc>
            </a:pPr>
            <a:r>
              <a:rPr lang="en-US" altLang="zh-CN" sz="2400" dirty="0">
                <a:latin typeface="MiSans" pitchFamily="2" charset="-122"/>
                <a:ea typeface="MiSans" pitchFamily="2" charset="-122"/>
                <a:cs typeface="MiSans" pitchFamily="2" charset="-122"/>
              </a:rPr>
              <a:t>Will be open sourced soon!</a:t>
            </a:r>
          </a:p>
          <a:p>
            <a:pPr marL="285750" indent="-285750">
              <a:lnSpc>
                <a:spcPct val="200000"/>
              </a:lnSpc>
              <a:buFont typeface="Arial" panose="020B0604020202020204" pitchFamily="34" charset="0"/>
              <a:buChar char="•"/>
            </a:pPr>
            <a:r>
              <a:rPr lang="en-US" altLang="zh-CN" sz="2400" dirty="0">
                <a:latin typeface="MiSans" pitchFamily="2" charset="-122"/>
                <a:ea typeface="MiSans" pitchFamily="2" charset="-122"/>
                <a:cs typeface="MiSans" pitchFamily="2" charset="-122"/>
              </a:rPr>
              <a:t>Pooled memory as KVCache cache</a:t>
            </a:r>
          </a:p>
          <a:p>
            <a:pPr marL="285750" indent="-285750">
              <a:lnSpc>
                <a:spcPct val="200000"/>
              </a:lnSpc>
              <a:buFont typeface="Arial" panose="020B0604020202020204" pitchFamily="34" charset="0"/>
              <a:buChar char="•"/>
            </a:pPr>
            <a:r>
              <a:rPr lang="en-US" altLang="zh-CN" sz="2400" dirty="0">
                <a:latin typeface="MiSans" pitchFamily="2" charset="-122"/>
                <a:ea typeface="MiSans" pitchFamily="2" charset="-122"/>
                <a:cs typeface="MiSans" pitchFamily="2" charset="-122"/>
              </a:rPr>
              <a:t>Independent to specific inference engine</a:t>
            </a:r>
          </a:p>
          <a:p>
            <a:pPr marL="285750" indent="-285750">
              <a:lnSpc>
                <a:spcPct val="200000"/>
              </a:lnSpc>
              <a:buFont typeface="Arial" panose="020B0604020202020204" pitchFamily="34" charset="0"/>
              <a:buChar char="•"/>
            </a:pPr>
            <a:r>
              <a:rPr lang="en-US" altLang="zh-CN" sz="2400" dirty="0">
                <a:latin typeface="MiSans" pitchFamily="2" charset="-122"/>
                <a:ea typeface="MiSans" pitchFamily="2" charset="-122"/>
                <a:cs typeface="MiSans" pitchFamily="2" charset="-122"/>
              </a:rPr>
              <a:t>Optimized for multi-NIC scenario</a:t>
            </a:r>
          </a:p>
        </p:txBody>
      </p:sp>
      <p:sp>
        <p:nvSpPr>
          <p:cNvPr id="2" name="标题 2">
            <a:extLst>
              <a:ext uri="{FF2B5EF4-FFF2-40B4-BE49-F238E27FC236}">
                <a16:creationId xmlns:a16="http://schemas.microsoft.com/office/drawing/2014/main" id="{1A716148-86FA-3406-9284-AAA917EAD49E}"/>
              </a:ext>
            </a:extLst>
          </p:cNvPr>
          <p:cNvSpPr>
            <a:spLocks noGrp="1"/>
          </p:cNvSpPr>
          <p:nvPr>
            <p:ph type="title"/>
          </p:nvPr>
        </p:nvSpPr>
        <p:spPr>
          <a:xfrm>
            <a:off x="270377" y="87749"/>
            <a:ext cx="11168957" cy="1015200"/>
          </a:xfrm>
        </p:spPr>
        <p:txBody>
          <a:bodyPr>
            <a:normAutofit/>
          </a:bodyPr>
          <a:lstStyle/>
          <a:p>
            <a:r>
              <a:rPr lang="en-US" altLang="zh-CN" sz="3200" dirty="0"/>
              <a:t>Mooncake Store</a:t>
            </a:r>
            <a:r>
              <a:rPr lang="zh-CN" altLang="en-US" sz="3200" dirty="0"/>
              <a:t>：</a:t>
            </a:r>
            <a:r>
              <a:rPr lang="en-US" altLang="zh-CN" sz="3200" dirty="0"/>
              <a:t>Distributed Multi-layer KVCache Cache</a:t>
            </a:r>
            <a:endParaRPr lang="zh-CN" altLang="en-US" sz="3200" dirty="0"/>
          </a:p>
        </p:txBody>
      </p:sp>
      <p:sp>
        <p:nvSpPr>
          <p:cNvPr id="3" name="文本框 2">
            <a:extLst>
              <a:ext uri="{FF2B5EF4-FFF2-40B4-BE49-F238E27FC236}">
                <a16:creationId xmlns:a16="http://schemas.microsoft.com/office/drawing/2014/main" id="{D99B7B36-9B10-AFF1-FCD8-F4B8726DBBB0}"/>
              </a:ext>
            </a:extLst>
          </p:cNvPr>
          <p:cNvSpPr txBox="1"/>
          <p:nvPr/>
        </p:nvSpPr>
        <p:spPr>
          <a:xfrm>
            <a:off x="238389" y="1252210"/>
            <a:ext cx="8718999" cy="92333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CN" sz="2400" dirty="0">
                <a:latin typeface="微软雅黑" panose="020B0503020204020204" pitchFamily="34" charset="-122"/>
                <a:ea typeface="微软雅黑" panose="020B0503020204020204" pitchFamily="34" charset="-122"/>
              </a:rPr>
              <a:t>Key of KVCache Cache</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Large size and bandwidth</a:t>
            </a:r>
          </a:p>
          <a:p>
            <a:r>
              <a:rPr lang="en-US" altLang="zh-CN" dirty="0">
                <a:latin typeface="微软雅黑" panose="020B0503020204020204" pitchFamily="34" charset="-122"/>
                <a:ea typeface="微软雅黑" panose="020B0503020204020204" pitchFamily="34" charset="-122"/>
              </a:rPr>
              <a:t>    Utilize high performance connection like (</a:t>
            </a:r>
            <a:r>
              <a:rPr lang="en-US" altLang="zh-CN" dirty="0" err="1">
                <a:latin typeface="微软雅黑" panose="020B0503020204020204" pitchFamily="34" charset="-122"/>
                <a:ea typeface="微软雅黑" panose="020B0503020204020204" pitchFamily="34" charset="-122"/>
              </a:rPr>
              <a:t>GPUDirect</a:t>
            </a:r>
            <a:r>
              <a:rPr lang="en-US" altLang="zh-CN" dirty="0">
                <a:latin typeface="微软雅黑" panose="020B0503020204020204" pitchFamily="34" charset="-122"/>
                <a:ea typeface="微软雅黑" panose="020B0503020204020204" pitchFamily="34" charset="-122"/>
              </a:rPr>
              <a:t>) RDMA/Storage</a:t>
            </a:r>
            <a:endParaRPr lang="zh-CN" altLang="en-US" sz="2400" dirty="0">
              <a:latin typeface="微软雅黑" panose="020B0503020204020204" pitchFamily="34" charset="-122"/>
              <a:ea typeface="微软雅黑" panose="020B0503020204020204" pitchFamily="34" charset="-122"/>
            </a:endParaRPr>
          </a:p>
        </p:txBody>
      </p:sp>
      <p:pic>
        <p:nvPicPr>
          <p:cNvPr id="263" name="图片 262">
            <a:extLst>
              <a:ext uri="{FF2B5EF4-FFF2-40B4-BE49-F238E27FC236}">
                <a16:creationId xmlns:a16="http://schemas.microsoft.com/office/drawing/2014/main" id="{221EF518-587C-12D6-7C0A-7865D67EA702}"/>
              </a:ext>
            </a:extLst>
          </p:cNvPr>
          <p:cNvPicPr>
            <a:picLocks noChangeAspect="1"/>
          </p:cNvPicPr>
          <p:nvPr/>
        </p:nvPicPr>
        <p:blipFill>
          <a:blip r:embed="rId2"/>
          <a:stretch>
            <a:fillRect/>
          </a:stretch>
        </p:blipFill>
        <p:spPr>
          <a:xfrm>
            <a:off x="361818" y="2417134"/>
            <a:ext cx="5418790" cy="4044421"/>
          </a:xfrm>
          <a:prstGeom prst="rect">
            <a:avLst/>
          </a:prstGeom>
        </p:spPr>
      </p:pic>
    </p:spTree>
    <p:extLst>
      <p:ext uri="{BB962C8B-B14F-4D97-AF65-F5344CB8AC3E}">
        <p14:creationId xmlns:p14="http://schemas.microsoft.com/office/powerpoint/2010/main" val="3302297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B798D-791E-67EF-B2D0-52E3C81AA320}"/>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F2E87B53-C93D-C647-037B-177091D684F6}"/>
              </a:ext>
            </a:extLst>
          </p:cNvPr>
          <p:cNvSpPr>
            <a:spLocks noGrp="1"/>
          </p:cNvSpPr>
          <p:nvPr>
            <p:ph type="title"/>
          </p:nvPr>
        </p:nvSpPr>
        <p:spPr/>
        <p:txBody>
          <a:bodyPr/>
          <a:lstStyle/>
          <a:p>
            <a:r>
              <a:rPr lang="en-US" altLang="zh-CN" b="1" dirty="0">
                <a:latin typeface="Times New Roman" panose="02020603050405020304" pitchFamily="18" charset="0"/>
                <a:cs typeface="Times New Roman" panose="02020603050405020304" pitchFamily="18" charset="0"/>
              </a:rPr>
              <a:t>Mooncake is Used in Various Scenarios of LLM</a:t>
            </a:r>
            <a:endParaRPr lang="zh-CN" altLang="en-US" dirty="0"/>
          </a:p>
        </p:txBody>
      </p:sp>
      <p:pic>
        <p:nvPicPr>
          <p:cNvPr id="2" name="图片 2">
            <a:extLst>
              <a:ext uri="{FF2B5EF4-FFF2-40B4-BE49-F238E27FC236}">
                <a16:creationId xmlns:a16="http://schemas.microsoft.com/office/drawing/2014/main" id="{3D413CB9-5862-EFCD-2127-C44B25F6A7E3}"/>
              </a:ext>
            </a:extLst>
          </p:cNvPr>
          <p:cNvPicPr>
            <a:picLocks noChangeAspect="1"/>
          </p:cNvPicPr>
          <p:nvPr/>
        </p:nvPicPr>
        <p:blipFill>
          <a:blip r:embed="rId2"/>
          <a:stretch>
            <a:fillRect/>
          </a:stretch>
        </p:blipFill>
        <p:spPr>
          <a:xfrm>
            <a:off x="1672223" y="1374945"/>
            <a:ext cx="9741322" cy="5148840"/>
          </a:xfrm>
          <a:prstGeom prst="rect">
            <a:avLst/>
          </a:prstGeom>
        </p:spPr>
      </p:pic>
      <p:sp>
        <p:nvSpPr>
          <p:cNvPr id="4" name="文本框 5">
            <a:extLst>
              <a:ext uri="{FF2B5EF4-FFF2-40B4-BE49-F238E27FC236}">
                <a16:creationId xmlns:a16="http://schemas.microsoft.com/office/drawing/2014/main" id="{F0D507F9-3E76-B12A-4BD4-9BB1DCA8FE93}"/>
              </a:ext>
            </a:extLst>
          </p:cNvPr>
          <p:cNvSpPr txBox="1"/>
          <p:nvPr/>
        </p:nvSpPr>
        <p:spPr>
          <a:xfrm>
            <a:off x="9643543" y="5543922"/>
            <a:ext cx="2095508" cy="410431"/>
          </a:xfrm>
          <a:prstGeom prst="rect">
            <a:avLst/>
          </a:prstGeom>
          <a:solidFill>
            <a:schemeClr val="bg1"/>
          </a:solid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60959" tIns="60959" rIns="60959" bIns="60959" numCol="1" spcCol="38100" rtlCol="0" anchor="t">
            <a:spAutoFit/>
          </a:bodyPr>
          <a:lstStyle/>
          <a:p>
            <a:pPr defTabSz="1219170" hangingPunct="0"/>
            <a:r>
              <a:rPr lang="en-US" altLang="zh-CN" dirty="0">
                <a:solidFill>
                  <a:srgbClr val="000000"/>
                </a:solidFill>
                <a:latin typeface="Arial" panose="020B0604020202020204" pitchFamily="34" charset="0"/>
                <a:ea typeface="+mj-ea"/>
                <a:cs typeface="Arial" panose="020B0604020202020204" pitchFamily="34" charset="0"/>
                <a:sym typeface="等线"/>
              </a:rPr>
              <a:t>RL</a:t>
            </a:r>
            <a:r>
              <a:rPr lang="zh-CN" altLang="en-US" dirty="0">
                <a:solidFill>
                  <a:srgbClr val="000000"/>
                </a:solidFill>
                <a:latin typeface="Arial" panose="020B0604020202020204" pitchFamily="34" charset="0"/>
                <a:ea typeface="+mj-ea"/>
                <a:cs typeface="Arial" panose="020B0604020202020204" pitchFamily="34" charset="0"/>
                <a:sym typeface="等线"/>
              </a:rPr>
              <a:t> </a:t>
            </a:r>
            <a:r>
              <a:rPr lang="en-US" altLang="zh-CN" dirty="0">
                <a:solidFill>
                  <a:srgbClr val="000000"/>
                </a:solidFill>
                <a:latin typeface="Arial" panose="020B0604020202020204" pitchFamily="34" charset="0"/>
                <a:ea typeface="+mj-ea"/>
                <a:cs typeface="Arial" panose="020B0604020202020204" pitchFamily="34" charset="0"/>
                <a:sym typeface="等线"/>
              </a:rPr>
              <a:t>Disaggregation</a:t>
            </a:r>
            <a:endParaRPr lang="zh-CN" altLang="en-US" dirty="0">
              <a:solidFill>
                <a:srgbClr val="000000"/>
              </a:solidFill>
              <a:latin typeface="Arial" panose="020B0604020202020204" pitchFamily="34" charset="0"/>
              <a:ea typeface="+mj-ea"/>
              <a:cs typeface="Arial" panose="020B0604020202020204" pitchFamily="34" charset="0"/>
              <a:sym typeface="等线"/>
            </a:endParaRPr>
          </a:p>
        </p:txBody>
      </p:sp>
      <p:sp>
        <p:nvSpPr>
          <p:cNvPr id="5" name="文本框 7">
            <a:extLst>
              <a:ext uri="{FF2B5EF4-FFF2-40B4-BE49-F238E27FC236}">
                <a16:creationId xmlns:a16="http://schemas.microsoft.com/office/drawing/2014/main" id="{37506A37-BA53-068A-2565-A944801AD80D}"/>
              </a:ext>
            </a:extLst>
          </p:cNvPr>
          <p:cNvSpPr txBox="1"/>
          <p:nvPr/>
        </p:nvSpPr>
        <p:spPr>
          <a:xfrm>
            <a:off x="391887" y="2018250"/>
            <a:ext cx="2291972" cy="410431"/>
          </a:xfrm>
          <a:prstGeom prst="rect">
            <a:avLst/>
          </a:prstGeom>
          <a:solidFill>
            <a:schemeClr val="bg1"/>
          </a:solid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60959" tIns="60959" rIns="60959" bIns="60959" numCol="1" spcCol="38100" rtlCol="0" anchor="t">
            <a:spAutoFit/>
          </a:bodyPr>
          <a:lstStyle/>
          <a:p>
            <a:pPr defTabSz="1219170" hangingPunct="0"/>
            <a:r>
              <a:rPr lang="en-US" altLang="zh-CN" sz="1867" dirty="0">
                <a:solidFill>
                  <a:srgbClr val="000000"/>
                </a:solidFill>
                <a:latin typeface="Arial" panose="020B0604020202020204" pitchFamily="34" charset="0"/>
                <a:ea typeface="+mj-ea"/>
                <a:cs typeface="Arial" panose="020B0604020202020204" pitchFamily="34" charset="0"/>
                <a:sym typeface="等线"/>
              </a:rPr>
              <a:t>EPD</a:t>
            </a:r>
            <a:r>
              <a:rPr lang="zh-CN" altLang="en-US" sz="1867" dirty="0">
                <a:solidFill>
                  <a:srgbClr val="000000"/>
                </a:solidFill>
                <a:latin typeface="Arial" panose="020B0604020202020204" pitchFamily="34" charset="0"/>
                <a:ea typeface="+mj-ea"/>
                <a:cs typeface="Arial" panose="020B0604020202020204" pitchFamily="34" charset="0"/>
                <a:sym typeface="等线"/>
              </a:rPr>
              <a:t> </a:t>
            </a:r>
            <a:r>
              <a:rPr lang="en-US" altLang="zh-CN" sz="1867" dirty="0">
                <a:solidFill>
                  <a:srgbClr val="000000"/>
                </a:solidFill>
                <a:latin typeface="Arial" panose="020B0604020202020204" pitchFamily="34" charset="0"/>
                <a:ea typeface="+mj-ea"/>
                <a:cs typeface="Arial" panose="020B0604020202020204" pitchFamily="34" charset="0"/>
                <a:sym typeface="等线"/>
              </a:rPr>
              <a:t>Disaggregation</a:t>
            </a:r>
            <a:endParaRPr lang="zh-CN" altLang="en-US" sz="1867" dirty="0">
              <a:solidFill>
                <a:srgbClr val="000000"/>
              </a:solidFill>
              <a:latin typeface="Arial" panose="020B0604020202020204" pitchFamily="34" charset="0"/>
              <a:ea typeface="+mj-ea"/>
              <a:cs typeface="Arial" panose="020B0604020202020204" pitchFamily="34" charset="0"/>
              <a:sym typeface="等线"/>
            </a:endParaRPr>
          </a:p>
        </p:txBody>
      </p:sp>
      <p:sp>
        <p:nvSpPr>
          <p:cNvPr id="6" name="文本框 8">
            <a:extLst>
              <a:ext uri="{FF2B5EF4-FFF2-40B4-BE49-F238E27FC236}">
                <a16:creationId xmlns:a16="http://schemas.microsoft.com/office/drawing/2014/main" id="{FF0B3F1C-6744-16CD-4BDD-A97FC6712B6F}"/>
              </a:ext>
            </a:extLst>
          </p:cNvPr>
          <p:cNvSpPr txBox="1"/>
          <p:nvPr/>
        </p:nvSpPr>
        <p:spPr>
          <a:xfrm>
            <a:off x="4745620" y="2233054"/>
            <a:ext cx="1954382" cy="666977"/>
          </a:xfrm>
          <a:prstGeom prst="rect">
            <a:avLst/>
          </a:prstGeom>
          <a:solidFill>
            <a:schemeClr val="bg1"/>
          </a:solidFill>
        </p:spPr>
        <p:txBody>
          <a:bodyPr wrap="none" rtlCol="0">
            <a:spAutoFit/>
          </a:bodyPr>
          <a:lstStyle/>
          <a:p>
            <a:pPr algn="ctr"/>
            <a:r>
              <a:rPr kumimoji="1" lang="en-US" altLang="zh-CN" sz="1867" dirty="0">
                <a:latin typeface="Arial" panose="020B0604020202020204" pitchFamily="34" charset="0"/>
                <a:cs typeface="Arial" panose="020B0604020202020204" pitchFamily="34" charset="0"/>
              </a:rPr>
              <a:t>Elastic Large EP</a:t>
            </a:r>
          </a:p>
          <a:p>
            <a:pPr algn="ctr"/>
            <a:r>
              <a:rPr kumimoji="1" lang="en-US" altLang="zh-CN" sz="1867" dirty="0">
                <a:solidFill>
                  <a:srgbClr val="FF0000"/>
                </a:solidFill>
                <a:latin typeface="Arial" panose="020B0604020202020204" pitchFamily="34" charset="0"/>
                <a:cs typeface="Arial" panose="020B0604020202020204" pitchFamily="34" charset="0"/>
              </a:rPr>
              <a:t>Mooncake EP</a:t>
            </a:r>
            <a:endParaRPr kumimoji="1" lang="zh-CN" altLang="en-US" sz="1867" dirty="0">
              <a:solidFill>
                <a:srgbClr val="FF0000"/>
              </a:solidFill>
              <a:latin typeface="Arial" panose="020B0604020202020204" pitchFamily="34" charset="0"/>
              <a:cs typeface="Arial" panose="020B0604020202020204" pitchFamily="34" charset="0"/>
            </a:endParaRPr>
          </a:p>
        </p:txBody>
      </p:sp>
      <p:sp>
        <p:nvSpPr>
          <p:cNvPr id="7" name="文本框 9">
            <a:extLst>
              <a:ext uri="{FF2B5EF4-FFF2-40B4-BE49-F238E27FC236}">
                <a16:creationId xmlns:a16="http://schemas.microsoft.com/office/drawing/2014/main" id="{0853EB48-DEC3-B36A-C4BF-34F9B504D01B}"/>
              </a:ext>
            </a:extLst>
          </p:cNvPr>
          <p:cNvSpPr txBox="1"/>
          <p:nvPr/>
        </p:nvSpPr>
        <p:spPr>
          <a:xfrm>
            <a:off x="9851964" y="5939010"/>
            <a:ext cx="1678665" cy="584775"/>
          </a:xfrm>
          <a:prstGeom prst="rect">
            <a:avLst/>
          </a:prstGeom>
          <a:solidFill>
            <a:schemeClr val="bg1"/>
          </a:solidFill>
        </p:spPr>
        <p:txBody>
          <a:bodyPr wrap="none" rtlCol="0">
            <a:spAutoFit/>
          </a:bodyPr>
          <a:lstStyle/>
          <a:p>
            <a:pPr algn="ctr"/>
            <a:r>
              <a:rPr kumimoji="1" lang="en-US" altLang="zh-CN" sz="1600" dirty="0">
                <a:solidFill>
                  <a:srgbClr val="FF0000"/>
                </a:solidFill>
                <a:latin typeface="Arial" panose="020B0604020202020204" pitchFamily="34" charset="0"/>
                <a:cs typeface="Arial" panose="020B0604020202020204" pitchFamily="34" charset="0"/>
              </a:rPr>
              <a:t>Mooncake Store</a:t>
            </a:r>
          </a:p>
          <a:p>
            <a:pPr algn="ctr"/>
            <a:r>
              <a:rPr kumimoji="1" lang="en-US" altLang="zh-CN" sz="1600" dirty="0">
                <a:solidFill>
                  <a:srgbClr val="FF0000"/>
                </a:solidFill>
                <a:latin typeface="Arial" panose="020B0604020202020204" pitchFamily="34" charset="0"/>
                <a:cs typeface="Arial" panose="020B0604020202020204" pitchFamily="34" charset="0"/>
              </a:rPr>
              <a:t>Mooncake TE</a:t>
            </a:r>
            <a:endParaRPr kumimoji="1" lang="zh-CN" altLang="en-US" sz="1600" dirty="0">
              <a:solidFill>
                <a:srgbClr val="FF0000"/>
              </a:solidFill>
              <a:latin typeface="Arial" panose="020B0604020202020204" pitchFamily="34" charset="0"/>
              <a:cs typeface="Arial" panose="020B0604020202020204" pitchFamily="34" charset="0"/>
            </a:endParaRPr>
          </a:p>
        </p:txBody>
      </p:sp>
      <p:sp>
        <p:nvSpPr>
          <p:cNvPr id="8" name="文本框 11">
            <a:extLst>
              <a:ext uri="{FF2B5EF4-FFF2-40B4-BE49-F238E27FC236}">
                <a16:creationId xmlns:a16="http://schemas.microsoft.com/office/drawing/2014/main" id="{9CFAE748-E66C-8993-9CE6-089FE8C115A5}"/>
              </a:ext>
            </a:extLst>
          </p:cNvPr>
          <p:cNvSpPr txBox="1"/>
          <p:nvPr/>
        </p:nvSpPr>
        <p:spPr>
          <a:xfrm>
            <a:off x="726771" y="2376714"/>
            <a:ext cx="1656736" cy="379656"/>
          </a:xfrm>
          <a:prstGeom prst="rect">
            <a:avLst/>
          </a:prstGeom>
          <a:solidFill>
            <a:schemeClr val="bg1"/>
          </a:solidFill>
        </p:spPr>
        <p:txBody>
          <a:bodyPr wrap="none" rtlCol="0">
            <a:spAutoFit/>
          </a:bodyPr>
          <a:lstStyle/>
          <a:p>
            <a:pPr algn="ctr"/>
            <a:r>
              <a:rPr kumimoji="1" lang="en-US" altLang="zh-CN" sz="1867" dirty="0">
                <a:solidFill>
                  <a:srgbClr val="FF0000"/>
                </a:solidFill>
                <a:latin typeface="Arial" panose="020B0604020202020204" pitchFamily="34" charset="0"/>
                <a:cs typeface="Arial" panose="020B0604020202020204" pitchFamily="34" charset="0"/>
              </a:rPr>
              <a:t>Mooncake</a:t>
            </a:r>
            <a:r>
              <a:rPr kumimoji="1" lang="zh-CN" altLang="en-US" sz="1867" dirty="0">
                <a:solidFill>
                  <a:srgbClr val="FF0000"/>
                </a:solidFill>
                <a:latin typeface="Arial" panose="020B0604020202020204" pitchFamily="34" charset="0"/>
                <a:cs typeface="Arial" panose="020B0604020202020204" pitchFamily="34" charset="0"/>
              </a:rPr>
              <a:t> </a:t>
            </a:r>
            <a:r>
              <a:rPr kumimoji="1" lang="en-US" altLang="zh-CN" sz="1867" dirty="0">
                <a:solidFill>
                  <a:srgbClr val="FF0000"/>
                </a:solidFill>
                <a:latin typeface="Arial" panose="020B0604020202020204" pitchFamily="34" charset="0"/>
                <a:cs typeface="Arial" panose="020B0604020202020204" pitchFamily="34" charset="0"/>
              </a:rPr>
              <a:t>TE</a:t>
            </a:r>
            <a:endParaRPr kumimoji="1" lang="zh-CN" altLang="en-US" sz="1867" dirty="0">
              <a:solidFill>
                <a:srgbClr val="FF0000"/>
              </a:solidFill>
              <a:latin typeface="Arial" panose="020B0604020202020204" pitchFamily="34" charset="0"/>
              <a:cs typeface="Arial" panose="020B0604020202020204" pitchFamily="34" charset="0"/>
            </a:endParaRPr>
          </a:p>
        </p:txBody>
      </p:sp>
      <p:sp>
        <p:nvSpPr>
          <p:cNvPr id="9" name="Rectangle 23">
            <a:extLst>
              <a:ext uri="{FF2B5EF4-FFF2-40B4-BE49-F238E27FC236}">
                <a16:creationId xmlns:a16="http://schemas.microsoft.com/office/drawing/2014/main" id="{F9DF1414-E4E8-EB72-BB09-E35204A24414}"/>
              </a:ext>
            </a:extLst>
          </p:cNvPr>
          <p:cNvSpPr/>
          <p:nvPr/>
        </p:nvSpPr>
        <p:spPr>
          <a:xfrm>
            <a:off x="5322031" y="1635185"/>
            <a:ext cx="1083899" cy="437342"/>
          </a:xfrm>
          <a:prstGeom prst="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8">
            <a:extLst>
              <a:ext uri="{FF2B5EF4-FFF2-40B4-BE49-F238E27FC236}">
                <a16:creationId xmlns:a16="http://schemas.microsoft.com/office/drawing/2014/main" id="{71929F30-EC00-B884-B699-5D3E3ABBDF90}"/>
              </a:ext>
            </a:extLst>
          </p:cNvPr>
          <p:cNvSpPr txBox="1"/>
          <p:nvPr/>
        </p:nvSpPr>
        <p:spPr>
          <a:xfrm>
            <a:off x="287310" y="3660729"/>
            <a:ext cx="2015895" cy="954300"/>
          </a:xfrm>
          <a:prstGeom prst="rect">
            <a:avLst/>
          </a:prstGeom>
          <a:solidFill>
            <a:schemeClr val="bg1"/>
          </a:solidFill>
        </p:spPr>
        <p:txBody>
          <a:bodyPr wrap="square" rtlCol="0">
            <a:spAutoFit/>
          </a:bodyPr>
          <a:lstStyle/>
          <a:p>
            <a:pPr algn="ctr"/>
            <a:r>
              <a:rPr kumimoji="1" lang="en-US" altLang="zh-CN" sz="1867" dirty="0">
                <a:latin typeface="Arial" panose="020B0604020202020204" pitchFamily="34" charset="0"/>
                <a:cs typeface="Arial" panose="020B0604020202020204" pitchFamily="34" charset="0"/>
              </a:rPr>
              <a:t>Distributed </a:t>
            </a:r>
            <a:r>
              <a:rPr kumimoji="1" lang="en-US" altLang="zh-CN" sz="1867" dirty="0" err="1">
                <a:latin typeface="Arial" panose="020B0604020202020204" pitchFamily="34" charset="0"/>
                <a:cs typeface="Arial" panose="020B0604020202020204" pitchFamily="34" charset="0"/>
              </a:rPr>
              <a:t>KVCache</a:t>
            </a:r>
            <a:r>
              <a:rPr kumimoji="1" lang="en-US" altLang="zh-CN" sz="1867" dirty="0">
                <a:latin typeface="Arial" panose="020B0604020202020204" pitchFamily="34" charset="0"/>
                <a:cs typeface="Arial" panose="020B0604020202020204" pitchFamily="34" charset="0"/>
              </a:rPr>
              <a:t> Pool</a:t>
            </a:r>
          </a:p>
          <a:p>
            <a:pPr algn="ctr"/>
            <a:r>
              <a:rPr kumimoji="1" lang="en-US" altLang="zh-CN" sz="1867" dirty="0">
                <a:solidFill>
                  <a:srgbClr val="FF0000"/>
                </a:solidFill>
                <a:latin typeface="Arial" panose="020B0604020202020204" pitchFamily="34" charset="0"/>
                <a:cs typeface="Arial" panose="020B0604020202020204" pitchFamily="34" charset="0"/>
              </a:rPr>
              <a:t>Mooncake Store</a:t>
            </a:r>
            <a:endParaRPr kumimoji="1" lang="zh-CN" altLang="en-US" sz="1867" dirty="0">
              <a:solidFill>
                <a:srgbClr val="FF0000"/>
              </a:solidFill>
              <a:latin typeface="Arial" panose="020B0604020202020204" pitchFamily="34" charset="0"/>
              <a:cs typeface="Arial" panose="020B0604020202020204" pitchFamily="34" charset="0"/>
            </a:endParaRPr>
          </a:p>
        </p:txBody>
      </p:sp>
      <p:sp>
        <p:nvSpPr>
          <p:cNvPr id="11" name="矩形 10">
            <a:extLst>
              <a:ext uri="{FF2B5EF4-FFF2-40B4-BE49-F238E27FC236}">
                <a16:creationId xmlns:a16="http://schemas.microsoft.com/office/drawing/2014/main" id="{44E2FE9C-B489-3A18-AF92-20CD2EAA4F57}"/>
              </a:ext>
            </a:extLst>
          </p:cNvPr>
          <p:cNvSpPr/>
          <p:nvPr/>
        </p:nvSpPr>
        <p:spPr>
          <a:xfrm>
            <a:off x="4194862" y="5451533"/>
            <a:ext cx="2131672" cy="1072252"/>
          </a:xfrm>
          <a:prstGeom prst="rect">
            <a:avLst/>
          </a:prstGeom>
          <a:solidFill>
            <a:srgbClr val="F9F9FB"/>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流程图: 磁盘 11">
            <a:extLst>
              <a:ext uri="{FF2B5EF4-FFF2-40B4-BE49-F238E27FC236}">
                <a16:creationId xmlns:a16="http://schemas.microsoft.com/office/drawing/2014/main" id="{F839707B-F53A-AC31-01AB-D9D34A8DEBCE}"/>
              </a:ext>
            </a:extLst>
          </p:cNvPr>
          <p:cNvSpPr/>
          <p:nvPr/>
        </p:nvSpPr>
        <p:spPr>
          <a:xfrm>
            <a:off x="4765429" y="5615250"/>
            <a:ext cx="1113204" cy="778581"/>
          </a:xfrm>
          <a:prstGeom prst="flowChartMagneticDisk">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文本框 6">
            <a:extLst>
              <a:ext uri="{FF2B5EF4-FFF2-40B4-BE49-F238E27FC236}">
                <a16:creationId xmlns:a16="http://schemas.microsoft.com/office/drawing/2014/main" id="{6967F8BE-489B-ED37-BC33-A5BD6F3B1678}"/>
              </a:ext>
            </a:extLst>
          </p:cNvPr>
          <p:cNvSpPr txBox="1"/>
          <p:nvPr/>
        </p:nvSpPr>
        <p:spPr>
          <a:xfrm>
            <a:off x="6253118" y="5246317"/>
            <a:ext cx="2131672" cy="410431"/>
          </a:xfrm>
          <a:prstGeom prst="rect">
            <a:avLst/>
          </a:prstGeom>
          <a:solidFill>
            <a:schemeClr val="bg1"/>
          </a:solid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60959" tIns="60959" rIns="60959" bIns="60959" numCol="1" spcCol="38100" rtlCol="0" anchor="t">
            <a:spAutoFit/>
          </a:bodyPr>
          <a:lstStyle/>
          <a:p>
            <a:pPr defTabSz="1219170" hangingPunct="0"/>
            <a:r>
              <a:rPr lang="en-US" altLang="zh-CN" sz="1867" dirty="0">
                <a:solidFill>
                  <a:srgbClr val="000000"/>
                </a:solidFill>
                <a:latin typeface="Arial" panose="020B0604020202020204" pitchFamily="34" charset="0"/>
                <a:ea typeface="+mj-ea"/>
                <a:cs typeface="Arial" panose="020B0604020202020204" pitchFamily="34" charset="0"/>
                <a:sym typeface="等线"/>
              </a:rPr>
              <a:t>PD</a:t>
            </a:r>
            <a:r>
              <a:rPr lang="zh-CN" altLang="en-US" sz="1867" dirty="0">
                <a:solidFill>
                  <a:srgbClr val="000000"/>
                </a:solidFill>
                <a:latin typeface="Arial" panose="020B0604020202020204" pitchFamily="34" charset="0"/>
                <a:ea typeface="+mj-ea"/>
                <a:cs typeface="Arial" panose="020B0604020202020204" pitchFamily="34" charset="0"/>
                <a:sym typeface="等线"/>
              </a:rPr>
              <a:t> </a:t>
            </a:r>
            <a:r>
              <a:rPr lang="en-US" altLang="zh-CN" sz="1867" dirty="0">
                <a:solidFill>
                  <a:srgbClr val="000000"/>
                </a:solidFill>
                <a:latin typeface="Arial" panose="020B0604020202020204" pitchFamily="34" charset="0"/>
                <a:ea typeface="+mj-ea"/>
                <a:cs typeface="Arial" panose="020B0604020202020204" pitchFamily="34" charset="0"/>
                <a:sym typeface="等线"/>
              </a:rPr>
              <a:t>Disaggregation</a:t>
            </a:r>
            <a:endParaRPr lang="zh-CN" altLang="en-US" sz="1867" dirty="0">
              <a:solidFill>
                <a:srgbClr val="000000"/>
              </a:solidFill>
              <a:latin typeface="Arial" panose="020B0604020202020204" pitchFamily="34" charset="0"/>
              <a:ea typeface="+mj-ea"/>
              <a:cs typeface="Arial" panose="020B0604020202020204" pitchFamily="34" charset="0"/>
              <a:sym typeface="等线"/>
            </a:endParaRPr>
          </a:p>
        </p:txBody>
      </p:sp>
      <p:sp>
        <p:nvSpPr>
          <p:cNvPr id="14" name="文本框 10">
            <a:extLst>
              <a:ext uri="{FF2B5EF4-FFF2-40B4-BE49-F238E27FC236}">
                <a16:creationId xmlns:a16="http://schemas.microsoft.com/office/drawing/2014/main" id="{8CABAE6D-9BD3-82C2-9734-81598B69A92F}"/>
              </a:ext>
            </a:extLst>
          </p:cNvPr>
          <p:cNvSpPr txBox="1"/>
          <p:nvPr/>
        </p:nvSpPr>
        <p:spPr>
          <a:xfrm>
            <a:off x="6490586" y="5630637"/>
            <a:ext cx="1656736" cy="379656"/>
          </a:xfrm>
          <a:prstGeom prst="rect">
            <a:avLst/>
          </a:prstGeom>
          <a:solidFill>
            <a:schemeClr val="bg1"/>
          </a:solidFill>
        </p:spPr>
        <p:txBody>
          <a:bodyPr wrap="none" rtlCol="0">
            <a:spAutoFit/>
          </a:bodyPr>
          <a:lstStyle/>
          <a:p>
            <a:pPr algn="ctr"/>
            <a:r>
              <a:rPr kumimoji="1" lang="en-US" altLang="zh-CN" sz="1867" dirty="0">
                <a:solidFill>
                  <a:srgbClr val="FF0000"/>
                </a:solidFill>
                <a:latin typeface="Arial" panose="020B0604020202020204" pitchFamily="34" charset="0"/>
                <a:cs typeface="Arial" panose="020B0604020202020204" pitchFamily="34" charset="0"/>
              </a:rPr>
              <a:t>Mooncake</a:t>
            </a:r>
            <a:r>
              <a:rPr kumimoji="1" lang="zh-CN" altLang="en-US" sz="1867" dirty="0">
                <a:solidFill>
                  <a:srgbClr val="FF0000"/>
                </a:solidFill>
                <a:latin typeface="Arial" panose="020B0604020202020204" pitchFamily="34" charset="0"/>
                <a:cs typeface="Arial" panose="020B0604020202020204" pitchFamily="34" charset="0"/>
              </a:rPr>
              <a:t> </a:t>
            </a:r>
            <a:r>
              <a:rPr kumimoji="1" lang="en-US" altLang="zh-CN" sz="1867" dirty="0">
                <a:solidFill>
                  <a:srgbClr val="FF0000"/>
                </a:solidFill>
                <a:latin typeface="Arial" panose="020B0604020202020204" pitchFamily="34" charset="0"/>
                <a:cs typeface="Arial" panose="020B0604020202020204" pitchFamily="34" charset="0"/>
              </a:rPr>
              <a:t>TE</a:t>
            </a:r>
            <a:endParaRPr kumimoji="1" lang="zh-CN" altLang="en-US" sz="1867" dirty="0">
              <a:solidFill>
                <a:srgbClr val="FF0000"/>
              </a:solidFill>
              <a:latin typeface="Arial" panose="020B0604020202020204" pitchFamily="34" charset="0"/>
              <a:cs typeface="Arial" panose="020B0604020202020204" pitchFamily="34" charset="0"/>
            </a:endParaRPr>
          </a:p>
        </p:txBody>
      </p:sp>
      <p:sp>
        <p:nvSpPr>
          <p:cNvPr id="15" name="文本框 14">
            <a:extLst>
              <a:ext uri="{FF2B5EF4-FFF2-40B4-BE49-F238E27FC236}">
                <a16:creationId xmlns:a16="http://schemas.microsoft.com/office/drawing/2014/main" id="{7A11E354-CFCB-103C-0B33-51E6045395EF}"/>
              </a:ext>
            </a:extLst>
          </p:cNvPr>
          <p:cNvSpPr txBox="1"/>
          <p:nvPr/>
        </p:nvSpPr>
        <p:spPr>
          <a:xfrm>
            <a:off x="4785944" y="5931487"/>
            <a:ext cx="1065676" cy="276999"/>
          </a:xfrm>
          <a:prstGeom prst="rect">
            <a:avLst/>
          </a:prstGeom>
          <a:noFill/>
        </p:spPr>
        <p:txBody>
          <a:bodyPr wrap="none" rtlCol="0">
            <a:spAutoFit/>
          </a:bodyPr>
          <a:lstStyle/>
          <a:p>
            <a:r>
              <a:rPr lang="en-US" altLang="zh-CN" sz="1200" dirty="0">
                <a:latin typeface="Times New Roman" panose="02020603050405020304" pitchFamily="18" charset="0"/>
                <a:cs typeface="Times New Roman" panose="02020603050405020304" pitchFamily="18" charset="0"/>
              </a:rPr>
              <a:t>Model Weight</a:t>
            </a:r>
            <a:endParaRPr lang="zh-CN" altLang="en-US" sz="1200" dirty="0">
              <a:latin typeface="Times New Roman" panose="02020603050405020304" pitchFamily="18" charset="0"/>
              <a:cs typeface="Times New Roman" panose="02020603050405020304" pitchFamily="18" charset="0"/>
            </a:endParaRPr>
          </a:p>
        </p:txBody>
      </p:sp>
      <p:cxnSp>
        <p:nvCxnSpPr>
          <p:cNvPr id="16" name="直接箭头连接符 15">
            <a:extLst>
              <a:ext uri="{FF2B5EF4-FFF2-40B4-BE49-F238E27FC236}">
                <a16:creationId xmlns:a16="http://schemas.microsoft.com/office/drawing/2014/main" id="{50508C89-AF34-2B2A-C4B8-95EA59BFC2A9}"/>
              </a:ext>
            </a:extLst>
          </p:cNvPr>
          <p:cNvCxnSpPr/>
          <p:nvPr/>
        </p:nvCxnSpPr>
        <p:spPr>
          <a:xfrm flipV="1">
            <a:off x="5260698" y="4594894"/>
            <a:ext cx="0" cy="85663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7" name="文本框 8">
            <a:extLst>
              <a:ext uri="{FF2B5EF4-FFF2-40B4-BE49-F238E27FC236}">
                <a16:creationId xmlns:a16="http://schemas.microsoft.com/office/drawing/2014/main" id="{7D96885F-C674-B1FF-0CE7-2CD2B1B227D2}"/>
              </a:ext>
            </a:extLst>
          </p:cNvPr>
          <p:cNvSpPr txBox="1"/>
          <p:nvPr/>
        </p:nvSpPr>
        <p:spPr>
          <a:xfrm>
            <a:off x="2683859" y="4795025"/>
            <a:ext cx="2557623" cy="666977"/>
          </a:xfrm>
          <a:prstGeom prst="rect">
            <a:avLst/>
          </a:prstGeom>
          <a:noFill/>
        </p:spPr>
        <p:txBody>
          <a:bodyPr wrap="none" rtlCol="0">
            <a:spAutoFit/>
          </a:bodyPr>
          <a:lstStyle/>
          <a:p>
            <a:pPr algn="ctr"/>
            <a:r>
              <a:rPr kumimoji="1" lang="en-US" altLang="zh-CN" sz="1867" dirty="0">
                <a:latin typeface="Arial" panose="020B0604020202020204" pitchFamily="34" charset="0"/>
                <a:cs typeface="Arial" panose="020B0604020202020204" pitchFamily="34" charset="0"/>
              </a:rPr>
              <a:t>Model Weight Loading</a:t>
            </a:r>
          </a:p>
          <a:p>
            <a:pPr algn="ctr"/>
            <a:r>
              <a:rPr kumimoji="1" lang="en-US" altLang="zh-CN" sz="1867" dirty="0">
                <a:solidFill>
                  <a:srgbClr val="FF0000"/>
                </a:solidFill>
                <a:latin typeface="Arial" panose="020B0604020202020204" pitchFamily="34" charset="0"/>
                <a:cs typeface="Arial" panose="020B0604020202020204" pitchFamily="34" charset="0"/>
              </a:rPr>
              <a:t>Mooncake TE</a:t>
            </a:r>
            <a:endParaRPr kumimoji="1" lang="zh-CN" altLang="en-US" sz="1867"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194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animBg="1"/>
      <p:bldP spid="13" grpId="0" animBg="1"/>
      <p:bldP spid="14" grpId="0" animBg="1"/>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9E3A0-E2C2-0C50-4967-C46CD17C6DEB}"/>
            </a:ext>
          </a:extLst>
        </p:cNvPr>
        <p:cNvGrpSpPr/>
        <p:nvPr/>
      </p:nvGrpSpPr>
      <p:grpSpPr>
        <a:xfrm>
          <a:off x="0" y="0"/>
          <a:ext cx="0" cy="0"/>
          <a:chOff x="0" y="0"/>
          <a:chExt cx="0" cy="0"/>
        </a:xfrm>
      </p:grpSpPr>
      <p:sp>
        <p:nvSpPr>
          <p:cNvPr id="62" name="标题 2">
            <a:extLst>
              <a:ext uri="{FF2B5EF4-FFF2-40B4-BE49-F238E27FC236}">
                <a16:creationId xmlns:a16="http://schemas.microsoft.com/office/drawing/2014/main" id="{DF50F8A1-E1D2-202A-7227-007DFE503701}"/>
              </a:ext>
            </a:extLst>
          </p:cNvPr>
          <p:cNvSpPr txBox="1"/>
          <p:nvPr/>
        </p:nvSpPr>
        <p:spPr>
          <a:xfrm>
            <a:off x="270377" y="87749"/>
            <a:ext cx="10795605" cy="10152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none"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kumimoji="1" lang="en-US" altLang="zh-CN" dirty="0">
                <a:solidFill>
                  <a:schemeClr val="bg1"/>
                </a:solidFill>
                <a:latin typeface="Gill Sans MT" panose="020B0502020104020203"/>
                <a:ea typeface="华文中宋" panose="02010600040101010101" charset="-122"/>
              </a:rPr>
              <a:t>Background</a:t>
            </a:r>
            <a:r>
              <a:rPr kumimoji="1" lang="en-GB" altLang="zh-CN" dirty="0">
                <a:solidFill>
                  <a:schemeClr val="bg1"/>
                </a:solidFill>
                <a:latin typeface="Gill Sans MT" panose="020B0502020104020203"/>
                <a:ea typeface="华文中宋" panose="02010600040101010101" charset="-122"/>
              </a:rPr>
              <a:t>: Large</a:t>
            </a:r>
            <a:r>
              <a:rPr kumimoji="1" lang="zh-CN" altLang="en-US" dirty="0">
                <a:solidFill>
                  <a:schemeClr val="bg1"/>
                </a:solidFill>
                <a:latin typeface="Gill Sans MT" panose="020B0502020104020203"/>
                <a:ea typeface="华文中宋" panose="02010600040101010101" charset="-122"/>
              </a:rPr>
              <a:t> </a:t>
            </a:r>
            <a:r>
              <a:rPr kumimoji="1" lang="en-US" altLang="zh-CN" dirty="0">
                <a:solidFill>
                  <a:schemeClr val="bg1"/>
                </a:solidFill>
                <a:latin typeface="Gill Sans MT" panose="020B0502020104020203"/>
                <a:ea typeface="华文中宋" panose="02010600040101010101" charset="-122"/>
              </a:rPr>
              <a:t>Language</a:t>
            </a:r>
            <a:r>
              <a:rPr kumimoji="1" lang="zh-CN" altLang="en-US" dirty="0">
                <a:solidFill>
                  <a:schemeClr val="bg1"/>
                </a:solidFill>
                <a:latin typeface="Gill Sans MT" panose="020B0502020104020203"/>
                <a:ea typeface="华文中宋" panose="02010600040101010101" charset="-122"/>
              </a:rPr>
              <a:t> </a:t>
            </a:r>
            <a:r>
              <a:rPr kumimoji="1" lang="en-US" altLang="zh-CN" dirty="0">
                <a:solidFill>
                  <a:schemeClr val="bg1"/>
                </a:solidFill>
                <a:latin typeface="Gill Sans MT" panose="020B0502020104020203"/>
                <a:ea typeface="华文中宋" panose="02010600040101010101" charset="-122"/>
              </a:rPr>
              <a:t>Models (LLMs) Become Agents</a:t>
            </a:r>
            <a:endParaRPr kumimoji="1" lang="en-US" altLang="zh-CN" b="0" i="0" u="none" strike="noStrike" kern="1200" cap="none" spc="0" normalizeH="0" baseline="0" noProof="0" dirty="0">
              <a:ln>
                <a:noFill/>
              </a:ln>
              <a:solidFill>
                <a:schemeClr val="bg1"/>
              </a:solidFill>
              <a:effectLst/>
              <a:uLnTx/>
              <a:uFillTx/>
              <a:latin typeface="Gill Sans MT" panose="020B0502020104020203"/>
              <a:ea typeface="华文中宋" panose="02010600040101010101" charset="-122"/>
              <a:cs typeface="+mj-cs"/>
            </a:endParaRPr>
          </a:p>
        </p:txBody>
      </p:sp>
      <p:pic>
        <p:nvPicPr>
          <p:cNvPr id="2" name="图形 3">
            <a:extLst>
              <a:ext uri="{FF2B5EF4-FFF2-40B4-BE49-F238E27FC236}">
                <a16:creationId xmlns:a16="http://schemas.microsoft.com/office/drawing/2014/main" id="{281D1B8E-69F3-8199-11C2-DF326A58396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2282" y="1401442"/>
            <a:ext cx="7690292" cy="2702588"/>
          </a:xfrm>
          <a:prstGeom prst="rect">
            <a:avLst/>
          </a:prstGeom>
        </p:spPr>
      </p:pic>
      <p:pic>
        <p:nvPicPr>
          <p:cNvPr id="3" name="图形 57">
            <a:extLst>
              <a:ext uri="{FF2B5EF4-FFF2-40B4-BE49-F238E27FC236}">
                <a16:creationId xmlns:a16="http://schemas.microsoft.com/office/drawing/2014/main" id="{FA17B638-CCAB-A277-5DCF-3CDF1B1309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12107" y="1708427"/>
            <a:ext cx="2728981" cy="2483680"/>
          </a:xfrm>
          <a:prstGeom prst="rect">
            <a:avLst/>
          </a:prstGeom>
        </p:spPr>
      </p:pic>
      <p:cxnSp>
        <p:nvCxnSpPr>
          <p:cNvPr id="4" name="Straight Connector 20">
            <a:extLst>
              <a:ext uri="{FF2B5EF4-FFF2-40B4-BE49-F238E27FC236}">
                <a16:creationId xmlns:a16="http://schemas.microsoft.com/office/drawing/2014/main" id="{5480EA8E-E813-1945-6686-D128745D2753}"/>
              </a:ext>
            </a:extLst>
          </p:cNvPr>
          <p:cNvCxnSpPr/>
          <p:nvPr/>
        </p:nvCxnSpPr>
        <p:spPr>
          <a:xfrm>
            <a:off x="8534894" y="1597762"/>
            <a:ext cx="0" cy="2668773"/>
          </a:xfrm>
          <a:prstGeom prst="line">
            <a:avLst/>
          </a:prstGeom>
          <a:ln w="571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TextBox 21">
            <a:extLst>
              <a:ext uri="{FF2B5EF4-FFF2-40B4-BE49-F238E27FC236}">
                <a16:creationId xmlns:a16="http://schemas.microsoft.com/office/drawing/2014/main" id="{C3600BF1-3EE5-6DAA-02D7-B3B1EA54718B}"/>
              </a:ext>
            </a:extLst>
          </p:cNvPr>
          <p:cNvSpPr txBox="1"/>
          <p:nvPr/>
        </p:nvSpPr>
        <p:spPr>
          <a:xfrm>
            <a:off x="450806" y="4802179"/>
            <a:ext cx="3192414" cy="830997"/>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Single-turn, </a:t>
            </a:r>
          </a:p>
          <a:p>
            <a:r>
              <a:rPr lang="en-US" sz="2400" dirty="0">
                <a:latin typeface="Arial" panose="020B0604020202020204" pitchFamily="34" charset="0"/>
                <a:cs typeface="Arial" panose="020B0604020202020204" pitchFamily="34" charset="0"/>
              </a:rPr>
              <a:t>short inputs/outputs</a:t>
            </a:r>
          </a:p>
        </p:txBody>
      </p:sp>
      <p:sp>
        <p:nvSpPr>
          <p:cNvPr id="6" name="TextBox 22">
            <a:extLst>
              <a:ext uri="{FF2B5EF4-FFF2-40B4-BE49-F238E27FC236}">
                <a16:creationId xmlns:a16="http://schemas.microsoft.com/office/drawing/2014/main" id="{301BE247-3C4F-C048-D40D-C578937C8081}"/>
              </a:ext>
            </a:extLst>
          </p:cNvPr>
          <p:cNvSpPr txBox="1"/>
          <p:nvPr/>
        </p:nvSpPr>
        <p:spPr>
          <a:xfrm>
            <a:off x="4379503" y="4617513"/>
            <a:ext cx="3348519" cy="1200329"/>
          </a:xfrm>
          <a:prstGeom prst="rect">
            <a:avLst/>
          </a:prstGeom>
          <a:noFill/>
        </p:spPr>
        <p:txBody>
          <a:bodyPr wrap="square">
            <a:spAutoFit/>
          </a:bodyPr>
          <a:lstStyle/>
          <a:p>
            <a:pPr algn="ctr">
              <a:buNone/>
            </a:pPr>
            <a:r>
              <a:rPr lang="en-US" sz="2400" dirty="0">
                <a:latin typeface="Arial" panose="020B0604020202020204" pitchFamily="34" charset="0"/>
                <a:cs typeface="Arial" panose="020B0604020202020204" pitchFamily="34" charset="0"/>
              </a:rPr>
              <a:t>Multi-turn, complex </a:t>
            </a:r>
            <a:r>
              <a:rPr lang="en-US" altLang="zh-CN" sz="2400" dirty="0">
                <a:latin typeface="Arial" panose="020B0604020202020204" pitchFamily="34" charset="0"/>
                <a:cs typeface="Arial" panose="020B0604020202020204" pitchFamily="34" charset="0"/>
              </a:rPr>
              <a:t>execution</a:t>
            </a:r>
            <a:r>
              <a:rPr lang="en-US" sz="2400" dirty="0">
                <a:latin typeface="Arial" panose="020B0604020202020204" pitchFamily="34" charset="0"/>
                <a:cs typeface="Arial" panose="020B0604020202020204" pitchFamily="34" charset="0"/>
              </a:rPr>
              <a:t> topologies, long inputs/outputs.</a:t>
            </a:r>
          </a:p>
        </p:txBody>
      </p:sp>
      <p:sp>
        <p:nvSpPr>
          <p:cNvPr id="7" name="Arrow: Notched Right 23">
            <a:extLst>
              <a:ext uri="{FF2B5EF4-FFF2-40B4-BE49-F238E27FC236}">
                <a16:creationId xmlns:a16="http://schemas.microsoft.com/office/drawing/2014/main" id="{67098E72-9B66-EBE0-3A24-EA2867C555C7}"/>
              </a:ext>
            </a:extLst>
          </p:cNvPr>
          <p:cNvSpPr/>
          <p:nvPr/>
        </p:nvSpPr>
        <p:spPr>
          <a:xfrm>
            <a:off x="7865005" y="4997461"/>
            <a:ext cx="786167" cy="440433"/>
          </a:xfrm>
          <a:prstGeom prst="notchedRight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9" name="图片 92">
            <a:extLst>
              <a:ext uri="{FF2B5EF4-FFF2-40B4-BE49-F238E27FC236}">
                <a16:creationId xmlns:a16="http://schemas.microsoft.com/office/drawing/2014/main" id="{11906F64-2549-5910-1312-18B5B17CB746}"/>
              </a:ext>
            </a:extLst>
          </p:cNvPr>
          <p:cNvPicPr>
            <a:picLocks noChangeAspect="1"/>
          </p:cNvPicPr>
          <p:nvPr/>
        </p:nvPicPr>
        <p:blipFill>
          <a:blip r:embed="rId5"/>
          <a:stretch>
            <a:fillRect/>
          </a:stretch>
        </p:blipFill>
        <p:spPr>
          <a:xfrm>
            <a:off x="8788154" y="4479115"/>
            <a:ext cx="2329185" cy="1477124"/>
          </a:xfrm>
          <a:prstGeom prst="rect">
            <a:avLst/>
          </a:prstGeom>
        </p:spPr>
      </p:pic>
      <p:sp>
        <p:nvSpPr>
          <p:cNvPr id="10" name="TextBox 22">
            <a:extLst>
              <a:ext uri="{FF2B5EF4-FFF2-40B4-BE49-F238E27FC236}">
                <a16:creationId xmlns:a16="http://schemas.microsoft.com/office/drawing/2014/main" id="{F8A2F360-63E5-E954-994C-24082C89F8DB}"/>
              </a:ext>
            </a:extLst>
          </p:cNvPr>
          <p:cNvSpPr txBox="1"/>
          <p:nvPr/>
        </p:nvSpPr>
        <p:spPr>
          <a:xfrm>
            <a:off x="7553391" y="5956239"/>
            <a:ext cx="4538282" cy="461665"/>
          </a:xfrm>
          <a:prstGeom prst="rect">
            <a:avLst/>
          </a:prstGeom>
          <a:noFill/>
        </p:spPr>
        <p:txBody>
          <a:bodyPr wrap="square">
            <a:spAutoFit/>
          </a:bodyPr>
          <a:lstStyle/>
          <a:p>
            <a:pPr algn="ctr">
              <a:buNone/>
            </a:pPr>
            <a:r>
              <a:rPr lang="en-US" altLang="zh-CN" sz="2400" dirty="0">
                <a:latin typeface="Arial" panose="020B0604020202020204" pitchFamily="34" charset="0"/>
                <a:cs typeface="Arial" panose="020B0604020202020204" pitchFamily="34" charset="0"/>
              </a:rPr>
              <a:t>Inference dominates the cost</a:t>
            </a:r>
            <a:endParaRPr lang="en-US" sz="2400" dirty="0">
              <a:latin typeface="Arial" panose="020B0604020202020204" pitchFamily="34" charset="0"/>
              <a:cs typeface="Arial" panose="020B0604020202020204" pitchFamily="34" charset="0"/>
            </a:endParaRPr>
          </a:p>
        </p:txBody>
      </p:sp>
      <p:sp>
        <p:nvSpPr>
          <p:cNvPr id="11" name="Arrow: Notched Right 23">
            <a:extLst>
              <a:ext uri="{FF2B5EF4-FFF2-40B4-BE49-F238E27FC236}">
                <a16:creationId xmlns:a16="http://schemas.microsoft.com/office/drawing/2014/main" id="{D5580879-1967-7940-BFA3-F924915E50C4}"/>
              </a:ext>
            </a:extLst>
          </p:cNvPr>
          <p:cNvSpPr/>
          <p:nvPr/>
        </p:nvSpPr>
        <p:spPr>
          <a:xfrm>
            <a:off x="3456353" y="4997461"/>
            <a:ext cx="786167" cy="440433"/>
          </a:xfrm>
          <a:prstGeom prst="notchedRightArrow">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62690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1" name="Picture 4" descr="Picture 4">
            <a:extLst>
              <a:ext uri="{FF2B5EF4-FFF2-40B4-BE49-F238E27FC236}">
                <a16:creationId xmlns:a16="http://schemas.microsoft.com/office/drawing/2014/main" id="{1C8E8634-4693-42CD-4190-C815F78315E4}"/>
              </a:ext>
            </a:extLst>
          </p:cNvPr>
          <p:cNvPicPr>
            <a:picLocks noChangeAspect="1"/>
          </p:cNvPicPr>
          <p:nvPr/>
        </p:nvPicPr>
        <p:blipFill>
          <a:blip r:embed="rId3"/>
          <a:stretch>
            <a:fillRect/>
          </a:stretch>
        </p:blipFill>
        <p:spPr>
          <a:xfrm>
            <a:off x="9638381" y="5020965"/>
            <a:ext cx="865845" cy="886483"/>
          </a:xfrm>
          <a:prstGeom prst="rect">
            <a:avLst/>
          </a:prstGeom>
          <a:ln w="12700" cap="flat">
            <a:noFill/>
            <a:miter lim="400000"/>
          </a:ln>
          <a:effectLst/>
        </p:spPr>
      </p:pic>
      <p:sp>
        <p:nvSpPr>
          <p:cNvPr id="3" name="标题 2">
            <a:extLst>
              <a:ext uri="{FF2B5EF4-FFF2-40B4-BE49-F238E27FC236}">
                <a16:creationId xmlns:a16="http://schemas.microsoft.com/office/drawing/2014/main" id="{23FF93AD-B291-5347-AC70-D7287ABA5C8E}"/>
              </a:ext>
            </a:extLst>
          </p:cNvPr>
          <p:cNvSpPr>
            <a:spLocks noGrp="1"/>
          </p:cNvSpPr>
          <p:nvPr>
            <p:ph type="title"/>
          </p:nvPr>
        </p:nvSpPr>
        <p:spPr/>
        <p:txBody>
          <a:bodyPr>
            <a:normAutofit/>
          </a:bodyPr>
          <a:lstStyle/>
          <a:p>
            <a:r>
              <a:rPr kumimoji="1" lang="en-US" altLang="zh-CN" sz="3200" dirty="0"/>
              <a:t>Mooncake – Open Sourced and Build with the Community</a:t>
            </a:r>
            <a:endParaRPr kumimoji="1" lang="zh-CN" altLang="en-US" sz="3200" dirty="0"/>
          </a:p>
        </p:txBody>
      </p:sp>
      <p:sp>
        <p:nvSpPr>
          <p:cNvPr id="236" name="矩形 235">
            <a:extLst>
              <a:ext uri="{FF2B5EF4-FFF2-40B4-BE49-F238E27FC236}">
                <a16:creationId xmlns:a16="http://schemas.microsoft.com/office/drawing/2014/main" id="{25836563-8250-02AC-1B85-4DF5FF113C6E}"/>
              </a:ext>
            </a:extLst>
          </p:cNvPr>
          <p:cNvSpPr/>
          <p:nvPr/>
        </p:nvSpPr>
        <p:spPr>
          <a:xfrm>
            <a:off x="4416828" y="4838008"/>
            <a:ext cx="7669987" cy="1544739"/>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8" name="文本框 237">
            <a:extLst>
              <a:ext uri="{FF2B5EF4-FFF2-40B4-BE49-F238E27FC236}">
                <a16:creationId xmlns:a16="http://schemas.microsoft.com/office/drawing/2014/main" id="{D07696B3-A63D-4821-908E-DB415A858741}"/>
              </a:ext>
            </a:extLst>
          </p:cNvPr>
          <p:cNvSpPr txBox="1"/>
          <p:nvPr/>
        </p:nvSpPr>
        <p:spPr>
          <a:xfrm>
            <a:off x="5224" y="1727190"/>
            <a:ext cx="4072173" cy="523220"/>
          </a:xfrm>
          <a:prstGeom prst="rect">
            <a:avLst/>
          </a:prstGeom>
          <a:noFill/>
        </p:spPr>
        <p:txBody>
          <a:bodyPr wrap="square" rtlCol="0">
            <a:spAutoFit/>
          </a:bodyPr>
          <a:lstStyle/>
          <a:p>
            <a:pPr algn="ctr"/>
            <a:r>
              <a:rPr lang="en-US" altLang="zh-CN" sz="1400" dirty="0"/>
              <a:t>2024.3 Kimi went viral for its long-context capabilities, using Mooncake to handle surging traffic</a:t>
            </a:r>
          </a:p>
        </p:txBody>
      </p:sp>
      <p:sp>
        <p:nvSpPr>
          <p:cNvPr id="239" name="文本框 238">
            <a:extLst>
              <a:ext uri="{FF2B5EF4-FFF2-40B4-BE49-F238E27FC236}">
                <a16:creationId xmlns:a16="http://schemas.microsoft.com/office/drawing/2014/main" id="{2A6B5704-0302-ECE0-EA41-9CE814099572}"/>
              </a:ext>
            </a:extLst>
          </p:cNvPr>
          <p:cNvSpPr txBox="1"/>
          <p:nvPr/>
        </p:nvSpPr>
        <p:spPr>
          <a:xfrm>
            <a:off x="3934299" y="1727224"/>
            <a:ext cx="4566334" cy="523220"/>
          </a:xfrm>
          <a:prstGeom prst="rect">
            <a:avLst/>
          </a:prstGeom>
          <a:noFill/>
        </p:spPr>
        <p:txBody>
          <a:bodyPr wrap="square" rtlCol="0">
            <a:spAutoFit/>
          </a:bodyPr>
          <a:lstStyle/>
          <a:p>
            <a:pPr algn="ctr"/>
            <a:r>
              <a:rPr lang="en-US" altLang="zh-CN" sz="1400" dirty="0"/>
              <a:t>2024.11 Mooncake open-sourced; </a:t>
            </a:r>
          </a:p>
          <a:p>
            <a:pPr algn="ctr"/>
            <a:r>
              <a:rPr lang="en-US" altLang="zh-CN" sz="1400" dirty="0"/>
              <a:t>adopted by Alibaba and Ant Finance</a:t>
            </a:r>
            <a:endParaRPr lang="zh-CN" altLang="en-US" sz="1400" dirty="0"/>
          </a:p>
        </p:txBody>
      </p:sp>
      <p:grpSp>
        <p:nvGrpSpPr>
          <p:cNvPr id="372" name="图片 1072">
            <a:extLst>
              <a:ext uri="{FF2B5EF4-FFF2-40B4-BE49-F238E27FC236}">
                <a16:creationId xmlns:a16="http://schemas.microsoft.com/office/drawing/2014/main" id="{FBDD6A1F-597C-68A0-B2B6-735C1DDD8D2D}"/>
              </a:ext>
            </a:extLst>
          </p:cNvPr>
          <p:cNvGrpSpPr/>
          <p:nvPr/>
        </p:nvGrpSpPr>
        <p:grpSpPr>
          <a:xfrm>
            <a:off x="4558641" y="5005973"/>
            <a:ext cx="1533042" cy="311168"/>
            <a:chOff x="0" y="0"/>
            <a:chExt cx="1753473" cy="385090"/>
          </a:xfrm>
        </p:grpSpPr>
        <p:sp>
          <p:nvSpPr>
            <p:cNvPr id="380" name="矩形">
              <a:extLst>
                <a:ext uri="{FF2B5EF4-FFF2-40B4-BE49-F238E27FC236}">
                  <a16:creationId xmlns:a16="http://schemas.microsoft.com/office/drawing/2014/main" id="{DF4BC07B-F40D-B549-671D-ADAA9687A44B}"/>
                </a:ext>
              </a:extLst>
            </p:cNvPr>
            <p:cNvSpPr/>
            <p:nvPr/>
          </p:nvSpPr>
          <p:spPr>
            <a:xfrm>
              <a:off x="0" y="0"/>
              <a:ext cx="1753472" cy="385090"/>
            </a:xfrm>
            <a:prstGeom prst="rect">
              <a:avLst/>
            </a:prstGeom>
            <a:solidFill>
              <a:srgbClr val="0D0D0D"/>
            </a:solidFill>
            <a:ln w="12700" cap="flat">
              <a:noFill/>
              <a:miter lim="400000"/>
            </a:ln>
            <a:effectLst/>
          </p:spPr>
          <p:txBody>
            <a:bodyPr wrap="square" lIns="45719" tIns="45719" rIns="45719" bIns="45719" numCol="1" anchor="ctr">
              <a:noAutofit/>
            </a:bodyPr>
            <a:lstStyle/>
            <a:p>
              <a:endParaRPr/>
            </a:p>
          </p:txBody>
        </p:sp>
        <p:pic>
          <p:nvPicPr>
            <p:cNvPr id="381" name="image26.png" descr="image26.png">
              <a:extLst>
                <a:ext uri="{FF2B5EF4-FFF2-40B4-BE49-F238E27FC236}">
                  <a16:creationId xmlns:a16="http://schemas.microsoft.com/office/drawing/2014/main" id="{745637E2-3FD6-3FCB-163D-0FEAB5E32C20}"/>
                </a:ext>
              </a:extLst>
            </p:cNvPr>
            <p:cNvPicPr>
              <a:picLocks noChangeAspect="1"/>
            </p:cNvPicPr>
            <p:nvPr/>
          </p:nvPicPr>
          <p:blipFill>
            <a:blip r:embed="rId4"/>
            <a:stretch>
              <a:fillRect/>
            </a:stretch>
          </p:blipFill>
          <p:spPr>
            <a:xfrm>
              <a:off x="1" y="1"/>
              <a:ext cx="1753472" cy="385089"/>
            </a:xfrm>
            <a:prstGeom prst="rect">
              <a:avLst/>
            </a:prstGeom>
            <a:ln w="12700" cap="flat">
              <a:noFill/>
              <a:miter lim="400000"/>
            </a:ln>
            <a:effectLst/>
          </p:spPr>
        </p:pic>
      </p:grpSp>
      <p:pic>
        <p:nvPicPr>
          <p:cNvPr id="374" name="图片 1075" descr="图片 1075">
            <a:extLst>
              <a:ext uri="{FF2B5EF4-FFF2-40B4-BE49-F238E27FC236}">
                <a16:creationId xmlns:a16="http://schemas.microsoft.com/office/drawing/2014/main" id="{4F409D1C-ADE7-6278-8089-233067A0319B}"/>
              </a:ext>
            </a:extLst>
          </p:cNvPr>
          <p:cNvPicPr>
            <a:picLocks noChangeAspect="1"/>
          </p:cNvPicPr>
          <p:nvPr/>
        </p:nvPicPr>
        <p:blipFill>
          <a:blip r:embed="rId5"/>
          <a:stretch>
            <a:fillRect/>
          </a:stretch>
        </p:blipFill>
        <p:spPr>
          <a:xfrm>
            <a:off x="6860360" y="5993823"/>
            <a:ext cx="1216081" cy="308454"/>
          </a:xfrm>
          <a:prstGeom prst="rect">
            <a:avLst/>
          </a:prstGeom>
          <a:ln w="12700" cap="flat">
            <a:noFill/>
            <a:miter lim="400000"/>
          </a:ln>
          <a:effectLst/>
        </p:spPr>
      </p:pic>
      <p:pic>
        <p:nvPicPr>
          <p:cNvPr id="375" name="图片 1076" descr="图片 1076">
            <a:extLst>
              <a:ext uri="{FF2B5EF4-FFF2-40B4-BE49-F238E27FC236}">
                <a16:creationId xmlns:a16="http://schemas.microsoft.com/office/drawing/2014/main" id="{C3E0C1B9-F653-C60C-7DE1-86F6FFF456D9}"/>
              </a:ext>
            </a:extLst>
          </p:cNvPr>
          <p:cNvPicPr>
            <a:picLocks noChangeAspect="1"/>
          </p:cNvPicPr>
          <p:nvPr/>
        </p:nvPicPr>
        <p:blipFill>
          <a:blip r:embed="rId6"/>
          <a:stretch>
            <a:fillRect/>
          </a:stretch>
        </p:blipFill>
        <p:spPr>
          <a:xfrm>
            <a:off x="8251701" y="5457911"/>
            <a:ext cx="1237059" cy="341037"/>
          </a:xfrm>
          <a:prstGeom prst="rect">
            <a:avLst/>
          </a:prstGeom>
          <a:ln w="12700" cap="flat">
            <a:noFill/>
            <a:miter lim="400000"/>
          </a:ln>
          <a:effectLst/>
        </p:spPr>
      </p:pic>
      <p:pic>
        <p:nvPicPr>
          <p:cNvPr id="376" name="图片 1077" descr="图片 1077">
            <a:extLst>
              <a:ext uri="{FF2B5EF4-FFF2-40B4-BE49-F238E27FC236}">
                <a16:creationId xmlns:a16="http://schemas.microsoft.com/office/drawing/2014/main" id="{6C7441AF-1517-CF30-2C19-8E35478D71F8}"/>
              </a:ext>
            </a:extLst>
          </p:cNvPr>
          <p:cNvPicPr>
            <a:picLocks noChangeAspect="1"/>
          </p:cNvPicPr>
          <p:nvPr/>
        </p:nvPicPr>
        <p:blipFill>
          <a:blip r:embed="rId7"/>
          <a:srcRect l="5140" t="32157" r="4464" b="36870"/>
          <a:stretch>
            <a:fillRect/>
          </a:stretch>
        </p:blipFill>
        <p:spPr>
          <a:xfrm>
            <a:off x="4549195" y="5431149"/>
            <a:ext cx="1363646" cy="371795"/>
          </a:xfrm>
          <a:prstGeom prst="rect">
            <a:avLst/>
          </a:prstGeom>
          <a:ln w="12700" cap="flat">
            <a:noFill/>
            <a:miter lim="400000"/>
          </a:ln>
          <a:effectLst/>
        </p:spPr>
      </p:pic>
      <p:pic>
        <p:nvPicPr>
          <p:cNvPr id="377" name="图片 1078" descr="图片 1078">
            <a:extLst>
              <a:ext uri="{FF2B5EF4-FFF2-40B4-BE49-F238E27FC236}">
                <a16:creationId xmlns:a16="http://schemas.microsoft.com/office/drawing/2014/main" id="{1D837D1C-2BFA-C6F8-783A-933B0E5CAAAA}"/>
              </a:ext>
            </a:extLst>
          </p:cNvPr>
          <p:cNvPicPr>
            <a:picLocks noChangeAspect="1"/>
          </p:cNvPicPr>
          <p:nvPr/>
        </p:nvPicPr>
        <p:blipFill>
          <a:blip r:embed="rId8"/>
          <a:stretch>
            <a:fillRect/>
          </a:stretch>
        </p:blipFill>
        <p:spPr>
          <a:xfrm>
            <a:off x="6241303" y="4955702"/>
            <a:ext cx="2827277" cy="384890"/>
          </a:xfrm>
          <a:prstGeom prst="rect">
            <a:avLst/>
          </a:prstGeom>
          <a:ln w="12700" cap="flat">
            <a:noFill/>
            <a:miter lim="400000"/>
          </a:ln>
          <a:effectLst/>
        </p:spPr>
      </p:pic>
      <p:pic>
        <p:nvPicPr>
          <p:cNvPr id="378" name="图片 1079" descr="图片 1079">
            <a:extLst>
              <a:ext uri="{FF2B5EF4-FFF2-40B4-BE49-F238E27FC236}">
                <a16:creationId xmlns:a16="http://schemas.microsoft.com/office/drawing/2014/main" id="{10C979C1-817E-44C3-6017-63D79F34BF6F}"/>
              </a:ext>
            </a:extLst>
          </p:cNvPr>
          <p:cNvPicPr>
            <a:picLocks noChangeAspect="1"/>
          </p:cNvPicPr>
          <p:nvPr/>
        </p:nvPicPr>
        <p:blipFill>
          <a:blip r:embed="rId9"/>
          <a:srcRect l="9162" t="21047" r="17090" b="28235"/>
          <a:stretch>
            <a:fillRect/>
          </a:stretch>
        </p:blipFill>
        <p:spPr>
          <a:xfrm>
            <a:off x="8413705" y="5989431"/>
            <a:ext cx="1025041" cy="347409"/>
          </a:xfrm>
          <a:prstGeom prst="rect">
            <a:avLst/>
          </a:prstGeom>
          <a:ln w="12700" cap="flat">
            <a:noFill/>
            <a:miter lim="400000"/>
          </a:ln>
          <a:effectLst/>
        </p:spPr>
      </p:pic>
      <p:pic>
        <p:nvPicPr>
          <p:cNvPr id="379" name="Picture 4" descr="Picture 4">
            <a:extLst>
              <a:ext uri="{FF2B5EF4-FFF2-40B4-BE49-F238E27FC236}">
                <a16:creationId xmlns:a16="http://schemas.microsoft.com/office/drawing/2014/main" id="{1823C665-BCED-B343-85DC-12022CA7E8FA}"/>
              </a:ext>
            </a:extLst>
          </p:cNvPr>
          <p:cNvPicPr>
            <a:picLocks noChangeAspect="1"/>
          </p:cNvPicPr>
          <p:nvPr/>
        </p:nvPicPr>
        <p:blipFill>
          <a:blip r:embed="rId10"/>
          <a:stretch>
            <a:fillRect/>
          </a:stretch>
        </p:blipFill>
        <p:spPr>
          <a:xfrm>
            <a:off x="9615047" y="5745692"/>
            <a:ext cx="1399333" cy="804716"/>
          </a:xfrm>
          <a:prstGeom prst="rect">
            <a:avLst/>
          </a:prstGeom>
          <a:ln w="12700" cap="flat">
            <a:noFill/>
            <a:miter lim="400000"/>
          </a:ln>
          <a:effectLst/>
        </p:spPr>
      </p:pic>
      <p:cxnSp>
        <p:nvCxnSpPr>
          <p:cNvPr id="382" name="直接箭头连接符 381">
            <a:extLst>
              <a:ext uri="{FF2B5EF4-FFF2-40B4-BE49-F238E27FC236}">
                <a16:creationId xmlns:a16="http://schemas.microsoft.com/office/drawing/2014/main" id="{ECB0240B-965C-D7AC-9B1A-F31C8B1D1ACB}"/>
              </a:ext>
            </a:extLst>
          </p:cNvPr>
          <p:cNvCxnSpPr/>
          <p:nvPr/>
        </p:nvCxnSpPr>
        <p:spPr>
          <a:xfrm>
            <a:off x="50624" y="2454314"/>
            <a:ext cx="118821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83" name="组合 382">
            <a:extLst>
              <a:ext uri="{FF2B5EF4-FFF2-40B4-BE49-F238E27FC236}">
                <a16:creationId xmlns:a16="http://schemas.microsoft.com/office/drawing/2014/main" id="{9ED28E12-7794-0501-CBD3-75C00933A83B}"/>
              </a:ext>
            </a:extLst>
          </p:cNvPr>
          <p:cNvGrpSpPr/>
          <p:nvPr/>
        </p:nvGrpSpPr>
        <p:grpSpPr>
          <a:xfrm>
            <a:off x="1700420" y="2245731"/>
            <a:ext cx="97955" cy="206855"/>
            <a:chOff x="1820988" y="1717014"/>
            <a:chExt cx="97200" cy="192750"/>
          </a:xfrm>
        </p:grpSpPr>
        <p:cxnSp>
          <p:nvCxnSpPr>
            <p:cNvPr id="384" name="直接连接符 383">
              <a:extLst>
                <a:ext uri="{FF2B5EF4-FFF2-40B4-BE49-F238E27FC236}">
                  <a16:creationId xmlns:a16="http://schemas.microsoft.com/office/drawing/2014/main" id="{87F3E82B-30BF-DE4D-7FF0-464907F93B15}"/>
                </a:ext>
              </a:extLst>
            </p:cNvPr>
            <p:cNvCxnSpPr>
              <a:cxnSpLocks/>
            </p:cNvCxnSpPr>
            <p:nvPr/>
          </p:nvCxnSpPr>
          <p:spPr>
            <a:xfrm>
              <a:off x="1869588" y="1795463"/>
              <a:ext cx="0" cy="11430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85" name="椭圆 384">
              <a:extLst>
                <a:ext uri="{FF2B5EF4-FFF2-40B4-BE49-F238E27FC236}">
                  <a16:creationId xmlns:a16="http://schemas.microsoft.com/office/drawing/2014/main" id="{1DCEF64A-BA92-0985-10CB-9C02A1AEADB5}"/>
                </a:ext>
              </a:extLst>
            </p:cNvPr>
            <p:cNvSpPr/>
            <p:nvPr/>
          </p:nvSpPr>
          <p:spPr>
            <a:xfrm flipV="1">
              <a:off x="1820988" y="1717014"/>
              <a:ext cx="97200" cy="828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88" name="文本框 387">
            <a:extLst>
              <a:ext uri="{FF2B5EF4-FFF2-40B4-BE49-F238E27FC236}">
                <a16:creationId xmlns:a16="http://schemas.microsoft.com/office/drawing/2014/main" id="{5BEB5230-2783-73F1-276F-227375C23F8D}"/>
              </a:ext>
            </a:extLst>
          </p:cNvPr>
          <p:cNvSpPr txBox="1"/>
          <p:nvPr/>
        </p:nvSpPr>
        <p:spPr>
          <a:xfrm>
            <a:off x="2368884" y="2686838"/>
            <a:ext cx="3021824" cy="523220"/>
          </a:xfrm>
          <a:prstGeom prst="rect">
            <a:avLst/>
          </a:prstGeom>
          <a:noFill/>
        </p:spPr>
        <p:txBody>
          <a:bodyPr wrap="square" rtlCol="0">
            <a:spAutoFit/>
          </a:bodyPr>
          <a:lstStyle/>
          <a:p>
            <a:pPr algn="ctr"/>
            <a:r>
              <a:rPr lang="en-US" altLang="zh-CN" sz="1400" dirty="0"/>
              <a:t>2024.6 Mooncake tech report sparked wide industry discussion</a:t>
            </a:r>
            <a:endParaRPr lang="zh-CN" altLang="en-US" sz="1400" dirty="0"/>
          </a:p>
        </p:txBody>
      </p:sp>
      <p:grpSp>
        <p:nvGrpSpPr>
          <p:cNvPr id="389" name="组合 388">
            <a:extLst>
              <a:ext uri="{FF2B5EF4-FFF2-40B4-BE49-F238E27FC236}">
                <a16:creationId xmlns:a16="http://schemas.microsoft.com/office/drawing/2014/main" id="{CD6A86F5-33C3-A217-474E-14F1966419BC}"/>
              </a:ext>
            </a:extLst>
          </p:cNvPr>
          <p:cNvGrpSpPr/>
          <p:nvPr/>
        </p:nvGrpSpPr>
        <p:grpSpPr>
          <a:xfrm rot="10800000">
            <a:off x="3979442" y="2458642"/>
            <a:ext cx="97955" cy="206855"/>
            <a:chOff x="1820988" y="1717014"/>
            <a:chExt cx="97200" cy="192750"/>
          </a:xfrm>
        </p:grpSpPr>
        <p:cxnSp>
          <p:nvCxnSpPr>
            <p:cNvPr id="390" name="直接连接符 389">
              <a:extLst>
                <a:ext uri="{FF2B5EF4-FFF2-40B4-BE49-F238E27FC236}">
                  <a16:creationId xmlns:a16="http://schemas.microsoft.com/office/drawing/2014/main" id="{4D4EA4E9-62F6-82D2-2241-0A47F4562A45}"/>
                </a:ext>
              </a:extLst>
            </p:cNvPr>
            <p:cNvCxnSpPr>
              <a:cxnSpLocks/>
            </p:cNvCxnSpPr>
            <p:nvPr/>
          </p:nvCxnSpPr>
          <p:spPr>
            <a:xfrm>
              <a:off x="1869588" y="1795463"/>
              <a:ext cx="0" cy="11430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1" name="椭圆 390">
              <a:extLst>
                <a:ext uri="{FF2B5EF4-FFF2-40B4-BE49-F238E27FC236}">
                  <a16:creationId xmlns:a16="http://schemas.microsoft.com/office/drawing/2014/main" id="{DB2BC330-0EF8-13A3-A84E-DA1380AACFCD}"/>
                </a:ext>
              </a:extLst>
            </p:cNvPr>
            <p:cNvSpPr/>
            <p:nvPr/>
          </p:nvSpPr>
          <p:spPr>
            <a:xfrm flipV="1">
              <a:off x="1820988" y="1717014"/>
              <a:ext cx="97200" cy="828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92" name="组合 391">
            <a:extLst>
              <a:ext uri="{FF2B5EF4-FFF2-40B4-BE49-F238E27FC236}">
                <a16:creationId xmlns:a16="http://schemas.microsoft.com/office/drawing/2014/main" id="{C288F534-A561-3D3F-2D4C-CC89FCCE3B2C}"/>
              </a:ext>
            </a:extLst>
          </p:cNvPr>
          <p:cNvGrpSpPr/>
          <p:nvPr/>
        </p:nvGrpSpPr>
        <p:grpSpPr>
          <a:xfrm>
            <a:off x="6258464" y="2226493"/>
            <a:ext cx="97955" cy="206855"/>
            <a:chOff x="1820988" y="1717014"/>
            <a:chExt cx="97200" cy="192750"/>
          </a:xfrm>
        </p:grpSpPr>
        <p:cxnSp>
          <p:nvCxnSpPr>
            <p:cNvPr id="393" name="直接连接符 392">
              <a:extLst>
                <a:ext uri="{FF2B5EF4-FFF2-40B4-BE49-F238E27FC236}">
                  <a16:creationId xmlns:a16="http://schemas.microsoft.com/office/drawing/2014/main" id="{CBFB613D-8C93-E3B8-9DE1-9C42F8E442EB}"/>
                </a:ext>
              </a:extLst>
            </p:cNvPr>
            <p:cNvCxnSpPr>
              <a:cxnSpLocks/>
            </p:cNvCxnSpPr>
            <p:nvPr/>
          </p:nvCxnSpPr>
          <p:spPr>
            <a:xfrm>
              <a:off x="1869588" y="1795463"/>
              <a:ext cx="0" cy="11430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4" name="椭圆 393">
              <a:extLst>
                <a:ext uri="{FF2B5EF4-FFF2-40B4-BE49-F238E27FC236}">
                  <a16:creationId xmlns:a16="http://schemas.microsoft.com/office/drawing/2014/main" id="{91A44636-ED8A-7656-B65C-301FE518C492}"/>
                </a:ext>
              </a:extLst>
            </p:cNvPr>
            <p:cNvSpPr/>
            <p:nvPr/>
          </p:nvSpPr>
          <p:spPr>
            <a:xfrm flipV="1">
              <a:off x="1820988" y="1717014"/>
              <a:ext cx="97200" cy="828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95" name="组合 394">
            <a:extLst>
              <a:ext uri="{FF2B5EF4-FFF2-40B4-BE49-F238E27FC236}">
                <a16:creationId xmlns:a16="http://schemas.microsoft.com/office/drawing/2014/main" id="{570F019F-79E8-B946-FC0D-81B523CB9703}"/>
              </a:ext>
            </a:extLst>
          </p:cNvPr>
          <p:cNvGrpSpPr/>
          <p:nvPr/>
        </p:nvGrpSpPr>
        <p:grpSpPr>
          <a:xfrm rot="10800000">
            <a:off x="8537486" y="2458642"/>
            <a:ext cx="97955" cy="206855"/>
            <a:chOff x="1820988" y="1717014"/>
            <a:chExt cx="97200" cy="192750"/>
          </a:xfrm>
        </p:grpSpPr>
        <p:cxnSp>
          <p:nvCxnSpPr>
            <p:cNvPr id="396" name="直接连接符 395">
              <a:extLst>
                <a:ext uri="{FF2B5EF4-FFF2-40B4-BE49-F238E27FC236}">
                  <a16:creationId xmlns:a16="http://schemas.microsoft.com/office/drawing/2014/main" id="{2EF0A1C3-E85C-A6C7-0C09-DA4F358F416A}"/>
                </a:ext>
              </a:extLst>
            </p:cNvPr>
            <p:cNvCxnSpPr>
              <a:cxnSpLocks/>
            </p:cNvCxnSpPr>
            <p:nvPr/>
          </p:nvCxnSpPr>
          <p:spPr>
            <a:xfrm>
              <a:off x="1869588" y="1795463"/>
              <a:ext cx="0" cy="11430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7" name="椭圆 396">
              <a:extLst>
                <a:ext uri="{FF2B5EF4-FFF2-40B4-BE49-F238E27FC236}">
                  <a16:creationId xmlns:a16="http://schemas.microsoft.com/office/drawing/2014/main" id="{C733F6A0-344D-B58B-1267-082CF2F9C64D}"/>
                </a:ext>
              </a:extLst>
            </p:cNvPr>
            <p:cNvSpPr/>
            <p:nvPr/>
          </p:nvSpPr>
          <p:spPr>
            <a:xfrm flipV="1">
              <a:off x="1820988" y="1717014"/>
              <a:ext cx="97200" cy="828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398" name="文本框 397">
            <a:extLst>
              <a:ext uri="{FF2B5EF4-FFF2-40B4-BE49-F238E27FC236}">
                <a16:creationId xmlns:a16="http://schemas.microsoft.com/office/drawing/2014/main" id="{98B6F3AD-DC89-0EA4-597D-080629934698}"/>
              </a:ext>
            </a:extLst>
          </p:cNvPr>
          <p:cNvSpPr txBox="1"/>
          <p:nvPr/>
        </p:nvSpPr>
        <p:spPr>
          <a:xfrm>
            <a:off x="247534" y="1264729"/>
            <a:ext cx="5678950" cy="369332"/>
          </a:xfrm>
          <a:prstGeom prst="rect">
            <a:avLst/>
          </a:prstGeom>
          <a:solidFill>
            <a:schemeClr val="accent3">
              <a:lumMod val="40000"/>
              <a:lumOff val="60000"/>
            </a:schemeClr>
          </a:solidFill>
        </p:spPr>
        <p:txBody>
          <a:bodyPr wrap="square" rtlCol="0">
            <a:spAutoFit/>
          </a:bodyPr>
          <a:lstStyle/>
          <a:p>
            <a:pPr algn="ctr"/>
            <a:r>
              <a:rPr lang="en-US" altLang="zh-CN" dirty="0"/>
              <a:t>From flagship applications</a:t>
            </a:r>
            <a:endParaRPr lang="zh-CN" altLang="en-US" dirty="0"/>
          </a:p>
        </p:txBody>
      </p:sp>
      <p:sp>
        <p:nvSpPr>
          <p:cNvPr id="399" name="文本框 398">
            <a:extLst>
              <a:ext uri="{FF2B5EF4-FFF2-40B4-BE49-F238E27FC236}">
                <a16:creationId xmlns:a16="http://schemas.microsoft.com/office/drawing/2014/main" id="{7B464D33-ABFE-7E12-BBD7-56E9D91BB600}"/>
              </a:ext>
            </a:extLst>
          </p:cNvPr>
          <p:cNvSpPr txBox="1"/>
          <p:nvPr/>
        </p:nvSpPr>
        <p:spPr>
          <a:xfrm>
            <a:off x="6078884" y="1257251"/>
            <a:ext cx="5678950" cy="369332"/>
          </a:xfrm>
          <a:prstGeom prst="rect">
            <a:avLst/>
          </a:prstGeom>
          <a:solidFill>
            <a:srgbClr val="D4928B"/>
          </a:solidFill>
        </p:spPr>
        <p:txBody>
          <a:bodyPr wrap="square" rtlCol="0">
            <a:spAutoFit/>
          </a:bodyPr>
          <a:lstStyle/>
          <a:p>
            <a:pPr algn="ctr"/>
            <a:r>
              <a:rPr lang="en-US" altLang="zh-CN" dirty="0"/>
              <a:t>To industry-wide adoption</a:t>
            </a:r>
            <a:endParaRPr lang="zh-CN" altLang="en-US" dirty="0"/>
          </a:p>
        </p:txBody>
      </p:sp>
      <p:sp>
        <p:nvSpPr>
          <p:cNvPr id="400" name="箭头: 右 399">
            <a:extLst>
              <a:ext uri="{FF2B5EF4-FFF2-40B4-BE49-F238E27FC236}">
                <a16:creationId xmlns:a16="http://schemas.microsoft.com/office/drawing/2014/main" id="{87325B7A-9DEC-6185-3D16-1797475B234E}"/>
              </a:ext>
            </a:extLst>
          </p:cNvPr>
          <p:cNvSpPr/>
          <p:nvPr/>
        </p:nvSpPr>
        <p:spPr>
          <a:xfrm>
            <a:off x="4594468" y="1410941"/>
            <a:ext cx="2792169" cy="1070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8" name="文本框 407">
            <a:extLst>
              <a:ext uri="{FF2B5EF4-FFF2-40B4-BE49-F238E27FC236}">
                <a16:creationId xmlns:a16="http://schemas.microsoft.com/office/drawing/2014/main" id="{918F72AF-2EF4-47ED-5AE0-025A6384B782}"/>
              </a:ext>
            </a:extLst>
          </p:cNvPr>
          <p:cNvSpPr txBox="1"/>
          <p:nvPr/>
        </p:nvSpPr>
        <p:spPr>
          <a:xfrm>
            <a:off x="4429509" y="4192927"/>
            <a:ext cx="7669987" cy="523220"/>
          </a:xfrm>
          <a:prstGeom prst="rect">
            <a:avLst/>
          </a:prstGeom>
          <a:solidFill>
            <a:schemeClr val="accent3">
              <a:lumMod val="40000"/>
              <a:lumOff val="60000"/>
            </a:schemeClr>
          </a:solidFill>
        </p:spPr>
        <p:txBody>
          <a:bodyPr wrap="square" rtlCol="0">
            <a:spAutoFit/>
          </a:bodyPr>
          <a:lstStyle/>
          <a:p>
            <a:pPr algn="ctr"/>
            <a:r>
              <a:rPr lang="en-US" altLang="zh-CN" sz="1400" dirty="0" err="1">
                <a:hlinkClick r:id="rId11"/>
              </a:rPr>
              <a:t>kvcache</a:t>
            </a:r>
            <a:r>
              <a:rPr lang="en-US" altLang="zh-CN" sz="1400" dirty="0">
                <a:hlinkClick r:id="rId11"/>
              </a:rPr>
              <a:t>-ai/Mooncake</a:t>
            </a:r>
            <a:r>
              <a:rPr lang="en-US" altLang="zh-CN" sz="1400" dirty="0"/>
              <a:t> -- An open-source initiative co-launched by Moonshot AI and Tsinghua University, with collaboration from various large model and infrastructure providers</a:t>
            </a:r>
            <a:endParaRPr lang="zh-CN" altLang="en-US" sz="1400" dirty="0"/>
          </a:p>
        </p:txBody>
      </p:sp>
      <p:sp>
        <p:nvSpPr>
          <p:cNvPr id="409" name="文本框 408">
            <a:extLst>
              <a:ext uri="{FF2B5EF4-FFF2-40B4-BE49-F238E27FC236}">
                <a16:creationId xmlns:a16="http://schemas.microsoft.com/office/drawing/2014/main" id="{E8D87239-0AD6-12ED-19E4-1617D74D0A91}"/>
              </a:ext>
            </a:extLst>
          </p:cNvPr>
          <p:cNvSpPr txBox="1"/>
          <p:nvPr/>
        </p:nvSpPr>
        <p:spPr>
          <a:xfrm>
            <a:off x="10987076" y="6029063"/>
            <a:ext cx="1112420" cy="307777"/>
          </a:xfrm>
          <a:prstGeom prst="rect">
            <a:avLst/>
          </a:prstGeom>
          <a:noFill/>
        </p:spPr>
        <p:txBody>
          <a:bodyPr wrap="none" rtlCol="0">
            <a:spAutoFit/>
          </a:bodyPr>
          <a:lstStyle/>
          <a:p>
            <a:r>
              <a:rPr lang="en-US" altLang="zh-CN" sz="1400" dirty="0"/>
              <a:t>and more …</a:t>
            </a:r>
            <a:endParaRPr lang="zh-CN" altLang="en-US" sz="1400" dirty="0"/>
          </a:p>
        </p:txBody>
      </p:sp>
      <p:pic>
        <p:nvPicPr>
          <p:cNvPr id="411" name="图片 410">
            <a:extLst>
              <a:ext uri="{FF2B5EF4-FFF2-40B4-BE49-F238E27FC236}">
                <a16:creationId xmlns:a16="http://schemas.microsoft.com/office/drawing/2014/main" id="{117CBF9D-083F-756A-CDFF-E4FBAD61EE13}"/>
              </a:ext>
            </a:extLst>
          </p:cNvPr>
          <p:cNvPicPr>
            <a:picLocks noChangeAspect="1"/>
          </p:cNvPicPr>
          <p:nvPr/>
        </p:nvPicPr>
        <p:blipFill>
          <a:blip r:embed="rId12"/>
          <a:stretch>
            <a:fillRect/>
          </a:stretch>
        </p:blipFill>
        <p:spPr>
          <a:xfrm>
            <a:off x="161633" y="3292236"/>
            <a:ext cx="4149910" cy="3121008"/>
          </a:xfrm>
          <a:prstGeom prst="rect">
            <a:avLst/>
          </a:prstGeom>
        </p:spPr>
      </p:pic>
      <p:grpSp>
        <p:nvGrpSpPr>
          <p:cNvPr id="412" name="组合 411">
            <a:extLst>
              <a:ext uri="{FF2B5EF4-FFF2-40B4-BE49-F238E27FC236}">
                <a16:creationId xmlns:a16="http://schemas.microsoft.com/office/drawing/2014/main" id="{3788A47A-EC72-3A20-7C25-3554335B6BFE}"/>
              </a:ext>
            </a:extLst>
          </p:cNvPr>
          <p:cNvGrpSpPr/>
          <p:nvPr/>
        </p:nvGrpSpPr>
        <p:grpSpPr>
          <a:xfrm>
            <a:off x="10816508" y="2226493"/>
            <a:ext cx="97955" cy="206855"/>
            <a:chOff x="1820988" y="1717014"/>
            <a:chExt cx="97200" cy="192750"/>
          </a:xfrm>
        </p:grpSpPr>
        <p:cxnSp>
          <p:nvCxnSpPr>
            <p:cNvPr id="413" name="直接连接符 412">
              <a:extLst>
                <a:ext uri="{FF2B5EF4-FFF2-40B4-BE49-F238E27FC236}">
                  <a16:creationId xmlns:a16="http://schemas.microsoft.com/office/drawing/2014/main" id="{28ED2525-1F97-3BBE-0C09-66D63E7EE1D6}"/>
                </a:ext>
              </a:extLst>
            </p:cNvPr>
            <p:cNvCxnSpPr>
              <a:cxnSpLocks/>
            </p:cNvCxnSpPr>
            <p:nvPr/>
          </p:nvCxnSpPr>
          <p:spPr>
            <a:xfrm>
              <a:off x="1869588" y="1795463"/>
              <a:ext cx="0" cy="11430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14" name="椭圆 413">
              <a:extLst>
                <a:ext uri="{FF2B5EF4-FFF2-40B4-BE49-F238E27FC236}">
                  <a16:creationId xmlns:a16="http://schemas.microsoft.com/office/drawing/2014/main" id="{053047D3-6D01-37F7-7F0C-3D82473EF614}"/>
                </a:ext>
              </a:extLst>
            </p:cNvPr>
            <p:cNvSpPr/>
            <p:nvPr/>
          </p:nvSpPr>
          <p:spPr>
            <a:xfrm flipV="1">
              <a:off x="1820988" y="1717014"/>
              <a:ext cx="97200" cy="828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415" name="文本框 414">
            <a:extLst>
              <a:ext uri="{FF2B5EF4-FFF2-40B4-BE49-F238E27FC236}">
                <a16:creationId xmlns:a16="http://schemas.microsoft.com/office/drawing/2014/main" id="{CD0C66E9-3D56-E22E-E32D-360D5D248B85}"/>
              </a:ext>
            </a:extLst>
          </p:cNvPr>
          <p:cNvSpPr txBox="1"/>
          <p:nvPr/>
        </p:nvSpPr>
        <p:spPr>
          <a:xfrm>
            <a:off x="7628644" y="2692518"/>
            <a:ext cx="1915637" cy="523220"/>
          </a:xfrm>
          <a:prstGeom prst="rect">
            <a:avLst/>
          </a:prstGeom>
          <a:noFill/>
        </p:spPr>
        <p:txBody>
          <a:bodyPr wrap="square" rtlCol="0">
            <a:spAutoFit/>
          </a:bodyPr>
          <a:lstStyle/>
          <a:p>
            <a:pPr algn="ctr"/>
            <a:r>
              <a:rPr lang="en-US" altLang="zh-CN" sz="1400" dirty="0"/>
              <a:t>2025.2 USENIX FAST Best Paper Award</a:t>
            </a:r>
            <a:endParaRPr lang="zh-CN" altLang="en-US" sz="1400" dirty="0"/>
          </a:p>
        </p:txBody>
      </p:sp>
      <p:sp>
        <p:nvSpPr>
          <p:cNvPr id="417" name="文本框 416">
            <a:extLst>
              <a:ext uri="{FF2B5EF4-FFF2-40B4-BE49-F238E27FC236}">
                <a16:creationId xmlns:a16="http://schemas.microsoft.com/office/drawing/2014/main" id="{F63FD94D-8188-3BEF-89EE-534EC93CCF44}"/>
              </a:ext>
            </a:extLst>
          </p:cNvPr>
          <p:cNvSpPr txBox="1"/>
          <p:nvPr/>
        </p:nvSpPr>
        <p:spPr>
          <a:xfrm>
            <a:off x="645849" y="6205668"/>
            <a:ext cx="3276209" cy="369332"/>
          </a:xfrm>
          <a:prstGeom prst="rect">
            <a:avLst/>
          </a:prstGeom>
          <a:solidFill>
            <a:schemeClr val="bg1"/>
          </a:solidFill>
        </p:spPr>
        <p:txBody>
          <a:bodyPr wrap="square">
            <a:spAutoFit/>
          </a:bodyPr>
          <a:lstStyle/>
          <a:p>
            <a:pPr algn="ctr"/>
            <a:r>
              <a:rPr lang="en-US" altLang="zh-CN" sz="1800" dirty="0"/>
              <a:t>USENIX FAST2025 Best Paper</a:t>
            </a:r>
            <a:endParaRPr lang="zh-CN" altLang="en-US" sz="1800" dirty="0"/>
          </a:p>
        </p:txBody>
      </p:sp>
      <p:sp>
        <p:nvSpPr>
          <p:cNvPr id="7" name="文本框 6">
            <a:extLst>
              <a:ext uri="{FF2B5EF4-FFF2-40B4-BE49-F238E27FC236}">
                <a16:creationId xmlns:a16="http://schemas.microsoft.com/office/drawing/2014/main" id="{96E5B59E-5BB4-69D3-FD5B-4F11FA3D7D77}"/>
              </a:ext>
            </a:extLst>
          </p:cNvPr>
          <p:cNvSpPr txBox="1"/>
          <p:nvPr/>
        </p:nvSpPr>
        <p:spPr>
          <a:xfrm>
            <a:off x="8918359" y="1709101"/>
            <a:ext cx="3420941" cy="523220"/>
          </a:xfrm>
          <a:prstGeom prst="rect">
            <a:avLst/>
          </a:prstGeom>
          <a:noFill/>
        </p:spPr>
        <p:txBody>
          <a:bodyPr wrap="square">
            <a:spAutoFit/>
          </a:bodyPr>
          <a:lstStyle/>
          <a:p>
            <a:pPr algn="ctr"/>
            <a:r>
              <a:rPr lang="en-US" altLang="zh-CN" sz="1400" dirty="0"/>
              <a:t>Used in Dynamo, the distributed inference system highlighted at GTC 2025 Keynote</a:t>
            </a:r>
            <a:endParaRPr lang="zh-CN" altLang="en-US" sz="1400" dirty="0"/>
          </a:p>
        </p:txBody>
      </p:sp>
      <p:pic>
        <p:nvPicPr>
          <p:cNvPr id="8" name="图片 7">
            <a:extLst>
              <a:ext uri="{FF2B5EF4-FFF2-40B4-BE49-F238E27FC236}">
                <a16:creationId xmlns:a16="http://schemas.microsoft.com/office/drawing/2014/main" id="{744E0D86-6D81-90C4-F799-E2913D599C80}"/>
              </a:ext>
            </a:extLst>
          </p:cNvPr>
          <p:cNvPicPr>
            <a:picLocks noChangeAspect="1"/>
          </p:cNvPicPr>
          <p:nvPr/>
        </p:nvPicPr>
        <p:blipFill>
          <a:blip r:embed="rId13"/>
          <a:stretch>
            <a:fillRect/>
          </a:stretch>
        </p:blipFill>
        <p:spPr>
          <a:xfrm>
            <a:off x="10840335" y="2546216"/>
            <a:ext cx="1055914" cy="727598"/>
          </a:xfrm>
          <a:prstGeom prst="rect">
            <a:avLst/>
          </a:prstGeom>
        </p:spPr>
      </p:pic>
      <p:pic>
        <p:nvPicPr>
          <p:cNvPr id="6" name="Picture 4" descr="Alibaba Cloud - Chinafy Official Technology Partner">
            <a:extLst>
              <a:ext uri="{FF2B5EF4-FFF2-40B4-BE49-F238E27FC236}">
                <a16:creationId xmlns:a16="http://schemas.microsoft.com/office/drawing/2014/main" id="{546A6B79-130E-CCD2-0F1B-1FA4CF239CB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46253" y="5263038"/>
            <a:ext cx="1879162" cy="73078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nt Financial targets enterprise blockchain - Ledger Insights - blockchain  for enterprise">
            <a:extLst>
              <a:ext uri="{FF2B5EF4-FFF2-40B4-BE49-F238E27FC236}">
                <a16:creationId xmlns:a16="http://schemas.microsoft.com/office/drawing/2014/main" id="{DB4480FC-DF41-FB40-E583-4BF07459995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669595" y="5099322"/>
            <a:ext cx="1176536" cy="6463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olcano Engine - Crunchbase Company Profile &amp; Funding">
            <a:extLst>
              <a:ext uri="{FF2B5EF4-FFF2-40B4-BE49-F238E27FC236}">
                <a16:creationId xmlns:a16="http://schemas.microsoft.com/office/drawing/2014/main" id="{E9FA6AFA-C35F-A399-ED2D-D8CED41D2C8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58641" y="5931791"/>
            <a:ext cx="1900289" cy="3717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50AD9B59-3644-051D-3FA5-976890ECD50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160178" y="3387396"/>
            <a:ext cx="2633175" cy="683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786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F3DE965A-BEB3-0652-D454-AE1CC944C169}"/>
              </a:ext>
            </a:extLst>
          </p:cNvPr>
          <p:cNvSpPr>
            <a:spLocks noGrp="1"/>
          </p:cNvSpPr>
          <p:nvPr>
            <p:ph type="title"/>
          </p:nvPr>
        </p:nvSpPr>
        <p:spPr/>
        <p:txBody>
          <a:bodyPr/>
          <a:lstStyle/>
          <a:p>
            <a:r>
              <a:rPr lang="en-US" altLang="zh-CN" dirty="0"/>
              <a:t>Mooncake – Adopted/Collaborated with Other Famous Communities</a:t>
            </a:r>
            <a:endParaRPr lang="zh-CN" altLang="en-US" dirty="0"/>
          </a:p>
        </p:txBody>
      </p:sp>
      <p:grpSp>
        <p:nvGrpSpPr>
          <p:cNvPr id="17" name="组合 16">
            <a:extLst>
              <a:ext uri="{FF2B5EF4-FFF2-40B4-BE49-F238E27FC236}">
                <a16:creationId xmlns:a16="http://schemas.microsoft.com/office/drawing/2014/main" id="{0754DB1F-DE50-E1A9-0FF3-13DC9AF9B614}"/>
              </a:ext>
            </a:extLst>
          </p:cNvPr>
          <p:cNvGrpSpPr/>
          <p:nvPr/>
        </p:nvGrpSpPr>
        <p:grpSpPr>
          <a:xfrm>
            <a:off x="6428581" y="1358145"/>
            <a:ext cx="5408856" cy="3393037"/>
            <a:chOff x="276598" y="3189902"/>
            <a:chExt cx="5408856" cy="3393037"/>
          </a:xfrm>
        </p:grpSpPr>
        <p:pic>
          <p:nvPicPr>
            <p:cNvPr id="15" name="图片 14">
              <a:extLst>
                <a:ext uri="{FF2B5EF4-FFF2-40B4-BE49-F238E27FC236}">
                  <a16:creationId xmlns:a16="http://schemas.microsoft.com/office/drawing/2014/main" id="{2505FC65-CFD3-04C5-7F9F-AEA26CD7B2DB}"/>
                </a:ext>
              </a:extLst>
            </p:cNvPr>
            <p:cNvPicPr>
              <a:picLocks noChangeAspect="1"/>
            </p:cNvPicPr>
            <p:nvPr/>
          </p:nvPicPr>
          <p:blipFill>
            <a:blip r:embed="rId3"/>
            <a:stretch>
              <a:fillRect/>
            </a:stretch>
          </p:blipFill>
          <p:spPr>
            <a:xfrm>
              <a:off x="276598" y="5012995"/>
              <a:ext cx="5408856" cy="1569944"/>
            </a:xfrm>
            <a:prstGeom prst="rect">
              <a:avLst/>
            </a:prstGeom>
          </p:spPr>
        </p:pic>
        <p:pic>
          <p:nvPicPr>
            <p:cNvPr id="1026" name="Picture 2" descr="@ai-dynamo">
              <a:extLst>
                <a:ext uri="{FF2B5EF4-FFF2-40B4-BE49-F238E27FC236}">
                  <a16:creationId xmlns:a16="http://schemas.microsoft.com/office/drawing/2014/main" id="{63A6A26F-01E0-6FFA-8E6C-F22BC36F58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301" y="3212448"/>
              <a:ext cx="321129" cy="321129"/>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6">
              <a:extLst>
                <a:ext uri="{FF2B5EF4-FFF2-40B4-BE49-F238E27FC236}">
                  <a16:creationId xmlns:a16="http://schemas.microsoft.com/office/drawing/2014/main" id="{AD5B835B-719C-F30C-3292-08B7458D0303}"/>
                </a:ext>
              </a:extLst>
            </p:cNvPr>
            <p:cNvSpPr txBox="1"/>
            <p:nvPr/>
          </p:nvSpPr>
          <p:spPr>
            <a:xfrm>
              <a:off x="698554" y="3189902"/>
              <a:ext cx="2052735" cy="369332"/>
            </a:xfrm>
            <a:prstGeom prst="rect">
              <a:avLst/>
            </a:prstGeom>
            <a:noFill/>
          </p:spPr>
          <p:txBody>
            <a:bodyPr wrap="square">
              <a:spAutoFit/>
            </a:bodyPr>
            <a:lstStyle/>
            <a:p>
              <a:pPr algn="ctr"/>
              <a:r>
                <a:rPr lang="en-US" altLang="zh-CN" b="1" dirty="0"/>
                <a:t>NVIDIA Dynamo</a:t>
              </a:r>
              <a:endParaRPr lang="zh-CN" altLang="en-US" b="1" dirty="0"/>
            </a:p>
          </p:txBody>
        </p:sp>
        <p:pic>
          <p:nvPicPr>
            <p:cNvPr id="1028" name="Picture 4" descr="輝達發表開源推論軟體NVIDIA Dynamo (圖)">
              <a:extLst>
                <a:ext uri="{FF2B5EF4-FFF2-40B4-BE49-F238E27FC236}">
                  <a16:creationId xmlns:a16="http://schemas.microsoft.com/office/drawing/2014/main" id="{F59854F2-D5E8-0D2D-D592-F351F91E3B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5603" y="3189902"/>
              <a:ext cx="2902576" cy="1954704"/>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10">
              <a:extLst>
                <a:ext uri="{FF2B5EF4-FFF2-40B4-BE49-F238E27FC236}">
                  <a16:creationId xmlns:a16="http://schemas.microsoft.com/office/drawing/2014/main" id="{207D7B9B-79FF-5E0F-AA88-68AAF348AC2C}"/>
                </a:ext>
              </a:extLst>
            </p:cNvPr>
            <p:cNvSpPr txBox="1"/>
            <p:nvPr/>
          </p:nvSpPr>
          <p:spPr>
            <a:xfrm>
              <a:off x="328232" y="3673799"/>
              <a:ext cx="2379517" cy="1384995"/>
            </a:xfrm>
            <a:prstGeom prst="rect">
              <a:avLst/>
            </a:prstGeom>
            <a:noFill/>
          </p:spPr>
          <p:txBody>
            <a:bodyPr wrap="square" rtlCol="0">
              <a:spAutoFit/>
            </a:bodyPr>
            <a:lstStyle/>
            <a:p>
              <a:pPr marL="285750" indent="-285750">
                <a:buFont typeface="Arial" panose="020B0604020202020204" pitchFamily="34" charset="0"/>
                <a:buChar char="•"/>
              </a:pPr>
              <a:r>
                <a:rPr lang="en-US" altLang="zh-CN" sz="1400" dirty="0"/>
                <a:t>Spotlighted by Jensen Huang at GTC 2025 Keynote</a:t>
              </a:r>
            </a:p>
            <a:p>
              <a:pPr marL="285750" indent="-285750">
                <a:buFont typeface="Arial" panose="020B0604020202020204" pitchFamily="34" charset="0"/>
                <a:buChar char="•"/>
              </a:pPr>
              <a:r>
                <a:rPr lang="en-US" altLang="zh-CN" sz="1400" dirty="0"/>
                <a:t>Its architecture is inspired by Mooncake, with explicit acknowledgments</a:t>
              </a:r>
              <a:endParaRPr lang="zh-CN" altLang="en-US" sz="1400" dirty="0"/>
            </a:p>
          </p:txBody>
        </p:sp>
        <p:pic>
          <p:nvPicPr>
            <p:cNvPr id="13" name="图片 12">
              <a:extLst>
                <a:ext uri="{FF2B5EF4-FFF2-40B4-BE49-F238E27FC236}">
                  <a16:creationId xmlns:a16="http://schemas.microsoft.com/office/drawing/2014/main" id="{F2D73D32-FBD9-A5FD-18D1-B63ABC48EADF}"/>
                </a:ext>
              </a:extLst>
            </p:cNvPr>
            <p:cNvPicPr>
              <a:picLocks noChangeAspect="1"/>
            </p:cNvPicPr>
            <p:nvPr/>
          </p:nvPicPr>
          <p:blipFill>
            <a:blip r:embed="rId6"/>
            <a:stretch>
              <a:fillRect/>
            </a:stretch>
          </p:blipFill>
          <p:spPr>
            <a:xfrm>
              <a:off x="1950753" y="5848397"/>
              <a:ext cx="3724667" cy="636599"/>
            </a:xfrm>
            <a:prstGeom prst="rect">
              <a:avLst/>
            </a:prstGeom>
          </p:spPr>
        </p:pic>
        <p:sp>
          <p:nvSpPr>
            <p:cNvPr id="16" name="矩形: 圆角 15">
              <a:extLst>
                <a:ext uri="{FF2B5EF4-FFF2-40B4-BE49-F238E27FC236}">
                  <a16:creationId xmlns:a16="http://schemas.microsoft.com/office/drawing/2014/main" id="{82039EA4-8DED-3E60-4CE8-FB23347A28F6}"/>
                </a:ext>
              </a:extLst>
            </p:cNvPr>
            <p:cNvSpPr/>
            <p:nvPr/>
          </p:nvSpPr>
          <p:spPr>
            <a:xfrm>
              <a:off x="572684" y="6344814"/>
              <a:ext cx="683838" cy="195161"/>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30" name="Picture 6" descr="vLLM">
            <a:extLst>
              <a:ext uri="{FF2B5EF4-FFF2-40B4-BE49-F238E27FC236}">
                <a16:creationId xmlns:a16="http://schemas.microsoft.com/office/drawing/2014/main" id="{DE218EAE-0C57-8D43-88EF-0BD347EC9B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172" y="1358145"/>
            <a:ext cx="1587134" cy="455061"/>
          </a:xfrm>
          <a:prstGeom prst="rect">
            <a:avLst/>
          </a:prstGeom>
          <a:noFill/>
          <a:extLst>
            <a:ext uri="{909E8E84-426E-40DD-AFC4-6F175D3DCCD1}">
              <a14:hiddenFill xmlns:a14="http://schemas.microsoft.com/office/drawing/2010/main">
                <a:solidFill>
                  <a:srgbClr val="FFFFFF"/>
                </a:solidFill>
              </a14:hiddenFill>
            </a:ext>
          </a:extLst>
        </p:spPr>
      </p:pic>
      <p:sp>
        <p:nvSpPr>
          <p:cNvPr id="20" name="文本框 19">
            <a:extLst>
              <a:ext uri="{FF2B5EF4-FFF2-40B4-BE49-F238E27FC236}">
                <a16:creationId xmlns:a16="http://schemas.microsoft.com/office/drawing/2014/main" id="{7764117A-86E7-A8AB-81AB-3BFE648D7244}"/>
              </a:ext>
            </a:extLst>
          </p:cNvPr>
          <p:cNvSpPr txBox="1"/>
          <p:nvPr/>
        </p:nvSpPr>
        <p:spPr>
          <a:xfrm>
            <a:off x="270377" y="1986979"/>
            <a:ext cx="2960619" cy="1323439"/>
          </a:xfrm>
          <a:prstGeom prst="rect">
            <a:avLst/>
          </a:prstGeom>
          <a:noFill/>
        </p:spPr>
        <p:txBody>
          <a:bodyPr wrap="square" rtlCol="0">
            <a:spAutoFit/>
          </a:bodyPr>
          <a:lstStyle/>
          <a:p>
            <a:pPr marL="285750" indent="-285750">
              <a:buFont typeface="Arial" panose="020B0604020202020204" pitchFamily="34" charset="0"/>
              <a:buChar char="•"/>
            </a:pPr>
            <a:r>
              <a:rPr lang="en-US" altLang="zh-CN" sz="1600" dirty="0"/>
              <a:t>One of the most widely used inference engines, adopted by major cloud providers</a:t>
            </a:r>
            <a:r>
              <a:rPr lang="en-US" altLang="zh-CN" sz="1400" dirty="0"/>
              <a:t> </a:t>
            </a:r>
            <a:endParaRPr lang="en-US" altLang="zh-CN" sz="1600" dirty="0"/>
          </a:p>
          <a:p>
            <a:pPr marL="285750" indent="-285750">
              <a:buFont typeface="Arial" panose="020B0604020202020204" pitchFamily="34" charset="0"/>
              <a:buChar char="•"/>
            </a:pPr>
            <a:r>
              <a:rPr lang="en-US" altLang="zh-CN" sz="1600" dirty="0"/>
              <a:t>Its distributed inference is built on Mooncake</a:t>
            </a:r>
            <a:endParaRPr lang="zh-CN" altLang="en-US" sz="1600" dirty="0"/>
          </a:p>
        </p:txBody>
      </p:sp>
      <p:pic>
        <p:nvPicPr>
          <p:cNvPr id="22" name="图片 21">
            <a:extLst>
              <a:ext uri="{FF2B5EF4-FFF2-40B4-BE49-F238E27FC236}">
                <a16:creationId xmlns:a16="http://schemas.microsoft.com/office/drawing/2014/main" id="{4111EEDA-24F6-45EF-7B50-35ADB7DB9F91}"/>
              </a:ext>
            </a:extLst>
          </p:cNvPr>
          <p:cNvPicPr>
            <a:picLocks noChangeAspect="1"/>
          </p:cNvPicPr>
          <p:nvPr/>
        </p:nvPicPr>
        <p:blipFill>
          <a:blip r:embed="rId8"/>
          <a:stretch>
            <a:fillRect/>
          </a:stretch>
        </p:blipFill>
        <p:spPr>
          <a:xfrm>
            <a:off x="437034" y="3365272"/>
            <a:ext cx="4458426" cy="615599"/>
          </a:xfrm>
          <a:prstGeom prst="rect">
            <a:avLst/>
          </a:prstGeom>
        </p:spPr>
      </p:pic>
      <p:pic>
        <p:nvPicPr>
          <p:cNvPr id="24" name="图片 23">
            <a:extLst>
              <a:ext uri="{FF2B5EF4-FFF2-40B4-BE49-F238E27FC236}">
                <a16:creationId xmlns:a16="http://schemas.microsoft.com/office/drawing/2014/main" id="{1715C223-ACED-0C68-ED01-3EEDDE392E82}"/>
              </a:ext>
            </a:extLst>
          </p:cNvPr>
          <p:cNvPicPr>
            <a:picLocks noChangeAspect="1"/>
          </p:cNvPicPr>
          <p:nvPr/>
        </p:nvPicPr>
        <p:blipFill>
          <a:blip r:embed="rId9"/>
          <a:stretch>
            <a:fillRect/>
          </a:stretch>
        </p:blipFill>
        <p:spPr>
          <a:xfrm>
            <a:off x="342446" y="3962499"/>
            <a:ext cx="2057255" cy="446894"/>
          </a:xfrm>
          <a:prstGeom prst="rect">
            <a:avLst/>
          </a:prstGeom>
        </p:spPr>
      </p:pic>
      <p:pic>
        <p:nvPicPr>
          <p:cNvPr id="26" name="图片 25">
            <a:extLst>
              <a:ext uri="{FF2B5EF4-FFF2-40B4-BE49-F238E27FC236}">
                <a16:creationId xmlns:a16="http://schemas.microsoft.com/office/drawing/2014/main" id="{F305F111-39E8-CB2F-995E-E81EBAF1B698}"/>
              </a:ext>
            </a:extLst>
          </p:cNvPr>
          <p:cNvPicPr>
            <a:picLocks noChangeAspect="1"/>
          </p:cNvPicPr>
          <p:nvPr/>
        </p:nvPicPr>
        <p:blipFill>
          <a:blip r:embed="rId10"/>
          <a:stretch>
            <a:fillRect/>
          </a:stretch>
        </p:blipFill>
        <p:spPr>
          <a:xfrm>
            <a:off x="342446" y="4308397"/>
            <a:ext cx="5629006" cy="402711"/>
          </a:xfrm>
          <a:prstGeom prst="rect">
            <a:avLst/>
          </a:prstGeom>
        </p:spPr>
      </p:pic>
      <p:sp>
        <p:nvSpPr>
          <p:cNvPr id="27" name="矩形: 圆角 26">
            <a:extLst>
              <a:ext uri="{FF2B5EF4-FFF2-40B4-BE49-F238E27FC236}">
                <a16:creationId xmlns:a16="http://schemas.microsoft.com/office/drawing/2014/main" id="{8EB2EA4A-95C5-33B3-996E-1D72E162CD5F}"/>
              </a:ext>
            </a:extLst>
          </p:cNvPr>
          <p:cNvSpPr/>
          <p:nvPr/>
        </p:nvSpPr>
        <p:spPr>
          <a:xfrm>
            <a:off x="3829134" y="4412171"/>
            <a:ext cx="1316834" cy="195161"/>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32" name="Picture 8" descr="logo">
            <a:extLst>
              <a:ext uri="{FF2B5EF4-FFF2-40B4-BE49-F238E27FC236}">
                <a16:creationId xmlns:a16="http://schemas.microsoft.com/office/drawing/2014/main" id="{2F26D8AA-492D-FA23-A738-774E68E6BCC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2446" y="4943661"/>
            <a:ext cx="1493982" cy="454614"/>
          </a:xfrm>
          <a:prstGeom prst="rect">
            <a:avLst/>
          </a:prstGeom>
          <a:noFill/>
          <a:extLst>
            <a:ext uri="{909E8E84-426E-40DD-AFC4-6F175D3DCCD1}">
              <a14:hiddenFill xmlns:a14="http://schemas.microsoft.com/office/drawing/2010/main">
                <a:solidFill>
                  <a:srgbClr val="FFFFFF"/>
                </a:solidFill>
              </a14:hiddenFill>
            </a:ext>
          </a:extLst>
        </p:spPr>
      </p:pic>
      <p:pic>
        <p:nvPicPr>
          <p:cNvPr id="31" name="图片 30">
            <a:extLst>
              <a:ext uri="{FF2B5EF4-FFF2-40B4-BE49-F238E27FC236}">
                <a16:creationId xmlns:a16="http://schemas.microsoft.com/office/drawing/2014/main" id="{2F6289B9-FA58-D616-1DDD-8BDB7CDDD728}"/>
              </a:ext>
            </a:extLst>
          </p:cNvPr>
          <p:cNvPicPr>
            <a:picLocks noChangeAspect="1"/>
          </p:cNvPicPr>
          <p:nvPr/>
        </p:nvPicPr>
        <p:blipFill>
          <a:blip r:embed="rId12"/>
          <a:stretch>
            <a:fillRect/>
          </a:stretch>
        </p:blipFill>
        <p:spPr>
          <a:xfrm>
            <a:off x="3081337" y="5163634"/>
            <a:ext cx="3958925" cy="1358383"/>
          </a:xfrm>
          <a:prstGeom prst="rect">
            <a:avLst/>
          </a:prstGeom>
        </p:spPr>
      </p:pic>
      <p:pic>
        <p:nvPicPr>
          <p:cNvPr id="33" name="图片 32">
            <a:extLst>
              <a:ext uri="{FF2B5EF4-FFF2-40B4-BE49-F238E27FC236}">
                <a16:creationId xmlns:a16="http://schemas.microsoft.com/office/drawing/2014/main" id="{2BE538BC-C06E-B933-EF4A-49DAFD1A2B01}"/>
              </a:ext>
            </a:extLst>
          </p:cNvPr>
          <p:cNvPicPr>
            <a:picLocks noChangeAspect="1"/>
          </p:cNvPicPr>
          <p:nvPr/>
        </p:nvPicPr>
        <p:blipFill>
          <a:blip r:embed="rId13"/>
          <a:stretch>
            <a:fillRect/>
          </a:stretch>
        </p:blipFill>
        <p:spPr>
          <a:xfrm>
            <a:off x="7197215" y="5035626"/>
            <a:ext cx="4484728" cy="1474074"/>
          </a:xfrm>
          <a:prstGeom prst="rect">
            <a:avLst/>
          </a:prstGeom>
        </p:spPr>
      </p:pic>
      <p:sp>
        <p:nvSpPr>
          <p:cNvPr id="34" name="矩形: 圆角 33">
            <a:extLst>
              <a:ext uri="{FF2B5EF4-FFF2-40B4-BE49-F238E27FC236}">
                <a16:creationId xmlns:a16="http://schemas.microsoft.com/office/drawing/2014/main" id="{0851B6B5-9BB3-605D-C017-92796EA0E599}"/>
              </a:ext>
            </a:extLst>
          </p:cNvPr>
          <p:cNvSpPr/>
          <p:nvPr/>
        </p:nvSpPr>
        <p:spPr>
          <a:xfrm>
            <a:off x="9016619" y="5772663"/>
            <a:ext cx="1124023" cy="195161"/>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a:extLst>
              <a:ext uri="{FF2B5EF4-FFF2-40B4-BE49-F238E27FC236}">
                <a16:creationId xmlns:a16="http://schemas.microsoft.com/office/drawing/2014/main" id="{022A65B5-A465-D752-D4D3-71E2178A8819}"/>
              </a:ext>
            </a:extLst>
          </p:cNvPr>
          <p:cNvSpPr txBox="1"/>
          <p:nvPr/>
        </p:nvSpPr>
        <p:spPr>
          <a:xfrm>
            <a:off x="222157" y="5499259"/>
            <a:ext cx="2859179" cy="954107"/>
          </a:xfrm>
          <a:prstGeom prst="rect">
            <a:avLst/>
          </a:prstGeom>
          <a:noFill/>
        </p:spPr>
        <p:txBody>
          <a:bodyPr wrap="square" rtlCol="0">
            <a:spAutoFit/>
          </a:bodyPr>
          <a:lstStyle/>
          <a:p>
            <a:pPr marL="285750" indent="-285750">
              <a:buFont typeface="Arial" panose="020B0604020202020204" pitchFamily="34" charset="0"/>
              <a:buChar char="•"/>
            </a:pPr>
            <a:r>
              <a:rPr lang="en-US" altLang="zh-CN" sz="1400" dirty="0"/>
              <a:t>Inference engine of </a:t>
            </a:r>
            <a:r>
              <a:rPr lang="en-US" altLang="zh-CN" sz="1400" dirty="0" err="1"/>
              <a:t>xAI</a:t>
            </a:r>
            <a:r>
              <a:rPr lang="en-US" altLang="zh-CN" sz="1400" dirty="0"/>
              <a:t>, widely used in </a:t>
            </a:r>
            <a:r>
              <a:rPr lang="en-US" altLang="zh-CN" sz="1400" dirty="0" err="1"/>
              <a:t>DeepSeek</a:t>
            </a:r>
            <a:r>
              <a:rPr lang="en-US" altLang="zh-CN" sz="1400" dirty="0"/>
              <a:t> inference</a:t>
            </a:r>
            <a:r>
              <a:rPr lang="en-US" altLang="zh-CN" sz="700" dirty="0"/>
              <a:t> </a:t>
            </a:r>
            <a:endParaRPr lang="en-US" altLang="zh-CN" sz="1400" dirty="0"/>
          </a:p>
          <a:p>
            <a:pPr marL="285750" indent="-285750">
              <a:buFont typeface="Arial" panose="020B0604020202020204" pitchFamily="34" charset="0"/>
              <a:buChar char="•"/>
            </a:pPr>
            <a:r>
              <a:rPr lang="en-US" altLang="zh-CN" sz="1400" dirty="0"/>
              <a:t>Distributed architecture was co-developed with Mooncake</a:t>
            </a:r>
            <a:endParaRPr lang="zh-CN" altLang="en-US" sz="1400" dirty="0"/>
          </a:p>
        </p:txBody>
      </p:sp>
      <p:cxnSp>
        <p:nvCxnSpPr>
          <p:cNvPr id="37" name="直接连接符 36">
            <a:extLst>
              <a:ext uri="{FF2B5EF4-FFF2-40B4-BE49-F238E27FC236}">
                <a16:creationId xmlns:a16="http://schemas.microsoft.com/office/drawing/2014/main" id="{FD0E413C-5684-7059-5086-BB21B4D1E4EB}"/>
              </a:ext>
            </a:extLst>
          </p:cNvPr>
          <p:cNvCxnSpPr/>
          <p:nvPr/>
        </p:nvCxnSpPr>
        <p:spPr>
          <a:xfrm>
            <a:off x="174171" y="4820816"/>
            <a:ext cx="11800115"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id="{4E49D5A8-C413-E275-F19A-03538F83A475}"/>
              </a:ext>
            </a:extLst>
          </p:cNvPr>
          <p:cNvCxnSpPr>
            <a:cxnSpLocks/>
          </p:cNvCxnSpPr>
          <p:nvPr/>
        </p:nvCxnSpPr>
        <p:spPr>
          <a:xfrm flipV="1">
            <a:off x="6270171" y="1380691"/>
            <a:ext cx="0" cy="3440125"/>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2" name="矩形: 圆角 41">
            <a:extLst>
              <a:ext uri="{FF2B5EF4-FFF2-40B4-BE49-F238E27FC236}">
                <a16:creationId xmlns:a16="http://schemas.microsoft.com/office/drawing/2014/main" id="{26399957-68F1-2D48-7271-69B494D5866A}"/>
              </a:ext>
            </a:extLst>
          </p:cNvPr>
          <p:cNvSpPr/>
          <p:nvPr/>
        </p:nvSpPr>
        <p:spPr>
          <a:xfrm>
            <a:off x="10140642" y="4419943"/>
            <a:ext cx="683838" cy="195161"/>
          </a:xfrm>
          <a:prstGeom prst="round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a:extLst>
              <a:ext uri="{FF2B5EF4-FFF2-40B4-BE49-F238E27FC236}">
                <a16:creationId xmlns:a16="http://schemas.microsoft.com/office/drawing/2014/main" id="{C120613C-EF14-8F7B-DDA5-004137BF88C6}"/>
              </a:ext>
            </a:extLst>
          </p:cNvPr>
          <p:cNvPicPr>
            <a:picLocks noChangeAspect="1"/>
          </p:cNvPicPr>
          <p:nvPr/>
        </p:nvPicPr>
        <p:blipFill>
          <a:blip r:embed="rId14"/>
          <a:stretch>
            <a:fillRect/>
          </a:stretch>
        </p:blipFill>
        <p:spPr>
          <a:xfrm>
            <a:off x="3441039" y="1358145"/>
            <a:ext cx="2587176" cy="2271810"/>
          </a:xfrm>
          <a:prstGeom prst="rect">
            <a:avLst/>
          </a:prstGeom>
        </p:spPr>
      </p:pic>
    </p:spTree>
    <p:extLst>
      <p:ext uri="{BB962C8B-B14F-4D97-AF65-F5344CB8AC3E}">
        <p14:creationId xmlns:p14="http://schemas.microsoft.com/office/powerpoint/2010/main" val="2305668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4D3B5-3778-4EF6-CE9F-CEF1A485C362}"/>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0C748A63-1CD4-A306-359E-9ABC0B70560F}"/>
              </a:ext>
            </a:extLst>
          </p:cNvPr>
          <p:cNvSpPr>
            <a:spLocks noGrp="1"/>
          </p:cNvSpPr>
          <p:nvPr>
            <p:ph type="title"/>
          </p:nvPr>
        </p:nvSpPr>
        <p:spPr/>
        <p:txBody>
          <a:bodyPr/>
          <a:lstStyle/>
          <a:p>
            <a:r>
              <a:rPr lang="en-US" altLang="zh-CN" b="1" dirty="0">
                <a:latin typeface="Times New Roman" panose="02020603050405020304" pitchFamily="18" charset="0"/>
                <a:cs typeface="Times New Roman" panose="02020603050405020304" pitchFamily="18" charset="0"/>
              </a:rPr>
              <a:t>Key to KVCache</a:t>
            </a:r>
            <a:endParaRPr lang="zh-CN" altLang="en-US" dirty="0"/>
          </a:p>
        </p:txBody>
      </p:sp>
      <p:pic>
        <p:nvPicPr>
          <p:cNvPr id="23" name="Picture 25" descr="A black text on a white background&#10;&#10;AI-generated content may be incorrect.">
            <a:extLst>
              <a:ext uri="{FF2B5EF4-FFF2-40B4-BE49-F238E27FC236}">
                <a16:creationId xmlns:a16="http://schemas.microsoft.com/office/drawing/2014/main" id="{8B326464-32AA-D351-4C70-5B3C9C7475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6521" y="3361289"/>
            <a:ext cx="2755184" cy="715371"/>
          </a:xfrm>
          <a:prstGeom prst="rect">
            <a:avLst/>
          </a:prstGeom>
        </p:spPr>
      </p:pic>
      <p:sp>
        <p:nvSpPr>
          <p:cNvPr id="24" name="TextBox 5">
            <a:extLst>
              <a:ext uri="{FF2B5EF4-FFF2-40B4-BE49-F238E27FC236}">
                <a16:creationId xmlns:a16="http://schemas.microsoft.com/office/drawing/2014/main" id="{93BC440C-8169-176E-F292-6425F7ADBE5F}"/>
              </a:ext>
            </a:extLst>
          </p:cNvPr>
          <p:cNvSpPr txBox="1"/>
          <p:nvPr/>
        </p:nvSpPr>
        <p:spPr>
          <a:xfrm>
            <a:off x="2034450" y="5121376"/>
            <a:ext cx="2226501" cy="461665"/>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 Store More</a:t>
            </a:r>
          </a:p>
        </p:txBody>
      </p:sp>
      <p:sp>
        <p:nvSpPr>
          <p:cNvPr id="25" name="TextBox 7">
            <a:extLst>
              <a:ext uri="{FF2B5EF4-FFF2-40B4-BE49-F238E27FC236}">
                <a16:creationId xmlns:a16="http://schemas.microsoft.com/office/drawing/2014/main" id="{4A07CEFD-F201-9309-23E1-24A8F1914CF5}"/>
              </a:ext>
            </a:extLst>
          </p:cNvPr>
          <p:cNvSpPr txBox="1"/>
          <p:nvPr/>
        </p:nvSpPr>
        <p:spPr>
          <a:xfrm>
            <a:off x="4544486" y="2209735"/>
            <a:ext cx="2706143" cy="461665"/>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 Transfer Fast</a:t>
            </a:r>
          </a:p>
        </p:txBody>
      </p:sp>
      <p:sp>
        <p:nvSpPr>
          <p:cNvPr id="26" name="TextBox 9">
            <a:extLst>
              <a:ext uri="{FF2B5EF4-FFF2-40B4-BE49-F238E27FC236}">
                <a16:creationId xmlns:a16="http://schemas.microsoft.com/office/drawing/2014/main" id="{86524929-1EA7-2B28-9F0E-ED852CA7D0E4}"/>
              </a:ext>
            </a:extLst>
          </p:cNvPr>
          <p:cNvSpPr txBox="1"/>
          <p:nvPr/>
        </p:nvSpPr>
        <p:spPr>
          <a:xfrm>
            <a:off x="7021638" y="5121376"/>
            <a:ext cx="3165953" cy="461665"/>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 Easy to Use</a:t>
            </a:r>
          </a:p>
        </p:txBody>
      </p:sp>
      <p:sp>
        <p:nvSpPr>
          <p:cNvPr id="27" name="TextBox 11">
            <a:extLst>
              <a:ext uri="{FF2B5EF4-FFF2-40B4-BE49-F238E27FC236}">
                <a16:creationId xmlns:a16="http://schemas.microsoft.com/office/drawing/2014/main" id="{37F600B2-E62D-BCD6-7B9F-41ED5B5896F4}"/>
              </a:ext>
            </a:extLst>
          </p:cNvPr>
          <p:cNvSpPr txBox="1"/>
          <p:nvPr/>
        </p:nvSpPr>
        <p:spPr>
          <a:xfrm>
            <a:off x="4003256" y="1412053"/>
            <a:ext cx="3481714" cy="726609"/>
          </a:xfrm>
          <a:prstGeom prst="rect">
            <a:avLst/>
          </a:prstGeom>
          <a:noFill/>
        </p:spPr>
        <p:txBody>
          <a:bodyPr wrap="square">
            <a:spAutoFit/>
          </a:bodyPr>
          <a:lstStyle/>
          <a:p>
            <a:pPr marL="285750" indent="-285750">
              <a:lnSpc>
                <a:spcPct val="120000"/>
              </a:lnSpc>
              <a:buFont typeface="Arial" panose="020B0604020202020204" pitchFamily="34" charset="0"/>
              <a:buChar char="•"/>
            </a:pPr>
            <a:r>
              <a:rPr lang="en-US" altLang="zh-CN" b="1" dirty="0">
                <a:solidFill>
                  <a:schemeClr val="tx1"/>
                </a:solidFill>
                <a:latin typeface="Arial" panose="020B0604020202020204" pitchFamily="34" charset="0"/>
                <a:ea typeface="微软雅黑" panose="020B0503020204020204" pitchFamily="34" charset="-122"/>
                <a:cs typeface="Arial" panose="020B0604020202020204" pitchFamily="34" charset="0"/>
              </a:rPr>
              <a:t>Mooncake Transfer Engine</a:t>
            </a:r>
          </a:p>
          <a:p>
            <a:pPr marL="285750" indent="-285750">
              <a:lnSpc>
                <a:spcPct val="120000"/>
              </a:lnSpc>
              <a:buFont typeface="Arial" panose="020B0604020202020204" pitchFamily="34" charset="0"/>
              <a:buChar char="•"/>
            </a:pPr>
            <a:r>
              <a:rPr lang="en-US" b="1" dirty="0">
                <a:solidFill>
                  <a:schemeClr val="tx1"/>
                </a:solidFill>
                <a:latin typeface="Arial" panose="020B0604020202020204" pitchFamily="34" charset="0"/>
                <a:ea typeface="微软雅黑" panose="020B0503020204020204" pitchFamily="34" charset="-122"/>
                <a:cs typeface="Arial" panose="020B0604020202020204" pitchFamily="34" charset="0"/>
              </a:rPr>
              <a:t>End-to-end zero-copy</a:t>
            </a:r>
            <a:endParaRPr lang="en-US" b="1" dirty="0">
              <a:solidFill>
                <a:schemeClr val="tx1"/>
              </a:solidFill>
              <a:latin typeface="Arial" panose="020B0604020202020204" pitchFamily="34" charset="0"/>
              <a:cs typeface="Arial" panose="020B0604020202020204" pitchFamily="34" charset="0"/>
            </a:endParaRPr>
          </a:p>
        </p:txBody>
      </p:sp>
      <p:sp>
        <p:nvSpPr>
          <p:cNvPr id="28" name="TextBox 12">
            <a:extLst>
              <a:ext uri="{FF2B5EF4-FFF2-40B4-BE49-F238E27FC236}">
                <a16:creationId xmlns:a16="http://schemas.microsoft.com/office/drawing/2014/main" id="{8FF6DF60-8338-9D6B-60D1-EF8EF1BDC48D}"/>
              </a:ext>
            </a:extLst>
          </p:cNvPr>
          <p:cNvSpPr txBox="1"/>
          <p:nvPr/>
        </p:nvSpPr>
        <p:spPr>
          <a:xfrm>
            <a:off x="600611" y="5833718"/>
            <a:ext cx="5727527" cy="726609"/>
          </a:xfrm>
          <a:prstGeom prst="rect">
            <a:avLst/>
          </a:prstGeom>
          <a:noFill/>
        </p:spPr>
        <p:txBody>
          <a:bodyPr wrap="square">
            <a:spAutoFit/>
          </a:bodyPr>
          <a:lstStyle/>
          <a:p>
            <a:pPr marL="285750" indent="-285750">
              <a:lnSpc>
                <a:spcPct val="120000"/>
              </a:lnSpc>
              <a:buFont typeface="Arial" panose="020B0604020202020204" pitchFamily="34" charset="0"/>
              <a:buChar char="•"/>
            </a:pPr>
            <a:r>
              <a:rPr lang="en-US" altLang="zh-CN" b="1" dirty="0">
                <a:solidFill>
                  <a:srgbClr val="0070C0"/>
                </a:solidFill>
                <a:latin typeface="Arial" panose="020B0604020202020204" pitchFamily="34" charset="0"/>
                <a:ea typeface="微软雅黑" panose="020B0503020204020204" pitchFamily="34" charset="-122"/>
                <a:cs typeface="Arial" panose="020B0604020202020204" pitchFamily="34" charset="0"/>
              </a:rPr>
              <a:t>Elastic, Shared, and Multi-layer KV Cache</a:t>
            </a:r>
          </a:p>
          <a:p>
            <a:pPr marL="285750" indent="-285750">
              <a:lnSpc>
                <a:spcPct val="120000"/>
              </a:lnSpc>
              <a:buFont typeface="Arial" panose="020B0604020202020204" pitchFamily="34" charset="0"/>
              <a:buChar char="•"/>
            </a:pPr>
            <a:r>
              <a:rPr lang="en-US" altLang="zh-CN" b="1" dirty="0">
                <a:solidFill>
                  <a:srgbClr val="0070C0"/>
                </a:solidFill>
                <a:latin typeface="Arial" panose="020B0604020202020204" pitchFamily="34" charset="0"/>
                <a:ea typeface="微软雅黑" panose="020B0503020204020204" pitchFamily="34" charset="-122"/>
                <a:cs typeface="Arial" panose="020B0604020202020204" pitchFamily="34" charset="0"/>
              </a:rPr>
              <a:t>Memory Allocator Optimized for LLM Inference</a:t>
            </a:r>
            <a:endParaRPr lang="en-US" b="1" dirty="0">
              <a:solidFill>
                <a:srgbClr val="0070C0"/>
              </a:solidFill>
              <a:latin typeface="Arial" panose="020B0604020202020204" pitchFamily="34" charset="0"/>
              <a:cs typeface="Arial" panose="020B0604020202020204" pitchFamily="34" charset="0"/>
            </a:endParaRPr>
          </a:p>
        </p:txBody>
      </p:sp>
      <p:sp>
        <p:nvSpPr>
          <p:cNvPr id="29" name="TextBox 13">
            <a:extLst>
              <a:ext uri="{FF2B5EF4-FFF2-40B4-BE49-F238E27FC236}">
                <a16:creationId xmlns:a16="http://schemas.microsoft.com/office/drawing/2014/main" id="{C975AB23-693D-14C8-FEB7-9921365A8997}"/>
              </a:ext>
            </a:extLst>
          </p:cNvPr>
          <p:cNvSpPr txBox="1"/>
          <p:nvPr/>
        </p:nvSpPr>
        <p:spPr>
          <a:xfrm>
            <a:off x="6912165" y="5844398"/>
            <a:ext cx="4078005" cy="394210"/>
          </a:xfrm>
          <a:prstGeom prst="rect">
            <a:avLst/>
          </a:prstGeom>
          <a:noFill/>
        </p:spPr>
        <p:txBody>
          <a:bodyPr wrap="square">
            <a:spAutoFit/>
          </a:bodyPr>
          <a:lstStyle/>
          <a:p>
            <a:pPr marL="285750" indent="-285750">
              <a:lnSpc>
                <a:spcPct val="120000"/>
              </a:lnSpc>
              <a:buFont typeface="Arial" panose="020B0604020202020204" pitchFamily="34" charset="0"/>
              <a:buChar char="•"/>
            </a:pPr>
            <a:r>
              <a:rPr lang="en-US" altLang="zh-CN" b="1" dirty="0">
                <a:solidFill>
                  <a:srgbClr val="00B050"/>
                </a:solidFill>
                <a:latin typeface="Arial" panose="020B0604020202020204" pitchFamily="34" charset="0"/>
                <a:ea typeface="微软雅黑" panose="020B0503020204020204" pitchFamily="34" charset="-122"/>
                <a:cs typeface="Arial" panose="020B0604020202020204" pitchFamily="34" charset="0"/>
              </a:rPr>
              <a:t>Extensive and user-friendly APIs</a:t>
            </a:r>
            <a:endParaRPr lang="en-US" b="1" dirty="0">
              <a:solidFill>
                <a:srgbClr val="00B050"/>
              </a:solidFill>
              <a:latin typeface="Arial" panose="020B0604020202020204" pitchFamily="34" charset="0"/>
              <a:cs typeface="Arial" panose="020B0604020202020204" pitchFamily="34" charset="0"/>
            </a:endParaRPr>
          </a:p>
        </p:txBody>
      </p:sp>
      <p:cxnSp>
        <p:nvCxnSpPr>
          <p:cNvPr id="30" name="Straight Connector 15">
            <a:extLst>
              <a:ext uri="{FF2B5EF4-FFF2-40B4-BE49-F238E27FC236}">
                <a16:creationId xmlns:a16="http://schemas.microsoft.com/office/drawing/2014/main" id="{EABBF1A8-DA00-4757-08C0-76286B1BEE53}"/>
              </a:ext>
            </a:extLst>
          </p:cNvPr>
          <p:cNvCxnSpPr>
            <a:cxnSpLocks/>
          </p:cNvCxnSpPr>
          <p:nvPr/>
        </p:nvCxnSpPr>
        <p:spPr>
          <a:xfrm flipH="1">
            <a:off x="3464375" y="2902232"/>
            <a:ext cx="1330891" cy="1976999"/>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17">
            <a:extLst>
              <a:ext uri="{FF2B5EF4-FFF2-40B4-BE49-F238E27FC236}">
                <a16:creationId xmlns:a16="http://schemas.microsoft.com/office/drawing/2014/main" id="{40BB23EE-CB12-03DC-68F2-B1590E740794}"/>
              </a:ext>
            </a:extLst>
          </p:cNvPr>
          <p:cNvCxnSpPr>
            <a:cxnSpLocks/>
          </p:cNvCxnSpPr>
          <p:nvPr/>
        </p:nvCxnSpPr>
        <p:spPr>
          <a:xfrm flipH="1">
            <a:off x="4444537" y="5352208"/>
            <a:ext cx="2467628"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20">
            <a:extLst>
              <a:ext uri="{FF2B5EF4-FFF2-40B4-BE49-F238E27FC236}">
                <a16:creationId xmlns:a16="http://schemas.microsoft.com/office/drawing/2014/main" id="{A499CF6A-A42F-F832-BD50-44FE6B09904B}"/>
              </a:ext>
            </a:extLst>
          </p:cNvPr>
          <p:cNvCxnSpPr>
            <a:cxnSpLocks/>
          </p:cNvCxnSpPr>
          <p:nvPr/>
        </p:nvCxnSpPr>
        <p:spPr>
          <a:xfrm flipH="1" flipV="1">
            <a:off x="6586488" y="2801784"/>
            <a:ext cx="1615858" cy="218291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33" name="TextBox 27">
            <a:extLst>
              <a:ext uri="{FF2B5EF4-FFF2-40B4-BE49-F238E27FC236}">
                <a16:creationId xmlns:a16="http://schemas.microsoft.com/office/drawing/2014/main" id="{5652CDFB-7302-5DE0-5E2F-9BBA188023B6}"/>
              </a:ext>
            </a:extLst>
          </p:cNvPr>
          <p:cNvSpPr txBox="1"/>
          <p:nvPr/>
        </p:nvSpPr>
        <p:spPr>
          <a:xfrm>
            <a:off x="4027266" y="4156146"/>
            <a:ext cx="3598622" cy="646331"/>
          </a:xfrm>
          <a:prstGeom prst="rect">
            <a:avLst/>
          </a:prstGeom>
          <a:noFill/>
        </p:spPr>
        <p:txBody>
          <a:bodyPr wrap="square">
            <a:spAutoFit/>
          </a:bodyPr>
          <a:lstStyle/>
          <a:p>
            <a:pPr algn="ctr"/>
            <a:r>
              <a:rPr lang="en-US" b="1" dirty="0">
                <a:solidFill>
                  <a:schemeClr val="bg2">
                    <a:lumMod val="50000"/>
                  </a:schemeClr>
                </a:solidFill>
                <a:latin typeface="Arial" panose="020B0604020202020204" pitchFamily="34" charset="0"/>
                <a:cs typeface="Arial" panose="020B0604020202020204" pitchFamily="34" charset="0"/>
              </a:rPr>
              <a:t>High-performance distributed </a:t>
            </a:r>
          </a:p>
          <a:p>
            <a:pPr algn="ctr"/>
            <a:r>
              <a:rPr lang="en-US" b="1" dirty="0">
                <a:solidFill>
                  <a:schemeClr val="bg2">
                    <a:lumMod val="50000"/>
                  </a:schemeClr>
                </a:solidFill>
                <a:latin typeface="Arial" panose="020B0604020202020204" pitchFamily="34" charset="0"/>
                <a:cs typeface="Arial" panose="020B0604020202020204" pitchFamily="34" charset="0"/>
              </a:rPr>
              <a:t>KV cache storage</a:t>
            </a:r>
          </a:p>
        </p:txBody>
      </p:sp>
    </p:spTree>
    <p:extLst>
      <p:ext uri="{BB962C8B-B14F-4D97-AF65-F5344CB8AC3E}">
        <p14:creationId xmlns:p14="http://schemas.microsoft.com/office/powerpoint/2010/main" val="1904042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43D0D-0DEF-A28C-6E83-2140438354F2}"/>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B62463B9-8AF4-C20A-D511-6C6365AF903F}"/>
              </a:ext>
            </a:extLst>
          </p:cNvPr>
          <p:cNvSpPr>
            <a:spLocks noGrp="1"/>
          </p:cNvSpPr>
          <p:nvPr>
            <p:ph type="title"/>
          </p:nvPr>
        </p:nvSpPr>
        <p:spPr/>
        <p:txBody>
          <a:bodyPr/>
          <a:lstStyle/>
          <a:p>
            <a:r>
              <a:rPr lang="en-US" altLang="zh-CN" b="1" dirty="0">
                <a:latin typeface="Times New Roman" panose="02020603050405020304" pitchFamily="18" charset="0"/>
                <a:cs typeface="Times New Roman" panose="02020603050405020304" pitchFamily="18" charset="0"/>
              </a:rPr>
              <a:t>Transfer Fast: Mooncake Transfer Engine</a:t>
            </a:r>
            <a:endParaRPr lang="zh-CN" altLang="en-US" dirty="0"/>
          </a:p>
        </p:txBody>
      </p:sp>
      <p:sp>
        <p:nvSpPr>
          <p:cNvPr id="2" name="文本框 1">
            <a:extLst>
              <a:ext uri="{FF2B5EF4-FFF2-40B4-BE49-F238E27FC236}">
                <a16:creationId xmlns:a16="http://schemas.microsoft.com/office/drawing/2014/main" id="{8E9A0284-6453-2EC4-D1E5-58FDBCEA50C5}"/>
              </a:ext>
            </a:extLst>
          </p:cNvPr>
          <p:cNvSpPr txBox="1"/>
          <p:nvPr/>
        </p:nvSpPr>
        <p:spPr>
          <a:xfrm>
            <a:off x="250624" y="1269913"/>
            <a:ext cx="4885047" cy="2201757"/>
          </a:xfrm>
          <a:prstGeom prst="rect">
            <a:avLst/>
          </a:prstGeom>
          <a:noFill/>
        </p:spPr>
        <p:txBody>
          <a:bodyPr wrap="square" rtlCol="0">
            <a:spAutoFit/>
          </a:bodyPr>
          <a:lstStyle/>
          <a:p>
            <a:pPr marL="342900" indent="-342900">
              <a:lnSpc>
                <a:spcPct val="112000"/>
              </a:lnSpc>
              <a:buFont typeface="Arial" panose="020B0604020202020204" pitchFamily="34" charset="0"/>
              <a:buChar char="•"/>
            </a:pPr>
            <a:r>
              <a:rPr lang="en-US" altLang="zh-CN" sz="2400" dirty="0">
                <a:latin typeface="Arial" panose="020B0604020202020204" pitchFamily="34" charset="0"/>
                <a:cs typeface="Arial" panose="020B0604020202020204" pitchFamily="34" charset="0"/>
              </a:rPr>
              <a:t> </a:t>
            </a:r>
            <a:r>
              <a:rPr lang="en-US" altLang="zh-CN" sz="2400" b="1" dirty="0">
                <a:latin typeface="Arial" panose="020B0604020202020204" pitchFamily="34" charset="0"/>
                <a:cs typeface="Arial" panose="020B0604020202020204" pitchFamily="34" charset="0"/>
              </a:rPr>
              <a:t>Key features</a:t>
            </a:r>
          </a:p>
          <a:p>
            <a:pPr marL="800100" lvl="1" indent="-342900">
              <a:lnSpc>
                <a:spcPct val="112000"/>
              </a:lnSpc>
              <a:buFont typeface="Arial" panose="020B0604020202020204" pitchFamily="34" charset="0"/>
              <a:buChar char="•"/>
            </a:pPr>
            <a:r>
              <a:rPr lang="en-US" altLang="zh-CN" sz="2000" b="1" dirty="0">
                <a:solidFill>
                  <a:schemeClr val="accent5"/>
                </a:solidFill>
                <a:latin typeface="Arial" panose="020B0604020202020204" pitchFamily="34" charset="0"/>
                <a:cs typeface="Arial" panose="020B0604020202020204" pitchFamily="34" charset="0"/>
              </a:rPr>
              <a:t>Topology-aware path selection</a:t>
            </a:r>
          </a:p>
          <a:p>
            <a:pPr marL="800100" lvl="1" indent="-342900">
              <a:lnSpc>
                <a:spcPct val="112000"/>
              </a:lnSpc>
              <a:buFont typeface="Arial" panose="020B0604020202020204" pitchFamily="34" charset="0"/>
              <a:buChar char="•"/>
            </a:pPr>
            <a:r>
              <a:rPr lang="en-US" altLang="zh-CN" sz="2000" b="1" dirty="0">
                <a:solidFill>
                  <a:schemeClr val="accent5"/>
                </a:solidFill>
                <a:latin typeface="Arial" panose="020B0604020202020204" pitchFamily="34" charset="0"/>
                <a:cs typeface="Arial" panose="020B0604020202020204" pitchFamily="34" charset="0"/>
              </a:rPr>
              <a:t>Multi-NIC pooling</a:t>
            </a:r>
          </a:p>
          <a:p>
            <a:pPr marL="800100" lvl="1" indent="-342900">
              <a:lnSpc>
                <a:spcPct val="112000"/>
              </a:lnSpc>
              <a:buFont typeface="Arial" panose="020B0604020202020204" pitchFamily="34" charset="0"/>
              <a:buChar char="•"/>
            </a:pPr>
            <a:r>
              <a:rPr lang="en-US" altLang="zh-CN" sz="2000" b="1" dirty="0">
                <a:solidFill>
                  <a:schemeClr val="accent5"/>
                </a:solidFill>
                <a:latin typeface="Arial" panose="020B0604020202020204" pitchFamily="34" charset="0"/>
                <a:cs typeface="Arial" panose="020B0604020202020204" pitchFamily="34" charset="0"/>
              </a:rPr>
              <a:t>Supports multiple protocols and provides unified interfaces.</a:t>
            </a:r>
          </a:p>
          <a:p>
            <a:pPr marL="800100" lvl="1" indent="-342900">
              <a:lnSpc>
                <a:spcPct val="112000"/>
              </a:lnSpc>
              <a:buFont typeface="Arial" panose="020B0604020202020204" pitchFamily="34" charset="0"/>
              <a:buChar char="•"/>
            </a:pPr>
            <a:r>
              <a:rPr lang="en-US" altLang="zh-CN" sz="2000" b="1" dirty="0">
                <a:solidFill>
                  <a:schemeClr val="accent5"/>
                </a:solidFill>
                <a:latin typeface="Arial" panose="020B0604020202020204" pitchFamily="34" charset="0"/>
                <a:cs typeface="Arial" panose="020B0604020202020204" pitchFamily="34" charset="0"/>
              </a:rPr>
              <a:t>Multi-language APIs</a:t>
            </a:r>
            <a:endParaRPr lang="zh-CN" altLang="en-US" sz="2000" b="1" dirty="0">
              <a:solidFill>
                <a:schemeClr val="accent5"/>
              </a:solidFill>
              <a:latin typeface="Arial" panose="020B0604020202020204" pitchFamily="34" charset="0"/>
              <a:cs typeface="Arial" panose="020B0604020202020204" pitchFamily="34" charset="0"/>
            </a:endParaRPr>
          </a:p>
        </p:txBody>
      </p:sp>
      <p:pic>
        <p:nvPicPr>
          <p:cNvPr id="4" name="Picture 6">
            <a:extLst>
              <a:ext uri="{FF2B5EF4-FFF2-40B4-BE49-F238E27FC236}">
                <a16:creationId xmlns:a16="http://schemas.microsoft.com/office/drawing/2014/main" id="{B5087243-F744-BD5F-3FD5-79D94C52558C}"/>
              </a:ext>
            </a:extLst>
          </p:cNvPr>
          <p:cNvPicPr>
            <a:picLocks noChangeAspect="1"/>
          </p:cNvPicPr>
          <p:nvPr/>
        </p:nvPicPr>
        <p:blipFill>
          <a:blip r:embed="rId2"/>
          <a:stretch>
            <a:fillRect/>
          </a:stretch>
        </p:blipFill>
        <p:spPr>
          <a:xfrm>
            <a:off x="5252581" y="1389444"/>
            <a:ext cx="6688795" cy="2165680"/>
          </a:xfrm>
          <a:prstGeom prst="rect">
            <a:avLst/>
          </a:prstGeom>
        </p:spPr>
      </p:pic>
      <p:pic>
        <p:nvPicPr>
          <p:cNvPr id="5" name="Picture 9" descr="A graph of different types of data&#10;&#10;AI-generated content may be incorrect.">
            <a:extLst>
              <a:ext uri="{FF2B5EF4-FFF2-40B4-BE49-F238E27FC236}">
                <a16:creationId xmlns:a16="http://schemas.microsoft.com/office/drawing/2014/main" id="{F7F49DB2-9237-C453-7D58-94E124E6CB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002" y="3892009"/>
            <a:ext cx="6096000" cy="2464341"/>
          </a:xfrm>
          <a:prstGeom prst="rect">
            <a:avLst/>
          </a:prstGeom>
        </p:spPr>
      </p:pic>
      <p:sp>
        <p:nvSpPr>
          <p:cNvPr id="6" name="TextBox 11">
            <a:extLst>
              <a:ext uri="{FF2B5EF4-FFF2-40B4-BE49-F238E27FC236}">
                <a16:creationId xmlns:a16="http://schemas.microsoft.com/office/drawing/2014/main" id="{3444E631-258E-DD81-C2A3-A7D6D085AC1E}"/>
              </a:ext>
            </a:extLst>
          </p:cNvPr>
          <p:cNvSpPr txBox="1"/>
          <p:nvPr/>
        </p:nvSpPr>
        <p:spPr>
          <a:xfrm>
            <a:off x="6308002" y="4178504"/>
            <a:ext cx="5228469" cy="1428340"/>
          </a:xfrm>
          <a:prstGeom prst="rect">
            <a:avLst/>
          </a:prstGeom>
          <a:noFill/>
        </p:spPr>
        <p:txBody>
          <a:bodyPr wrap="square">
            <a:spAutoFit/>
          </a:bodyPr>
          <a:lstStyle/>
          <a:p>
            <a:pPr>
              <a:lnSpc>
                <a:spcPct val="120000"/>
              </a:lnSpc>
            </a:pPr>
            <a:r>
              <a:rPr lang="en-US" sz="2000" b="1" dirty="0">
                <a:solidFill>
                  <a:srgbClr val="C00000"/>
                </a:solidFill>
                <a:latin typeface="Arial" panose="020B0604020202020204" pitchFamily="34" charset="0"/>
                <a:cs typeface="Arial" panose="020B0604020202020204" pitchFamily="34" charset="0"/>
              </a:rPr>
              <a:t>Lightening fast over RDMA</a:t>
            </a:r>
          </a:p>
          <a:p>
            <a:pPr marL="285750" indent="-285750">
              <a:lnSpc>
                <a:spcPct val="120000"/>
              </a:lnSpc>
              <a:buFont typeface="Arial" panose="020B0604020202020204" pitchFamily="34" charset="0"/>
              <a:buChar char="•"/>
            </a:pPr>
            <a:r>
              <a:rPr lang="en-US" dirty="0">
                <a:latin typeface="Arial" panose="020B0604020202020204" pitchFamily="34" charset="0"/>
                <a:cs typeface="Arial" panose="020B0604020202020204" pitchFamily="34" charset="0"/>
              </a:rPr>
              <a:t>40 GB </a:t>
            </a:r>
            <a:r>
              <a:rPr lang="en-US" dirty="0" err="1">
                <a:latin typeface="Arial" panose="020B0604020202020204" pitchFamily="34" charset="0"/>
                <a:cs typeface="Arial" panose="020B0604020202020204" pitchFamily="34" charset="0"/>
              </a:rPr>
              <a:t>KVCache</a:t>
            </a:r>
            <a:r>
              <a:rPr lang="en-US" dirty="0">
                <a:latin typeface="Arial" panose="020B0604020202020204" pitchFamily="34" charset="0"/>
                <a:cs typeface="Arial" panose="020B0604020202020204" pitchFamily="34" charset="0"/>
              </a:rPr>
              <a:t> (128k tokens, LLaMA3-70B) </a:t>
            </a:r>
          </a:p>
          <a:p>
            <a:pPr marL="285750" indent="-285750">
              <a:lnSpc>
                <a:spcPct val="120000"/>
              </a:lnSpc>
              <a:buFont typeface="Arial" panose="020B0604020202020204" pitchFamily="34" charset="0"/>
              <a:buChar char="•"/>
            </a:pPr>
            <a:r>
              <a:rPr lang="en-US" b="1" dirty="0">
                <a:solidFill>
                  <a:srgbClr val="C00000"/>
                </a:solidFill>
                <a:latin typeface="Arial" panose="020B0604020202020204" pitchFamily="34" charset="0"/>
                <a:cs typeface="Arial" panose="020B0604020202020204" pitchFamily="34" charset="0"/>
              </a:rPr>
              <a:t>87 GB/s @ 4×200 Gbps</a:t>
            </a:r>
            <a:r>
              <a:rPr lang="en-US" dirty="0">
                <a:latin typeface="Arial" panose="020B0604020202020204" pitchFamily="34" charset="0"/>
                <a:cs typeface="Arial" panose="020B0604020202020204" pitchFamily="34" charset="0"/>
              </a:rPr>
              <a:t>, RoCE</a:t>
            </a:r>
          </a:p>
          <a:p>
            <a:pPr marL="285750" indent="-285750">
              <a:lnSpc>
                <a:spcPct val="120000"/>
              </a:lnSpc>
              <a:buFont typeface="Arial" panose="020B0604020202020204" pitchFamily="34" charset="0"/>
              <a:buChar char="•"/>
            </a:pPr>
            <a:r>
              <a:rPr lang="en-US" b="1" dirty="0">
                <a:solidFill>
                  <a:srgbClr val="C00000"/>
                </a:solidFill>
                <a:latin typeface="Arial" panose="020B0604020202020204" pitchFamily="34" charset="0"/>
                <a:cs typeface="Arial" panose="020B0604020202020204" pitchFamily="34" charset="0"/>
              </a:rPr>
              <a:t>190 GB/s @ 8×400 Gbps</a:t>
            </a:r>
            <a:r>
              <a:rPr lang="en-US" dirty="0">
                <a:latin typeface="Arial" panose="020B0604020202020204" pitchFamily="34" charset="0"/>
                <a:cs typeface="Arial" panose="020B0604020202020204" pitchFamily="34" charset="0"/>
              </a:rPr>
              <a:t>, RoCE</a:t>
            </a:r>
          </a:p>
        </p:txBody>
      </p:sp>
    </p:spTree>
    <p:extLst>
      <p:ext uri="{BB962C8B-B14F-4D97-AF65-F5344CB8AC3E}">
        <p14:creationId xmlns:p14="http://schemas.microsoft.com/office/powerpoint/2010/main" val="2064066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558BF-AE89-7609-D327-A90B5548DA88}"/>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586A26B6-FD82-0143-D5A4-315FBD5D89C5}"/>
              </a:ext>
            </a:extLst>
          </p:cNvPr>
          <p:cNvSpPr>
            <a:spLocks noGrp="1"/>
          </p:cNvSpPr>
          <p:nvPr>
            <p:ph type="title"/>
          </p:nvPr>
        </p:nvSpPr>
        <p:spPr/>
        <p:txBody>
          <a:bodyPr/>
          <a:lstStyle/>
          <a:p>
            <a:r>
              <a:rPr lang="en-US" altLang="zh-CN" b="1" dirty="0">
                <a:latin typeface="Times New Roman" panose="02020603050405020304" pitchFamily="18" charset="0"/>
                <a:cs typeface="Times New Roman" panose="02020603050405020304" pitchFamily="18" charset="0"/>
              </a:rPr>
              <a:t>Store More: Elastic Shared Multi-layer KV Cache</a:t>
            </a:r>
            <a:endParaRPr lang="zh-CN" altLang="en-US" dirty="0"/>
          </a:p>
        </p:txBody>
      </p:sp>
      <p:sp>
        <p:nvSpPr>
          <p:cNvPr id="7" name="文本框 7">
            <a:extLst>
              <a:ext uri="{FF2B5EF4-FFF2-40B4-BE49-F238E27FC236}">
                <a16:creationId xmlns:a16="http://schemas.microsoft.com/office/drawing/2014/main" id="{CE06207F-3B36-5B98-47F9-BA1084E03D25}"/>
              </a:ext>
            </a:extLst>
          </p:cNvPr>
          <p:cNvSpPr txBox="1"/>
          <p:nvPr/>
        </p:nvSpPr>
        <p:spPr>
          <a:xfrm>
            <a:off x="0" y="1314761"/>
            <a:ext cx="5633581" cy="4338945"/>
          </a:xfrm>
          <a:prstGeom prst="rect">
            <a:avLst/>
          </a:prstGeom>
          <a:noFill/>
        </p:spPr>
        <p:txBody>
          <a:bodyPr wrap="square" rtlCol="0">
            <a:spAutoFit/>
          </a:bodyPr>
          <a:lstStyle/>
          <a:p>
            <a:pPr marL="342900" indent="-342900">
              <a:lnSpc>
                <a:spcPct val="112000"/>
              </a:lnSpc>
              <a:buFont typeface="Arial" panose="020B0604020202020204" pitchFamily="34" charset="0"/>
              <a:buChar char="•"/>
            </a:pPr>
            <a:r>
              <a:rPr lang="en-US" altLang="zh-CN" sz="2400" dirty="0">
                <a:latin typeface="Arial" panose="020B0604020202020204" pitchFamily="34" charset="0"/>
                <a:cs typeface="Arial" panose="020B0604020202020204" pitchFamily="34" charset="0"/>
              </a:rPr>
              <a:t> </a:t>
            </a:r>
            <a:r>
              <a:rPr lang="en-US" altLang="zh-CN" sz="2400" b="1" dirty="0">
                <a:latin typeface="Arial" panose="020B0604020202020204" pitchFamily="34" charset="0"/>
                <a:cs typeface="Arial" panose="020B0604020202020204" pitchFamily="34" charset="0"/>
              </a:rPr>
              <a:t>Key features</a:t>
            </a:r>
          </a:p>
          <a:p>
            <a:pPr marL="342900" indent="-342900">
              <a:lnSpc>
                <a:spcPct val="112000"/>
              </a:lnSpc>
              <a:buFont typeface="Arial" panose="020B0604020202020204" pitchFamily="34" charset="0"/>
              <a:buChar char="•"/>
            </a:pPr>
            <a:endParaRPr lang="en-US" altLang="zh-CN" sz="2400" dirty="0">
              <a:latin typeface="Arial" panose="020B0604020202020204" pitchFamily="34" charset="0"/>
              <a:cs typeface="Arial" panose="020B0604020202020204" pitchFamily="34" charset="0"/>
            </a:endParaRPr>
          </a:p>
          <a:p>
            <a:pPr marL="800100" lvl="1" indent="-342900">
              <a:lnSpc>
                <a:spcPct val="112000"/>
              </a:lnSpc>
              <a:buFont typeface="Arial" panose="020B0604020202020204" pitchFamily="34" charset="0"/>
              <a:buChar char="•"/>
            </a:pPr>
            <a:r>
              <a:rPr lang="en-US" altLang="zh-CN" sz="2000" b="1" dirty="0">
                <a:solidFill>
                  <a:schemeClr val="accent5"/>
                </a:solidFill>
                <a:latin typeface="Arial" panose="020B0604020202020204" pitchFamily="34" charset="0"/>
                <a:cs typeface="Arial" panose="020B0604020202020204" pitchFamily="34" charset="0"/>
              </a:rPr>
              <a:t>Distributed KV cache sharing: </a:t>
            </a:r>
            <a:r>
              <a:rPr lang="en-US" altLang="zh-CN" sz="2000" dirty="0">
                <a:solidFill>
                  <a:schemeClr val="accent5"/>
                </a:solidFill>
                <a:latin typeface="Arial" panose="020B0604020202020204" pitchFamily="34" charset="0"/>
                <a:cs typeface="Arial" panose="020B0604020202020204" pitchFamily="34" charset="0"/>
              </a:rPr>
              <a:t>storing one and usable by all</a:t>
            </a:r>
          </a:p>
          <a:p>
            <a:pPr marL="800100" lvl="1" indent="-342900">
              <a:lnSpc>
                <a:spcPct val="112000"/>
              </a:lnSpc>
              <a:buFont typeface="Arial" panose="020B0604020202020204" pitchFamily="34" charset="0"/>
              <a:buChar char="•"/>
            </a:pPr>
            <a:endParaRPr lang="en-US" altLang="zh-CN" sz="2000" dirty="0">
              <a:solidFill>
                <a:schemeClr val="accent5"/>
              </a:solidFill>
              <a:latin typeface="Arial" panose="020B0604020202020204" pitchFamily="34" charset="0"/>
              <a:cs typeface="Arial" panose="020B0604020202020204" pitchFamily="34" charset="0"/>
            </a:endParaRPr>
          </a:p>
          <a:p>
            <a:pPr marL="800100" lvl="1" indent="-342900">
              <a:lnSpc>
                <a:spcPct val="112000"/>
              </a:lnSpc>
              <a:buFont typeface="Arial" panose="020B0604020202020204" pitchFamily="34" charset="0"/>
              <a:buChar char="•"/>
            </a:pPr>
            <a:r>
              <a:rPr lang="en-US" altLang="zh-CN" sz="2000" b="1" dirty="0">
                <a:solidFill>
                  <a:schemeClr val="accent2"/>
                </a:solidFill>
                <a:latin typeface="Arial" panose="020B0604020202020204" pitchFamily="34" charset="0"/>
                <a:cs typeface="Arial" panose="020B0604020202020204" pitchFamily="34" charset="0"/>
              </a:rPr>
              <a:t>Dynamic resource scaling: </a:t>
            </a:r>
            <a:r>
              <a:rPr lang="en-US" altLang="zh-CN" sz="2000" dirty="0">
                <a:solidFill>
                  <a:schemeClr val="accent2"/>
                </a:solidFill>
                <a:latin typeface="Arial" panose="020B0604020202020204" pitchFamily="34" charset="0"/>
                <a:cs typeface="Arial" panose="020B0604020202020204" pitchFamily="34" charset="0"/>
              </a:rPr>
              <a:t>dynamically adding and removing store nodes (startup in &lt;80s for 500GB memory and 8 RDMA NICs)</a:t>
            </a:r>
          </a:p>
          <a:p>
            <a:pPr marL="800100" lvl="1" indent="-342900">
              <a:lnSpc>
                <a:spcPct val="112000"/>
              </a:lnSpc>
              <a:buFont typeface="Arial" panose="020B0604020202020204" pitchFamily="34" charset="0"/>
              <a:buChar char="•"/>
            </a:pPr>
            <a:endParaRPr lang="en-US" altLang="zh-CN" sz="2000" dirty="0">
              <a:solidFill>
                <a:schemeClr val="accent5"/>
              </a:solidFill>
              <a:latin typeface="Arial" panose="020B0604020202020204" pitchFamily="34" charset="0"/>
              <a:cs typeface="Arial" panose="020B0604020202020204" pitchFamily="34" charset="0"/>
            </a:endParaRPr>
          </a:p>
          <a:p>
            <a:pPr marL="800100" lvl="1" indent="-342900">
              <a:lnSpc>
                <a:spcPct val="112000"/>
              </a:lnSpc>
              <a:buFont typeface="Arial" panose="020B0604020202020204" pitchFamily="34" charset="0"/>
              <a:buChar char="•"/>
            </a:pPr>
            <a:r>
              <a:rPr lang="en-US" altLang="zh-CN" sz="2000" b="1" dirty="0">
                <a:solidFill>
                  <a:srgbClr val="00B050"/>
                </a:solidFill>
                <a:latin typeface="Arial" panose="020B0604020202020204" pitchFamily="34" charset="0"/>
                <a:cs typeface="Arial" panose="020B0604020202020204" pitchFamily="34" charset="0"/>
              </a:rPr>
              <a:t>Multi-layer storage (WIP): </a:t>
            </a:r>
            <a:r>
              <a:rPr lang="en-US" altLang="zh-CN" sz="2000" dirty="0">
                <a:solidFill>
                  <a:srgbClr val="00B050"/>
                </a:solidFill>
                <a:latin typeface="Arial" panose="020B0604020202020204" pitchFamily="34" charset="0"/>
                <a:cs typeface="Arial" panose="020B0604020202020204" pitchFamily="34" charset="0"/>
              </a:rPr>
              <a:t>offloading cached data from RAM to SSD</a:t>
            </a:r>
            <a:endParaRPr lang="zh-CN" altLang="en-US" sz="2000" dirty="0">
              <a:solidFill>
                <a:srgbClr val="00B050"/>
              </a:solidFill>
              <a:latin typeface="Arial" panose="020B0604020202020204" pitchFamily="34" charset="0"/>
              <a:cs typeface="Arial" panose="020B0604020202020204" pitchFamily="34" charset="0"/>
            </a:endParaRPr>
          </a:p>
        </p:txBody>
      </p:sp>
      <p:pic>
        <p:nvPicPr>
          <p:cNvPr id="12" name="图片 11">
            <a:extLst>
              <a:ext uri="{FF2B5EF4-FFF2-40B4-BE49-F238E27FC236}">
                <a16:creationId xmlns:a16="http://schemas.microsoft.com/office/drawing/2014/main" id="{B46E80B1-883C-06BA-9E61-6670E01F1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2030" y="1703143"/>
            <a:ext cx="5970930" cy="4134949"/>
          </a:xfrm>
          <a:prstGeom prst="rect">
            <a:avLst/>
          </a:prstGeom>
        </p:spPr>
      </p:pic>
    </p:spTree>
    <p:extLst>
      <p:ext uri="{BB962C8B-B14F-4D97-AF65-F5344CB8AC3E}">
        <p14:creationId xmlns:p14="http://schemas.microsoft.com/office/powerpoint/2010/main" val="40920139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6BBD8-3F3D-873A-AF67-04487CECF844}"/>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75F86B2D-893C-A3BF-006F-5B0356EFABDD}"/>
              </a:ext>
            </a:extLst>
          </p:cNvPr>
          <p:cNvSpPr>
            <a:spLocks noGrp="1"/>
          </p:cNvSpPr>
          <p:nvPr>
            <p:ph type="title"/>
          </p:nvPr>
        </p:nvSpPr>
        <p:spPr/>
        <p:txBody>
          <a:bodyPr/>
          <a:lstStyle/>
          <a:p>
            <a:r>
              <a:rPr lang="en-US" altLang="zh-CN" b="1" dirty="0">
                <a:latin typeface="Times New Roman" panose="02020603050405020304" pitchFamily="18" charset="0"/>
                <a:cs typeface="Times New Roman" panose="02020603050405020304" pitchFamily="18" charset="0"/>
              </a:rPr>
              <a:t>Extensive APIs, Easy to Use</a:t>
            </a:r>
            <a:endParaRPr lang="zh-CN" altLang="en-US" dirty="0"/>
          </a:p>
        </p:txBody>
      </p:sp>
      <p:sp>
        <p:nvSpPr>
          <p:cNvPr id="2" name="TextBox 5">
            <a:extLst>
              <a:ext uri="{FF2B5EF4-FFF2-40B4-BE49-F238E27FC236}">
                <a16:creationId xmlns:a16="http://schemas.microsoft.com/office/drawing/2014/main" id="{F4B64E8B-5A3F-2704-2CB8-26250E89DACE}"/>
              </a:ext>
            </a:extLst>
          </p:cNvPr>
          <p:cNvSpPr txBox="1"/>
          <p:nvPr/>
        </p:nvSpPr>
        <p:spPr>
          <a:xfrm>
            <a:off x="425473" y="1385847"/>
            <a:ext cx="5590142" cy="2348272"/>
          </a:xfrm>
          <a:prstGeom prst="rect">
            <a:avLst/>
          </a:prstGeom>
          <a:noFill/>
        </p:spPr>
        <p:txBody>
          <a:bodyPr wrap="square" rtlCol="0">
            <a:spAutoFit/>
          </a:bodyPr>
          <a:lstStyle/>
          <a:p>
            <a:pPr>
              <a:lnSpc>
                <a:spcPct val="120000"/>
              </a:lnSpc>
            </a:pPr>
            <a:r>
              <a:rPr lang="en-US" sz="2400" b="1" dirty="0">
                <a:latin typeface="Arial" panose="020B0604020202020204" pitchFamily="34" charset="0"/>
                <a:cs typeface="Arial" panose="020B0604020202020204" pitchFamily="34" charset="0"/>
              </a:rPr>
              <a:t>Put/Get APIs</a:t>
            </a:r>
          </a:p>
          <a:p>
            <a:pPr marL="342900" indent="-342900">
              <a:lnSpc>
                <a:spcPct val="120000"/>
              </a:lnSpc>
              <a:buFont typeface="Arial" panose="020B0604020202020204" pitchFamily="34" charset="0"/>
              <a:buChar char="•"/>
            </a:pPr>
            <a:r>
              <a:rPr lang="en-US" sz="2000" dirty="0">
                <a:solidFill>
                  <a:srgbClr val="0070C0"/>
                </a:solidFill>
                <a:latin typeface="Arial" panose="020B0604020202020204" pitchFamily="34" charset="0"/>
                <a:cs typeface="Arial" panose="020B0604020202020204" pitchFamily="34" charset="0"/>
              </a:rPr>
              <a:t>Put/</a:t>
            </a:r>
            <a:r>
              <a:rPr lang="en-US" altLang="zh-CN" sz="2000" dirty="0">
                <a:solidFill>
                  <a:srgbClr val="0070C0"/>
                </a:solidFill>
                <a:latin typeface="Arial" panose="020B0604020202020204" pitchFamily="34" charset="0"/>
                <a:cs typeface="Arial" panose="020B0604020202020204" pitchFamily="34" charset="0"/>
              </a:rPr>
              <a:t>Get single object</a:t>
            </a:r>
          </a:p>
          <a:p>
            <a:pPr marL="342900" indent="-342900">
              <a:lnSpc>
                <a:spcPct val="120000"/>
              </a:lnSpc>
              <a:buFont typeface="Arial" panose="020B0604020202020204" pitchFamily="34" charset="0"/>
              <a:buChar char="•"/>
            </a:pPr>
            <a:r>
              <a:rPr lang="en-US" sz="2000" dirty="0">
                <a:solidFill>
                  <a:srgbClr val="0070C0"/>
                </a:solidFill>
                <a:latin typeface="Arial" panose="020B0604020202020204" pitchFamily="34" charset="0"/>
                <a:cs typeface="Arial" panose="020B0604020202020204" pitchFamily="34" charset="0"/>
              </a:rPr>
              <a:t>Batch Put/Get</a:t>
            </a:r>
          </a:p>
          <a:p>
            <a:pPr marL="342900" indent="-342900">
              <a:lnSpc>
                <a:spcPct val="120000"/>
              </a:lnSpc>
              <a:buFont typeface="Arial" panose="020B0604020202020204" pitchFamily="34" charset="0"/>
              <a:buChar char="•"/>
            </a:pPr>
            <a:r>
              <a:rPr lang="en-US" sz="2000" b="1" dirty="0">
                <a:solidFill>
                  <a:srgbClr val="0070C0"/>
                </a:solidFill>
                <a:latin typeface="Arial" panose="020B0604020202020204" pitchFamily="34" charset="0"/>
                <a:cs typeface="Arial" panose="020B0604020202020204" pitchFamily="34" charset="0"/>
              </a:rPr>
              <a:t>(Batch) Zero-copy Put/Get: recommended</a:t>
            </a:r>
          </a:p>
          <a:p>
            <a:pPr marL="342900" indent="-342900">
              <a:lnSpc>
                <a:spcPct val="120000"/>
              </a:lnSpc>
              <a:buFont typeface="Arial" panose="020B0604020202020204" pitchFamily="34" charset="0"/>
              <a:buChar char="•"/>
            </a:pPr>
            <a:r>
              <a:rPr lang="en-US" sz="2000" dirty="0">
                <a:solidFill>
                  <a:srgbClr val="0070C0"/>
                </a:solidFill>
                <a:latin typeface="Arial" panose="020B0604020202020204" pitchFamily="34" charset="0"/>
                <a:cs typeface="Arial" panose="020B0604020202020204" pitchFamily="34" charset="0"/>
              </a:rPr>
              <a:t>(Batch and zero-copy) Put/</a:t>
            </a:r>
            <a:r>
              <a:rPr lang="en-US" altLang="zh-CN" sz="2000" dirty="0">
                <a:solidFill>
                  <a:srgbClr val="0070C0"/>
                </a:solidFill>
                <a:latin typeface="Arial" panose="020B0604020202020204" pitchFamily="34" charset="0"/>
                <a:cs typeface="Arial" panose="020B0604020202020204" pitchFamily="34" charset="0"/>
              </a:rPr>
              <a:t>Get from/into multi-parts</a:t>
            </a:r>
            <a:endParaRPr lang="en-US" sz="2000" dirty="0">
              <a:solidFill>
                <a:srgbClr val="0070C0"/>
              </a:solidFill>
              <a:latin typeface="Arial" panose="020B0604020202020204" pitchFamily="34" charset="0"/>
              <a:cs typeface="Arial" panose="020B0604020202020204" pitchFamily="34" charset="0"/>
            </a:endParaRPr>
          </a:p>
        </p:txBody>
      </p:sp>
      <p:sp>
        <p:nvSpPr>
          <p:cNvPr id="4" name="TextBox 35">
            <a:extLst>
              <a:ext uri="{FF2B5EF4-FFF2-40B4-BE49-F238E27FC236}">
                <a16:creationId xmlns:a16="http://schemas.microsoft.com/office/drawing/2014/main" id="{AE47C1E4-D379-B5C1-5CB6-1F38200955C4}"/>
              </a:ext>
            </a:extLst>
          </p:cNvPr>
          <p:cNvSpPr txBox="1"/>
          <p:nvPr/>
        </p:nvSpPr>
        <p:spPr>
          <a:xfrm>
            <a:off x="425473" y="4135424"/>
            <a:ext cx="5160387" cy="1609608"/>
          </a:xfrm>
          <a:prstGeom prst="rect">
            <a:avLst/>
          </a:prstGeom>
          <a:noFill/>
        </p:spPr>
        <p:txBody>
          <a:bodyPr wrap="none" rtlCol="0">
            <a:spAutoFit/>
          </a:bodyPr>
          <a:lstStyle/>
          <a:p>
            <a:pPr>
              <a:lnSpc>
                <a:spcPct val="120000"/>
              </a:lnSpc>
            </a:pPr>
            <a:r>
              <a:rPr lang="en-US" altLang="zh-CN" sz="2400" b="1" dirty="0">
                <a:latin typeface="Arial" panose="020B0604020202020204" pitchFamily="34" charset="0"/>
                <a:cs typeface="Arial" panose="020B0604020202020204" pitchFamily="34" charset="0"/>
              </a:rPr>
              <a:t>Configurable KV cache placement</a:t>
            </a:r>
          </a:p>
          <a:p>
            <a:pPr marL="342900" indent="-342900">
              <a:lnSpc>
                <a:spcPct val="120000"/>
              </a:lnSpc>
              <a:buFont typeface="Arial" panose="020B0604020202020204" pitchFamily="34" charset="0"/>
              <a:buChar char="•"/>
            </a:pPr>
            <a:r>
              <a:rPr lang="en-US" sz="2000" dirty="0">
                <a:solidFill>
                  <a:srgbClr val="00B050"/>
                </a:solidFill>
                <a:latin typeface="Arial" panose="020B0604020202020204" pitchFamily="34" charset="0"/>
                <a:cs typeface="Arial" panose="020B0604020202020204" pitchFamily="34" charset="0"/>
              </a:rPr>
              <a:t>Replica number</a:t>
            </a:r>
          </a:p>
          <a:p>
            <a:pPr marL="342900" indent="-342900">
              <a:lnSpc>
                <a:spcPct val="120000"/>
              </a:lnSpc>
              <a:buFont typeface="Arial" panose="020B0604020202020204" pitchFamily="34" charset="0"/>
              <a:buChar char="•"/>
            </a:pPr>
            <a:r>
              <a:rPr lang="en-US" sz="2000" dirty="0">
                <a:solidFill>
                  <a:srgbClr val="00B050"/>
                </a:solidFill>
                <a:latin typeface="Arial" panose="020B0604020202020204" pitchFamily="34" charset="0"/>
                <a:cs typeface="Arial" panose="020B0604020202020204" pitchFamily="34" charset="0"/>
              </a:rPr>
              <a:t>With soft pin</a:t>
            </a:r>
          </a:p>
          <a:p>
            <a:pPr marL="342900" indent="-342900">
              <a:lnSpc>
                <a:spcPct val="120000"/>
              </a:lnSpc>
              <a:buFont typeface="Arial" panose="020B0604020202020204" pitchFamily="34" charset="0"/>
              <a:buChar char="•"/>
            </a:pPr>
            <a:r>
              <a:rPr lang="en-US" sz="2000" dirty="0">
                <a:solidFill>
                  <a:srgbClr val="00B050"/>
                </a:solidFill>
                <a:latin typeface="Arial" panose="020B0604020202020204" pitchFamily="34" charset="0"/>
                <a:cs typeface="Arial" panose="020B0604020202020204" pitchFamily="34" charset="0"/>
              </a:rPr>
              <a:t>Preferred segment</a:t>
            </a:r>
          </a:p>
        </p:txBody>
      </p:sp>
      <p:pic>
        <p:nvPicPr>
          <p:cNvPr id="5" name="Picture 37">
            <a:extLst>
              <a:ext uri="{FF2B5EF4-FFF2-40B4-BE49-F238E27FC236}">
                <a16:creationId xmlns:a16="http://schemas.microsoft.com/office/drawing/2014/main" id="{38C36274-E4AC-672F-88A9-2D7F7A355E9E}"/>
              </a:ext>
            </a:extLst>
          </p:cNvPr>
          <p:cNvPicPr>
            <a:picLocks noChangeAspect="1"/>
          </p:cNvPicPr>
          <p:nvPr/>
        </p:nvPicPr>
        <p:blipFill>
          <a:blip r:embed="rId2"/>
          <a:stretch>
            <a:fillRect/>
          </a:stretch>
        </p:blipFill>
        <p:spPr>
          <a:xfrm>
            <a:off x="6291187" y="1830085"/>
            <a:ext cx="4774796" cy="4697087"/>
          </a:xfrm>
          <a:prstGeom prst="rect">
            <a:avLst/>
          </a:prstGeom>
        </p:spPr>
      </p:pic>
      <p:sp>
        <p:nvSpPr>
          <p:cNvPr id="6" name="TextBox 38">
            <a:extLst>
              <a:ext uri="{FF2B5EF4-FFF2-40B4-BE49-F238E27FC236}">
                <a16:creationId xmlns:a16="http://schemas.microsoft.com/office/drawing/2014/main" id="{C6DEA1FE-90C1-505F-DF97-84082D01FDFE}"/>
              </a:ext>
            </a:extLst>
          </p:cNvPr>
          <p:cNvSpPr txBox="1"/>
          <p:nvPr/>
        </p:nvSpPr>
        <p:spPr>
          <a:xfrm>
            <a:off x="6291187" y="1288654"/>
            <a:ext cx="3046027" cy="494751"/>
          </a:xfrm>
          <a:prstGeom prst="rect">
            <a:avLst/>
          </a:prstGeom>
          <a:noFill/>
        </p:spPr>
        <p:txBody>
          <a:bodyPr wrap="none" rtlCol="0">
            <a:spAutoFit/>
          </a:bodyPr>
          <a:lstStyle/>
          <a:p>
            <a:pPr>
              <a:lnSpc>
                <a:spcPct val="120000"/>
              </a:lnSpc>
            </a:pPr>
            <a:r>
              <a:rPr lang="en-US" altLang="zh-CN" sz="2400" dirty="0">
                <a:latin typeface="Arial" panose="020B0604020202020204" pitchFamily="34" charset="0"/>
                <a:cs typeface="Arial" panose="020B0604020202020204" pitchFamily="34" charset="0"/>
              </a:rPr>
              <a:t>Hello world example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2559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371FF-0A39-2459-3FC1-E0AC6ECB0BB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9ECECCF7-705A-617B-BB89-5CF27670A586}"/>
              </a:ext>
            </a:extLst>
          </p:cNvPr>
          <p:cNvSpPr>
            <a:spLocks noGrp="1"/>
          </p:cNvSpPr>
          <p:nvPr>
            <p:ph type="title"/>
          </p:nvPr>
        </p:nvSpPr>
        <p:spPr>
          <a:xfrm>
            <a:off x="360000" y="360000"/>
            <a:ext cx="8200257" cy="756000"/>
          </a:xfrm>
        </p:spPr>
        <p:txBody>
          <a:bodyPr>
            <a:normAutofit/>
          </a:bodyPr>
          <a:lstStyle/>
          <a:p>
            <a:r>
              <a:rPr kumimoji="1" lang="en-US" altLang="zh-CN" b="1" dirty="0"/>
              <a:t>Evaluation: Effective Request Capacity</a:t>
            </a:r>
            <a:endParaRPr kumimoji="1" lang="zh-CN" altLang="en-US" b="1" dirty="0"/>
          </a:p>
        </p:txBody>
      </p:sp>
      <p:pic>
        <p:nvPicPr>
          <p:cNvPr id="4" name="图片 3">
            <a:extLst>
              <a:ext uri="{FF2B5EF4-FFF2-40B4-BE49-F238E27FC236}">
                <a16:creationId xmlns:a16="http://schemas.microsoft.com/office/drawing/2014/main" id="{36D05C05-C39C-9B81-FE63-B2F756E91089}"/>
              </a:ext>
            </a:extLst>
          </p:cNvPr>
          <p:cNvPicPr>
            <a:picLocks noChangeAspect="1"/>
          </p:cNvPicPr>
          <p:nvPr/>
        </p:nvPicPr>
        <p:blipFill>
          <a:blip r:embed="rId3"/>
          <a:srcRect b="17287"/>
          <a:stretch/>
        </p:blipFill>
        <p:spPr>
          <a:xfrm>
            <a:off x="0" y="2802854"/>
            <a:ext cx="12192000" cy="3521945"/>
          </a:xfrm>
          <a:prstGeom prst="rect">
            <a:avLst/>
          </a:prstGeom>
        </p:spPr>
      </p:pic>
      <p:sp>
        <p:nvSpPr>
          <p:cNvPr id="6" name="内容占位符 2">
            <a:extLst>
              <a:ext uri="{FF2B5EF4-FFF2-40B4-BE49-F238E27FC236}">
                <a16:creationId xmlns:a16="http://schemas.microsoft.com/office/drawing/2014/main" id="{D20BEC82-A584-BB6F-31B2-33B2B444F81D}"/>
              </a:ext>
            </a:extLst>
          </p:cNvPr>
          <p:cNvSpPr>
            <a:spLocks noGrp="1"/>
          </p:cNvSpPr>
          <p:nvPr>
            <p:ph idx="1"/>
          </p:nvPr>
        </p:nvSpPr>
        <p:spPr>
          <a:xfrm>
            <a:off x="359999" y="1321406"/>
            <a:ext cx="11704621" cy="1499504"/>
          </a:xfrm>
        </p:spPr>
        <p:txBody>
          <a:bodyPr>
            <a:noAutofit/>
          </a:bodyPr>
          <a:lstStyle/>
          <a:p>
            <a:pPr>
              <a:lnSpc>
                <a:spcPct val="100000"/>
              </a:lnSpc>
            </a:pPr>
            <a:r>
              <a:rPr kumimoji="1" lang="en-US" altLang="zh-CN" sz="2400" dirty="0">
                <a:solidFill>
                  <a:srgbClr val="595959"/>
                </a:solidFill>
              </a:rPr>
              <a:t>Effective request capacity: Number of requests that meet the latency requirements</a:t>
            </a:r>
          </a:p>
          <a:p>
            <a:pPr>
              <a:lnSpc>
                <a:spcPct val="100000"/>
              </a:lnSpc>
            </a:pPr>
            <a:r>
              <a:rPr kumimoji="1" lang="en-US" altLang="zh-CN" sz="2400" dirty="0">
                <a:solidFill>
                  <a:srgbClr val="595959"/>
                </a:solidFill>
              </a:rPr>
              <a:t>Achieve up to a </a:t>
            </a:r>
            <a:r>
              <a:rPr kumimoji="1" lang="en-US" altLang="zh-CN" sz="2400" b="1" dirty="0">
                <a:solidFill>
                  <a:schemeClr val="accent5">
                    <a:lumMod val="75000"/>
                  </a:schemeClr>
                </a:solidFill>
              </a:rPr>
              <a:t>498% </a:t>
            </a:r>
            <a:r>
              <a:rPr kumimoji="1" lang="en-US" altLang="zh-CN" sz="2400" dirty="0">
                <a:solidFill>
                  <a:srgbClr val="595959"/>
                </a:solidFill>
              </a:rPr>
              <a:t>increase</a:t>
            </a:r>
            <a:r>
              <a:rPr kumimoji="1" lang="en-US" altLang="zh-CN" sz="2400" dirty="0">
                <a:solidFill>
                  <a:schemeClr val="accent5">
                    <a:lumMod val="75000"/>
                  </a:schemeClr>
                </a:solidFill>
              </a:rPr>
              <a:t> </a:t>
            </a:r>
            <a:r>
              <a:rPr kumimoji="1" lang="en-US" altLang="zh-CN" sz="2400" dirty="0">
                <a:solidFill>
                  <a:srgbClr val="595959"/>
                </a:solidFill>
              </a:rPr>
              <a:t>in effective request capacity compared to vLLM, vLLM with prefix caching and with chunked prefill</a:t>
            </a:r>
            <a:endParaRPr kumimoji="1" lang="en" altLang="zh-CN" sz="2400" dirty="0">
              <a:solidFill>
                <a:srgbClr val="595959"/>
              </a:solidFill>
            </a:endParaRPr>
          </a:p>
        </p:txBody>
      </p:sp>
      <p:sp>
        <p:nvSpPr>
          <p:cNvPr id="3" name="下箭头 2">
            <a:extLst>
              <a:ext uri="{FF2B5EF4-FFF2-40B4-BE49-F238E27FC236}">
                <a16:creationId xmlns:a16="http://schemas.microsoft.com/office/drawing/2014/main" id="{7B712752-0406-4BC0-ACA8-BB6B657A06D5}"/>
              </a:ext>
            </a:extLst>
          </p:cNvPr>
          <p:cNvSpPr/>
          <p:nvPr/>
        </p:nvSpPr>
        <p:spPr>
          <a:xfrm rot="7357599">
            <a:off x="1275505" y="3554585"/>
            <a:ext cx="198820" cy="460245"/>
          </a:xfrm>
          <a:prstGeom prst="downArrow">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Calibri" panose="020F0502020204030204" pitchFamily="34" charset="0"/>
              <a:cs typeface="Calibri" panose="020F0502020204030204" pitchFamily="34" charset="0"/>
            </a:endParaRPr>
          </a:p>
        </p:txBody>
      </p:sp>
      <p:sp>
        <p:nvSpPr>
          <p:cNvPr id="5" name="文本框 4">
            <a:extLst>
              <a:ext uri="{FF2B5EF4-FFF2-40B4-BE49-F238E27FC236}">
                <a16:creationId xmlns:a16="http://schemas.microsoft.com/office/drawing/2014/main" id="{FF2DB6B4-5ED4-3C98-10E9-02B8A96D86A1}"/>
              </a:ext>
            </a:extLst>
          </p:cNvPr>
          <p:cNvSpPr txBox="1"/>
          <p:nvPr/>
        </p:nvSpPr>
        <p:spPr>
          <a:xfrm>
            <a:off x="1291142" y="3423021"/>
            <a:ext cx="662361" cy="307777"/>
          </a:xfrm>
          <a:prstGeom prst="rect">
            <a:avLst/>
          </a:prstGeom>
          <a:noFill/>
        </p:spPr>
        <p:txBody>
          <a:bodyPr wrap="none" rtlCol="0">
            <a:spAutoFit/>
          </a:bodyPr>
          <a:lstStyle/>
          <a:p>
            <a:r>
              <a:rPr kumimoji="1" lang="en-US" altLang="zh-CN" sz="1400" dirty="0">
                <a:solidFill>
                  <a:schemeClr val="accent2">
                    <a:lumMod val="75000"/>
                  </a:schemeClr>
                </a:solidFill>
              </a:rPr>
              <a:t>Better</a:t>
            </a:r>
            <a:endParaRPr kumimoji="1" lang="zh-CN" altLang="en-US" sz="1400" dirty="0">
              <a:solidFill>
                <a:schemeClr val="accent2">
                  <a:lumMod val="75000"/>
                </a:schemeClr>
              </a:solidFill>
            </a:endParaRPr>
          </a:p>
        </p:txBody>
      </p:sp>
      <p:sp>
        <p:nvSpPr>
          <p:cNvPr id="7" name="下箭头 6">
            <a:extLst>
              <a:ext uri="{FF2B5EF4-FFF2-40B4-BE49-F238E27FC236}">
                <a16:creationId xmlns:a16="http://schemas.microsoft.com/office/drawing/2014/main" id="{5E3C83FC-4B14-A475-6FC6-51A0210B55E1}"/>
              </a:ext>
            </a:extLst>
          </p:cNvPr>
          <p:cNvSpPr/>
          <p:nvPr/>
        </p:nvSpPr>
        <p:spPr>
          <a:xfrm rot="7357599">
            <a:off x="5041260" y="3554586"/>
            <a:ext cx="198820" cy="460245"/>
          </a:xfrm>
          <a:prstGeom prst="downArrow">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Calibri" panose="020F0502020204030204" pitchFamily="34" charset="0"/>
              <a:cs typeface="Calibri" panose="020F0502020204030204" pitchFamily="34" charset="0"/>
            </a:endParaRPr>
          </a:p>
        </p:txBody>
      </p:sp>
      <p:sp>
        <p:nvSpPr>
          <p:cNvPr id="8" name="文本框 7">
            <a:extLst>
              <a:ext uri="{FF2B5EF4-FFF2-40B4-BE49-F238E27FC236}">
                <a16:creationId xmlns:a16="http://schemas.microsoft.com/office/drawing/2014/main" id="{6DA0640F-E9F9-B601-2C48-0AF5244C77AC}"/>
              </a:ext>
            </a:extLst>
          </p:cNvPr>
          <p:cNvSpPr txBox="1"/>
          <p:nvPr/>
        </p:nvSpPr>
        <p:spPr>
          <a:xfrm>
            <a:off x="5056897" y="3423022"/>
            <a:ext cx="662361" cy="307777"/>
          </a:xfrm>
          <a:prstGeom prst="rect">
            <a:avLst/>
          </a:prstGeom>
          <a:noFill/>
        </p:spPr>
        <p:txBody>
          <a:bodyPr wrap="none" rtlCol="0">
            <a:spAutoFit/>
          </a:bodyPr>
          <a:lstStyle/>
          <a:p>
            <a:r>
              <a:rPr kumimoji="1" lang="en-US" altLang="zh-CN" sz="1400" dirty="0">
                <a:solidFill>
                  <a:schemeClr val="accent2">
                    <a:lumMod val="75000"/>
                  </a:schemeClr>
                </a:solidFill>
              </a:rPr>
              <a:t>Better</a:t>
            </a:r>
            <a:endParaRPr kumimoji="1" lang="zh-CN" altLang="en-US" sz="1400" dirty="0">
              <a:solidFill>
                <a:schemeClr val="accent2">
                  <a:lumMod val="75000"/>
                </a:schemeClr>
              </a:solidFill>
            </a:endParaRPr>
          </a:p>
        </p:txBody>
      </p:sp>
      <p:sp>
        <p:nvSpPr>
          <p:cNvPr id="9" name="下箭头 8">
            <a:extLst>
              <a:ext uri="{FF2B5EF4-FFF2-40B4-BE49-F238E27FC236}">
                <a16:creationId xmlns:a16="http://schemas.microsoft.com/office/drawing/2014/main" id="{BEFF4981-D4B2-BA53-0B4D-77BF2E5D1B4E}"/>
              </a:ext>
            </a:extLst>
          </p:cNvPr>
          <p:cNvSpPr/>
          <p:nvPr/>
        </p:nvSpPr>
        <p:spPr>
          <a:xfrm rot="7357599">
            <a:off x="8807015" y="3554585"/>
            <a:ext cx="198820" cy="460245"/>
          </a:xfrm>
          <a:prstGeom prst="downArrow">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Calibri" panose="020F0502020204030204" pitchFamily="34" charset="0"/>
              <a:cs typeface="Calibri" panose="020F0502020204030204" pitchFamily="34" charset="0"/>
            </a:endParaRPr>
          </a:p>
        </p:txBody>
      </p:sp>
      <p:sp>
        <p:nvSpPr>
          <p:cNvPr id="10" name="文本框 9">
            <a:extLst>
              <a:ext uri="{FF2B5EF4-FFF2-40B4-BE49-F238E27FC236}">
                <a16:creationId xmlns:a16="http://schemas.microsoft.com/office/drawing/2014/main" id="{3037FA14-D916-B442-6B0A-834F09AC0D78}"/>
              </a:ext>
            </a:extLst>
          </p:cNvPr>
          <p:cNvSpPr txBox="1"/>
          <p:nvPr/>
        </p:nvSpPr>
        <p:spPr>
          <a:xfrm>
            <a:off x="8822652" y="3423021"/>
            <a:ext cx="662361" cy="307777"/>
          </a:xfrm>
          <a:prstGeom prst="rect">
            <a:avLst/>
          </a:prstGeom>
          <a:noFill/>
        </p:spPr>
        <p:txBody>
          <a:bodyPr wrap="none" rtlCol="0">
            <a:spAutoFit/>
          </a:bodyPr>
          <a:lstStyle/>
          <a:p>
            <a:r>
              <a:rPr kumimoji="1" lang="en-US" altLang="zh-CN" sz="1400" dirty="0">
                <a:solidFill>
                  <a:schemeClr val="accent2">
                    <a:lumMod val="75000"/>
                  </a:schemeClr>
                </a:solidFill>
              </a:rPr>
              <a:t>Better</a:t>
            </a:r>
            <a:endParaRPr kumimoji="1" lang="zh-CN" altLang="en-US" sz="1400" dirty="0">
              <a:solidFill>
                <a:schemeClr val="accent2">
                  <a:lumMod val="75000"/>
                </a:schemeClr>
              </a:solidFill>
            </a:endParaRPr>
          </a:p>
        </p:txBody>
      </p:sp>
      <p:sp>
        <p:nvSpPr>
          <p:cNvPr id="12" name="椭圆 11">
            <a:extLst>
              <a:ext uri="{FF2B5EF4-FFF2-40B4-BE49-F238E27FC236}">
                <a16:creationId xmlns:a16="http://schemas.microsoft.com/office/drawing/2014/main" id="{3C8D0B72-0CAB-CA92-5E77-E3AB1071B90F}"/>
              </a:ext>
            </a:extLst>
          </p:cNvPr>
          <p:cNvSpPr/>
          <p:nvPr/>
        </p:nvSpPr>
        <p:spPr>
          <a:xfrm>
            <a:off x="1775053" y="3348176"/>
            <a:ext cx="602730" cy="2138198"/>
          </a:xfrm>
          <a:prstGeom prst="ellipse">
            <a:avLst/>
          </a:prstGeom>
          <a:noFill/>
          <a:ln w="381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81689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DEF74-AF2E-425A-8DA9-48FDFA784EEF}"/>
            </a:ext>
          </a:extLst>
        </p:cNvPr>
        <p:cNvGrpSpPr/>
        <p:nvPr/>
      </p:nvGrpSpPr>
      <p:grpSpPr>
        <a:xfrm>
          <a:off x="0" y="0"/>
          <a:ext cx="0" cy="0"/>
          <a:chOff x="0" y="0"/>
          <a:chExt cx="0" cy="0"/>
        </a:xfrm>
      </p:grpSpPr>
      <p:sp>
        <p:nvSpPr>
          <p:cNvPr id="182" name="矩形 181">
            <a:extLst>
              <a:ext uri="{FF2B5EF4-FFF2-40B4-BE49-F238E27FC236}">
                <a16:creationId xmlns:a16="http://schemas.microsoft.com/office/drawing/2014/main" id="{42700DB9-0825-A0F4-243C-007BDA255D3F}"/>
              </a:ext>
            </a:extLst>
          </p:cNvPr>
          <p:cNvSpPr/>
          <p:nvPr/>
        </p:nvSpPr>
        <p:spPr>
          <a:xfrm>
            <a:off x="940212" y="2362634"/>
            <a:ext cx="1505149" cy="2475367"/>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Calibri" panose="020F0502020204030204" pitchFamily="34" charset="0"/>
              <a:cs typeface="Calibri" panose="020F0502020204030204" pitchFamily="34" charset="0"/>
            </a:endParaRPr>
          </a:p>
        </p:txBody>
      </p:sp>
      <p:cxnSp>
        <p:nvCxnSpPr>
          <p:cNvPr id="191" name="连接符: 肘形 190">
            <a:extLst>
              <a:ext uri="{FF2B5EF4-FFF2-40B4-BE49-F238E27FC236}">
                <a16:creationId xmlns:a16="http://schemas.microsoft.com/office/drawing/2014/main" id="{C7BE3A10-125C-7535-D577-698715C56A80}"/>
              </a:ext>
            </a:extLst>
          </p:cNvPr>
          <p:cNvCxnSpPr>
            <a:cxnSpLocks/>
            <a:stCxn id="134" idx="1"/>
            <a:endCxn id="183" idx="1"/>
          </p:cNvCxnSpPr>
          <p:nvPr/>
        </p:nvCxnSpPr>
        <p:spPr>
          <a:xfrm rot="10800000">
            <a:off x="1347518" y="4652148"/>
            <a:ext cx="4751373" cy="584590"/>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 name="标题 1">
            <a:extLst>
              <a:ext uri="{FF2B5EF4-FFF2-40B4-BE49-F238E27FC236}">
                <a16:creationId xmlns:a16="http://schemas.microsoft.com/office/drawing/2014/main" id="{7885D2EC-FD30-C665-B953-10CCFCADCC9E}"/>
              </a:ext>
            </a:extLst>
          </p:cNvPr>
          <p:cNvSpPr>
            <a:spLocks noGrp="1"/>
          </p:cNvSpPr>
          <p:nvPr>
            <p:ph type="title"/>
          </p:nvPr>
        </p:nvSpPr>
        <p:spPr/>
        <p:txBody>
          <a:bodyPr/>
          <a:lstStyle/>
          <a:p>
            <a:r>
              <a:rPr lang="en-US" altLang="zh-CN" dirty="0"/>
              <a:t>Heterogeneous GPU Interconnects</a:t>
            </a:r>
            <a:endParaRPr lang="zh-CN" altLang="en-US" dirty="0"/>
          </a:p>
        </p:txBody>
      </p:sp>
      <p:sp>
        <p:nvSpPr>
          <p:cNvPr id="7" name="矩形 6">
            <a:extLst>
              <a:ext uri="{FF2B5EF4-FFF2-40B4-BE49-F238E27FC236}">
                <a16:creationId xmlns:a16="http://schemas.microsoft.com/office/drawing/2014/main" id="{44ED27D6-D165-1677-A50C-2ADB0C40FFCA}"/>
              </a:ext>
            </a:extLst>
          </p:cNvPr>
          <p:cNvSpPr/>
          <p:nvPr/>
        </p:nvSpPr>
        <p:spPr>
          <a:xfrm>
            <a:off x="2555954" y="2362634"/>
            <a:ext cx="7495633" cy="2475366"/>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Calibri" panose="020F0502020204030204" pitchFamily="34" charset="0"/>
              <a:cs typeface="Calibri" panose="020F0502020204030204" pitchFamily="34" charset="0"/>
            </a:endParaRPr>
          </a:p>
        </p:txBody>
      </p:sp>
      <p:sp>
        <p:nvSpPr>
          <p:cNvPr id="8" name="矩形: 圆角 47">
            <a:extLst>
              <a:ext uri="{FF2B5EF4-FFF2-40B4-BE49-F238E27FC236}">
                <a16:creationId xmlns:a16="http://schemas.microsoft.com/office/drawing/2014/main" id="{4C8F365C-2C5A-65AF-2F9B-BDEFDEB0116C}"/>
              </a:ext>
            </a:extLst>
          </p:cNvPr>
          <p:cNvSpPr/>
          <p:nvPr/>
        </p:nvSpPr>
        <p:spPr>
          <a:xfrm>
            <a:off x="4935090" y="2577020"/>
            <a:ext cx="939303" cy="440992"/>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CPU</a:t>
            </a:r>
            <a:endParaRPr lang="zh-CN" altLang="en-US">
              <a:latin typeface="Calibri" panose="020F0502020204030204" pitchFamily="34" charset="0"/>
              <a:cs typeface="Calibri" panose="020F0502020204030204" pitchFamily="34" charset="0"/>
            </a:endParaRPr>
          </a:p>
        </p:txBody>
      </p:sp>
      <p:sp>
        <p:nvSpPr>
          <p:cNvPr id="52" name="矩形: 圆角 47">
            <a:extLst>
              <a:ext uri="{FF2B5EF4-FFF2-40B4-BE49-F238E27FC236}">
                <a16:creationId xmlns:a16="http://schemas.microsoft.com/office/drawing/2014/main" id="{C62D252B-6D6A-AB09-84BE-FA2FC17B61F1}"/>
              </a:ext>
            </a:extLst>
          </p:cNvPr>
          <p:cNvSpPr/>
          <p:nvPr/>
        </p:nvSpPr>
        <p:spPr>
          <a:xfrm>
            <a:off x="7190631" y="2574056"/>
            <a:ext cx="939303" cy="440992"/>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CPU</a:t>
            </a:r>
            <a:endParaRPr lang="zh-CN" altLang="en-US">
              <a:latin typeface="Calibri" panose="020F0502020204030204" pitchFamily="34" charset="0"/>
              <a:cs typeface="Calibri" panose="020F0502020204030204" pitchFamily="34" charset="0"/>
            </a:endParaRPr>
          </a:p>
        </p:txBody>
      </p:sp>
      <p:cxnSp>
        <p:nvCxnSpPr>
          <p:cNvPr id="53" name="直接箭头连接符 64">
            <a:extLst>
              <a:ext uri="{FF2B5EF4-FFF2-40B4-BE49-F238E27FC236}">
                <a16:creationId xmlns:a16="http://schemas.microsoft.com/office/drawing/2014/main" id="{9EE0C31E-7156-A14A-7B6E-7DBD62FFE979}"/>
              </a:ext>
            </a:extLst>
          </p:cNvPr>
          <p:cNvCxnSpPr>
            <a:cxnSpLocks/>
            <a:stCxn id="52" idx="1"/>
            <a:endCxn id="8" idx="3"/>
          </p:cNvCxnSpPr>
          <p:nvPr/>
        </p:nvCxnSpPr>
        <p:spPr>
          <a:xfrm flipH="1">
            <a:off x="5874393" y="2794552"/>
            <a:ext cx="1316237" cy="296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4" name="文本框 73">
            <a:extLst>
              <a:ext uri="{FF2B5EF4-FFF2-40B4-BE49-F238E27FC236}">
                <a16:creationId xmlns:a16="http://schemas.microsoft.com/office/drawing/2014/main" id="{28384A42-7B43-466E-3ADC-441BE029897D}"/>
              </a:ext>
            </a:extLst>
          </p:cNvPr>
          <p:cNvSpPr txBox="1"/>
          <p:nvPr/>
        </p:nvSpPr>
        <p:spPr>
          <a:xfrm>
            <a:off x="6135645" y="2466347"/>
            <a:ext cx="840092" cy="369332"/>
          </a:xfrm>
          <a:prstGeom prst="rect">
            <a:avLst/>
          </a:prstGeom>
          <a:noFill/>
        </p:spPr>
        <p:txBody>
          <a:bodyPr wrap="square" rtlCol="0">
            <a:spAutoFit/>
          </a:bodyPr>
          <a:lstStyle/>
          <a:p>
            <a:pPr algn="ctr"/>
            <a:r>
              <a:rPr lang="en-US" altLang="zh-CN">
                <a:latin typeface="Calibri" panose="020F0502020204030204" pitchFamily="34" charset="0"/>
                <a:ea typeface="Calibri" panose="020F0502020204030204" pitchFamily="34" charset="0"/>
                <a:cs typeface="Calibri" panose="020F0502020204030204" pitchFamily="34" charset="0"/>
              </a:rPr>
              <a:t>UPI</a:t>
            </a:r>
            <a:endParaRPr lang="zh-CN" altLang="en-US">
              <a:latin typeface="Calibri" panose="020F0502020204030204" pitchFamily="34" charset="0"/>
              <a:cs typeface="Calibri" panose="020F0502020204030204" pitchFamily="34" charset="0"/>
            </a:endParaRPr>
          </a:p>
        </p:txBody>
      </p:sp>
      <p:grpSp>
        <p:nvGrpSpPr>
          <p:cNvPr id="75" name="组合 74">
            <a:extLst>
              <a:ext uri="{FF2B5EF4-FFF2-40B4-BE49-F238E27FC236}">
                <a16:creationId xmlns:a16="http://schemas.microsoft.com/office/drawing/2014/main" id="{13DBFA43-4898-9FBF-5D11-0B21805268DD}"/>
              </a:ext>
            </a:extLst>
          </p:cNvPr>
          <p:cNvGrpSpPr/>
          <p:nvPr/>
        </p:nvGrpSpPr>
        <p:grpSpPr>
          <a:xfrm>
            <a:off x="3291116" y="3967799"/>
            <a:ext cx="649332" cy="685273"/>
            <a:chOff x="1291032" y="2546309"/>
            <a:chExt cx="444746" cy="469363"/>
          </a:xfrm>
        </p:grpSpPr>
        <p:sp>
          <p:nvSpPr>
            <p:cNvPr id="180" name="矩形: 圆角 47">
              <a:extLst>
                <a:ext uri="{FF2B5EF4-FFF2-40B4-BE49-F238E27FC236}">
                  <a16:creationId xmlns:a16="http://schemas.microsoft.com/office/drawing/2014/main" id="{576B61BC-8BB8-CB00-F8E3-A47B0AABD9C9}"/>
                </a:ext>
              </a:extLst>
            </p:cNvPr>
            <p:cNvSpPr/>
            <p:nvPr/>
          </p:nvSpPr>
          <p:spPr>
            <a:xfrm rot="16200000">
              <a:off x="1155973" y="2681368"/>
              <a:ext cx="469361" cy="199243"/>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dirty="0">
                  <a:latin typeface="Calibri" panose="020F0502020204030204" pitchFamily="34" charset="0"/>
                  <a:ea typeface="Calibri" panose="020F0502020204030204" pitchFamily="34" charset="0"/>
                  <a:cs typeface="Calibri" panose="020F0502020204030204" pitchFamily="34" charset="0"/>
                </a:rPr>
                <a:t>GPU</a:t>
              </a:r>
              <a:endParaRPr lang="zh-CN" altLang="en-US" sz="2000" dirty="0">
                <a:latin typeface="Calibri" panose="020F0502020204030204" pitchFamily="34" charset="0"/>
                <a:cs typeface="Calibri" panose="020F0502020204030204" pitchFamily="34" charset="0"/>
              </a:endParaRPr>
            </a:p>
          </p:txBody>
        </p:sp>
        <p:sp>
          <p:nvSpPr>
            <p:cNvPr id="181" name="矩形: 圆角 47">
              <a:extLst>
                <a:ext uri="{FF2B5EF4-FFF2-40B4-BE49-F238E27FC236}">
                  <a16:creationId xmlns:a16="http://schemas.microsoft.com/office/drawing/2014/main" id="{A342F5D3-DD3B-6CCC-2CF7-9B3BF352FE81}"/>
                </a:ext>
              </a:extLst>
            </p:cNvPr>
            <p:cNvSpPr/>
            <p:nvPr/>
          </p:nvSpPr>
          <p:spPr>
            <a:xfrm rot="16200000">
              <a:off x="1401475" y="2681369"/>
              <a:ext cx="469362" cy="199244"/>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NIC</a:t>
              </a:r>
              <a:endParaRPr lang="zh-CN" altLang="en-US" sz="2000">
                <a:latin typeface="Calibri" panose="020F0502020204030204" pitchFamily="34" charset="0"/>
                <a:cs typeface="Calibri" panose="020F0502020204030204" pitchFamily="34" charset="0"/>
              </a:endParaRPr>
            </a:p>
          </p:txBody>
        </p:sp>
      </p:grpSp>
      <p:grpSp>
        <p:nvGrpSpPr>
          <p:cNvPr id="76" name="组合 75">
            <a:extLst>
              <a:ext uri="{FF2B5EF4-FFF2-40B4-BE49-F238E27FC236}">
                <a16:creationId xmlns:a16="http://schemas.microsoft.com/office/drawing/2014/main" id="{9636F001-77D7-DBD2-80C1-BA64839959EF}"/>
              </a:ext>
            </a:extLst>
          </p:cNvPr>
          <p:cNvGrpSpPr/>
          <p:nvPr/>
        </p:nvGrpSpPr>
        <p:grpSpPr>
          <a:xfrm>
            <a:off x="4007985" y="3967799"/>
            <a:ext cx="649332" cy="685273"/>
            <a:chOff x="1291032" y="2546309"/>
            <a:chExt cx="444746" cy="469363"/>
          </a:xfrm>
        </p:grpSpPr>
        <p:sp>
          <p:nvSpPr>
            <p:cNvPr id="178" name="矩形: 圆角 47">
              <a:extLst>
                <a:ext uri="{FF2B5EF4-FFF2-40B4-BE49-F238E27FC236}">
                  <a16:creationId xmlns:a16="http://schemas.microsoft.com/office/drawing/2014/main" id="{8F95EB3B-FC32-C9E0-360C-798E69E9557F}"/>
                </a:ext>
              </a:extLst>
            </p:cNvPr>
            <p:cNvSpPr/>
            <p:nvPr/>
          </p:nvSpPr>
          <p:spPr>
            <a:xfrm rot="16200000">
              <a:off x="1155973" y="2681368"/>
              <a:ext cx="469361" cy="199243"/>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GPU</a:t>
              </a:r>
              <a:endParaRPr lang="zh-CN" altLang="en-US" sz="2000">
                <a:latin typeface="Calibri" panose="020F0502020204030204" pitchFamily="34" charset="0"/>
                <a:cs typeface="Calibri" panose="020F0502020204030204" pitchFamily="34" charset="0"/>
              </a:endParaRPr>
            </a:p>
          </p:txBody>
        </p:sp>
        <p:sp>
          <p:nvSpPr>
            <p:cNvPr id="179" name="矩形: 圆角 47">
              <a:extLst>
                <a:ext uri="{FF2B5EF4-FFF2-40B4-BE49-F238E27FC236}">
                  <a16:creationId xmlns:a16="http://schemas.microsoft.com/office/drawing/2014/main" id="{6EE74C38-FACF-42E2-F274-73AB2A8165E6}"/>
                </a:ext>
              </a:extLst>
            </p:cNvPr>
            <p:cNvSpPr/>
            <p:nvPr/>
          </p:nvSpPr>
          <p:spPr>
            <a:xfrm rot="16200000">
              <a:off x="1401475" y="2681369"/>
              <a:ext cx="469362" cy="199244"/>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NIC</a:t>
              </a:r>
              <a:endParaRPr lang="zh-CN" altLang="en-US" sz="2000">
                <a:latin typeface="Calibri" panose="020F0502020204030204" pitchFamily="34" charset="0"/>
                <a:cs typeface="Calibri" panose="020F0502020204030204" pitchFamily="34" charset="0"/>
              </a:endParaRPr>
            </a:p>
          </p:txBody>
        </p:sp>
      </p:grpSp>
      <p:grpSp>
        <p:nvGrpSpPr>
          <p:cNvPr id="100" name="组合 99">
            <a:extLst>
              <a:ext uri="{FF2B5EF4-FFF2-40B4-BE49-F238E27FC236}">
                <a16:creationId xmlns:a16="http://schemas.microsoft.com/office/drawing/2014/main" id="{56F1FD6A-B368-AF31-5F00-5996F8C9CF75}"/>
              </a:ext>
            </a:extLst>
          </p:cNvPr>
          <p:cNvGrpSpPr/>
          <p:nvPr/>
        </p:nvGrpSpPr>
        <p:grpSpPr>
          <a:xfrm>
            <a:off x="4722033" y="3966882"/>
            <a:ext cx="649332" cy="685273"/>
            <a:chOff x="1291032" y="2546309"/>
            <a:chExt cx="444746" cy="469363"/>
          </a:xfrm>
        </p:grpSpPr>
        <p:sp>
          <p:nvSpPr>
            <p:cNvPr id="176" name="矩形: 圆角 47">
              <a:extLst>
                <a:ext uri="{FF2B5EF4-FFF2-40B4-BE49-F238E27FC236}">
                  <a16:creationId xmlns:a16="http://schemas.microsoft.com/office/drawing/2014/main" id="{896B763A-17FB-FD7F-42C4-10178FD15D1A}"/>
                </a:ext>
              </a:extLst>
            </p:cNvPr>
            <p:cNvSpPr/>
            <p:nvPr/>
          </p:nvSpPr>
          <p:spPr>
            <a:xfrm rot="16200000">
              <a:off x="1155973" y="2681368"/>
              <a:ext cx="469361" cy="199243"/>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GPU</a:t>
              </a:r>
              <a:endParaRPr lang="zh-CN" altLang="en-US" sz="2000">
                <a:latin typeface="Calibri" panose="020F0502020204030204" pitchFamily="34" charset="0"/>
                <a:cs typeface="Calibri" panose="020F0502020204030204" pitchFamily="34" charset="0"/>
              </a:endParaRPr>
            </a:p>
          </p:txBody>
        </p:sp>
        <p:sp>
          <p:nvSpPr>
            <p:cNvPr id="177" name="矩形: 圆角 47">
              <a:extLst>
                <a:ext uri="{FF2B5EF4-FFF2-40B4-BE49-F238E27FC236}">
                  <a16:creationId xmlns:a16="http://schemas.microsoft.com/office/drawing/2014/main" id="{D9AB64F6-0E2E-5683-D93A-6E754E393F31}"/>
                </a:ext>
              </a:extLst>
            </p:cNvPr>
            <p:cNvSpPr/>
            <p:nvPr/>
          </p:nvSpPr>
          <p:spPr>
            <a:xfrm rot="16200000">
              <a:off x="1401475" y="2681369"/>
              <a:ext cx="469362" cy="199244"/>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NIC</a:t>
              </a:r>
              <a:endParaRPr lang="zh-CN" altLang="en-US" sz="2000">
                <a:latin typeface="Calibri" panose="020F0502020204030204" pitchFamily="34" charset="0"/>
                <a:cs typeface="Calibri" panose="020F0502020204030204" pitchFamily="34" charset="0"/>
              </a:endParaRPr>
            </a:p>
          </p:txBody>
        </p:sp>
      </p:grpSp>
      <p:grpSp>
        <p:nvGrpSpPr>
          <p:cNvPr id="101" name="组合 100">
            <a:extLst>
              <a:ext uri="{FF2B5EF4-FFF2-40B4-BE49-F238E27FC236}">
                <a16:creationId xmlns:a16="http://schemas.microsoft.com/office/drawing/2014/main" id="{72FA45C0-6437-6B8D-97D4-7AFD0266D258}"/>
              </a:ext>
            </a:extLst>
          </p:cNvPr>
          <p:cNvGrpSpPr/>
          <p:nvPr/>
        </p:nvGrpSpPr>
        <p:grpSpPr>
          <a:xfrm>
            <a:off x="5438901" y="3966882"/>
            <a:ext cx="649332" cy="685273"/>
            <a:chOff x="1291032" y="2546309"/>
            <a:chExt cx="444746" cy="469363"/>
          </a:xfrm>
        </p:grpSpPr>
        <p:sp>
          <p:nvSpPr>
            <p:cNvPr id="174" name="矩形: 圆角 47">
              <a:extLst>
                <a:ext uri="{FF2B5EF4-FFF2-40B4-BE49-F238E27FC236}">
                  <a16:creationId xmlns:a16="http://schemas.microsoft.com/office/drawing/2014/main" id="{5AE27289-768C-8038-850E-4ECF62805D28}"/>
                </a:ext>
              </a:extLst>
            </p:cNvPr>
            <p:cNvSpPr/>
            <p:nvPr/>
          </p:nvSpPr>
          <p:spPr>
            <a:xfrm rot="16200000">
              <a:off x="1155973" y="2681368"/>
              <a:ext cx="469361" cy="199243"/>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GPU</a:t>
              </a:r>
              <a:endParaRPr lang="zh-CN" altLang="en-US" sz="2000">
                <a:latin typeface="Calibri" panose="020F0502020204030204" pitchFamily="34" charset="0"/>
                <a:cs typeface="Calibri" panose="020F0502020204030204" pitchFamily="34" charset="0"/>
              </a:endParaRPr>
            </a:p>
          </p:txBody>
        </p:sp>
        <p:sp>
          <p:nvSpPr>
            <p:cNvPr id="175" name="矩形: 圆角 47">
              <a:extLst>
                <a:ext uri="{FF2B5EF4-FFF2-40B4-BE49-F238E27FC236}">
                  <a16:creationId xmlns:a16="http://schemas.microsoft.com/office/drawing/2014/main" id="{FA94DE4A-680A-AB91-0E31-6CF78D6B4227}"/>
                </a:ext>
              </a:extLst>
            </p:cNvPr>
            <p:cNvSpPr/>
            <p:nvPr/>
          </p:nvSpPr>
          <p:spPr>
            <a:xfrm rot="16200000">
              <a:off x="1401475" y="2681369"/>
              <a:ext cx="469362" cy="199244"/>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NIC</a:t>
              </a:r>
              <a:endParaRPr lang="zh-CN" altLang="en-US" sz="2000">
                <a:latin typeface="Calibri" panose="020F0502020204030204" pitchFamily="34" charset="0"/>
                <a:cs typeface="Calibri" panose="020F0502020204030204" pitchFamily="34" charset="0"/>
              </a:endParaRPr>
            </a:p>
          </p:txBody>
        </p:sp>
      </p:grpSp>
      <p:grpSp>
        <p:nvGrpSpPr>
          <p:cNvPr id="102" name="组合 101">
            <a:extLst>
              <a:ext uri="{FF2B5EF4-FFF2-40B4-BE49-F238E27FC236}">
                <a16:creationId xmlns:a16="http://schemas.microsoft.com/office/drawing/2014/main" id="{FE63BE85-8ECE-79E8-32A6-9EB5A0188F9C}"/>
              </a:ext>
            </a:extLst>
          </p:cNvPr>
          <p:cNvGrpSpPr/>
          <p:nvPr/>
        </p:nvGrpSpPr>
        <p:grpSpPr>
          <a:xfrm>
            <a:off x="3205263" y="2522162"/>
            <a:ext cx="1200085" cy="530243"/>
            <a:chOff x="825384" y="1708235"/>
            <a:chExt cx="821973" cy="363179"/>
          </a:xfrm>
        </p:grpSpPr>
        <p:sp>
          <p:nvSpPr>
            <p:cNvPr id="171" name="矩形: 圆角 47">
              <a:extLst>
                <a:ext uri="{FF2B5EF4-FFF2-40B4-BE49-F238E27FC236}">
                  <a16:creationId xmlns:a16="http://schemas.microsoft.com/office/drawing/2014/main" id="{8CC77E0D-DA58-D995-4C82-C8DD74A73C96}"/>
                </a:ext>
              </a:extLst>
            </p:cNvPr>
            <p:cNvSpPr/>
            <p:nvPr/>
          </p:nvSpPr>
          <p:spPr>
            <a:xfrm>
              <a:off x="825384" y="1708235"/>
              <a:ext cx="759391" cy="30204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172" name="矩形: 圆角 47">
              <a:extLst>
                <a:ext uri="{FF2B5EF4-FFF2-40B4-BE49-F238E27FC236}">
                  <a16:creationId xmlns:a16="http://schemas.microsoft.com/office/drawing/2014/main" id="{E4747DF7-406B-D068-A082-C1314F0B2AAD}"/>
                </a:ext>
              </a:extLst>
            </p:cNvPr>
            <p:cNvSpPr/>
            <p:nvPr/>
          </p:nvSpPr>
          <p:spPr>
            <a:xfrm>
              <a:off x="858903" y="1739768"/>
              <a:ext cx="759391" cy="30204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173" name="矩形: 圆角 47">
              <a:extLst>
                <a:ext uri="{FF2B5EF4-FFF2-40B4-BE49-F238E27FC236}">
                  <a16:creationId xmlns:a16="http://schemas.microsoft.com/office/drawing/2014/main" id="{BD8E5682-39C1-C871-4A32-77DB49322E2D}"/>
                </a:ext>
              </a:extLst>
            </p:cNvPr>
            <p:cNvSpPr/>
            <p:nvPr/>
          </p:nvSpPr>
          <p:spPr>
            <a:xfrm>
              <a:off x="887966" y="1769366"/>
              <a:ext cx="759391" cy="30204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grpSp>
      <p:cxnSp>
        <p:nvCxnSpPr>
          <p:cNvPr id="103" name="直接箭头连接符 64">
            <a:extLst>
              <a:ext uri="{FF2B5EF4-FFF2-40B4-BE49-F238E27FC236}">
                <a16:creationId xmlns:a16="http://schemas.microsoft.com/office/drawing/2014/main" id="{D67CBC28-7BB4-9419-1542-FF27F875A2C2}"/>
              </a:ext>
            </a:extLst>
          </p:cNvPr>
          <p:cNvCxnSpPr>
            <a:cxnSpLocks/>
            <a:stCxn id="8" idx="1"/>
          </p:cNvCxnSpPr>
          <p:nvPr/>
        </p:nvCxnSpPr>
        <p:spPr>
          <a:xfrm flipH="1" flipV="1">
            <a:off x="4412522" y="2794552"/>
            <a:ext cx="525602" cy="296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04" name="组合 103">
            <a:extLst>
              <a:ext uri="{FF2B5EF4-FFF2-40B4-BE49-F238E27FC236}">
                <a16:creationId xmlns:a16="http://schemas.microsoft.com/office/drawing/2014/main" id="{51E87070-05A2-F5A6-5D6F-9685B198195E}"/>
              </a:ext>
            </a:extLst>
          </p:cNvPr>
          <p:cNvGrpSpPr/>
          <p:nvPr/>
        </p:nvGrpSpPr>
        <p:grpSpPr>
          <a:xfrm>
            <a:off x="8649184" y="2528475"/>
            <a:ext cx="1200081" cy="530243"/>
            <a:chOff x="789704" y="1677015"/>
            <a:chExt cx="821970" cy="363179"/>
          </a:xfrm>
        </p:grpSpPr>
        <p:sp>
          <p:nvSpPr>
            <p:cNvPr id="168" name="矩形: 圆角 47">
              <a:extLst>
                <a:ext uri="{FF2B5EF4-FFF2-40B4-BE49-F238E27FC236}">
                  <a16:creationId xmlns:a16="http://schemas.microsoft.com/office/drawing/2014/main" id="{327488E9-A7C8-3A78-B5B8-5D43879E7470}"/>
                </a:ext>
              </a:extLst>
            </p:cNvPr>
            <p:cNvSpPr/>
            <p:nvPr/>
          </p:nvSpPr>
          <p:spPr>
            <a:xfrm>
              <a:off x="789704" y="1677015"/>
              <a:ext cx="759391" cy="30204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169" name="矩形: 圆角 47">
              <a:extLst>
                <a:ext uri="{FF2B5EF4-FFF2-40B4-BE49-F238E27FC236}">
                  <a16:creationId xmlns:a16="http://schemas.microsoft.com/office/drawing/2014/main" id="{0833D2A0-C4DF-5D78-3DDF-E3C4D089E741}"/>
                </a:ext>
              </a:extLst>
            </p:cNvPr>
            <p:cNvSpPr/>
            <p:nvPr/>
          </p:nvSpPr>
          <p:spPr>
            <a:xfrm>
              <a:off x="818763" y="1708548"/>
              <a:ext cx="759391" cy="30204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170" name="矩形: 圆角 47">
              <a:extLst>
                <a:ext uri="{FF2B5EF4-FFF2-40B4-BE49-F238E27FC236}">
                  <a16:creationId xmlns:a16="http://schemas.microsoft.com/office/drawing/2014/main" id="{A45BFE6D-5D82-F116-80D3-77CFC0A53301}"/>
                </a:ext>
              </a:extLst>
            </p:cNvPr>
            <p:cNvSpPr/>
            <p:nvPr/>
          </p:nvSpPr>
          <p:spPr>
            <a:xfrm>
              <a:off x="852283" y="1738146"/>
              <a:ext cx="759391" cy="30204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grpSp>
      <p:cxnSp>
        <p:nvCxnSpPr>
          <p:cNvPr id="105" name="直接箭头连接符 64">
            <a:extLst>
              <a:ext uri="{FF2B5EF4-FFF2-40B4-BE49-F238E27FC236}">
                <a16:creationId xmlns:a16="http://schemas.microsoft.com/office/drawing/2014/main" id="{E45F6339-1914-A7D7-4334-C7F4A830A467}"/>
              </a:ext>
            </a:extLst>
          </p:cNvPr>
          <p:cNvCxnSpPr>
            <a:cxnSpLocks/>
            <a:endCxn id="52" idx="3"/>
          </p:cNvCxnSpPr>
          <p:nvPr/>
        </p:nvCxnSpPr>
        <p:spPr>
          <a:xfrm flipH="1">
            <a:off x="8129934" y="2794552"/>
            <a:ext cx="525602"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6" name="矩形: 圆角 47">
            <a:extLst>
              <a:ext uri="{FF2B5EF4-FFF2-40B4-BE49-F238E27FC236}">
                <a16:creationId xmlns:a16="http://schemas.microsoft.com/office/drawing/2014/main" id="{0E60FD8D-E36B-292E-55A8-C12652DA2E01}"/>
              </a:ext>
            </a:extLst>
          </p:cNvPr>
          <p:cNvSpPr/>
          <p:nvPr/>
        </p:nvSpPr>
        <p:spPr>
          <a:xfrm>
            <a:off x="3288738" y="3373318"/>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latin typeface="Calibri" panose="020F0502020204030204" pitchFamily="34" charset="0"/>
                <a:ea typeface="Calibri" panose="020F0502020204030204" pitchFamily="34" charset="0"/>
                <a:cs typeface="Calibri" panose="020F0502020204030204" pitchFamily="34" charset="0"/>
              </a:rPr>
              <a:t>PCIe Switches</a:t>
            </a:r>
            <a:endParaRPr lang="zh-CN" altLang="en-US" dirty="0">
              <a:latin typeface="Calibri" panose="020F0502020204030204" pitchFamily="34" charset="0"/>
              <a:cs typeface="Calibri" panose="020F0502020204030204" pitchFamily="34" charset="0"/>
            </a:endParaRPr>
          </a:p>
        </p:txBody>
      </p:sp>
      <p:sp>
        <p:nvSpPr>
          <p:cNvPr id="107" name="矩形: 圆角 47">
            <a:extLst>
              <a:ext uri="{FF2B5EF4-FFF2-40B4-BE49-F238E27FC236}">
                <a16:creationId xmlns:a16="http://schemas.microsoft.com/office/drawing/2014/main" id="{B111D992-5720-1CB1-8112-3A5A98CAC9D5}"/>
              </a:ext>
            </a:extLst>
          </p:cNvPr>
          <p:cNvSpPr/>
          <p:nvPr/>
        </p:nvSpPr>
        <p:spPr>
          <a:xfrm>
            <a:off x="4719824" y="3373318"/>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cxnSp>
        <p:nvCxnSpPr>
          <p:cNvPr id="108" name="直接箭头连接符 64">
            <a:extLst>
              <a:ext uri="{FF2B5EF4-FFF2-40B4-BE49-F238E27FC236}">
                <a16:creationId xmlns:a16="http://schemas.microsoft.com/office/drawing/2014/main" id="{3412E2B8-A2D4-0B69-4E31-240AF52C4EB0}"/>
              </a:ext>
            </a:extLst>
          </p:cNvPr>
          <p:cNvCxnSpPr>
            <a:cxnSpLocks/>
            <a:stCxn id="8" idx="2"/>
            <a:endCxn id="106" idx="0"/>
          </p:cNvCxnSpPr>
          <p:nvPr/>
        </p:nvCxnSpPr>
        <p:spPr>
          <a:xfrm flipH="1">
            <a:off x="3971318" y="3018012"/>
            <a:ext cx="1433423" cy="35530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9" name="直接箭头连接符 64">
            <a:extLst>
              <a:ext uri="{FF2B5EF4-FFF2-40B4-BE49-F238E27FC236}">
                <a16:creationId xmlns:a16="http://schemas.microsoft.com/office/drawing/2014/main" id="{283133CA-21BB-C0EC-013A-105BF9FB8E8F}"/>
              </a:ext>
            </a:extLst>
          </p:cNvPr>
          <p:cNvCxnSpPr>
            <a:cxnSpLocks/>
            <a:stCxn id="8" idx="2"/>
            <a:endCxn id="107" idx="0"/>
          </p:cNvCxnSpPr>
          <p:nvPr/>
        </p:nvCxnSpPr>
        <p:spPr>
          <a:xfrm flipH="1">
            <a:off x="5402404" y="3018012"/>
            <a:ext cx="2337" cy="35530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0" name="直接箭头连接符 64">
            <a:extLst>
              <a:ext uri="{FF2B5EF4-FFF2-40B4-BE49-F238E27FC236}">
                <a16:creationId xmlns:a16="http://schemas.microsoft.com/office/drawing/2014/main" id="{4EE64677-D3F3-AF45-1B65-DC6A72512870}"/>
              </a:ext>
            </a:extLst>
          </p:cNvPr>
          <p:cNvCxnSpPr>
            <a:cxnSpLocks/>
            <a:stCxn id="106" idx="2"/>
            <a:endCxn id="180" idx="3"/>
          </p:cNvCxnSpPr>
          <p:nvPr/>
        </p:nvCxnSpPr>
        <p:spPr>
          <a:xfrm flipH="1">
            <a:off x="3436565" y="3699272"/>
            <a:ext cx="534753"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1" name="直接箭头连接符 64">
            <a:extLst>
              <a:ext uri="{FF2B5EF4-FFF2-40B4-BE49-F238E27FC236}">
                <a16:creationId xmlns:a16="http://schemas.microsoft.com/office/drawing/2014/main" id="{C3D67CA7-1E5B-198C-88F5-97C0D4927C95}"/>
              </a:ext>
            </a:extLst>
          </p:cNvPr>
          <p:cNvCxnSpPr>
            <a:cxnSpLocks/>
            <a:stCxn id="106" idx="2"/>
            <a:endCxn id="181" idx="3"/>
          </p:cNvCxnSpPr>
          <p:nvPr/>
        </p:nvCxnSpPr>
        <p:spPr>
          <a:xfrm flipH="1">
            <a:off x="3794999" y="3699272"/>
            <a:ext cx="176319"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2" name="直接箭头连接符 64">
            <a:extLst>
              <a:ext uri="{FF2B5EF4-FFF2-40B4-BE49-F238E27FC236}">
                <a16:creationId xmlns:a16="http://schemas.microsoft.com/office/drawing/2014/main" id="{18C05DC4-5A1E-F0AF-E259-B69031B07E39}"/>
              </a:ext>
            </a:extLst>
          </p:cNvPr>
          <p:cNvCxnSpPr>
            <a:cxnSpLocks/>
            <a:stCxn id="106" idx="2"/>
            <a:endCxn id="178" idx="3"/>
          </p:cNvCxnSpPr>
          <p:nvPr/>
        </p:nvCxnSpPr>
        <p:spPr>
          <a:xfrm>
            <a:off x="3971318" y="3699272"/>
            <a:ext cx="182115"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3" name="直接箭头连接符 64">
            <a:extLst>
              <a:ext uri="{FF2B5EF4-FFF2-40B4-BE49-F238E27FC236}">
                <a16:creationId xmlns:a16="http://schemas.microsoft.com/office/drawing/2014/main" id="{738FBA96-A5D7-58EE-9771-AB559F1BD6CE}"/>
              </a:ext>
            </a:extLst>
          </p:cNvPr>
          <p:cNvCxnSpPr>
            <a:cxnSpLocks/>
            <a:stCxn id="106" idx="2"/>
            <a:endCxn id="179" idx="3"/>
          </p:cNvCxnSpPr>
          <p:nvPr/>
        </p:nvCxnSpPr>
        <p:spPr>
          <a:xfrm>
            <a:off x="3971318" y="3699272"/>
            <a:ext cx="540550"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4" name="直接箭头连接符 64">
            <a:extLst>
              <a:ext uri="{FF2B5EF4-FFF2-40B4-BE49-F238E27FC236}">
                <a16:creationId xmlns:a16="http://schemas.microsoft.com/office/drawing/2014/main" id="{C9F39C51-A25D-B976-6BE7-5C382CE9BC32}"/>
              </a:ext>
            </a:extLst>
          </p:cNvPr>
          <p:cNvCxnSpPr>
            <a:cxnSpLocks/>
            <a:stCxn id="107" idx="2"/>
            <a:endCxn id="176" idx="3"/>
          </p:cNvCxnSpPr>
          <p:nvPr/>
        </p:nvCxnSpPr>
        <p:spPr>
          <a:xfrm flipH="1">
            <a:off x="4867481" y="3699272"/>
            <a:ext cx="534923"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5" name="直接箭头连接符 64">
            <a:extLst>
              <a:ext uri="{FF2B5EF4-FFF2-40B4-BE49-F238E27FC236}">
                <a16:creationId xmlns:a16="http://schemas.microsoft.com/office/drawing/2014/main" id="{04C2987E-92FD-EED5-D256-99BF1EFFA850}"/>
              </a:ext>
            </a:extLst>
          </p:cNvPr>
          <p:cNvCxnSpPr>
            <a:cxnSpLocks/>
            <a:stCxn id="107" idx="2"/>
            <a:endCxn id="177" idx="3"/>
          </p:cNvCxnSpPr>
          <p:nvPr/>
        </p:nvCxnSpPr>
        <p:spPr>
          <a:xfrm flipH="1">
            <a:off x="5225916" y="3699272"/>
            <a:ext cx="176488"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6" name="直接箭头连接符 64">
            <a:extLst>
              <a:ext uri="{FF2B5EF4-FFF2-40B4-BE49-F238E27FC236}">
                <a16:creationId xmlns:a16="http://schemas.microsoft.com/office/drawing/2014/main" id="{273BE7F8-4AA9-5E3E-0F09-D3FADFD2312B}"/>
              </a:ext>
            </a:extLst>
          </p:cNvPr>
          <p:cNvCxnSpPr>
            <a:cxnSpLocks/>
            <a:stCxn id="107" idx="2"/>
            <a:endCxn id="174" idx="3"/>
          </p:cNvCxnSpPr>
          <p:nvPr/>
        </p:nvCxnSpPr>
        <p:spPr>
          <a:xfrm>
            <a:off x="5402404" y="3699272"/>
            <a:ext cx="181946"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7" name="直接箭头连接符 64">
            <a:extLst>
              <a:ext uri="{FF2B5EF4-FFF2-40B4-BE49-F238E27FC236}">
                <a16:creationId xmlns:a16="http://schemas.microsoft.com/office/drawing/2014/main" id="{73CCF92F-42AD-D7F5-E0A3-FA5C9EFED260}"/>
              </a:ext>
            </a:extLst>
          </p:cNvPr>
          <p:cNvCxnSpPr>
            <a:cxnSpLocks/>
            <a:stCxn id="107" idx="2"/>
            <a:endCxn id="175" idx="3"/>
          </p:cNvCxnSpPr>
          <p:nvPr/>
        </p:nvCxnSpPr>
        <p:spPr>
          <a:xfrm>
            <a:off x="5402404" y="3699272"/>
            <a:ext cx="540380"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8" name="组合 117">
            <a:extLst>
              <a:ext uri="{FF2B5EF4-FFF2-40B4-BE49-F238E27FC236}">
                <a16:creationId xmlns:a16="http://schemas.microsoft.com/office/drawing/2014/main" id="{EEDCB81A-0A76-5BB8-E33F-0237724BB469}"/>
              </a:ext>
            </a:extLst>
          </p:cNvPr>
          <p:cNvGrpSpPr/>
          <p:nvPr/>
        </p:nvGrpSpPr>
        <p:grpSpPr>
          <a:xfrm>
            <a:off x="6986970" y="3973042"/>
            <a:ext cx="649332" cy="685273"/>
            <a:chOff x="1291032" y="2546309"/>
            <a:chExt cx="444746" cy="469363"/>
          </a:xfrm>
          <a:solidFill>
            <a:schemeClr val="accent6">
              <a:lumMod val="20000"/>
              <a:lumOff val="80000"/>
            </a:schemeClr>
          </a:solidFill>
        </p:grpSpPr>
        <p:sp>
          <p:nvSpPr>
            <p:cNvPr id="166" name="矩形: 圆角 47">
              <a:extLst>
                <a:ext uri="{FF2B5EF4-FFF2-40B4-BE49-F238E27FC236}">
                  <a16:creationId xmlns:a16="http://schemas.microsoft.com/office/drawing/2014/main" id="{611456EE-C739-EF3D-D524-A44C343752DA}"/>
                </a:ext>
              </a:extLst>
            </p:cNvPr>
            <p:cNvSpPr/>
            <p:nvPr/>
          </p:nvSpPr>
          <p:spPr>
            <a:xfrm rot="16200000">
              <a:off x="1155973" y="2681368"/>
              <a:ext cx="469361" cy="199243"/>
            </a:xfrm>
            <a:prstGeom prst="roundRect">
              <a:avLst/>
            </a:prstGeom>
            <a:grp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NIC</a:t>
              </a:r>
              <a:endParaRPr lang="zh-CN" altLang="en-US" sz="2000">
                <a:latin typeface="Calibri" panose="020F0502020204030204" pitchFamily="34" charset="0"/>
                <a:cs typeface="Calibri" panose="020F0502020204030204" pitchFamily="34" charset="0"/>
              </a:endParaRPr>
            </a:p>
          </p:txBody>
        </p:sp>
        <p:sp>
          <p:nvSpPr>
            <p:cNvPr id="167" name="矩形: 圆角 47">
              <a:extLst>
                <a:ext uri="{FF2B5EF4-FFF2-40B4-BE49-F238E27FC236}">
                  <a16:creationId xmlns:a16="http://schemas.microsoft.com/office/drawing/2014/main" id="{A3165C0F-D7B5-E2B2-CD1C-FA46D018E9BF}"/>
                </a:ext>
              </a:extLst>
            </p:cNvPr>
            <p:cNvSpPr/>
            <p:nvPr/>
          </p:nvSpPr>
          <p:spPr>
            <a:xfrm rot="16200000">
              <a:off x="1401475" y="2681369"/>
              <a:ext cx="469362" cy="199244"/>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GPU</a:t>
              </a:r>
              <a:endParaRPr lang="zh-CN" altLang="en-US" sz="2000">
                <a:latin typeface="Calibri" panose="020F0502020204030204" pitchFamily="34" charset="0"/>
                <a:cs typeface="Calibri" panose="020F0502020204030204" pitchFamily="34" charset="0"/>
              </a:endParaRPr>
            </a:p>
          </p:txBody>
        </p:sp>
      </p:grpSp>
      <p:grpSp>
        <p:nvGrpSpPr>
          <p:cNvPr id="119" name="组合 118">
            <a:extLst>
              <a:ext uri="{FF2B5EF4-FFF2-40B4-BE49-F238E27FC236}">
                <a16:creationId xmlns:a16="http://schemas.microsoft.com/office/drawing/2014/main" id="{C126016A-7DDA-75B3-5C4F-C81D159BF651}"/>
              </a:ext>
            </a:extLst>
          </p:cNvPr>
          <p:cNvGrpSpPr/>
          <p:nvPr/>
        </p:nvGrpSpPr>
        <p:grpSpPr>
          <a:xfrm>
            <a:off x="7703839" y="3973042"/>
            <a:ext cx="649332" cy="685273"/>
            <a:chOff x="1291032" y="2546309"/>
            <a:chExt cx="444746" cy="469363"/>
          </a:xfrm>
          <a:solidFill>
            <a:schemeClr val="accent6">
              <a:lumMod val="20000"/>
              <a:lumOff val="80000"/>
            </a:schemeClr>
          </a:solidFill>
        </p:grpSpPr>
        <p:sp>
          <p:nvSpPr>
            <p:cNvPr id="164" name="矩形: 圆角 47">
              <a:extLst>
                <a:ext uri="{FF2B5EF4-FFF2-40B4-BE49-F238E27FC236}">
                  <a16:creationId xmlns:a16="http://schemas.microsoft.com/office/drawing/2014/main" id="{703B5904-FD9B-2ECB-6BC4-D428140388BC}"/>
                </a:ext>
              </a:extLst>
            </p:cNvPr>
            <p:cNvSpPr/>
            <p:nvPr/>
          </p:nvSpPr>
          <p:spPr>
            <a:xfrm rot="16200000">
              <a:off x="1155973" y="2681368"/>
              <a:ext cx="469361" cy="199243"/>
            </a:xfrm>
            <a:prstGeom prst="roundRect">
              <a:avLst/>
            </a:prstGeom>
            <a:grp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NIC</a:t>
              </a:r>
              <a:endParaRPr lang="zh-CN" altLang="en-US" sz="2000">
                <a:latin typeface="Calibri" panose="020F0502020204030204" pitchFamily="34" charset="0"/>
                <a:cs typeface="Calibri" panose="020F0502020204030204" pitchFamily="34" charset="0"/>
              </a:endParaRPr>
            </a:p>
          </p:txBody>
        </p:sp>
        <p:sp>
          <p:nvSpPr>
            <p:cNvPr id="165" name="矩形: 圆角 47">
              <a:extLst>
                <a:ext uri="{FF2B5EF4-FFF2-40B4-BE49-F238E27FC236}">
                  <a16:creationId xmlns:a16="http://schemas.microsoft.com/office/drawing/2014/main" id="{BB9F164D-1C9A-964D-E2B6-625CEA89ED4D}"/>
                </a:ext>
              </a:extLst>
            </p:cNvPr>
            <p:cNvSpPr/>
            <p:nvPr/>
          </p:nvSpPr>
          <p:spPr>
            <a:xfrm rot="16200000">
              <a:off x="1401475" y="2681369"/>
              <a:ext cx="469362" cy="199244"/>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GPU</a:t>
              </a:r>
              <a:endParaRPr lang="zh-CN" altLang="en-US" sz="2000">
                <a:latin typeface="Calibri" panose="020F0502020204030204" pitchFamily="34" charset="0"/>
                <a:cs typeface="Calibri" panose="020F0502020204030204" pitchFamily="34" charset="0"/>
              </a:endParaRPr>
            </a:p>
          </p:txBody>
        </p:sp>
      </p:grpSp>
      <p:grpSp>
        <p:nvGrpSpPr>
          <p:cNvPr id="120" name="组合 119">
            <a:extLst>
              <a:ext uri="{FF2B5EF4-FFF2-40B4-BE49-F238E27FC236}">
                <a16:creationId xmlns:a16="http://schemas.microsoft.com/office/drawing/2014/main" id="{E984F491-4948-A6A8-A07D-B4A00769AB91}"/>
              </a:ext>
            </a:extLst>
          </p:cNvPr>
          <p:cNvGrpSpPr/>
          <p:nvPr/>
        </p:nvGrpSpPr>
        <p:grpSpPr>
          <a:xfrm>
            <a:off x="8417887" y="3972125"/>
            <a:ext cx="649332" cy="685273"/>
            <a:chOff x="1291032" y="2546309"/>
            <a:chExt cx="444746" cy="469363"/>
          </a:xfrm>
          <a:solidFill>
            <a:schemeClr val="accent6">
              <a:lumMod val="20000"/>
              <a:lumOff val="80000"/>
            </a:schemeClr>
          </a:solidFill>
        </p:grpSpPr>
        <p:sp>
          <p:nvSpPr>
            <p:cNvPr id="162" name="矩形: 圆角 47">
              <a:extLst>
                <a:ext uri="{FF2B5EF4-FFF2-40B4-BE49-F238E27FC236}">
                  <a16:creationId xmlns:a16="http://schemas.microsoft.com/office/drawing/2014/main" id="{F6CA7391-7453-75F8-8A07-6D6BD1C8E97C}"/>
                </a:ext>
              </a:extLst>
            </p:cNvPr>
            <p:cNvSpPr/>
            <p:nvPr/>
          </p:nvSpPr>
          <p:spPr>
            <a:xfrm rot="16200000">
              <a:off x="1155973" y="2681368"/>
              <a:ext cx="469361" cy="199243"/>
            </a:xfrm>
            <a:prstGeom prst="roundRect">
              <a:avLst/>
            </a:prstGeom>
            <a:grp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NIC</a:t>
              </a:r>
              <a:endParaRPr lang="zh-CN" altLang="en-US" sz="2000">
                <a:latin typeface="Calibri" panose="020F0502020204030204" pitchFamily="34" charset="0"/>
                <a:cs typeface="Calibri" panose="020F0502020204030204" pitchFamily="34" charset="0"/>
              </a:endParaRPr>
            </a:p>
          </p:txBody>
        </p:sp>
        <p:sp>
          <p:nvSpPr>
            <p:cNvPr id="163" name="矩形: 圆角 47">
              <a:extLst>
                <a:ext uri="{FF2B5EF4-FFF2-40B4-BE49-F238E27FC236}">
                  <a16:creationId xmlns:a16="http://schemas.microsoft.com/office/drawing/2014/main" id="{3794B7C6-16E0-A3E4-3E0D-1451F3BE05B6}"/>
                </a:ext>
              </a:extLst>
            </p:cNvPr>
            <p:cNvSpPr/>
            <p:nvPr/>
          </p:nvSpPr>
          <p:spPr>
            <a:xfrm rot="16200000">
              <a:off x="1401475" y="2681369"/>
              <a:ext cx="469362" cy="199244"/>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GPU</a:t>
              </a:r>
              <a:endParaRPr lang="zh-CN" altLang="en-US" sz="2000">
                <a:latin typeface="Calibri" panose="020F0502020204030204" pitchFamily="34" charset="0"/>
                <a:cs typeface="Calibri" panose="020F0502020204030204" pitchFamily="34" charset="0"/>
              </a:endParaRPr>
            </a:p>
          </p:txBody>
        </p:sp>
      </p:grpSp>
      <p:grpSp>
        <p:nvGrpSpPr>
          <p:cNvPr id="121" name="组合 120">
            <a:extLst>
              <a:ext uri="{FF2B5EF4-FFF2-40B4-BE49-F238E27FC236}">
                <a16:creationId xmlns:a16="http://schemas.microsoft.com/office/drawing/2014/main" id="{838C0350-EF03-5791-7D4A-286FDF232251}"/>
              </a:ext>
            </a:extLst>
          </p:cNvPr>
          <p:cNvGrpSpPr/>
          <p:nvPr/>
        </p:nvGrpSpPr>
        <p:grpSpPr>
          <a:xfrm>
            <a:off x="9134755" y="3972125"/>
            <a:ext cx="649332" cy="685273"/>
            <a:chOff x="1291032" y="2546309"/>
            <a:chExt cx="444746" cy="469363"/>
          </a:xfrm>
          <a:solidFill>
            <a:schemeClr val="accent6">
              <a:lumMod val="20000"/>
              <a:lumOff val="80000"/>
            </a:schemeClr>
          </a:solidFill>
        </p:grpSpPr>
        <p:sp>
          <p:nvSpPr>
            <p:cNvPr id="160" name="矩形: 圆角 47">
              <a:extLst>
                <a:ext uri="{FF2B5EF4-FFF2-40B4-BE49-F238E27FC236}">
                  <a16:creationId xmlns:a16="http://schemas.microsoft.com/office/drawing/2014/main" id="{F4EE0512-5F9E-148B-44BB-B95CB27992BA}"/>
                </a:ext>
              </a:extLst>
            </p:cNvPr>
            <p:cNvSpPr/>
            <p:nvPr/>
          </p:nvSpPr>
          <p:spPr>
            <a:xfrm rot="16200000">
              <a:off x="1155973" y="2681368"/>
              <a:ext cx="469361" cy="199243"/>
            </a:xfrm>
            <a:prstGeom prst="roundRect">
              <a:avLst/>
            </a:prstGeom>
            <a:grp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NIC</a:t>
              </a:r>
              <a:endParaRPr lang="zh-CN" altLang="en-US" sz="2000">
                <a:latin typeface="Calibri" panose="020F0502020204030204" pitchFamily="34" charset="0"/>
                <a:cs typeface="Calibri" panose="020F0502020204030204" pitchFamily="34" charset="0"/>
              </a:endParaRPr>
            </a:p>
          </p:txBody>
        </p:sp>
        <p:sp>
          <p:nvSpPr>
            <p:cNvPr id="161" name="矩形: 圆角 47">
              <a:extLst>
                <a:ext uri="{FF2B5EF4-FFF2-40B4-BE49-F238E27FC236}">
                  <a16:creationId xmlns:a16="http://schemas.microsoft.com/office/drawing/2014/main" id="{7A7D08E6-80E2-D98C-0777-46C04CAFEB07}"/>
                </a:ext>
              </a:extLst>
            </p:cNvPr>
            <p:cNvSpPr/>
            <p:nvPr/>
          </p:nvSpPr>
          <p:spPr>
            <a:xfrm rot="16200000">
              <a:off x="1401475" y="2681369"/>
              <a:ext cx="469362" cy="199244"/>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a:latin typeface="Calibri" panose="020F0502020204030204" pitchFamily="34" charset="0"/>
                  <a:ea typeface="Calibri" panose="020F0502020204030204" pitchFamily="34" charset="0"/>
                  <a:cs typeface="Calibri" panose="020F0502020204030204" pitchFamily="34" charset="0"/>
                </a:rPr>
                <a:t>GPU</a:t>
              </a:r>
              <a:endParaRPr lang="zh-CN" altLang="en-US" sz="2000">
                <a:latin typeface="Calibri" panose="020F0502020204030204" pitchFamily="34" charset="0"/>
                <a:cs typeface="Calibri" panose="020F0502020204030204" pitchFamily="34" charset="0"/>
              </a:endParaRPr>
            </a:p>
          </p:txBody>
        </p:sp>
      </p:grpSp>
      <p:sp>
        <p:nvSpPr>
          <p:cNvPr id="122" name="矩形: 圆角 47">
            <a:extLst>
              <a:ext uri="{FF2B5EF4-FFF2-40B4-BE49-F238E27FC236}">
                <a16:creationId xmlns:a16="http://schemas.microsoft.com/office/drawing/2014/main" id="{B2317C57-DBBE-F702-C6F8-5E4AD98DA6BD}"/>
              </a:ext>
            </a:extLst>
          </p:cNvPr>
          <p:cNvSpPr/>
          <p:nvPr/>
        </p:nvSpPr>
        <p:spPr>
          <a:xfrm>
            <a:off x="6984592" y="3378561"/>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sp>
        <p:nvSpPr>
          <p:cNvPr id="123" name="矩形: 圆角 47">
            <a:extLst>
              <a:ext uri="{FF2B5EF4-FFF2-40B4-BE49-F238E27FC236}">
                <a16:creationId xmlns:a16="http://schemas.microsoft.com/office/drawing/2014/main" id="{9950E036-AA3B-7C8F-BB8C-F001EE6317C7}"/>
              </a:ext>
            </a:extLst>
          </p:cNvPr>
          <p:cNvSpPr/>
          <p:nvPr/>
        </p:nvSpPr>
        <p:spPr>
          <a:xfrm>
            <a:off x="8415678" y="3378561"/>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cxnSp>
        <p:nvCxnSpPr>
          <p:cNvPr id="124" name="直接箭头连接符 64">
            <a:extLst>
              <a:ext uri="{FF2B5EF4-FFF2-40B4-BE49-F238E27FC236}">
                <a16:creationId xmlns:a16="http://schemas.microsoft.com/office/drawing/2014/main" id="{87A80D8D-D14E-F415-AC6D-DE9F1A5F5FC3}"/>
              </a:ext>
            </a:extLst>
          </p:cNvPr>
          <p:cNvCxnSpPr>
            <a:cxnSpLocks/>
            <a:stCxn id="122" idx="2"/>
            <a:endCxn id="166" idx="3"/>
          </p:cNvCxnSpPr>
          <p:nvPr/>
        </p:nvCxnSpPr>
        <p:spPr>
          <a:xfrm flipH="1">
            <a:off x="7132419" y="3704515"/>
            <a:ext cx="534753"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5" name="直接箭头连接符 64">
            <a:extLst>
              <a:ext uri="{FF2B5EF4-FFF2-40B4-BE49-F238E27FC236}">
                <a16:creationId xmlns:a16="http://schemas.microsoft.com/office/drawing/2014/main" id="{F134B14D-7ECB-A987-B7F5-E2F12C2C08C2}"/>
              </a:ext>
            </a:extLst>
          </p:cNvPr>
          <p:cNvCxnSpPr>
            <a:cxnSpLocks/>
            <a:stCxn id="122" idx="2"/>
            <a:endCxn id="167" idx="3"/>
          </p:cNvCxnSpPr>
          <p:nvPr/>
        </p:nvCxnSpPr>
        <p:spPr>
          <a:xfrm flipH="1">
            <a:off x="7490853" y="3704515"/>
            <a:ext cx="176319"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6" name="直接箭头连接符 64">
            <a:extLst>
              <a:ext uri="{FF2B5EF4-FFF2-40B4-BE49-F238E27FC236}">
                <a16:creationId xmlns:a16="http://schemas.microsoft.com/office/drawing/2014/main" id="{FD96996D-65C1-2340-D699-6D78AD4C0DB8}"/>
              </a:ext>
            </a:extLst>
          </p:cNvPr>
          <p:cNvCxnSpPr>
            <a:cxnSpLocks/>
            <a:stCxn id="122" idx="2"/>
            <a:endCxn id="164" idx="3"/>
          </p:cNvCxnSpPr>
          <p:nvPr/>
        </p:nvCxnSpPr>
        <p:spPr>
          <a:xfrm>
            <a:off x="7667172" y="3704515"/>
            <a:ext cx="182115"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7" name="直接箭头连接符 64">
            <a:extLst>
              <a:ext uri="{FF2B5EF4-FFF2-40B4-BE49-F238E27FC236}">
                <a16:creationId xmlns:a16="http://schemas.microsoft.com/office/drawing/2014/main" id="{CA1834CA-F817-5CF9-46DE-914A0427AB5E}"/>
              </a:ext>
            </a:extLst>
          </p:cNvPr>
          <p:cNvCxnSpPr>
            <a:cxnSpLocks/>
            <a:stCxn id="122" idx="2"/>
            <a:endCxn id="165" idx="3"/>
          </p:cNvCxnSpPr>
          <p:nvPr/>
        </p:nvCxnSpPr>
        <p:spPr>
          <a:xfrm>
            <a:off x="7667172" y="3704515"/>
            <a:ext cx="540550"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8" name="直接箭头连接符 64">
            <a:extLst>
              <a:ext uri="{FF2B5EF4-FFF2-40B4-BE49-F238E27FC236}">
                <a16:creationId xmlns:a16="http://schemas.microsoft.com/office/drawing/2014/main" id="{6CC3735A-ACE2-1196-BAC6-33E2B541B91C}"/>
              </a:ext>
            </a:extLst>
          </p:cNvPr>
          <p:cNvCxnSpPr>
            <a:cxnSpLocks/>
            <a:stCxn id="123" idx="2"/>
            <a:endCxn id="162" idx="3"/>
          </p:cNvCxnSpPr>
          <p:nvPr/>
        </p:nvCxnSpPr>
        <p:spPr>
          <a:xfrm flipH="1">
            <a:off x="8563335" y="3704515"/>
            <a:ext cx="534923"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9" name="直接箭头连接符 64">
            <a:extLst>
              <a:ext uri="{FF2B5EF4-FFF2-40B4-BE49-F238E27FC236}">
                <a16:creationId xmlns:a16="http://schemas.microsoft.com/office/drawing/2014/main" id="{88E7F80D-3FA0-7EFD-07DE-7F54E1EC685C}"/>
              </a:ext>
            </a:extLst>
          </p:cNvPr>
          <p:cNvCxnSpPr>
            <a:cxnSpLocks/>
            <a:stCxn id="123" idx="2"/>
            <a:endCxn id="163" idx="3"/>
          </p:cNvCxnSpPr>
          <p:nvPr/>
        </p:nvCxnSpPr>
        <p:spPr>
          <a:xfrm flipH="1">
            <a:off x="8921770" y="3704515"/>
            <a:ext cx="176488"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0" name="直接箭头连接符 64">
            <a:extLst>
              <a:ext uri="{FF2B5EF4-FFF2-40B4-BE49-F238E27FC236}">
                <a16:creationId xmlns:a16="http://schemas.microsoft.com/office/drawing/2014/main" id="{53CBCB48-75A2-2823-D3F2-3B57D0E034FE}"/>
              </a:ext>
            </a:extLst>
          </p:cNvPr>
          <p:cNvCxnSpPr>
            <a:cxnSpLocks/>
            <a:stCxn id="123" idx="2"/>
            <a:endCxn id="160" idx="3"/>
          </p:cNvCxnSpPr>
          <p:nvPr/>
        </p:nvCxnSpPr>
        <p:spPr>
          <a:xfrm>
            <a:off x="9098258" y="3704515"/>
            <a:ext cx="181946"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1" name="直接箭头连接符 64">
            <a:extLst>
              <a:ext uri="{FF2B5EF4-FFF2-40B4-BE49-F238E27FC236}">
                <a16:creationId xmlns:a16="http://schemas.microsoft.com/office/drawing/2014/main" id="{23C22E91-732E-B6FE-0E7A-70704675E606}"/>
              </a:ext>
            </a:extLst>
          </p:cNvPr>
          <p:cNvCxnSpPr>
            <a:cxnSpLocks/>
            <a:stCxn id="123" idx="2"/>
            <a:endCxn id="161" idx="3"/>
          </p:cNvCxnSpPr>
          <p:nvPr/>
        </p:nvCxnSpPr>
        <p:spPr>
          <a:xfrm>
            <a:off x="9098258" y="3704515"/>
            <a:ext cx="540380"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2" name="直接箭头连接符 64">
            <a:extLst>
              <a:ext uri="{FF2B5EF4-FFF2-40B4-BE49-F238E27FC236}">
                <a16:creationId xmlns:a16="http://schemas.microsoft.com/office/drawing/2014/main" id="{6D50A13E-9643-B187-8DC3-A57FF4F28D6E}"/>
              </a:ext>
            </a:extLst>
          </p:cNvPr>
          <p:cNvCxnSpPr>
            <a:cxnSpLocks/>
            <a:stCxn id="52" idx="2"/>
            <a:endCxn id="122" idx="0"/>
          </p:cNvCxnSpPr>
          <p:nvPr/>
        </p:nvCxnSpPr>
        <p:spPr>
          <a:xfrm>
            <a:off x="7660282" y="3015048"/>
            <a:ext cx="6890" cy="36351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3" name="直接箭头连接符 64">
            <a:extLst>
              <a:ext uri="{FF2B5EF4-FFF2-40B4-BE49-F238E27FC236}">
                <a16:creationId xmlns:a16="http://schemas.microsoft.com/office/drawing/2014/main" id="{A99B3E82-AD78-CD68-04A8-2C2F98F23226}"/>
              </a:ext>
            </a:extLst>
          </p:cNvPr>
          <p:cNvCxnSpPr>
            <a:cxnSpLocks/>
            <a:stCxn id="52" idx="2"/>
            <a:endCxn id="123" idx="0"/>
          </p:cNvCxnSpPr>
          <p:nvPr/>
        </p:nvCxnSpPr>
        <p:spPr>
          <a:xfrm>
            <a:off x="7660282" y="3015048"/>
            <a:ext cx="1437976" cy="36351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4" name="矩形: 圆角 47">
            <a:extLst>
              <a:ext uri="{FF2B5EF4-FFF2-40B4-BE49-F238E27FC236}">
                <a16:creationId xmlns:a16="http://schemas.microsoft.com/office/drawing/2014/main" id="{0B825477-264E-26EC-329D-F5126D5EBBD3}"/>
              </a:ext>
            </a:extLst>
          </p:cNvPr>
          <p:cNvSpPr/>
          <p:nvPr/>
        </p:nvSpPr>
        <p:spPr>
          <a:xfrm>
            <a:off x="6098891" y="4953583"/>
            <a:ext cx="885711" cy="56631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err="1">
                <a:latin typeface="Calibri" panose="020F0502020204030204" pitchFamily="34" charset="0"/>
                <a:ea typeface="Calibri" panose="020F0502020204030204" pitchFamily="34" charset="0"/>
                <a:cs typeface="Calibri" panose="020F0502020204030204" pitchFamily="34" charset="0"/>
              </a:rPr>
              <a:t>NVLink</a:t>
            </a:r>
            <a:r>
              <a:rPr lang="en-US" altLang="zh-CN">
                <a:latin typeface="Calibri" panose="020F0502020204030204" pitchFamily="34" charset="0"/>
                <a:ea typeface="Calibri" panose="020F0502020204030204" pitchFamily="34" charset="0"/>
                <a:cs typeface="Calibri" panose="020F0502020204030204" pitchFamily="34" charset="0"/>
              </a:rPr>
              <a:t> Switches</a:t>
            </a:r>
            <a:endParaRPr lang="zh-CN" altLang="en-US">
              <a:latin typeface="Calibri" panose="020F0502020204030204" pitchFamily="34" charset="0"/>
              <a:cs typeface="Calibri" panose="020F0502020204030204" pitchFamily="34" charset="0"/>
            </a:endParaRPr>
          </a:p>
        </p:txBody>
      </p:sp>
      <p:sp>
        <p:nvSpPr>
          <p:cNvPr id="137" name="矩形: 圆角 47">
            <a:extLst>
              <a:ext uri="{FF2B5EF4-FFF2-40B4-BE49-F238E27FC236}">
                <a16:creationId xmlns:a16="http://schemas.microsoft.com/office/drawing/2014/main" id="{A0AFED2F-DC74-1532-BC40-124A1AE15807}"/>
              </a:ext>
            </a:extLst>
          </p:cNvPr>
          <p:cNvSpPr/>
          <p:nvPr/>
        </p:nvSpPr>
        <p:spPr>
          <a:xfrm rot="16200000">
            <a:off x="2571760" y="4055378"/>
            <a:ext cx="704241" cy="527249"/>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err="1">
                <a:latin typeface="Calibri" panose="020F0502020204030204" pitchFamily="34" charset="0"/>
                <a:ea typeface="Calibri" panose="020F0502020204030204" pitchFamily="34" charset="0"/>
                <a:cs typeface="Calibri" panose="020F0502020204030204" pitchFamily="34" charset="0"/>
              </a:rPr>
              <a:t>NVMe</a:t>
            </a:r>
            <a:r>
              <a:rPr lang="en-US" altLang="zh-CN">
                <a:latin typeface="Calibri" panose="020F0502020204030204" pitchFamily="34" charset="0"/>
                <a:ea typeface="Calibri" panose="020F0502020204030204" pitchFamily="34" charset="0"/>
                <a:cs typeface="Calibri" panose="020F0502020204030204" pitchFamily="34" charset="0"/>
              </a:rPr>
              <a:t> SSD</a:t>
            </a:r>
            <a:endParaRPr lang="zh-CN" altLang="en-US">
              <a:latin typeface="Calibri" panose="020F0502020204030204" pitchFamily="34" charset="0"/>
              <a:cs typeface="Calibri" panose="020F0502020204030204" pitchFamily="34" charset="0"/>
            </a:endParaRPr>
          </a:p>
        </p:txBody>
      </p:sp>
      <p:cxnSp>
        <p:nvCxnSpPr>
          <p:cNvPr id="138" name="连接符: 肘形 137">
            <a:extLst>
              <a:ext uri="{FF2B5EF4-FFF2-40B4-BE49-F238E27FC236}">
                <a16:creationId xmlns:a16="http://schemas.microsoft.com/office/drawing/2014/main" id="{4679DCE1-776A-E315-F24E-9CA6BA59DAF0}"/>
              </a:ext>
            </a:extLst>
          </p:cNvPr>
          <p:cNvCxnSpPr>
            <a:cxnSpLocks/>
            <a:stCxn id="106" idx="1"/>
            <a:endCxn id="137" idx="3"/>
          </p:cNvCxnSpPr>
          <p:nvPr/>
        </p:nvCxnSpPr>
        <p:spPr>
          <a:xfrm rot="10800000" flipV="1">
            <a:off x="2923882" y="3536295"/>
            <a:ext cx="364857" cy="430586"/>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39" name="矩形: 圆角 47">
            <a:extLst>
              <a:ext uri="{FF2B5EF4-FFF2-40B4-BE49-F238E27FC236}">
                <a16:creationId xmlns:a16="http://schemas.microsoft.com/office/drawing/2014/main" id="{1AA1BF84-9B4C-EFFB-0293-5C89A667D714}"/>
              </a:ext>
            </a:extLst>
          </p:cNvPr>
          <p:cNvSpPr/>
          <p:nvPr/>
        </p:nvSpPr>
        <p:spPr>
          <a:xfrm>
            <a:off x="1323354" y="5810205"/>
            <a:ext cx="8338529" cy="57934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b="1" dirty="0">
                <a:latin typeface="Calibri" panose="020F0502020204030204" pitchFamily="34" charset="0"/>
                <a:ea typeface="Calibri" panose="020F0502020204030204" pitchFamily="34" charset="0"/>
                <a:cs typeface="Calibri" panose="020F0502020204030204" pitchFamily="34" charset="0"/>
              </a:rPr>
              <a:t>RDMA Network</a:t>
            </a:r>
            <a:endParaRPr lang="zh-CN" altLang="en-US" sz="2000" b="1" dirty="0">
              <a:latin typeface="Calibri" panose="020F0502020204030204" pitchFamily="34" charset="0"/>
              <a:cs typeface="Calibri" panose="020F0502020204030204" pitchFamily="34" charset="0"/>
            </a:endParaRPr>
          </a:p>
        </p:txBody>
      </p:sp>
      <p:cxnSp>
        <p:nvCxnSpPr>
          <p:cNvPr id="140" name="连接符: 肘形 139">
            <a:extLst>
              <a:ext uri="{FF2B5EF4-FFF2-40B4-BE49-F238E27FC236}">
                <a16:creationId xmlns:a16="http://schemas.microsoft.com/office/drawing/2014/main" id="{985C9D9E-8A12-44F0-3A25-15A5492B3A91}"/>
              </a:ext>
            </a:extLst>
          </p:cNvPr>
          <p:cNvCxnSpPr>
            <a:cxnSpLocks/>
            <a:stCxn id="134" idx="1"/>
            <a:endCxn id="180" idx="1"/>
          </p:cNvCxnSpPr>
          <p:nvPr/>
        </p:nvCxnSpPr>
        <p:spPr>
          <a:xfrm rot="10800000">
            <a:off x="3436565" y="4653069"/>
            <a:ext cx="2662326" cy="583669"/>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1" name="连接符: 肘形 140">
            <a:extLst>
              <a:ext uri="{FF2B5EF4-FFF2-40B4-BE49-F238E27FC236}">
                <a16:creationId xmlns:a16="http://schemas.microsoft.com/office/drawing/2014/main" id="{4D3F75AA-FD55-15B8-AED0-CCDF41C4BD59}"/>
              </a:ext>
            </a:extLst>
          </p:cNvPr>
          <p:cNvCxnSpPr>
            <a:cxnSpLocks/>
            <a:stCxn id="134" idx="1"/>
            <a:endCxn id="178" idx="1"/>
          </p:cNvCxnSpPr>
          <p:nvPr/>
        </p:nvCxnSpPr>
        <p:spPr>
          <a:xfrm rot="10800000">
            <a:off x="4153433" y="4653069"/>
            <a:ext cx="1945458" cy="583669"/>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2" name="连接符: 肘形 141">
            <a:extLst>
              <a:ext uri="{FF2B5EF4-FFF2-40B4-BE49-F238E27FC236}">
                <a16:creationId xmlns:a16="http://schemas.microsoft.com/office/drawing/2014/main" id="{D4B74E09-2737-C545-A1F6-7BC4DA1AA47E}"/>
              </a:ext>
            </a:extLst>
          </p:cNvPr>
          <p:cNvCxnSpPr>
            <a:cxnSpLocks/>
            <a:stCxn id="134" idx="1"/>
            <a:endCxn id="176" idx="1"/>
          </p:cNvCxnSpPr>
          <p:nvPr/>
        </p:nvCxnSpPr>
        <p:spPr>
          <a:xfrm rot="10800000">
            <a:off x="4867481" y="4652152"/>
            <a:ext cx="1231410" cy="584586"/>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3" name="连接符: 肘形 142">
            <a:extLst>
              <a:ext uri="{FF2B5EF4-FFF2-40B4-BE49-F238E27FC236}">
                <a16:creationId xmlns:a16="http://schemas.microsoft.com/office/drawing/2014/main" id="{75B36BA5-EB6C-0BAE-2D44-41040CDE34DE}"/>
              </a:ext>
            </a:extLst>
          </p:cNvPr>
          <p:cNvCxnSpPr>
            <a:cxnSpLocks/>
            <a:stCxn id="134" idx="1"/>
            <a:endCxn id="174" idx="1"/>
          </p:cNvCxnSpPr>
          <p:nvPr/>
        </p:nvCxnSpPr>
        <p:spPr>
          <a:xfrm rot="10800000">
            <a:off x="5584350" y="4652152"/>
            <a:ext cx="514541" cy="584586"/>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4" name="连接符: 肘形 143">
            <a:extLst>
              <a:ext uri="{FF2B5EF4-FFF2-40B4-BE49-F238E27FC236}">
                <a16:creationId xmlns:a16="http://schemas.microsoft.com/office/drawing/2014/main" id="{4046D6DC-0BC7-649B-129F-A324ED91B7C7}"/>
              </a:ext>
            </a:extLst>
          </p:cNvPr>
          <p:cNvCxnSpPr>
            <a:cxnSpLocks/>
            <a:stCxn id="134" idx="3"/>
            <a:endCxn id="167" idx="1"/>
          </p:cNvCxnSpPr>
          <p:nvPr/>
        </p:nvCxnSpPr>
        <p:spPr>
          <a:xfrm flipV="1">
            <a:off x="6984602" y="4658315"/>
            <a:ext cx="506251" cy="578424"/>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5" name="连接符: 肘形 144">
            <a:extLst>
              <a:ext uri="{FF2B5EF4-FFF2-40B4-BE49-F238E27FC236}">
                <a16:creationId xmlns:a16="http://schemas.microsoft.com/office/drawing/2014/main" id="{36209745-202F-799E-E462-94CCBBADB61D}"/>
              </a:ext>
            </a:extLst>
          </p:cNvPr>
          <p:cNvCxnSpPr>
            <a:cxnSpLocks/>
            <a:stCxn id="134" idx="3"/>
            <a:endCxn id="165" idx="1"/>
          </p:cNvCxnSpPr>
          <p:nvPr/>
        </p:nvCxnSpPr>
        <p:spPr>
          <a:xfrm flipV="1">
            <a:off x="6984602" y="4658315"/>
            <a:ext cx="1223120" cy="578424"/>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6" name="连接符: 肘形 145">
            <a:extLst>
              <a:ext uri="{FF2B5EF4-FFF2-40B4-BE49-F238E27FC236}">
                <a16:creationId xmlns:a16="http://schemas.microsoft.com/office/drawing/2014/main" id="{E1A4F34F-F851-E2C6-C0D7-6D1CB15A77A9}"/>
              </a:ext>
            </a:extLst>
          </p:cNvPr>
          <p:cNvCxnSpPr>
            <a:cxnSpLocks/>
            <a:stCxn id="134" idx="3"/>
            <a:endCxn id="163" idx="1"/>
          </p:cNvCxnSpPr>
          <p:nvPr/>
        </p:nvCxnSpPr>
        <p:spPr>
          <a:xfrm flipV="1">
            <a:off x="6984602" y="4657398"/>
            <a:ext cx="1937168" cy="579340"/>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7" name="连接符: 肘形 146">
            <a:extLst>
              <a:ext uri="{FF2B5EF4-FFF2-40B4-BE49-F238E27FC236}">
                <a16:creationId xmlns:a16="http://schemas.microsoft.com/office/drawing/2014/main" id="{B304C14D-EF90-D623-B401-CBFC20CBC5B8}"/>
              </a:ext>
            </a:extLst>
          </p:cNvPr>
          <p:cNvCxnSpPr>
            <a:cxnSpLocks/>
            <a:stCxn id="134" idx="3"/>
            <a:endCxn id="161" idx="1"/>
          </p:cNvCxnSpPr>
          <p:nvPr/>
        </p:nvCxnSpPr>
        <p:spPr>
          <a:xfrm flipV="1">
            <a:off x="6984602" y="4657398"/>
            <a:ext cx="2654036" cy="579340"/>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148" name="组合 147">
            <a:extLst>
              <a:ext uri="{FF2B5EF4-FFF2-40B4-BE49-F238E27FC236}">
                <a16:creationId xmlns:a16="http://schemas.microsoft.com/office/drawing/2014/main" id="{1DD4573F-B683-0738-CAB2-33F80A856B56}"/>
              </a:ext>
            </a:extLst>
          </p:cNvPr>
          <p:cNvGrpSpPr/>
          <p:nvPr/>
        </p:nvGrpSpPr>
        <p:grpSpPr>
          <a:xfrm>
            <a:off x="3706838" y="4650140"/>
            <a:ext cx="5651672" cy="1160063"/>
            <a:chOff x="2950449" y="2628817"/>
            <a:chExt cx="3870993" cy="988563"/>
          </a:xfrm>
        </p:grpSpPr>
        <p:sp>
          <p:nvSpPr>
            <p:cNvPr id="149" name="箭头: 上下 61">
              <a:extLst>
                <a:ext uri="{FF2B5EF4-FFF2-40B4-BE49-F238E27FC236}">
                  <a16:creationId xmlns:a16="http://schemas.microsoft.com/office/drawing/2014/main" id="{72D490E7-984D-2AF8-0E96-30A52A827805}"/>
                </a:ext>
              </a:extLst>
            </p:cNvPr>
            <p:cNvSpPr/>
            <p:nvPr/>
          </p:nvSpPr>
          <p:spPr>
            <a:xfrm>
              <a:off x="2950449" y="2637433"/>
              <a:ext cx="120767" cy="975181"/>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alibri" panose="020F0502020204030204" pitchFamily="34" charset="0"/>
                <a:cs typeface="Calibri" panose="020F0502020204030204" pitchFamily="34" charset="0"/>
              </a:endParaRPr>
            </a:p>
          </p:txBody>
        </p:sp>
        <p:sp>
          <p:nvSpPr>
            <p:cNvPr id="150" name="箭头: 上下 61">
              <a:extLst>
                <a:ext uri="{FF2B5EF4-FFF2-40B4-BE49-F238E27FC236}">
                  <a16:creationId xmlns:a16="http://schemas.microsoft.com/office/drawing/2014/main" id="{671C2C50-DB1E-599A-1DEF-365B9A2847EF}"/>
                </a:ext>
              </a:extLst>
            </p:cNvPr>
            <p:cNvSpPr/>
            <p:nvPr/>
          </p:nvSpPr>
          <p:spPr>
            <a:xfrm>
              <a:off x="3450398" y="2642199"/>
              <a:ext cx="120767" cy="975181"/>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alibri" panose="020F0502020204030204" pitchFamily="34" charset="0"/>
                <a:cs typeface="Calibri" panose="020F0502020204030204" pitchFamily="34" charset="0"/>
              </a:endParaRPr>
            </a:p>
          </p:txBody>
        </p:sp>
        <p:sp>
          <p:nvSpPr>
            <p:cNvPr id="151" name="箭头: 上下 61">
              <a:extLst>
                <a:ext uri="{FF2B5EF4-FFF2-40B4-BE49-F238E27FC236}">
                  <a16:creationId xmlns:a16="http://schemas.microsoft.com/office/drawing/2014/main" id="{40F67C50-2357-5F30-304D-6C7706BE928B}"/>
                </a:ext>
              </a:extLst>
            </p:cNvPr>
            <p:cNvSpPr/>
            <p:nvPr/>
          </p:nvSpPr>
          <p:spPr>
            <a:xfrm>
              <a:off x="3918376" y="2631244"/>
              <a:ext cx="120767" cy="975181"/>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alibri" panose="020F0502020204030204" pitchFamily="34" charset="0"/>
                <a:cs typeface="Calibri" panose="020F0502020204030204" pitchFamily="34" charset="0"/>
              </a:endParaRPr>
            </a:p>
          </p:txBody>
        </p:sp>
        <p:sp>
          <p:nvSpPr>
            <p:cNvPr id="152" name="箭头: 上下 61">
              <a:extLst>
                <a:ext uri="{FF2B5EF4-FFF2-40B4-BE49-F238E27FC236}">
                  <a16:creationId xmlns:a16="http://schemas.microsoft.com/office/drawing/2014/main" id="{A938AAD3-130A-93CD-1F0C-CDF49588568A}"/>
                </a:ext>
              </a:extLst>
            </p:cNvPr>
            <p:cNvSpPr/>
            <p:nvPr/>
          </p:nvSpPr>
          <p:spPr>
            <a:xfrm>
              <a:off x="4418325" y="2636010"/>
              <a:ext cx="120767" cy="975181"/>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alibri" panose="020F0502020204030204" pitchFamily="34" charset="0"/>
                <a:cs typeface="Calibri" panose="020F0502020204030204" pitchFamily="34" charset="0"/>
              </a:endParaRPr>
            </a:p>
          </p:txBody>
        </p:sp>
        <p:sp>
          <p:nvSpPr>
            <p:cNvPr id="153" name="箭头: 上下 61">
              <a:extLst>
                <a:ext uri="{FF2B5EF4-FFF2-40B4-BE49-F238E27FC236}">
                  <a16:creationId xmlns:a16="http://schemas.microsoft.com/office/drawing/2014/main" id="{FE5DA4A6-A95F-2A07-016A-F3377BB6A8CB}"/>
                </a:ext>
              </a:extLst>
            </p:cNvPr>
            <p:cNvSpPr/>
            <p:nvPr/>
          </p:nvSpPr>
          <p:spPr>
            <a:xfrm>
              <a:off x="5232799" y="2635006"/>
              <a:ext cx="120767" cy="975181"/>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alibri" panose="020F0502020204030204" pitchFamily="34" charset="0"/>
                <a:cs typeface="Calibri" panose="020F0502020204030204" pitchFamily="34" charset="0"/>
              </a:endParaRPr>
            </a:p>
          </p:txBody>
        </p:sp>
        <p:sp>
          <p:nvSpPr>
            <p:cNvPr id="154" name="箭头: 上下 61">
              <a:extLst>
                <a:ext uri="{FF2B5EF4-FFF2-40B4-BE49-F238E27FC236}">
                  <a16:creationId xmlns:a16="http://schemas.microsoft.com/office/drawing/2014/main" id="{BA0DEE8C-EDAA-6774-DB8F-3309BEE8F26D}"/>
                </a:ext>
              </a:extLst>
            </p:cNvPr>
            <p:cNvSpPr/>
            <p:nvPr/>
          </p:nvSpPr>
          <p:spPr>
            <a:xfrm>
              <a:off x="5732748" y="2639772"/>
              <a:ext cx="120767" cy="975181"/>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alibri" panose="020F0502020204030204" pitchFamily="34" charset="0"/>
                <a:cs typeface="Calibri" panose="020F0502020204030204" pitchFamily="34" charset="0"/>
              </a:endParaRPr>
            </a:p>
          </p:txBody>
        </p:sp>
        <p:sp>
          <p:nvSpPr>
            <p:cNvPr id="155" name="箭头: 上下 61">
              <a:extLst>
                <a:ext uri="{FF2B5EF4-FFF2-40B4-BE49-F238E27FC236}">
                  <a16:creationId xmlns:a16="http://schemas.microsoft.com/office/drawing/2014/main" id="{A6698011-4306-AEB6-A9DC-C941BFD9E869}"/>
                </a:ext>
              </a:extLst>
            </p:cNvPr>
            <p:cNvSpPr/>
            <p:nvPr/>
          </p:nvSpPr>
          <p:spPr>
            <a:xfrm>
              <a:off x="6200726" y="2628817"/>
              <a:ext cx="120767" cy="975181"/>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alibri" panose="020F0502020204030204" pitchFamily="34" charset="0"/>
                <a:cs typeface="Calibri" panose="020F0502020204030204" pitchFamily="34" charset="0"/>
              </a:endParaRPr>
            </a:p>
          </p:txBody>
        </p:sp>
        <p:sp>
          <p:nvSpPr>
            <p:cNvPr id="156" name="箭头: 上下 61">
              <a:extLst>
                <a:ext uri="{FF2B5EF4-FFF2-40B4-BE49-F238E27FC236}">
                  <a16:creationId xmlns:a16="http://schemas.microsoft.com/office/drawing/2014/main" id="{D2428F92-5969-8B53-B1BA-08CD203BF8A9}"/>
                </a:ext>
              </a:extLst>
            </p:cNvPr>
            <p:cNvSpPr/>
            <p:nvPr/>
          </p:nvSpPr>
          <p:spPr>
            <a:xfrm>
              <a:off x="6700675" y="2633583"/>
              <a:ext cx="120767" cy="975181"/>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alibri" panose="020F0502020204030204" pitchFamily="34" charset="0"/>
                <a:cs typeface="Calibri" panose="020F0502020204030204" pitchFamily="34" charset="0"/>
              </a:endParaRPr>
            </a:p>
          </p:txBody>
        </p:sp>
      </p:grpSp>
      <p:sp>
        <p:nvSpPr>
          <p:cNvPr id="183" name="矩形: 圆角 47">
            <a:extLst>
              <a:ext uri="{FF2B5EF4-FFF2-40B4-BE49-F238E27FC236}">
                <a16:creationId xmlns:a16="http://schemas.microsoft.com/office/drawing/2014/main" id="{B331CA02-B79E-D142-B292-6D33DFFC07A3}"/>
              </a:ext>
            </a:extLst>
          </p:cNvPr>
          <p:cNvSpPr/>
          <p:nvPr/>
        </p:nvSpPr>
        <p:spPr>
          <a:xfrm rot="16200000">
            <a:off x="1004882" y="4164065"/>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dirty="0">
                <a:latin typeface="Calibri" panose="020F0502020204030204" pitchFamily="34" charset="0"/>
                <a:ea typeface="Calibri" panose="020F0502020204030204" pitchFamily="34" charset="0"/>
                <a:cs typeface="Calibri" panose="020F0502020204030204" pitchFamily="34" charset="0"/>
              </a:rPr>
              <a:t>GPU</a:t>
            </a:r>
            <a:endParaRPr lang="zh-CN" altLang="en-US" sz="2000" dirty="0">
              <a:latin typeface="Calibri" panose="020F0502020204030204" pitchFamily="34" charset="0"/>
              <a:cs typeface="Calibri" panose="020F0502020204030204" pitchFamily="34" charset="0"/>
            </a:endParaRPr>
          </a:p>
        </p:txBody>
      </p:sp>
      <p:sp>
        <p:nvSpPr>
          <p:cNvPr id="184" name="矩形: 圆角 47">
            <a:extLst>
              <a:ext uri="{FF2B5EF4-FFF2-40B4-BE49-F238E27FC236}">
                <a16:creationId xmlns:a16="http://schemas.microsoft.com/office/drawing/2014/main" id="{1FB28178-C27B-2801-6494-2E5D1B6AE2A0}"/>
              </a:ext>
            </a:extLst>
          </p:cNvPr>
          <p:cNvSpPr/>
          <p:nvPr/>
        </p:nvSpPr>
        <p:spPr>
          <a:xfrm rot="16200000">
            <a:off x="1618500" y="4164064"/>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dirty="0">
                <a:latin typeface="Calibri" panose="020F0502020204030204" pitchFamily="34" charset="0"/>
                <a:ea typeface="Calibri" panose="020F0502020204030204" pitchFamily="34" charset="0"/>
                <a:cs typeface="Calibri" panose="020F0502020204030204" pitchFamily="34" charset="0"/>
              </a:rPr>
              <a:t>NIC</a:t>
            </a:r>
            <a:endParaRPr lang="zh-CN" altLang="en-US" sz="2000" dirty="0">
              <a:latin typeface="Calibri" panose="020F0502020204030204" pitchFamily="34" charset="0"/>
              <a:cs typeface="Calibri" panose="020F0502020204030204" pitchFamily="34" charset="0"/>
            </a:endParaRPr>
          </a:p>
        </p:txBody>
      </p:sp>
      <p:sp>
        <p:nvSpPr>
          <p:cNvPr id="185" name="矩形: 圆角 47">
            <a:extLst>
              <a:ext uri="{FF2B5EF4-FFF2-40B4-BE49-F238E27FC236}">
                <a16:creationId xmlns:a16="http://schemas.microsoft.com/office/drawing/2014/main" id="{35EB9BAA-900B-AC2A-5245-4B918CFF041D}"/>
              </a:ext>
            </a:extLst>
          </p:cNvPr>
          <p:cNvSpPr/>
          <p:nvPr/>
        </p:nvSpPr>
        <p:spPr>
          <a:xfrm rot="16200000">
            <a:off x="1665911" y="4122789"/>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dirty="0">
                <a:latin typeface="Calibri" panose="020F0502020204030204" pitchFamily="34" charset="0"/>
                <a:ea typeface="Calibri" panose="020F0502020204030204" pitchFamily="34" charset="0"/>
                <a:cs typeface="Calibri" panose="020F0502020204030204" pitchFamily="34" charset="0"/>
              </a:rPr>
              <a:t>NIC</a:t>
            </a:r>
            <a:endParaRPr lang="zh-CN" altLang="en-US" sz="2000" dirty="0">
              <a:latin typeface="Calibri" panose="020F0502020204030204" pitchFamily="34" charset="0"/>
              <a:cs typeface="Calibri" panose="020F0502020204030204" pitchFamily="34" charset="0"/>
            </a:endParaRPr>
          </a:p>
        </p:txBody>
      </p:sp>
      <p:sp>
        <p:nvSpPr>
          <p:cNvPr id="186" name="矩形: 圆角 47">
            <a:extLst>
              <a:ext uri="{FF2B5EF4-FFF2-40B4-BE49-F238E27FC236}">
                <a16:creationId xmlns:a16="http://schemas.microsoft.com/office/drawing/2014/main" id="{CFFA1CDA-2BA6-3256-7956-A01A7F5CCC4C}"/>
              </a:ext>
            </a:extLst>
          </p:cNvPr>
          <p:cNvSpPr/>
          <p:nvPr/>
        </p:nvSpPr>
        <p:spPr>
          <a:xfrm rot="16200000">
            <a:off x="1709433" y="4081514"/>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dirty="0">
                <a:latin typeface="Calibri" panose="020F0502020204030204" pitchFamily="34" charset="0"/>
                <a:ea typeface="Calibri" panose="020F0502020204030204" pitchFamily="34" charset="0"/>
                <a:cs typeface="Calibri" panose="020F0502020204030204" pitchFamily="34" charset="0"/>
              </a:rPr>
              <a:t>NIC</a:t>
            </a:r>
            <a:endParaRPr lang="zh-CN" altLang="en-US" sz="2000" dirty="0">
              <a:latin typeface="Calibri" panose="020F0502020204030204" pitchFamily="34" charset="0"/>
              <a:cs typeface="Calibri" panose="020F0502020204030204" pitchFamily="34" charset="0"/>
            </a:endParaRPr>
          </a:p>
        </p:txBody>
      </p:sp>
      <p:sp>
        <p:nvSpPr>
          <p:cNvPr id="187" name="矩形: 圆角 47">
            <a:extLst>
              <a:ext uri="{FF2B5EF4-FFF2-40B4-BE49-F238E27FC236}">
                <a16:creationId xmlns:a16="http://schemas.microsoft.com/office/drawing/2014/main" id="{AF0F9EB5-546E-EF3E-3C38-BAA571C739AA}"/>
              </a:ext>
            </a:extLst>
          </p:cNvPr>
          <p:cNvSpPr/>
          <p:nvPr/>
        </p:nvSpPr>
        <p:spPr>
          <a:xfrm rot="16200000">
            <a:off x="1753947" y="4040239"/>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dirty="0">
                <a:latin typeface="Calibri" panose="020F0502020204030204" pitchFamily="34" charset="0"/>
                <a:ea typeface="Calibri" panose="020F0502020204030204" pitchFamily="34" charset="0"/>
                <a:cs typeface="Calibri" panose="020F0502020204030204" pitchFamily="34" charset="0"/>
              </a:rPr>
              <a:t>NIC</a:t>
            </a:r>
            <a:endParaRPr lang="zh-CN" altLang="en-US" sz="2000" dirty="0">
              <a:latin typeface="Calibri" panose="020F0502020204030204" pitchFamily="34" charset="0"/>
              <a:cs typeface="Calibri" panose="020F0502020204030204" pitchFamily="34" charset="0"/>
            </a:endParaRPr>
          </a:p>
        </p:txBody>
      </p:sp>
      <p:sp>
        <p:nvSpPr>
          <p:cNvPr id="188" name="矩形: 圆角 47">
            <a:extLst>
              <a:ext uri="{FF2B5EF4-FFF2-40B4-BE49-F238E27FC236}">
                <a16:creationId xmlns:a16="http://schemas.microsoft.com/office/drawing/2014/main" id="{C0F29D71-30B6-A144-0525-585FE770E458}"/>
              </a:ext>
            </a:extLst>
          </p:cNvPr>
          <p:cNvSpPr/>
          <p:nvPr/>
        </p:nvSpPr>
        <p:spPr>
          <a:xfrm rot="16200000">
            <a:off x="1043266" y="4122790"/>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dirty="0">
                <a:latin typeface="Calibri" panose="020F0502020204030204" pitchFamily="34" charset="0"/>
                <a:ea typeface="Calibri" panose="020F0502020204030204" pitchFamily="34" charset="0"/>
                <a:cs typeface="Calibri" panose="020F0502020204030204" pitchFamily="34" charset="0"/>
              </a:rPr>
              <a:t>GPU</a:t>
            </a:r>
            <a:endParaRPr lang="zh-CN" altLang="en-US" sz="2000" dirty="0">
              <a:latin typeface="Calibri" panose="020F0502020204030204" pitchFamily="34" charset="0"/>
              <a:cs typeface="Calibri" panose="020F0502020204030204" pitchFamily="34" charset="0"/>
            </a:endParaRPr>
          </a:p>
        </p:txBody>
      </p:sp>
      <p:sp>
        <p:nvSpPr>
          <p:cNvPr id="189" name="矩形: 圆角 47">
            <a:extLst>
              <a:ext uri="{FF2B5EF4-FFF2-40B4-BE49-F238E27FC236}">
                <a16:creationId xmlns:a16="http://schemas.microsoft.com/office/drawing/2014/main" id="{0AB9A4DB-C38F-95C9-4453-DF60A539939C}"/>
              </a:ext>
            </a:extLst>
          </p:cNvPr>
          <p:cNvSpPr/>
          <p:nvPr/>
        </p:nvSpPr>
        <p:spPr>
          <a:xfrm rot="16200000">
            <a:off x="1081651" y="4081514"/>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dirty="0">
                <a:latin typeface="Calibri" panose="020F0502020204030204" pitchFamily="34" charset="0"/>
                <a:ea typeface="Calibri" panose="020F0502020204030204" pitchFamily="34" charset="0"/>
                <a:cs typeface="Calibri" panose="020F0502020204030204" pitchFamily="34" charset="0"/>
              </a:rPr>
              <a:t>GPU</a:t>
            </a:r>
            <a:endParaRPr lang="zh-CN" altLang="en-US" sz="2000" dirty="0">
              <a:latin typeface="Calibri" panose="020F0502020204030204" pitchFamily="34" charset="0"/>
              <a:cs typeface="Calibri" panose="020F0502020204030204" pitchFamily="34" charset="0"/>
            </a:endParaRPr>
          </a:p>
        </p:txBody>
      </p:sp>
      <p:sp>
        <p:nvSpPr>
          <p:cNvPr id="190" name="矩形: 圆角 47">
            <a:extLst>
              <a:ext uri="{FF2B5EF4-FFF2-40B4-BE49-F238E27FC236}">
                <a16:creationId xmlns:a16="http://schemas.microsoft.com/office/drawing/2014/main" id="{7CADCF60-8FD7-EC18-7CDD-E8D85F1B379D}"/>
              </a:ext>
            </a:extLst>
          </p:cNvPr>
          <p:cNvSpPr/>
          <p:nvPr/>
        </p:nvSpPr>
        <p:spPr>
          <a:xfrm rot="16200000">
            <a:off x="1126166" y="4047060"/>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dirty="0">
                <a:latin typeface="Calibri" panose="020F0502020204030204" pitchFamily="34" charset="0"/>
                <a:ea typeface="Calibri" panose="020F0502020204030204" pitchFamily="34" charset="0"/>
                <a:cs typeface="Calibri" panose="020F0502020204030204" pitchFamily="34" charset="0"/>
              </a:rPr>
              <a:t>GPU</a:t>
            </a:r>
            <a:endParaRPr lang="zh-CN" altLang="en-US" sz="2000" dirty="0">
              <a:latin typeface="Calibri" panose="020F0502020204030204" pitchFamily="34" charset="0"/>
              <a:cs typeface="Calibri" panose="020F0502020204030204" pitchFamily="34" charset="0"/>
            </a:endParaRPr>
          </a:p>
        </p:txBody>
      </p:sp>
      <p:sp>
        <p:nvSpPr>
          <p:cNvPr id="194" name="箭头: 上下 61">
            <a:extLst>
              <a:ext uri="{FF2B5EF4-FFF2-40B4-BE49-F238E27FC236}">
                <a16:creationId xmlns:a16="http://schemas.microsoft.com/office/drawing/2014/main" id="{752D3DF9-E285-4FF3-5D5A-4FA4B5980009}"/>
              </a:ext>
            </a:extLst>
          </p:cNvPr>
          <p:cNvSpPr/>
          <p:nvPr/>
        </p:nvSpPr>
        <p:spPr>
          <a:xfrm>
            <a:off x="1868761" y="4652148"/>
            <a:ext cx="176321" cy="1144360"/>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alibri" panose="020F0502020204030204" pitchFamily="34" charset="0"/>
              <a:cs typeface="Calibri" panose="020F0502020204030204" pitchFamily="34" charset="0"/>
            </a:endParaRPr>
          </a:p>
        </p:txBody>
      </p:sp>
      <p:sp>
        <p:nvSpPr>
          <p:cNvPr id="195" name="矩形: 圆角 47">
            <a:extLst>
              <a:ext uri="{FF2B5EF4-FFF2-40B4-BE49-F238E27FC236}">
                <a16:creationId xmlns:a16="http://schemas.microsoft.com/office/drawing/2014/main" id="{790E39CA-A3CE-2B73-A69B-5181256DFB33}"/>
              </a:ext>
            </a:extLst>
          </p:cNvPr>
          <p:cNvSpPr/>
          <p:nvPr/>
        </p:nvSpPr>
        <p:spPr>
          <a:xfrm>
            <a:off x="1030635" y="3378561"/>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latin typeface="Calibri" panose="020F0502020204030204" pitchFamily="34" charset="0"/>
                <a:ea typeface="Calibri" panose="020F0502020204030204" pitchFamily="34" charset="0"/>
                <a:cs typeface="Calibri" panose="020F0502020204030204" pitchFamily="34" charset="0"/>
              </a:rPr>
              <a:t>PCIe Switches</a:t>
            </a:r>
            <a:endParaRPr lang="zh-CN" altLang="en-US" dirty="0">
              <a:latin typeface="Calibri" panose="020F0502020204030204" pitchFamily="34" charset="0"/>
              <a:cs typeface="Calibri" panose="020F0502020204030204" pitchFamily="34" charset="0"/>
            </a:endParaRPr>
          </a:p>
        </p:txBody>
      </p:sp>
      <p:cxnSp>
        <p:nvCxnSpPr>
          <p:cNvPr id="196" name="直接箭头连接符 64">
            <a:extLst>
              <a:ext uri="{FF2B5EF4-FFF2-40B4-BE49-F238E27FC236}">
                <a16:creationId xmlns:a16="http://schemas.microsoft.com/office/drawing/2014/main" id="{0F4724A9-AC78-F623-2EB8-06166877126B}"/>
              </a:ext>
            </a:extLst>
          </p:cNvPr>
          <p:cNvCxnSpPr>
            <a:cxnSpLocks/>
            <a:stCxn id="195" idx="2"/>
            <a:endCxn id="190" idx="3"/>
          </p:cNvCxnSpPr>
          <p:nvPr/>
        </p:nvCxnSpPr>
        <p:spPr>
          <a:xfrm flipH="1">
            <a:off x="1468801" y="3704515"/>
            <a:ext cx="244414" cy="14535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9" name="直接箭头连接符 64">
            <a:extLst>
              <a:ext uri="{FF2B5EF4-FFF2-40B4-BE49-F238E27FC236}">
                <a16:creationId xmlns:a16="http://schemas.microsoft.com/office/drawing/2014/main" id="{0621F355-29A9-09C7-87BB-E1BBF3558E40}"/>
              </a:ext>
            </a:extLst>
          </p:cNvPr>
          <p:cNvCxnSpPr>
            <a:cxnSpLocks/>
            <a:stCxn id="195" idx="2"/>
            <a:endCxn id="187" idx="3"/>
          </p:cNvCxnSpPr>
          <p:nvPr/>
        </p:nvCxnSpPr>
        <p:spPr>
          <a:xfrm>
            <a:off x="1713215" y="3704515"/>
            <a:ext cx="383368" cy="13853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3" name="矩形: 圆角 47">
            <a:extLst>
              <a:ext uri="{FF2B5EF4-FFF2-40B4-BE49-F238E27FC236}">
                <a16:creationId xmlns:a16="http://schemas.microsoft.com/office/drawing/2014/main" id="{D7AB7DA5-CA11-3934-8D36-4A70CF48CB23}"/>
              </a:ext>
            </a:extLst>
          </p:cNvPr>
          <p:cNvSpPr/>
          <p:nvPr/>
        </p:nvSpPr>
        <p:spPr>
          <a:xfrm>
            <a:off x="1202069" y="2569465"/>
            <a:ext cx="939303" cy="440992"/>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CPU</a:t>
            </a:r>
            <a:endParaRPr lang="zh-CN" altLang="en-US">
              <a:latin typeface="Calibri" panose="020F0502020204030204" pitchFamily="34" charset="0"/>
              <a:cs typeface="Calibri" panose="020F0502020204030204" pitchFamily="34" charset="0"/>
            </a:endParaRPr>
          </a:p>
        </p:txBody>
      </p:sp>
      <p:sp>
        <p:nvSpPr>
          <p:cNvPr id="204" name="矩形: 圆角 47">
            <a:extLst>
              <a:ext uri="{FF2B5EF4-FFF2-40B4-BE49-F238E27FC236}">
                <a16:creationId xmlns:a16="http://schemas.microsoft.com/office/drawing/2014/main" id="{FBAD7D43-4947-4CF2-CCB1-C9BD05C816A1}"/>
              </a:ext>
            </a:extLst>
          </p:cNvPr>
          <p:cNvSpPr/>
          <p:nvPr/>
        </p:nvSpPr>
        <p:spPr>
          <a:xfrm>
            <a:off x="1239716" y="2613435"/>
            <a:ext cx="939303" cy="440992"/>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dirty="0">
                <a:latin typeface="Calibri" panose="020F0502020204030204" pitchFamily="34" charset="0"/>
                <a:ea typeface="Calibri" panose="020F0502020204030204" pitchFamily="34" charset="0"/>
                <a:cs typeface="Calibri" panose="020F0502020204030204" pitchFamily="34" charset="0"/>
              </a:rPr>
              <a:t>CPU</a:t>
            </a:r>
            <a:endParaRPr lang="zh-CN" altLang="en-US" dirty="0">
              <a:latin typeface="Calibri" panose="020F0502020204030204" pitchFamily="34" charset="0"/>
              <a:cs typeface="Calibri" panose="020F0502020204030204" pitchFamily="34" charset="0"/>
            </a:endParaRPr>
          </a:p>
        </p:txBody>
      </p:sp>
      <p:cxnSp>
        <p:nvCxnSpPr>
          <p:cNvPr id="205" name="直接箭头连接符 64">
            <a:extLst>
              <a:ext uri="{FF2B5EF4-FFF2-40B4-BE49-F238E27FC236}">
                <a16:creationId xmlns:a16="http://schemas.microsoft.com/office/drawing/2014/main" id="{E7F6630D-9968-F009-C6C7-B2D8630AC02A}"/>
              </a:ext>
            </a:extLst>
          </p:cNvPr>
          <p:cNvCxnSpPr>
            <a:cxnSpLocks/>
            <a:endCxn id="195" idx="0"/>
          </p:cNvCxnSpPr>
          <p:nvPr/>
        </p:nvCxnSpPr>
        <p:spPr>
          <a:xfrm flipH="1">
            <a:off x="1713215" y="3047008"/>
            <a:ext cx="2562" cy="331553"/>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3" name="组合 2">
            <a:extLst>
              <a:ext uri="{FF2B5EF4-FFF2-40B4-BE49-F238E27FC236}">
                <a16:creationId xmlns:a16="http://schemas.microsoft.com/office/drawing/2014/main" id="{F57FFCEB-5D2B-93A4-35D8-3D36E3E95533}"/>
              </a:ext>
            </a:extLst>
          </p:cNvPr>
          <p:cNvGrpSpPr/>
          <p:nvPr/>
        </p:nvGrpSpPr>
        <p:grpSpPr>
          <a:xfrm>
            <a:off x="10300646" y="4538836"/>
            <a:ext cx="1117864" cy="935835"/>
            <a:chOff x="789704" y="1677015"/>
            <a:chExt cx="817710" cy="363179"/>
          </a:xfrm>
        </p:grpSpPr>
        <p:sp>
          <p:nvSpPr>
            <p:cNvPr id="6" name="矩形: 圆角 47">
              <a:extLst>
                <a:ext uri="{FF2B5EF4-FFF2-40B4-BE49-F238E27FC236}">
                  <a16:creationId xmlns:a16="http://schemas.microsoft.com/office/drawing/2014/main" id="{1CFEE515-66D1-766B-05ED-693682E0740B}"/>
                </a:ext>
              </a:extLst>
            </p:cNvPr>
            <p:cNvSpPr/>
            <p:nvPr/>
          </p:nvSpPr>
          <p:spPr>
            <a:xfrm>
              <a:off x="789704" y="1677015"/>
              <a:ext cx="759391" cy="30204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9" name="矩形: 圆角 47">
              <a:extLst>
                <a:ext uri="{FF2B5EF4-FFF2-40B4-BE49-F238E27FC236}">
                  <a16:creationId xmlns:a16="http://schemas.microsoft.com/office/drawing/2014/main" id="{1C0E3554-A6D4-AEC9-EECF-A6038307AEF0}"/>
                </a:ext>
              </a:extLst>
            </p:cNvPr>
            <p:cNvSpPr/>
            <p:nvPr/>
          </p:nvSpPr>
          <p:spPr>
            <a:xfrm>
              <a:off x="818763" y="1708548"/>
              <a:ext cx="759391" cy="30204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10" name="矩形: 圆角 47">
              <a:extLst>
                <a:ext uri="{FF2B5EF4-FFF2-40B4-BE49-F238E27FC236}">
                  <a16:creationId xmlns:a16="http://schemas.microsoft.com/office/drawing/2014/main" id="{BA2FC6F7-9C68-65DA-D9C3-E41E090E1568}"/>
                </a:ext>
              </a:extLst>
            </p:cNvPr>
            <p:cNvSpPr/>
            <p:nvPr/>
          </p:nvSpPr>
          <p:spPr>
            <a:xfrm>
              <a:off x="848023" y="1738146"/>
              <a:ext cx="759391" cy="30204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err="1">
                  <a:latin typeface="Calibri" panose="020F0502020204030204" pitchFamily="34" charset="0"/>
                  <a:ea typeface="Calibri" panose="020F0502020204030204" pitchFamily="34" charset="0"/>
                  <a:cs typeface="Calibri" panose="020F0502020204030204" pitchFamily="34" charset="0"/>
                </a:rPr>
                <a:t>NVMe</a:t>
              </a:r>
              <a:r>
                <a:rPr lang="en-US" altLang="zh-CN" dirty="0">
                  <a:latin typeface="Calibri" panose="020F0502020204030204" pitchFamily="34" charset="0"/>
                  <a:ea typeface="Calibri" panose="020F0502020204030204" pitchFamily="34" charset="0"/>
                  <a:cs typeface="Calibri" panose="020F0502020204030204" pitchFamily="34" charset="0"/>
                </a:rPr>
                <a:t>-of Attached</a:t>
              </a:r>
            </a:p>
            <a:p>
              <a:pPr algn="ctr"/>
              <a:r>
                <a:rPr lang="en-US" altLang="zh-CN" dirty="0">
                  <a:latin typeface="Calibri" panose="020F0502020204030204" pitchFamily="34" charset="0"/>
                  <a:ea typeface="Calibri" panose="020F0502020204030204" pitchFamily="34" charset="0"/>
                  <a:cs typeface="Calibri" panose="020F0502020204030204" pitchFamily="34" charset="0"/>
                </a:rPr>
                <a:t>SSD</a:t>
              </a:r>
              <a:endParaRPr lang="zh-CN" altLang="en-US" dirty="0">
                <a:latin typeface="Calibri" panose="020F0502020204030204" pitchFamily="34" charset="0"/>
                <a:cs typeface="Calibri" panose="020F0502020204030204" pitchFamily="34" charset="0"/>
              </a:endParaRPr>
            </a:p>
          </p:txBody>
        </p:sp>
      </p:grpSp>
      <p:sp>
        <p:nvSpPr>
          <p:cNvPr id="11" name="箭头: 上下 61">
            <a:extLst>
              <a:ext uri="{FF2B5EF4-FFF2-40B4-BE49-F238E27FC236}">
                <a16:creationId xmlns:a16="http://schemas.microsoft.com/office/drawing/2014/main" id="{D14BA5E6-C7F1-3A73-D0BC-30382555CC8E}"/>
              </a:ext>
            </a:extLst>
          </p:cNvPr>
          <p:cNvSpPr/>
          <p:nvPr/>
        </p:nvSpPr>
        <p:spPr>
          <a:xfrm rot="16200000">
            <a:off x="9712068" y="4469710"/>
            <a:ext cx="190826" cy="991484"/>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alibri" panose="020F0502020204030204" pitchFamily="34" charset="0"/>
              <a:cs typeface="Calibri" panose="020F0502020204030204" pitchFamily="34" charset="0"/>
            </a:endParaRPr>
          </a:p>
        </p:txBody>
      </p:sp>
      <p:sp>
        <p:nvSpPr>
          <p:cNvPr id="12" name="文本框 11">
            <a:extLst>
              <a:ext uri="{FF2B5EF4-FFF2-40B4-BE49-F238E27FC236}">
                <a16:creationId xmlns:a16="http://schemas.microsoft.com/office/drawing/2014/main" id="{146F221B-62C1-194A-0618-A7D585CBAFAB}"/>
              </a:ext>
            </a:extLst>
          </p:cNvPr>
          <p:cNvSpPr txBox="1"/>
          <p:nvPr/>
        </p:nvSpPr>
        <p:spPr>
          <a:xfrm>
            <a:off x="1248722" y="2015171"/>
            <a:ext cx="963194" cy="369332"/>
          </a:xfrm>
          <a:prstGeom prst="rect">
            <a:avLst/>
          </a:prstGeom>
          <a:noFill/>
        </p:spPr>
        <p:txBody>
          <a:bodyPr wrap="square" rtlCol="0">
            <a:spAutoFit/>
          </a:bodyPr>
          <a:lstStyle/>
          <a:p>
            <a:r>
              <a:rPr lang="en-US" altLang="zh-CN" dirty="0">
                <a:latin typeface="Consolas" panose="020B0609020204030204" pitchFamily="49" charset="0"/>
              </a:rPr>
              <a:t>Node 1</a:t>
            </a:r>
            <a:endParaRPr lang="zh-CN" altLang="en-US" dirty="0">
              <a:latin typeface="Consolas" panose="020B0609020204030204" pitchFamily="49" charset="0"/>
            </a:endParaRPr>
          </a:p>
        </p:txBody>
      </p:sp>
      <p:sp>
        <p:nvSpPr>
          <p:cNvPr id="13" name="文本框 12">
            <a:extLst>
              <a:ext uri="{FF2B5EF4-FFF2-40B4-BE49-F238E27FC236}">
                <a16:creationId xmlns:a16="http://schemas.microsoft.com/office/drawing/2014/main" id="{8817C4FA-8B9D-E8A6-48C3-AEE87302E17D}"/>
              </a:ext>
            </a:extLst>
          </p:cNvPr>
          <p:cNvSpPr txBox="1"/>
          <p:nvPr/>
        </p:nvSpPr>
        <p:spPr>
          <a:xfrm>
            <a:off x="5614403" y="2020672"/>
            <a:ext cx="963194" cy="369332"/>
          </a:xfrm>
          <a:prstGeom prst="rect">
            <a:avLst/>
          </a:prstGeom>
          <a:noFill/>
        </p:spPr>
        <p:txBody>
          <a:bodyPr wrap="square" rtlCol="0">
            <a:spAutoFit/>
          </a:bodyPr>
          <a:lstStyle/>
          <a:p>
            <a:r>
              <a:rPr lang="en-US" altLang="zh-CN" dirty="0">
                <a:latin typeface="Consolas" panose="020B0609020204030204" pitchFamily="49" charset="0"/>
              </a:rPr>
              <a:t>Node 2</a:t>
            </a:r>
            <a:endParaRPr lang="zh-CN" altLang="en-US" dirty="0">
              <a:latin typeface="Consolas" panose="020B0609020204030204" pitchFamily="49" charset="0"/>
            </a:endParaRPr>
          </a:p>
        </p:txBody>
      </p:sp>
      <p:sp>
        <p:nvSpPr>
          <p:cNvPr id="15" name="内容占位符 2">
            <a:extLst>
              <a:ext uri="{FF2B5EF4-FFF2-40B4-BE49-F238E27FC236}">
                <a16:creationId xmlns:a16="http://schemas.microsoft.com/office/drawing/2014/main" id="{911E5135-47E0-63B4-A0F1-017666ADEF44}"/>
              </a:ext>
            </a:extLst>
          </p:cNvPr>
          <p:cNvSpPr>
            <a:spLocks noGrp="1"/>
          </p:cNvSpPr>
          <p:nvPr>
            <p:ph idx="1"/>
          </p:nvPr>
        </p:nvSpPr>
        <p:spPr>
          <a:xfrm>
            <a:off x="443590" y="1248307"/>
            <a:ext cx="10515600" cy="1070977"/>
          </a:xfrm>
        </p:spPr>
        <p:txBody>
          <a:bodyPr>
            <a:normAutofit/>
          </a:bodyPr>
          <a:lstStyle/>
          <a:p>
            <a:r>
              <a:rPr lang="en-US" altLang="zh-CN" sz="2800" dirty="0"/>
              <a:t>Multiple paths coexist within the same cluster</a:t>
            </a:r>
          </a:p>
        </p:txBody>
      </p:sp>
      <p:sp>
        <p:nvSpPr>
          <p:cNvPr id="16" name="箭头: 手杖形 15">
            <a:extLst>
              <a:ext uri="{FF2B5EF4-FFF2-40B4-BE49-F238E27FC236}">
                <a16:creationId xmlns:a16="http://schemas.microsoft.com/office/drawing/2014/main" id="{C1253065-7673-8ED1-84CF-CDC866669B1E}"/>
              </a:ext>
            </a:extLst>
          </p:cNvPr>
          <p:cNvSpPr/>
          <p:nvPr/>
        </p:nvSpPr>
        <p:spPr>
          <a:xfrm flipV="1">
            <a:off x="4827482" y="4649185"/>
            <a:ext cx="2787935" cy="573466"/>
          </a:xfrm>
          <a:prstGeom prst="uturnArrow">
            <a:avLst>
              <a:gd name="adj1" fmla="val 16695"/>
              <a:gd name="adj2" fmla="val 19367"/>
              <a:gd name="adj3" fmla="val 29333"/>
              <a:gd name="adj4" fmla="val 43750"/>
              <a:gd name="adj5" fmla="val 98253"/>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文本框 16">
            <a:extLst>
              <a:ext uri="{FF2B5EF4-FFF2-40B4-BE49-F238E27FC236}">
                <a16:creationId xmlns:a16="http://schemas.microsoft.com/office/drawing/2014/main" id="{F6203721-66E1-C7A0-EF3F-81A63AA21BFC}"/>
              </a:ext>
            </a:extLst>
          </p:cNvPr>
          <p:cNvSpPr txBox="1"/>
          <p:nvPr/>
        </p:nvSpPr>
        <p:spPr>
          <a:xfrm>
            <a:off x="5614403" y="4967217"/>
            <a:ext cx="945376" cy="400110"/>
          </a:xfrm>
          <a:prstGeom prst="rect">
            <a:avLst/>
          </a:prstGeom>
          <a:solidFill>
            <a:srgbClr val="FFC000"/>
          </a:solidFill>
        </p:spPr>
        <p:txBody>
          <a:bodyPr wrap="square" rtlCol="0">
            <a:spAutoFit/>
          </a:bodyPr>
          <a:lstStyle/>
          <a:p>
            <a:pPr algn="ctr"/>
            <a:r>
              <a:rPr lang="en-US" altLang="zh-CN" sz="2000" b="1" dirty="0" err="1">
                <a:latin typeface="Calibri" panose="020F0502020204030204" pitchFamily="34" charset="0"/>
                <a:ea typeface="Calibri" panose="020F0502020204030204" pitchFamily="34" charset="0"/>
                <a:cs typeface="Calibri" panose="020F0502020204030204" pitchFamily="34" charset="0"/>
              </a:rPr>
              <a:t>NVLink</a:t>
            </a:r>
            <a:endParaRPr lang="zh-CN" altLang="en-US" b="1" dirty="0">
              <a:latin typeface="Calibri" panose="020F0502020204030204" pitchFamily="34" charset="0"/>
              <a:cs typeface="Calibri" panose="020F0502020204030204" pitchFamily="34" charset="0"/>
            </a:endParaRPr>
          </a:p>
        </p:txBody>
      </p:sp>
      <p:sp>
        <p:nvSpPr>
          <p:cNvPr id="18" name="箭头: 手杖形 17">
            <a:extLst>
              <a:ext uri="{FF2B5EF4-FFF2-40B4-BE49-F238E27FC236}">
                <a16:creationId xmlns:a16="http://schemas.microsoft.com/office/drawing/2014/main" id="{706BB64B-1463-832B-2C19-7AE2CCB64EC0}"/>
              </a:ext>
            </a:extLst>
          </p:cNvPr>
          <p:cNvSpPr/>
          <p:nvPr/>
        </p:nvSpPr>
        <p:spPr>
          <a:xfrm flipH="1" flipV="1">
            <a:off x="1223992" y="4708135"/>
            <a:ext cx="3689185" cy="1117959"/>
          </a:xfrm>
          <a:prstGeom prst="uturnArrow">
            <a:avLst>
              <a:gd name="adj1" fmla="val 7749"/>
              <a:gd name="adj2" fmla="val 9718"/>
              <a:gd name="adj3" fmla="val 11155"/>
              <a:gd name="adj4" fmla="val 18891"/>
              <a:gd name="adj5" fmla="val 100000"/>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 name="文本框 18">
            <a:extLst>
              <a:ext uri="{FF2B5EF4-FFF2-40B4-BE49-F238E27FC236}">
                <a16:creationId xmlns:a16="http://schemas.microsoft.com/office/drawing/2014/main" id="{957AB870-5DE3-5C9A-E613-F2FD4AC88240}"/>
              </a:ext>
            </a:extLst>
          </p:cNvPr>
          <p:cNvSpPr txBox="1"/>
          <p:nvPr/>
        </p:nvSpPr>
        <p:spPr>
          <a:xfrm>
            <a:off x="1863098" y="5591177"/>
            <a:ext cx="2153664" cy="400110"/>
          </a:xfrm>
          <a:prstGeom prst="rect">
            <a:avLst/>
          </a:prstGeom>
          <a:solidFill>
            <a:srgbClr val="FFC000"/>
          </a:solidFill>
        </p:spPr>
        <p:txBody>
          <a:bodyPr wrap="square" rtlCol="0">
            <a:spAutoFit/>
          </a:bodyPr>
          <a:lstStyle/>
          <a:p>
            <a:pPr algn="ctr"/>
            <a:r>
              <a:rPr lang="en-US" altLang="zh-CN" sz="2000" b="1" dirty="0">
                <a:latin typeface="Calibri" panose="020F0502020204030204" pitchFamily="34" charset="0"/>
                <a:ea typeface="Calibri" panose="020F0502020204030204" pitchFamily="34" charset="0"/>
                <a:cs typeface="Calibri" panose="020F0502020204030204" pitchFamily="34" charset="0"/>
              </a:rPr>
              <a:t>GPU-Direct RDMA</a:t>
            </a:r>
          </a:p>
        </p:txBody>
      </p:sp>
      <p:sp>
        <p:nvSpPr>
          <p:cNvPr id="20" name="箭头: 圆角右 19">
            <a:extLst>
              <a:ext uri="{FF2B5EF4-FFF2-40B4-BE49-F238E27FC236}">
                <a16:creationId xmlns:a16="http://schemas.microsoft.com/office/drawing/2014/main" id="{817176F6-B3FC-371D-179C-6118E6E9B434}"/>
              </a:ext>
            </a:extLst>
          </p:cNvPr>
          <p:cNvSpPr/>
          <p:nvPr/>
        </p:nvSpPr>
        <p:spPr>
          <a:xfrm flipV="1">
            <a:off x="8162025" y="4658920"/>
            <a:ext cx="2138622" cy="665639"/>
          </a:xfrm>
          <a:prstGeom prst="bentArrow">
            <a:avLst>
              <a:gd name="adj1" fmla="val 13801"/>
              <a:gd name="adj2" fmla="val 18654"/>
              <a:gd name="adj3" fmla="val 22760"/>
              <a:gd name="adj4" fmla="val 43750"/>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文本框 20">
            <a:extLst>
              <a:ext uri="{FF2B5EF4-FFF2-40B4-BE49-F238E27FC236}">
                <a16:creationId xmlns:a16="http://schemas.microsoft.com/office/drawing/2014/main" id="{F7351730-53A5-59D0-4279-F8BAD7085275}"/>
              </a:ext>
            </a:extLst>
          </p:cNvPr>
          <p:cNvSpPr txBox="1"/>
          <p:nvPr/>
        </p:nvSpPr>
        <p:spPr>
          <a:xfrm>
            <a:off x="8501128" y="4826019"/>
            <a:ext cx="1373792" cy="707886"/>
          </a:xfrm>
          <a:prstGeom prst="rect">
            <a:avLst/>
          </a:prstGeom>
          <a:solidFill>
            <a:srgbClr val="FFC000"/>
          </a:solidFill>
        </p:spPr>
        <p:txBody>
          <a:bodyPr wrap="square" rtlCol="0">
            <a:spAutoFit/>
          </a:bodyPr>
          <a:lstStyle/>
          <a:p>
            <a:pPr algn="ctr"/>
            <a:r>
              <a:rPr lang="en-US" altLang="zh-CN" sz="2000" b="1" dirty="0">
                <a:latin typeface="Calibri" panose="020F0502020204030204" pitchFamily="34" charset="0"/>
                <a:ea typeface="Calibri" panose="020F0502020204030204" pitchFamily="34" charset="0"/>
                <a:cs typeface="Calibri" panose="020F0502020204030204" pitchFamily="34" charset="0"/>
              </a:rPr>
              <a:t>GPU-Direct Storage</a:t>
            </a:r>
          </a:p>
        </p:txBody>
      </p:sp>
    </p:spTree>
    <p:extLst>
      <p:ext uri="{BB962C8B-B14F-4D97-AF65-F5344CB8AC3E}">
        <p14:creationId xmlns:p14="http://schemas.microsoft.com/office/powerpoint/2010/main" val="1158402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C01C93-9522-FB94-B8DD-804271C6B23A}"/>
              </a:ext>
            </a:extLst>
          </p:cNvPr>
          <p:cNvSpPr>
            <a:spLocks noGrp="1"/>
          </p:cNvSpPr>
          <p:nvPr>
            <p:ph type="title"/>
          </p:nvPr>
        </p:nvSpPr>
        <p:spPr/>
        <p:txBody>
          <a:bodyPr/>
          <a:lstStyle/>
          <a:p>
            <a:r>
              <a:rPr lang="en-US" altLang="zh-CN" dirty="0"/>
              <a:t>Hidden Risks of Mooncake TE</a:t>
            </a:r>
            <a:endParaRPr lang="zh-CN" altLang="en-US" dirty="0"/>
          </a:p>
        </p:txBody>
      </p:sp>
      <p:sp>
        <p:nvSpPr>
          <p:cNvPr id="3" name="内容占位符 2">
            <a:extLst>
              <a:ext uri="{FF2B5EF4-FFF2-40B4-BE49-F238E27FC236}">
                <a16:creationId xmlns:a16="http://schemas.microsoft.com/office/drawing/2014/main" id="{856B57A5-4B44-8758-8010-904C87758E4E}"/>
              </a:ext>
            </a:extLst>
          </p:cNvPr>
          <p:cNvSpPr>
            <a:spLocks noGrp="1"/>
          </p:cNvSpPr>
          <p:nvPr>
            <p:ph idx="1"/>
          </p:nvPr>
        </p:nvSpPr>
        <p:spPr>
          <a:xfrm>
            <a:off x="4353339" y="1388790"/>
            <a:ext cx="10515600" cy="767594"/>
          </a:xfrm>
        </p:spPr>
        <p:txBody>
          <a:bodyPr>
            <a:normAutofit/>
          </a:bodyPr>
          <a:lstStyle/>
          <a:p>
            <a:r>
              <a:rPr lang="en-US" altLang="zh-CN" sz="2800" dirty="0"/>
              <a:t>The Imperative Path Selection Paradigm</a:t>
            </a:r>
          </a:p>
          <a:p>
            <a:pPr marL="0" lvl="1" indent="0">
              <a:buNone/>
            </a:pPr>
            <a:endParaRPr lang="zh-CN" altLang="en-US" sz="2400" dirty="0"/>
          </a:p>
        </p:txBody>
      </p:sp>
      <p:sp>
        <p:nvSpPr>
          <p:cNvPr id="7" name="文本框 6">
            <a:extLst>
              <a:ext uri="{FF2B5EF4-FFF2-40B4-BE49-F238E27FC236}">
                <a16:creationId xmlns:a16="http://schemas.microsoft.com/office/drawing/2014/main" id="{01C39CBE-DFFF-F974-216C-57CEA8D09568}"/>
              </a:ext>
            </a:extLst>
          </p:cNvPr>
          <p:cNvSpPr txBox="1"/>
          <p:nvPr/>
        </p:nvSpPr>
        <p:spPr>
          <a:xfrm>
            <a:off x="646769" y="1517747"/>
            <a:ext cx="3096669" cy="1277273"/>
          </a:xfrm>
          <a:prstGeom prst="rect">
            <a:avLst/>
          </a:prstGeom>
          <a:noFill/>
          <a:ln>
            <a:solidFill>
              <a:schemeClr val="tx1"/>
            </a:solidFill>
          </a:ln>
        </p:spPr>
        <p:txBody>
          <a:bodyPr wrap="square" rtlCol="0">
            <a:spAutoFit/>
          </a:bodyPr>
          <a:lstStyle/>
          <a:p>
            <a:r>
              <a:rPr lang="en-US" altLang="zh-CN" sz="1100" dirty="0">
                <a:latin typeface="Consolas" panose="020B0609020204030204" pitchFamily="49" charset="0"/>
                <a:ea typeface="微软雅黑" panose="020B0503020204020204" pitchFamily="34" charset="-122"/>
              </a:rPr>
              <a:t>auto engine = new </a:t>
            </a:r>
            <a:r>
              <a:rPr lang="en-US" altLang="zh-CN" sz="1100" dirty="0" err="1">
                <a:latin typeface="Consolas" panose="020B0609020204030204" pitchFamily="49" charset="0"/>
                <a:ea typeface="微软雅黑" panose="020B0503020204020204" pitchFamily="34" charset="-122"/>
              </a:rPr>
              <a:t>TransferEngine</a:t>
            </a:r>
            <a:r>
              <a:rPr lang="en-US" altLang="zh-CN" sz="1100" dirty="0">
                <a:latin typeface="Consolas" panose="020B0609020204030204" pitchFamily="49" charset="0"/>
                <a:ea typeface="微软雅黑" panose="020B0503020204020204" pitchFamily="34" charset="-122"/>
              </a:rPr>
              <a:t>();</a:t>
            </a:r>
          </a:p>
          <a:p>
            <a:r>
              <a:rPr lang="en-US" altLang="zh-CN" sz="1100" dirty="0" err="1">
                <a:solidFill>
                  <a:schemeClr val="accent5">
                    <a:lumMod val="75000"/>
                  </a:schemeClr>
                </a:solidFill>
                <a:latin typeface="Consolas" panose="020B0609020204030204" pitchFamily="49" charset="0"/>
                <a:ea typeface="微软雅黑" panose="020B0503020204020204" pitchFamily="34" charset="-122"/>
              </a:rPr>
              <a:t>engine.installTransport</a:t>
            </a:r>
            <a:r>
              <a:rPr lang="en-US" altLang="zh-CN" sz="1100" dirty="0">
                <a:solidFill>
                  <a:schemeClr val="accent5">
                    <a:lumMod val="75000"/>
                  </a:schemeClr>
                </a:solidFill>
                <a:latin typeface="Consolas" panose="020B0609020204030204" pitchFamily="49" charset="0"/>
                <a:ea typeface="微软雅黑" panose="020B0503020204020204" pitchFamily="34" charset="-122"/>
              </a:rPr>
              <a:t>(“</a:t>
            </a:r>
            <a:r>
              <a:rPr lang="en-US" altLang="zh-CN" sz="1100" dirty="0" err="1">
                <a:solidFill>
                  <a:schemeClr val="accent5">
                    <a:lumMod val="75000"/>
                  </a:schemeClr>
                </a:solidFill>
                <a:latin typeface="Consolas" panose="020B0609020204030204" pitchFamily="49" charset="0"/>
                <a:ea typeface="微软雅黑" panose="020B0503020204020204" pitchFamily="34" charset="-122"/>
              </a:rPr>
              <a:t>rdma</a:t>
            </a:r>
            <a:r>
              <a:rPr lang="en-US" altLang="zh-CN" sz="1100" dirty="0">
                <a:solidFill>
                  <a:schemeClr val="accent5">
                    <a:lumMod val="75000"/>
                  </a:schemeClr>
                </a:solidFill>
                <a:latin typeface="Consolas" panose="020B0609020204030204" pitchFamily="49" charset="0"/>
                <a:ea typeface="微软雅黑" panose="020B0503020204020204" pitchFamily="34" charset="-122"/>
              </a:rPr>
              <a:t>”, </a:t>
            </a:r>
            <a:r>
              <a:rPr lang="en-US" altLang="zh-CN" sz="1100" dirty="0" err="1">
                <a:solidFill>
                  <a:schemeClr val="accent5">
                    <a:lumMod val="75000"/>
                  </a:schemeClr>
                </a:solidFill>
                <a:latin typeface="Consolas" panose="020B0609020204030204" pitchFamily="49" charset="0"/>
                <a:ea typeface="微软雅黑" panose="020B0503020204020204" pitchFamily="34" charset="-122"/>
              </a:rPr>
              <a:t>args</a:t>
            </a:r>
            <a:r>
              <a:rPr lang="en-US" altLang="zh-CN" sz="1100" dirty="0">
                <a:solidFill>
                  <a:schemeClr val="accent5">
                    <a:lumMod val="75000"/>
                  </a:schemeClr>
                </a:solidFill>
                <a:latin typeface="Consolas" panose="020B0609020204030204" pitchFamily="49" charset="0"/>
                <a:ea typeface="微软雅黑" panose="020B0503020204020204" pitchFamily="34" charset="-122"/>
              </a:rPr>
              <a:t>);</a:t>
            </a:r>
          </a:p>
          <a:p>
            <a:endParaRPr lang="en-US" altLang="zh-CN" sz="1100" dirty="0">
              <a:latin typeface="Consolas" panose="020B0609020204030204" pitchFamily="49" charset="0"/>
              <a:ea typeface="微软雅黑" panose="020B0503020204020204" pitchFamily="34" charset="-122"/>
            </a:endParaRPr>
          </a:p>
          <a:p>
            <a:r>
              <a:rPr lang="en-US" altLang="zh-CN" sz="1100" dirty="0">
                <a:latin typeface="Consolas" panose="020B0609020204030204" pitchFamily="49" charset="0"/>
                <a:ea typeface="微软雅黑" panose="020B0503020204020204" pitchFamily="34" charset="-122"/>
              </a:rPr>
              <a:t>auto id = </a:t>
            </a:r>
            <a:r>
              <a:rPr lang="en-US" altLang="zh-CN" sz="1100" dirty="0" err="1">
                <a:latin typeface="Consolas" panose="020B0609020204030204" pitchFamily="49" charset="0"/>
                <a:ea typeface="微软雅黑" panose="020B0503020204020204" pitchFamily="34" charset="-122"/>
              </a:rPr>
              <a:t>engine.allocateBatch</a:t>
            </a:r>
            <a:r>
              <a:rPr lang="en-US" altLang="zh-CN" sz="1100" dirty="0">
                <a:latin typeface="Consolas" panose="020B0609020204030204" pitchFamily="49" charset="0"/>
                <a:ea typeface="微软雅黑" panose="020B0503020204020204" pitchFamily="34" charset="-122"/>
              </a:rPr>
              <a:t>();</a:t>
            </a:r>
          </a:p>
          <a:p>
            <a:r>
              <a:rPr lang="en-US" altLang="zh-CN" sz="1100" dirty="0" err="1">
                <a:latin typeface="Consolas" panose="020B0609020204030204" pitchFamily="49" charset="0"/>
                <a:ea typeface="微软雅黑" panose="020B0503020204020204" pitchFamily="34" charset="-122"/>
              </a:rPr>
              <a:t>engine.submitTransfer</a:t>
            </a:r>
            <a:r>
              <a:rPr lang="en-US" altLang="zh-CN" sz="1100" dirty="0">
                <a:latin typeface="Consolas" panose="020B0609020204030204" pitchFamily="49" charset="0"/>
                <a:ea typeface="微软雅黑" panose="020B0503020204020204" pitchFamily="34" charset="-122"/>
              </a:rPr>
              <a:t>(id, </a:t>
            </a:r>
            <a:r>
              <a:rPr lang="en-US" altLang="zh-CN" sz="1100" dirty="0" err="1">
                <a:latin typeface="Consolas" panose="020B0609020204030204" pitchFamily="49" charset="0"/>
                <a:ea typeface="微软雅黑" panose="020B0503020204020204" pitchFamily="34" charset="-122"/>
              </a:rPr>
              <a:t>reqs</a:t>
            </a:r>
            <a:r>
              <a:rPr lang="en-US" altLang="zh-CN" sz="1100" dirty="0">
                <a:latin typeface="Consolas" panose="020B0609020204030204" pitchFamily="49" charset="0"/>
                <a:ea typeface="微软雅黑" panose="020B0503020204020204" pitchFamily="34" charset="-122"/>
              </a:rPr>
              <a:t>);</a:t>
            </a:r>
          </a:p>
          <a:p>
            <a:r>
              <a:rPr lang="en-US" altLang="zh-CN" sz="1100" dirty="0">
                <a:latin typeface="Consolas" panose="020B0609020204030204" pitchFamily="49" charset="0"/>
                <a:ea typeface="微软雅黑" panose="020B0503020204020204" pitchFamily="34" charset="-122"/>
              </a:rPr>
              <a:t>while (true) </a:t>
            </a:r>
            <a:r>
              <a:rPr lang="en-US" altLang="zh-CN" sz="1100" dirty="0" err="1">
                <a:latin typeface="Consolas" panose="020B0609020204030204" pitchFamily="49" charset="0"/>
                <a:ea typeface="微软雅黑" panose="020B0503020204020204" pitchFamily="34" charset="-122"/>
              </a:rPr>
              <a:t>engine.getStatus</a:t>
            </a:r>
            <a:r>
              <a:rPr lang="en-US" altLang="zh-CN" sz="1100" dirty="0">
                <a:latin typeface="Consolas" panose="020B0609020204030204" pitchFamily="49" charset="0"/>
                <a:ea typeface="微软雅黑" panose="020B0503020204020204" pitchFamily="34" charset="-122"/>
              </a:rPr>
              <a:t>(id, </a:t>
            </a:r>
            <a:r>
              <a:rPr lang="en-US" altLang="zh-CN" sz="1100" dirty="0" err="1">
                <a:latin typeface="Consolas" panose="020B0609020204030204" pitchFamily="49" charset="0"/>
                <a:ea typeface="微软雅黑" panose="020B0503020204020204" pitchFamily="34" charset="-122"/>
              </a:rPr>
              <a:t>st</a:t>
            </a:r>
            <a:r>
              <a:rPr lang="en-US" altLang="zh-CN" sz="1100" dirty="0">
                <a:latin typeface="Consolas" panose="020B0609020204030204" pitchFamily="49" charset="0"/>
                <a:ea typeface="微软雅黑" panose="020B0503020204020204" pitchFamily="34" charset="-122"/>
              </a:rPr>
              <a:t>);</a:t>
            </a:r>
          </a:p>
          <a:p>
            <a:r>
              <a:rPr lang="en-US" altLang="zh-CN" sz="1100" dirty="0" err="1">
                <a:latin typeface="Consolas" panose="020B0609020204030204" pitchFamily="49" charset="0"/>
                <a:ea typeface="微软雅黑" panose="020B0503020204020204" pitchFamily="34" charset="-122"/>
              </a:rPr>
              <a:t>engine.freeBatch</a:t>
            </a:r>
            <a:r>
              <a:rPr lang="en-US" altLang="zh-CN" sz="1100" dirty="0">
                <a:latin typeface="Consolas" panose="020B0609020204030204" pitchFamily="49" charset="0"/>
                <a:ea typeface="微软雅黑" panose="020B0503020204020204" pitchFamily="34" charset="-122"/>
              </a:rPr>
              <a:t>(id);</a:t>
            </a:r>
            <a:endParaRPr lang="zh-CN" altLang="en-US" sz="1100" dirty="0">
              <a:latin typeface="Consolas" panose="020B0609020204030204" pitchFamily="49" charset="0"/>
              <a:ea typeface="微软雅黑" panose="020B0503020204020204" pitchFamily="34" charset="-122"/>
            </a:endParaRPr>
          </a:p>
        </p:txBody>
      </p:sp>
      <p:sp>
        <p:nvSpPr>
          <p:cNvPr id="8" name="内容占位符 2">
            <a:extLst>
              <a:ext uri="{FF2B5EF4-FFF2-40B4-BE49-F238E27FC236}">
                <a16:creationId xmlns:a16="http://schemas.microsoft.com/office/drawing/2014/main" id="{075FCB9B-4757-AA65-BCD7-4684D5FAA69C}"/>
              </a:ext>
            </a:extLst>
          </p:cNvPr>
          <p:cNvSpPr txBox="1">
            <a:spLocks/>
          </p:cNvSpPr>
          <p:nvPr/>
        </p:nvSpPr>
        <p:spPr>
          <a:xfrm>
            <a:off x="4353339" y="2083777"/>
            <a:ext cx="6649277" cy="1074973"/>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1000"/>
              </a:spcAft>
              <a:buClr>
                <a:srgbClr val="002060"/>
              </a:buClr>
              <a:buFont typeface="新宋体" panose="02010609030101010101" pitchFamily="49" charset="-122"/>
              <a:buNone/>
              <a:defRPr sz="2400" b="1" kern="1200" baseline="0">
                <a:solidFill>
                  <a:schemeClr val="accent5">
                    <a:lumMod val="75000"/>
                  </a:schemeClr>
                </a:solidFill>
                <a:latin typeface="微软雅黑" panose="020B0503020204020204" pitchFamily="34" charset="-122"/>
                <a:ea typeface="微软雅黑" panose="020B0503020204020204" pitchFamily="34" charset="-122"/>
                <a:cs typeface="+mn-cs"/>
              </a:defRPr>
            </a:lvl1pPr>
            <a:lvl2pPr marL="360000" indent="-360000" algn="l" defTabSz="914400" rtl="0" eaLnBrk="1" latinLnBrk="0" hangingPunct="1">
              <a:lnSpc>
                <a:spcPct val="100000"/>
              </a:lnSpc>
              <a:spcBef>
                <a:spcPts val="500"/>
              </a:spcBef>
              <a:spcAft>
                <a:spcPts val="500"/>
              </a:spcAft>
              <a:buClr>
                <a:schemeClr val="accent5">
                  <a:lumMod val="50000"/>
                </a:schemeClr>
              </a:buClr>
              <a:buFont typeface="新宋体" panose="02010609030101010101" pitchFamily="49" charset="-122"/>
              <a:buChar char="◎"/>
              <a:defRPr sz="2400" kern="1200" baseline="0">
                <a:solidFill>
                  <a:schemeClr val="tx1"/>
                </a:solidFill>
                <a:latin typeface="微软雅黑" panose="020B0503020204020204" pitchFamily="34" charset="-122"/>
                <a:ea typeface="微软雅黑" panose="020B0503020204020204" pitchFamily="34" charset="-122"/>
                <a:cs typeface="+mn-cs"/>
              </a:defRPr>
            </a:lvl2pPr>
            <a:lvl3pPr marL="1044000" indent="-288000" algn="l" defTabSz="914400" rtl="0" eaLnBrk="1" latinLnBrk="0" hangingPunct="1">
              <a:lnSpc>
                <a:spcPct val="125000"/>
              </a:lnSpc>
              <a:spcBef>
                <a:spcPts val="500"/>
              </a:spcBef>
              <a:buFont typeface="Wingdings" panose="05000000000000000000" pitchFamily="2" charset="2"/>
              <a:buChar char="l"/>
              <a:defRPr sz="3200" kern="1200" baseline="0">
                <a:solidFill>
                  <a:schemeClr val="tx1"/>
                </a:solidFill>
                <a:latin typeface="微软雅黑" panose="020B0503020204020204" pitchFamily="34" charset="-122"/>
                <a:ea typeface="微软雅黑" panose="020B0503020204020204" pitchFamily="34" charset="-122"/>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altLang="zh-CN" dirty="0"/>
              <a:t>made static binding decisions once </a:t>
            </a:r>
            <a:r>
              <a:rPr lang="en-US" altLang="zh-CN" b="1" dirty="0">
                <a:solidFill>
                  <a:schemeClr val="accent5">
                    <a:lumMod val="75000"/>
                  </a:schemeClr>
                </a:solidFill>
              </a:rPr>
              <a:t>at startup </a:t>
            </a:r>
            <a:endParaRPr lang="en-US" altLang="zh-CN" dirty="0"/>
          </a:p>
          <a:p>
            <a:pPr lvl="1"/>
            <a:endParaRPr lang="zh-CN" altLang="en-US" dirty="0"/>
          </a:p>
        </p:txBody>
      </p:sp>
      <p:pic>
        <p:nvPicPr>
          <p:cNvPr id="11" name="图片 10">
            <a:extLst>
              <a:ext uri="{FF2B5EF4-FFF2-40B4-BE49-F238E27FC236}">
                <a16:creationId xmlns:a16="http://schemas.microsoft.com/office/drawing/2014/main" id="{63FE48B4-B327-962B-8C02-77D11AB80198}"/>
              </a:ext>
            </a:extLst>
          </p:cNvPr>
          <p:cNvPicPr>
            <a:picLocks noChangeAspect="1"/>
          </p:cNvPicPr>
          <p:nvPr/>
        </p:nvPicPr>
        <p:blipFill>
          <a:blip r:embed="rId2"/>
          <a:stretch>
            <a:fillRect/>
          </a:stretch>
        </p:blipFill>
        <p:spPr>
          <a:xfrm>
            <a:off x="646769" y="2886787"/>
            <a:ext cx="3096669" cy="1603315"/>
          </a:xfrm>
          <a:prstGeom prst="rect">
            <a:avLst/>
          </a:prstGeom>
        </p:spPr>
      </p:pic>
      <p:sp>
        <p:nvSpPr>
          <p:cNvPr id="12" name="内容占位符 2">
            <a:extLst>
              <a:ext uri="{FF2B5EF4-FFF2-40B4-BE49-F238E27FC236}">
                <a16:creationId xmlns:a16="http://schemas.microsoft.com/office/drawing/2014/main" id="{75F6F92D-EAC5-42F7-E33F-D6D23F098165}"/>
              </a:ext>
            </a:extLst>
          </p:cNvPr>
          <p:cNvSpPr txBox="1">
            <a:spLocks/>
          </p:cNvSpPr>
          <p:nvPr/>
        </p:nvSpPr>
        <p:spPr>
          <a:xfrm>
            <a:off x="4353339" y="3446400"/>
            <a:ext cx="7000459" cy="991424"/>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1000"/>
              </a:spcAft>
              <a:buClr>
                <a:srgbClr val="002060"/>
              </a:buClr>
              <a:buFont typeface="新宋体" panose="02010609030101010101" pitchFamily="49" charset="-122"/>
              <a:buNone/>
              <a:defRPr sz="2400" b="1" kern="1200" baseline="0">
                <a:solidFill>
                  <a:schemeClr val="accent5">
                    <a:lumMod val="75000"/>
                  </a:schemeClr>
                </a:solidFill>
                <a:latin typeface="微软雅黑" panose="020B0503020204020204" pitchFamily="34" charset="-122"/>
                <a:ea typeface="微软雅黑" panose="020B0503020204020204" pitchFamily="34" charset="-122"/>
                <a:cs typeface="+mn-cs"/>
              </a:defRPr>
            </a:lvl1pPr>
            <a:lvl2pPr marL="360000" indent="-360000" algn="l" defTabSz="914400" rtl="0" eaLnBrk="1" latinLnBrk="0" hangingPunct="1">
              <a:lnSpc>
                <a:spcPct val="100000"/>
              </a:lnSpc>
              <a:spcBef>
                <a:spcPts val="500"/>
              </a:spcBef>
              <a:spcAft>
                <a:spcPts val="500"/>
              </a:spcAft>
              <a:buClr>
                <a:schemeClr val="accent5">
                  <a:lumMod val="50000"/>
                </a:schemeClr>
              </a:buClr>
              <a:buFont typeface="新宋体" panose="02010609030101010101" pitchFamily="49" charset="-122"/>
              <a:buChar char="◎"/>
              <a:defRPr sz="2400" kern="1200" baseline="0">
                <a:solidFill>
                  <a:schemeClr val="tx1"/>
                </a:solidFill>
                <a:latin typeface="微软雅黑" panose="020B0503020204020204" pitchFamily="34" charset="-122"/>
                <a:ea typeface="微软雅黑" panose="020B0503020204020204" pitchFamily="34" charset="-122"/>
                <a:cs typeface="+mn-cs"/>
              </a:defRPr>
            </a:lvl2pPr>
            <a:lvl3pPr marL="1044000" indent="-288000" algn="l" defTabSz="914400" rtl="0" eaLnBrk="1" latinLnBrk="0" hangingPunct="1">
              <a:lnSpc>
                <a:spcPct val="125000"/>
              </a:lnSpc>
              <a:spcBef>
                <a:spcPts val="500"/>
              </a:spcBef>
              <a:buFont typeface="Wingdings" panose="05000000000000000000" pitchFamily="2" charset="2"/>
              <a:buChar char="l"/>
              <a:defRPr sz="3200" kern="1200" baseline="0">
                <a:solidFill>
                  <a:schemeClr val="tx1"/>
                </a:solidFill>
                <a:latin typeface="微软雅黑" panose="020B0503020204020204" pitchFamily="34" charset="-122"/>
                <a:ea typeface="微软雅黑" panose="020B0503020204020204" pitchFamily="34" charset="-122"/>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altLang="zh-CN" dirty="0"/>
              <a:t>executed a </a:t>
            </a:r>
            <a:r>
              <a:rPr lang="en-US" altLang="zh-CN" b="1" dirty="0">
                <a:solidFill>
                  <a:schemeClr val="accent5">
                    <a:lumMod val="75000"/>
                  </a:schemeClr>
                </a:solidFill>
              </a:rPr>
              <a:t>fixed, state-blind</a:t>
            </a:r>
            <a:r>
              <a:rPr lang="en-US" altLang="zh-CN" dirty="0"/>
              <a:t> path scheduling policy </a:t>
            </a:r>
          </a:p>
          <a:p>
            <a:pPr lvl="1"/>
            <a:endParaRPr lang="zh-CN" altLang="en-US" dirty="0"/>
          </a:p>
        </p:txBody>
      </p:sp>
      <p:sp>
        <p:nvSpPr>
          <p:cNvPr id="13" name="内容占位符 2">
            <a:extLst>
              <a:ext uri="{FF2B5EF4-FFF2-40B4-BE49-F238E27FC236}">
                <a16:creationId xmlns:a16="http://schemas.microsoft.com/office/drawing/2014/main" id="{6A574E2F-B198-2DAC-F73B-745CBF0CF2CE}"/>
              </a:ext>
            </a:extLst>
          </p:cNvPr>
          <p:cNvSpPr txBox="1">
            <a:spLocks/>
          </p:cNvSpPr>
          <p:nvPr/>
        </p:nvSpPr>
        <p:spPr>
          <a:xfrm>
            <a:off x="4413486" y="5118265"/>
            <a:ext cx="6880164" cy="887703"/>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1000"/>
              </a:spcAft>
              <a:buClr>
                <a:srgbClr val="002060"/>
              </a:buClr>
              <a:buFont typeface="新宋体" panose="02010609030101010101" pitchFamily="49" charset="-122"/>
              <a:buNone/>
              <a:defRPr sz="2400" b="1" kern="1200" baseline="0">
                <a:solidFill>
                  <a:schemeClr val="accent5">
                    <a:lumMod val="75000"/>
                  </a:schemeClr>
                </a:solidFill>
                <a:latin typeface="微软雅黑" panose="020B0503020204020204" pitchFamily="34" charset="-122"/>
                <a:ea typeface="微软雅黑" panose="020B0503020204020204" pitchFamily="34" charset="-122"/>
                <a:cs typeface="+mn-cs"/>
              </a:defRPr>
            </a:lvl1pPr>
            <a:lvl2pPr marL="360000" indent="-360000" algn="l" defTabSz="914400" rtl="0" eaLnBrk="1" latinLnBrk="0" hangingPunct="1">
              <a:lnSpc>
                <a:spcPct val="100000"/>
              </a:lnSpc>
              <a:spcBef>
                <a:spcPts val="500"/>
              </a:spcBef>
              <a:spcAft>
                <a:spcPts val="500"/>
              </a:spcAft>
              <a:buClr>
                <a:schemeClr val="accent5">
                  <a:lumMod val="50000"/>
                </a:schemeClr>
              </a:buClr>
              <a:buFont typeface="新宋体" panose="02010609030101010101" pitchFamily="49" charset="-122"/>
              <a:buChar char="◎"/>
              <a:defRPr sz="2400" kern="1200" baseline="0">
                <a:solidFill>
                  <a:schemeClr val="tx1"/>
                </a:solidFill>
                <a:latin typeface="微软雅黑" panose="020B0503020204020204" pitchFamily="34" charset="-122"/>
                <a:ea typeface="微软雅黑" panose="020B0503020204020204" pitchFamily="34" charset="-122"/>
                <a:cs typeface="+mn-cs"/>
              </a:defRPr>
            </a:lvl2pPr>
            <a:lvl3pPr marL="1044000" indent="-288000" algn="l" defTabSz="914400" rtl="0" eaLnBrk="1" latinLnBrk="0" hangingPunct="1">
              <a:lnSpc>
                <a:spcPct val="125000"/>
              </a:lnSpc>
              <a:spcBef>
                <a:spcPts val="500"/>
              </a:spcBef>
              <a:buFont typeface="Wingdings" panose="05000000000000000000" pitchFamily="2" charset="2"/>
              <a:buChar char="l"/>
              <a:defRPr sz="3200" kern="1200" baseline="0">
                <a:solidFill>
                  <a:schemeClr val="tx1"/>
                </a:solidFill>
                <a:latin typeface="微软雅黑" panose="020B0503020204020204" pitchFamily="34" charset="-122"/>
                <a:ea typeface="微软雅黑" panose="020B0503020204020204" pitchFamily="34" charset="-122"/>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altLang="zh-CN" b="1" dirty="0">
                <a:solidFill>
                  <a:schemeClr val="accent5">
                    <a:lumMod val="75000"/>
                  </a:schemeClr>
                </a:solidFill>
              </a:rPr>
              <a:t>executed fragilely</a:t>
            </a:r>
            <a:r>
              <a:rPr lang="en-US" altLang="zh-CN" dirty="0"/>
              <a:t>, and lacks mechanisms to detect &amp; bypass unavailable paths</a:t>
            </a:r>
            <a:endParaRPr lang="zh-CN" altLang="en-US" dirty="0"/>
          </a:p>
        </p:txBody>
      </p:sp>
      <p:pic>
        <p:nvPicPr>
          <p:cNvPr id="49" name="图片 48">
            <a:extLst>
              <a:ext uri="{FF2B5EF4-FFF2-40B4-BE49-F238E27FC236}">
                <a16:creationId xmlns:a16="http://schemas.microsoft.com/office/drawing/2014/main" id="{4491B245-960C-94A0-9E40-CD131B4B5E2B}"/>
              </a:ext>
            </a:extLst>
          </p:cNvPr>
          <p:cNvPicPr>
            <a:picLocks noChangeAspect="1"/>
          </p:cNvPicPr>
          <p:nvPr/>
        </p:nvPicPr>
        <p:blipFill>
          <a:blip r:embed="rId3"/>
          <a:stretch>
            <a:fillRect/>
          </a:stretch>
        </p:blipFill>
        <p:spPr>
          <a:xfrm>
            <a:off x="887790" y="4585288"/>
            <a:ext cx="2614623" cy="1671397"/>
          </a:xfrm>
          <a:prstGeom prst="rect">
            <a:avLst/>
          </a:prstGeom>
        </p:spPr>
      </p:pic>
    </p:spTree>
    <p:extLst>
      <p:ext uri="{BB962C8B-B14F-4D97-AF65-F5344CB8AC3E}">
        <p14:creationId xmlns:p14="http://schemas.microsoft.com/office/powerpoint/2010/main" val="1867937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3A8EB8-37F2-A576-1BFB-C3A1B351F7EE}"/>
              </a:ext>
            </a:extLst>
          </p:cNvPr>
          <p:cNvSpPr>
            <a:spLocks noGrp="1"/>
          </p:cNvSpPr>
          <p:nvPr>
            <p:ph type="title"/>
          </p:nvPr>
        </p:nvSpPr>
        <p:spPr/>
        <p:txBody>
          <a:bodyPr/>
          <a:lstStyle/>
          <a:p>
            <a:r>
              <a:rPr lang="en-US" altLang="zh-CN" dirty="0"/>
              <a:t>Challenges from Imperative Path Selection</a:t>
            </a:r>
            <a:endParaRPr lang="zh-CN" altLang="en-US" dirty="0"/>
          </a:p>
        </p:txBody>
      </p:sp>
      <p:sp>
        <p:nvSpPr>
          <p:cNvPr id="3" name="内容占位符 2">
            <a:extLst>
              <a:ext uri="{FF2B5EF4-FFF2-40B4-BE49-F238E27FC236}">
                <a16:creationId xmlns:a16="http://schemas.microsoft.com/office/drawing/2014/main" id="{B812884B-30D3-E4F5-7167-0657BCCE5C07}"/>
              </a:ext>
            </a:extLst>
          </p:cNvPr>
          <p:cNvSpPr>
            <a:spLocks noGrp="1"/>
          </p:cNvSpPr>
          <p:nvPr>
            <p:ph idx="1"/>
          </p:nvPr>
        </p:nvSpPr>
        <p:spPr>
          <a:xfrm>
            <a:off x="838200" y="1110662"/>
            <a:ext cx="10515600" cy="1070977"/>
          </a:xfrm>
        </p:spPr>
        <p:txBody>
          <a:bodyPr>
            <a:normAutofit/>
          </a:bodyPr>
          <a:lstStyle/>
          <a:p>
            <a:r>
              <a:rPr lang="en-US" altLang="zh-CN" sz="2800" dirty="0"/>
              <a:t>Static Binding</a:t>
            </a:r>
          </a:p>
          <a:p>
            <a:pPr lvl="1"/>
            <a:r>
              <a:rPr lang="en-US" altLang="zh-CN" sz="2400" dirty="0"/>
              <a:t>Creates communication silos</a:t>
            </a:r>
            <a:endParaRPr lang="zh-CN" altLang="en-US" sz="2400" dirty="0"/>
          </a:p>
        </p:txBody>
      </p:sp>
      <p:grpSp>
        <p:nvGrpSpPr>
          <p:cNvPr id="56" name="组合 55">
            <a:extLst>
              <a:ext uri="{FF2B5EF4-FFF2-40B4-BE49-F238E27FC236}">
                <a16:creationId xmlns:a16="http://schemas.microsoft.com/office/drawing/2014/main" id="{093143E7-46A8-B8D4-1C56-CC445D0E5D51}"/>
              </a:ext>
            </a:extLst>
          </p:cNvPr>
          <p:cNvGrpSpPr/>
          <p:nvPr/>
        </p:nvGrpSpPr>
        <p:grpSpPr>
          <a:xfrm>
            <a:off x="1143495" y="2278914"/>
            <a:ext cx="3178507" cy="1227667"/>
            <a:chOff x="1399588" y="2202447"/>
            <a:chExt cx="2629615" cy="1015663"/>
          </a:xfrm>
        </p:grpSpPr>
        <p:sp>
          <p:nvSpPr>
            <p:cNvPr id="33" name="矩形 32">
              <a:extLst>
                <a:ext uri="{FF2B5EF4-FFF2-40B4-BE49-F238E27FC236}">
                  <a16:creationId xmlns:a16="http://schemas.microsoft.com/office/drawing/2014/main" id="{053AACF8-BB2D-2DA7-D85E-E85B52C84CFC}"/>
                </a:ext>
              </a:extLst>
            </p:cNvPr>
            <p:cNvSpPr/>
            <p:nvPr/>
          </p:nvSpPr>
          <p:spPr>
            <a:xfrm>
              <a:off x="1399588" y="2310109"/>
              <a:ext cx="834304" cy="442202"/>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accent5">
                      <a:lumMod val="75000"/>
                    </a:schemeClr>
                  </a:solidFill>
                  <a:latin typeface="Calibri" panose="020F0502020204030204" pitchFamily="34" charset="0"/>
                  <a:cs typeface="Calibri" panose="020F0502020204030204" pitchFamily="34" charset="0"/>
                </a:rPr>
                <a:t>Physical Node</a:t>
              </a:r>
              <a:endParaRPr lang="zh-CN" altLang="en-US" sz="2000" dirty="0">
                <a:solidFill>
                  <a:schemeClr val="accent5">
                    <a:lumMod val="75000"/>
                  </a:schemeClr>
                </a:solidFill>
                <a:latin typeface="Calibri" panose="020F0502020204030204" pitchFamily="34" charset="0"/>
                <a:cs typeface="Calibri" panose="020F0502020204030204" pitchFamily="34" charset="0"/>
              </a:endParaRPr>
            </a:p>
          </p:txBody>
        </p:sp>
        <p:cxnSp>
          <p:nvCxnSpPr>
            <p:cNvPr id="34" name="直接箭头连接符 33">
              <a:extLst>
                <a:ext uri="{FF2B5EF4-FFF2-40B4-BE49-F238E27FC236}">
                  <a16:creationId xmlns:a16="http://schemas.microsoft.com/office/drawing/2014/main" id="{48E79255-4A85-11CD-65A6-A23BB8CFE36D}"/>
                </a:ext>
              </a:extLst>
            </p:cNvPr>
            <p:cNvCxnSpPr>
              <a:cxnSpLocks/>
            </p:cNvCxnSpPr>
            <p:nvPr/>
          </p:nvCxnSpPr>
          <p:spPr>
            <a:xfrm flipH="1">
              <a:off x="2471297" y="2375574"/>
              <a:ext cx="382767" cy="0"/>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文本框 34">
              <a:extLst>
                <a:ext uri="{FF2B5EF4-FFF2-40B4-BE49-F238E27FC236}">
                  <a16:creationId xmlns:a16="http://schemas.microsoft.com/office/drawing/2014/main" id="{37C893B7-1BD0-A437-777C-96AA25B0FB5C}"/>
                </a:ext>
              </a:extLst>
            </p:cNvPr>
            <p:cNvSpPr txBox="1"/>
            <p:nvPr/>
          </p:nvSpPr>
          <p:spPr>
            <a:xfrm>
              <a:off x="2854064" y="2202447"/>
              <a:ext cx="1175139" cy="1015663"/>
            </a:xfrm>
            <a:prstGeom prst="rect">
              <a:avLst/>
            </a:prstGeom>
            <a:noFill/>
          </p:spPr>
          <p:txBody>
            <a:bodyPr wrap="square" rtlCol="0">
              <a:spAutoFit/>
            </a:bodyPr>
            <a:lstStyle/>
            <a:p>
              <a:r>
                <a:rPr lang="en-US" altLang="zh-CN" sz="2000" dirty="0">
                  <a:latin typeface="Calibri" panose="020F0502020204030204" pitchFamily="34" charset="0"/>
                  <a:ea typeface="Calibri" panose="020F0502020204030204" pitchFamily="34" charset="0"/>
                  <a:cs typeface="Calibri" panose="020F0502020204030204" pitchFamily="34" charset="0"/>
                </a:rPr>
                <a:t>Data Plane Path</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cxnSp>
          <p:nvCxnSpPr>
            <p:cNvPr id="51" name="直接箭头连接符 50">
              <a:extLst>
                <a:ext uri="{FF2B5EF4-FFF2-40B4-BE49-F238E27FC236}">
                  <a16:creationId xmlns:a16="http://schemas.microsoft.com/office/drawing/2014/main" id="{BDF2D839-230C-DD03-A0B3-9486938307A2}"/>
                </a:ext>
              </a:extLst>
            </p:cNvPr>
            <p:cNvCxnSpPr>
              <a:cxnSpLocks/>
            </p:cNvCxnSpPr>
            <p:nvPr/>
          </p:nvCxnSpPr>
          <p:spPr>
            <a:xfrm flipH="1">
              <a:off x="2471296" y="2631230"/>
              <a:ext cx="382767" cy="0"/>
            </a:xfrm>
            <a:prstGeom prst="straightConnector1">
              <a:avLst/>
            </a:prstGeom>
            <a:ln w="38100">
              <a:solidFill>
                <a:schemeClr val="accent5">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14" name="矩形 13">
            <a:extLst>
              <a:ext uri="{FF2B5EF4-FFF2-40B4-BE49-F238E27FC236}">
                <a16:creationId xmlns:a16="http://schemas.microsoft.com/office/drawing/2014/main" id="{128E8B7D-C787-E24F-FFA7-B0CA5AD7B0E6}"/>
              </a:ext>
            </a:extLst>
          </p:cNvPr>
          <p:cNvSpPr/>
          <p:nvPr/>
        </p:nvSpPr>
        <p:spPr>
          <a:xfrm>
            <a:off x="7535816" y="3224584"/>
            <a:ext cx="1039745"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13" name="矩形 12">
            <a:extLst>
              <a:ext uri="{FF2B5EF4-FFF2-40B4-BE49-F238E27FC236}">
                <a16:creationId xmlns:a16="http://schemas.microsoft.com/office/drawing/2014/main" id="{ECCD3D13-7CFA-6226-9A29-A8D575FF140E}"/>
              </a:ext>
            </a:extLst>
          </p:cNvPr>
          <p:cNvSpPr/>
          <p:nvPr/>
        </p:nvSpPr>
        <p:spPr>
          <a:xfrm>
            <a:off x="6236122" y="3224584"/>
            <a:ext cx="1039745"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6" name="文本框 5">
            <a:extLst>
              <a:ext uri="{FF2B5EF4-FFF2-40B4-BE49-F238E27FC236}">
                <a16:creationId xmlns:a16="http://schemas.microsoft.com/office/drawing/2014/main" id="{A98333E9-4642-A4AA-340F-65A7752BBD64}"/>
              </a:ext>
            </a:extLst>
          </p:cNvPr>
          <p:cNvSpPr txBox="1"/>
          <p:nvPr/>
        </p:nvSpPr>
        <p:spPr>
          <a:xfrm>
            <a:off x="462672" y="5689986"/>
            <a:ext cx="5930396" cy="499625"/>
          </a:xfrm>
          <a:prstGeom prst="rect">
            <a:avLst/>
          </a:prstGeom>
          <a:noFill/>
        </p:spPr>
        <p:txBody>
          <a:bodyPr wrap="square" rtlCol="0">
            <a:spAutoFit/>
          </a:bodyPr>
          <a:lstStyle/>
          <a:p>
            <a:pPr algn="ctr">
              <a:lnSpc>
                <a:spcPct val="150000"/>
              </a:lnSpc>
            </a:pPr>
            <a:r>
              <a:rPr lang="en-US" altLang="zh-CN" sz="2000" dirty="0">
                <a:solidFill>
                  <a:schemeClr val="accent5">
                    <a:lumMod val="75000"/>
                  </a:schemeClr>
                </a:solidFill>
                <a:latin typeface="微软雅黑" panose="020B0503020204020204" pitchFamily="34" charset="-122"/>
                <a:ea typeface="微软雅黑" panose="020B0503020204020204" pitchFamily="34" charset="-122"/>
                <a:cs typeface="Calibri" panose="020F0502020204030204" pitchFamily="34" charset="0"/>
              </a:rPr>
              <a:t>Different workloads, different transports</a:t>
            </a:r>
            <a:endParaRPr lang="zh-CN" altLang="en-US" sz="2000" dirty="0">
              <a:solidFill>
                <a:schemeClr val="accent5">
                  <a:lumMod val="75000"/>
                </a:schemeClr>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7" name="文本框 6">
            <a:extLst>
              <a:ext uri="{FF2B5EF4-FFF2-40B4-BE49-F238E27FC236}">
                <a16:creationId xmlns:a16="http://schemas.microsoft.com/office/drawing/2014/main" id="{2A176112-FC15-B050-2AB7-78A13D9E6223}"/>
              </a:ext>
            </a:extLst>
          </p:cNvPr>
          <p:cNvSpPr txBox="1"/>
          <p:nvPr/>
        </p:nvSpPr>
        <p:spPr>
          <a:xfrm>
            <a:off x="5937054" y="5689986"/>
            <a:ext cx="5930396" cy="499625"/>
          </a:xfrm>
          <a:prstGeom prst="rect">
            <a:avLst/>
          </a:prstGeom>
          <a:noFill/>
        </p:spPr>
        <p:txBody>
          <a:bodyPr wrap="square" rtlCol="0">
            <a:spAutoFit/>
          </a:bodyPr>
          <a:lstStyle/>
          <a:p>
            <a:pPr algn="ctr">
              <a:lnSpc>
                <a:spcPct val="150000"/>
              </a:lnSpc>
            </a:pPr>
            <a:r>
              <a:rPr lang="en-US" altLang="zh-CN" sz="2000" dirty="0">
                <a:solidFill>
                  <a:schemeClr val="accent5">
                    <a:lumMod val="75000"/>
                  </a:schemeClr>
                </a:solidFill>
                <a:latin typeface="微软雅黑" panose="020B0503020204020204" pitchFamily="34" charset="-122"/>
                <a:ea typeface="微软雅黑" panose="020B0503020204020204" pitchFamily="34" charset="-122"/>
                <a:cs typeface="Calibri" panose="020F0502020204030204" pitchFamily="34" charset="0"/>
              </a:rPr>
              <a:t>Different hardware, different transports</a:t>
            </a:r>
            <a:endParaRPr lang="zh-CN" altLang="en-US" sz="2000" dirty="0">
              <a:solidFill>
                <a:schemeClr val="accent5">
                  <a:lumMod val="75000"/>
                </a:schemeClr>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8" name="矩形: 圆角 47">
            <a:extLst>
              <a:ext uri="{FF2B5EF4-FFF2-40B4-BE49-F238E27FC236}">
                <a16:creationId xmlns:a16="http://schemas.microsoft.com/office/drawing/2014/main" id="{837F4B6F-C813-E717-AFD9-CFFD1C2BEC93}"/>
              </a:ext>
            </a:extLst>
          </p:cNvPr>
          <p:cNvSpPr/>
          <p:nvPr/>
        </p:nvSpPr>
        <p:spPr>
          <a:xfrm rot="16200000">
            <a:off x="6076915" y="3671430"/>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GPU</a:t>
            </a:r>
            <a:endParaRPr lang="zh-CN" altLang="en-US" sz="2400" dirty="0">
              <a:latin typeface="Calibri" panose="020F0502020204030204" pitchFamily="34" charset="0"/>
              <a:cs typeface="Calibri" panose="020F0502020204030204" pitchFamily="34" charset="0"/>
            </a:endParaRPr>
          </a:p>
        </p:txBody>
      </p:sp>
      <p:sp>
        <p:nvSpPr>
          <p:cNvPr id="9" name="矩形: 圆角 47">
            <a:extLst>
              <a:ext uri="{FF2B5EF4-FFF2-40B4-BE49-F238E27FC236}">
                <a16:creationId xmlns:a16="http://schemas.microsoft.com/office/drawing/2014/main" id="{0DF1F4F7-CC8B-A596-4A57-314C48F1484F}"/>
              </a:ext>
            </a:extLst>
          </p:cNvPr>
          <p:cNvSpPr/>
          <p:nvPr/>
        </p:nvSpPr>
        <p:spPr>
          <a:xfrm rot="16200000">
            <a:off x="6510466" y="3671432"/>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0" name="矩形: 圆角 47">
            <a:extLst>
              <a:ext uri="{FF2B5EF4-FFF2-40B4-BE49-F238E27FC236}">
                <a16:creationId xmlns:a16="http://schemas.microsoft.com/office/drawing/2014/main" id="{3F5CFE51-FDF9-C7CA-41C9-6C6AD14483CF}"/>
              </a:ext>
            </a:extLst>
          </p:cNvPr>
          <p:cNvSpPr/>
          <p:nvPr/>
        </p:nvSpPr>
        <p:spPr>
          <a:xfrm>
            <a:off x="6240520" y="5266426"/>
            <a:ext cx="2335040" cy="43829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b="1" dirty="0">
                <a:latin typeface="Calibri" panose="020F0502020204030204" pitchFamily="34" charset="0"/>
                <a:ea typeface="Calibri" panose="020F0502020204030204" pitchFamily="34" charset="0"/>
                <a:cs typeface="Calibri" panose="020F0502020204030204" pitchFamily="34" charset="0"/>
              </a:rPr>
              <a:t>RDMA Network</a:t>
            </a:r>
            <a:endParaRPr lang="zh-CN" altLang="en-US" sz="2000" b="1" dirty="0">
              <a:latin typeface="Calibri" panose="020F0502020204030204" pitchFamily="34" charset="0"/>
              <a:cs typeface="Calibri" panose="020F0502020204030204" pitchFamily="34" charset="0"/>
            </a:endParaRPr>
          </a:p>
        </p:txBody>
      </p:sp>
      <p:sp>
        <p:nvSpPr>
          <p:cNvPr id="11" name="矩形: 圆角 47">
            <a:extLst>
              <a:ext uri="{FF2B5EF4-FFF2-40B4-BE49-F238E27FC236}">
                <a16:creationId xmlns:a16="http://schemas.microsoft.com/office/drawing/2014/main" id="{930E58D9-47FD-2E58-A932-0AD59401B57C}"/>
              </a:ext>
            </a:extLst>
          </p:cNvPr>
          <p:cNvSpPr/>
          <p:nvPr/>
        </p:nvSpPr>
        <p:spPr>
          <a:xfrm rot="16200000">
            <a:off x="7806985" y="3664440"/>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GPU</a:t>
            </a:r>
            <a:endParaRPr lang="zh-CN" altLang="en-US" sz="2400" dirty="0">
              <a:latin typeface="Calibri" panose="020F0502020204030204" pitchFamily="34" charset="0"/>
              <a:cs typeface="Calibri" panose="020F0502020204030204" pitchFamily="34" charset="0"/>
            </a:endParaRPr>
          </a:p>
        </p:txBody>
      </p:sp>
      <p:sp>
        <p:nvSpPr>
          <p:cNvPr id="12" name="矩形: 圆角 47">
            <a:extLst>
              <a:ext uri="{FF2B5EF4-FFF2-40B4-BE49-F238E27FC236}">
                <a16:creationId xmlns:a16="http://schemas.microsoft.com/office/drawing/2014/main" id="{C5353BAD-64DF-E07E-FDD4-7713A34E34A6}"/>
              </a:ext>
            </a:extLst>
          </p:cNvPr>
          <p:cNvSpPr/>
          <p:nvPr/>
        </p:nvSpPr>
        <p:spPr>
          <a:xfrm rot="16200000">
            <a:off x="7320848" y="3664441"/>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a:latin typeface="Calibri" panose="020F0502020204030204" pitchFamily="34" charset="0"/>
                <a:ea typeface="Calibri" panose="020F0502020204030204" pitchFamily="34" charset="0"/>
                <a:cs typeface="Calibri" panose="020F0502020204030204" pitchFamily="34" charset="0"/>
              </a:rPr>
              <a:t>NIC</a:t>
            </a:r>
            <a:endParaRPr lang="zh-CN" altLang="en-US" sz="2400">
              <a:latin typeface="Calibri" panose="020F0502020204030204" pitchFamily="34" charset="0"/>
              <a:cs typeface="Calibri" panose="020F0502020204030204" pitchFamily="34" charset="0"/>
            </a:endParaRPr>
          </a:p>
        </p:txBody>
      </p:sp>
      <p:sp>
        <p:nvSpPr>
          <p:cNvPr id="15" name="箭头: 上下 61">
            <a:extLst>
              <a:ext uri="{FF2B5EF4-FFF2-40B4-BE49-F238E27FC236}">
                <a16:creationId xmlns:a16="http://schemas.microsoft.com/office/drawing/2014/main" id="{52662975-D4E5-80A6-F53A-F8E88814009F}"/>
              </a:ext>
            </a:extLst>
          </p:cNvPr>
          <p:cNvSpPr/>
          <p:nvPr/>
        </p:nvSpPr>
        <p:spPr>
          <a:xfrm>
            <a:off x="6903283" y="4333157"/>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16" name="箭头: 上下 61">
            <a:extLst>
              <a:ext uri="{FF2B5EF4-FFF2-40B4-BE49-F238E27FC236}">
                <a16:creationId xmlns:a16="http://schemas.microsoft.com/office/drawing/2014/main" id="{6435B726-69B4-5EE1-998A-492B8751FD3A}"/>
              </a:ext>
            </a:extLst>
          </p:cNvPr>
          <p:cNvSpPr/>
          <p:nvPr/>
        </p:nvSpPr>
        <p:spPr>
          <a:xfrm>
            <a:off x="7708958" y="4346259"/>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17" name="文本框 16">
            <a:extLst>
              <a:ext uri="{FF2B5EF4-FFF2-40B4-BE49-F238E27FC236}">
                <a16:creationId xmlns:a16="http://schemas.microsoft.com/office/drawing/2014/main" id="{01960B4E-5170-CF55-DCA4-751319DE9313}"/>
              </a:ext>
            </a:extLst>
          </p:cNvPr>
          <p:cNvSpPr txBox="1"/>
          <p:nvPr/>
        </p:nvSpPr>
        <p:spPr>
          <a:xfrm>
            <a:off x="6109030" y="2403524"/>
            <a:ext cx="2598020" cy="400111"/>
          </a:xfrm>
          <a:prstGeom prst="rect">
            <a:avLst/>
          </a:prstGeom>
          <a:noFill/>
        </p:spPr>
        <p:txBody>
          <a:bodyPr wrap="square" rtlCol="0">
            <a:spAutoFit/>
          </a:bodyPr>
          <a:lstStyle/>
          <a:p>
            <a:r>
              <a:rPr lang="en-US" altLang="zh-CN" sz="2000" dirty="0">
                <a:latin typeface="微软雅黑" panose="020B0503020204020204" pitchFamily="34" charset="-122"/>
                <a:ea typeface="微软雅黑" panose="020B0503020204020204" pitchFamily="34" charset="-122"/>
              </a:rPr>
              <a:t>With GPU-Direct</a:t>
            </a:r>
            <a:endParaRPr lang="zh-CN" altLang="en-US" sz="2000" dirty="0">
              <a:latin typeface="微软雅黑" panose="020B0503020204020204" pitchFamily="34" charset="-122"/>
              <a:ea typeface="微软雅黑" panose="020B0503020204020204" pitchFamily="34" charset="-122"/>
            </a:endParaRPr>
          </a:p>
        </p:txBody>
      </p:sp>
      <p:cxnSp>
        <p:nvCxnSpPr>
          <p:cNvPr id="21" name="直接箭头连接符 20">
            <a:extLst>
              <a:ext uri="{FF2B5EF4-FFF2-40B4-BE49-F238E27FC236}">
                <a16:creationId xmlns:a16="http://schemas.microsoft.com/office/drawing/2014/main" id="{2664F454-AB32-0BC0-E4F2-480DB0D6B303}"/>
              </a:ext>
            </a:extLst>
          </p:cNvPr>
          <p:cNvCxnSpPr>
            <a:cxnSpLocks/>
          </p:cNvCxnSpPr>
          <p:nvPr/>
        </p:nvCxnSpPr>
        <p:spPr>
          <a:xfrm flipH="1">
            <a:off x="6536427" y="3857722"/>
            <a:ext cx="46298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7D2727C1-2EB0-FFF6-FABA-663A6D2C40B8}"/>
              </a:ext>
            </a:extLst>
          </p:cNvPr>
          <p:cNvCxnSpPr>
            <a:cxnSpLocks/>
          </p:cNvCxnSpPr>
          <p:nvPr/>
        </p:nvCxnSpPr>
        <p:spPr>
          <a:xfrm>
            <a:off x="6970390" y="3839029"/>
            <a:ext cx="0" cy="1638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BAD1D2D8-BE21-4633-2EC0-2A217ECAF817}"/>
              </a:ext>
            </a:extLst>
          </p:cNvPr>
          <p:cNvCxnSpPr>
            <a:cxnSpLocks/>
          </p:cNvCxnSpPr>
          <p:nvPr/>
        </p:nvCxnSpPr>
        <p:spPr>
          <a:xfrm>
            <a:off x="7805085" y="3857722"/>
            <a:ext cx="0" cy="161951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直接箭头连接符 24">
            <a:extLst>
              <a:ext uri="{FF2B5EF4-FFF2-40B4-BE49-F238E27FC236}">
                <a16:creationId xmlns:a16="http://schemas.microsoft.com/office/drawing/2014/main" id="{003899C7-E348-67B1-2FC3-463EFFB7CBAA}"/>
              </a:ext>
            </a:extLst>
          </p:cNvPr>
          <p:cNvCxnSpPr>
            <a:cxnSpLocks/>
          </p:cNvCxnSpPr>
          <p:nvPr/>
        </p:nvCxnSpPr>
        <p:spPr>
          <a:xfrm>
            <a:off x="7788871" y="3857722"/>
            <a:ext cx="510902"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6" name="矩形 35">
            <a:extLst>
              <a:ext uri="{FF2B5EF4-FFF2-40B4-BE49-F238E27FC236}">
                <a16:creationId xmlns:a16="http://schemas.microsoft.com/office/drawing/2014/main" id="{4DD512D2-D095-EF2E-A3B3-6C90C48CC437}"/>
              </a:ext>
            </a:extLst>
          </p:cNvPr>
          <p:cNvSpPr/>
          <p:nvPr/>
        </p:nvSpPr>
        <p:spPr>
          <a:xfrm>
            <a:off x="10524989" y="3216251"/>
            <a:ext cx="1039745"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37" name="矩形 36">
            <a:extLst>
              <a:ext uri="{FF2B5EF4-FFF2-40B4-BE49-F238E27FC236}">
                <a16:creationId xmlns:a16="http://schemas.microsoft.com/office/drawing/2014/main" id="{74498EBB-7E74-91F6-483A-5A89E6F08EFA}"/>
              </a:ext>
            </a:extLst>
          </p:cNvPr>
          <p:cNvSpPr/>
          <p:nvPr/>
        </p:nvSpPr>
        <p:spPr>
          <a:xfrm>
            <a:off x="9225295" y="3216251"/>
            <a:ext cx="1039745"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38" name="矩形: 圆角 47">
            <a:extLst>
              <a:ext uri="{FF2B5EF4-FFF2-40B4-BE49-F238E27FC236}">
                <a16:creationId xmlns:a16="http://schemas.microsoft.com/office/drawing/2014/main" id="{D6904D74-3709-20BB-6100-CB0FA26209F8}"/>
              </a:ext>
            </a:extLst>
          </p:cNvPr>
          <p:cNvSpPr/>
          <p:nvPr/>
        </p:nvSpPr>
        <p:spPr>
          <a:xfrm rot="16200000">
            <a:off x="9066088" y="3663097"/>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GPU</a:t>
            </a:r>
            <a:endParaRPr lang="zh-CN" altLang="en-US" sz="2400" dirty="0">
              <a:latin typeface="Calibri" panose="020F0502020204030204" pitchFamily="34" charset="0"/>
              <a:cs typeface="Calibri" panose="020F0502020204030204" pitchFamily="34" charset="0"/>
            </a:endParaRPr>
          </a:p>
        </p:txBody>
      </p:sp>
      <p:sp>
        <p:nvSpPr>
          <p:cNvPr id="39" name="矩形: 圆角 47">
            <a:extLst>
              <a:ext uri="{FF2B5EF4-FFF2-40B4-BE49-F238E27FC236}">
                <a16:creationId xmlns:a16="http://schemas.microsoft.com/office/drawing/2014/main" id="{3B63D569-AD47-D814-5584-70BFCD222D25}"/>
              </a:ext>
            </a:extLst>
          </p:cNvPr>
          <p:cNvSpPr/>
          <p:nvPr/>
        </p:nvSpPr>
        <p:spPr>
          <a:xfrm rot="16200000">
            <a:off x="9499639" y="3663099"/>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40" name="矩形: 圆角 47">
            <a:extLst>
              <a:ext uri="{FF2B5EF4-FFF2-40B4-BE49-F238E27FC236}">
                <a16:creationId xmlns:a16="http://schemas.microsoft.com/office/drawing/2014/main" id="{D937A984-59BD-E76F-0EEA-5376CB8ECCFA}"/>
              </a:ext>
            </a:extLst>
          </p:cNvPr>
          <p:cNvSpPr/>
          <p:nvPr/>
        </p:nvSpPr>
        <p:spPr>
          <a:xfrm>
            <a:off x="9229693" y="5258093"/>
            <a:ext cx="2335040" cy="43829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b="1" dirty="0">
                <a:latin typeface="Calibri" panose="020F0502020204030204" pitchFamily="34" charset="0"/>
                <a:ea typeface="Calibri" panose="020F0502020204030204" pitchFamily="34" charset="0"/>
                <a:cs typeface="Calibri" panose="020F0502020204030204" pitchFamily="34" charset="0"/>
              </a:rPr>
              <a:t>RDMA Network</a:t>
            </a:r>
            <a:endParaRPr lang="zh-CN" altLang="en-US" sz="2000" b="1" dirty="0">
              <a:latin typeface="Calibri" panose="020F0502020204030204" pitchFamily="34" charset="0"/>
              <a:cs typeface="Calibri" panose="020F0502020204030204" pitchFamily="34" charset="0"/>
            </a:endParaRPr>
          </a:p>
        </p:txBody>
      </p:sp>
      <p:sp>
        <p:nvSpPr>
          <p:cNvPr id="41" name="矩形: 圆角 47">
            <a:extLst>
              <a:ext uri="{FF2B5EF4-FFF2-40B4-BE49-F238E27FC236}">
                <a16:creationId xmlns:a16="http://schemas.microsoft.com/office/drawing/2014/main" id="{7A0956C3-79AF-3E89-B33B-94F29685364A}"/>
              </a:ext>
            </a:extLst>
          </p:cNvPr>
          <p:cNvSpPr/>
          <p:nvPr/>
        </p:nvSpPr>
        <p:spPr>
          <a:xfrm rot="16200000">
            <a:off x="10796158" y="3656107"/>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GPU</a:t>
            </a:r>
            <a:endParaRPr lang="zh-CN" altLang="en-US" sz="2400" dirty="0">
              <a:latin typeface="Calibri" panose="020F0502020204030204" pitchFamily="34" charset="0"/>
              <a:cs typeface="Calibri" panose="020F0502020204030204" pitchFamily="34" charset="0"/>
            </a:endParaRPr>
          </a:p>
        </p:txBody>
      </p:sp>
      <p:sp>
        <p:nvSpPr>
          <p:cNvPr id="42" name="矩形: 圆角 47">
            <a:extLst>
              <a:ext uri="{FF2B5EF4-FFF2-40B4-BE49-F238E27FC236}">
                <a16:creationId xmlns:a16="http://schemas.microsoft.com/office/drawing/2014/main" id="{CCBE80F1-0411-6235-900B-2661353F762C}"/>
              </a:ext>
            </a:extLst>
          </p:cNvPr>
          <p:cNvSpPr/>
          <p:nvPr/>
        </p:nvSpPr>
        <p:spPr>
          <a:xfrm rot="16200000">
            <a:off x="10310021" y="3656108"/>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a:latin typeface="Calibri" panose="020F0502020204030204" pitchFamily="34" charset="0"/>
                <a:ea typeface="Calibri" panose="020F0502020204030204" pitchFamily="34" charset="0"/>
                <a:cs typeface="Calibri" panose="020F0502020204030204" pitchFamily="34" charset="0"/>
              </a:rPr>
              <a:t>NIC</a:t>
            </a:r>
            <a:endParaRPr lang="zh-CN" altLang="en-US" sz="2400">
              <a:latin typeface="Calibri" panose="020F0502020204030204" pitchFamily="34" charset="0"/>
              <a:cs typeface="Calibri" panose="020F0502020204030204" pitchFamily="34" charset="0"/>
            </a:endParaRPr>
          </a:p>
        </p:txBody>
      </p:sp>
      <p:sp>
        <p:nvSpPr>
          <p:cNvPr id="43" name="箭头: 上下 61">
            <a:extLst>
              <a:ext uri="{FF2B5EF4-FFF2-40B4-BE49-F238E27FC236}">
                <a16:creationId xmlns:a16="http://schemas.microsoft.com/office/drawing/2014/main" id="{5958E055-831B-A7E4-CF64-3B82681BB4EF}"/>
              </a:ext>
            </a:extLst>
          </p:cNvPr>
          <p:cNvSpPr/>
          <p:nvPr/>
        </p:nvSpPr>
        <p:spPr>
          <a:xfrm>
            <a:off x="9892456" y="4324824"/>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44" name="箭头: 上下 61">
            <a:extLst>
              <a:ext uri="{FF2B5EF4-FFF2-40B4-BE49-F238E27FC236}">
                <a16:creationId xmlns:a16="http://schemas.microsoft.com/office/drawing/2014/main" id="{734E8514-211D-C55C-5E49-BB1DFAF1FD25}"/>
              </a:ext>
            </a:extLst>
          </p:cNvPr>
          <p:cNvSpPr/>
          <p:nvPr/>
        </p:nvSpPr>
        <p:spPr>
          <a:xfrm>
            <a:off x="10698131" y="4337926"/>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45" name="文本框 44">
            <a:extLst>
              <a:ext uri="{FF2B5EF4-FFF2-40B4-BE49-F238E27FC236}">
                <a16:creationId xmlns:a16="http://schemas.microsoft.com/office/drawing/2014/main" id="{49545CA8-9923-8651-9372-96950B36EC74}"/>
              </a:ext>
            </a:extLst>
          </p:cNvPr>
          <p:cNvSpPr txBox="1"/>
          <p:nvPr/>
        </p:nvSpPr>
        <p:spPr>
          <a:xfrm>
            <a:off x="8820628" y="2226464"/>
            <a:ext cx="3083605" cy="677108"/>
          </a:xfrm>
          <a:prstGeom prst="rect">
            <a:avLst/>
          </a:prstGeom>
          <a:noFill/>
        </p:spPr>
        <p:txBody>
          <a:bodyPr wrap="square" rtlCol="0">
            <a:spAutoFit/>
          </a:bodyPr>
          <a:lstStyle/>
          <a:p>
            <a:pPr algn="ctr"/>
            <a:r>
              <a:rPr lang="en-US" altLang="zh-CN" sz="2000" dirty="0">
                <a:latin typeface="微软雅黑" panose="020B0503020204020204" pitchFamily="34" charset="-122"/>
                <a:ea typeface="微软雅黑" panose="020B0503020204020204" pitchFamily="34" charset="-122"/>
              </a:rPr>
              <a:t>Without GPU-Direct</a:t>
            </a:r>
          </a:p>
          <a:p>
            <a:pPr algn="ctr"/>
            <a:r>
              <a:rPr lang="en-US" altLang="zh-CN" dirty="0">
                <a:latin typeface="微软雅黑" panose="020B0503020204020204" pitchFamily="34" charset="-122"/>
                <a:ea typeface="微软雅黑" panose="020B0503020204020204" pitchFamily="34" charset="-122"/>
              </a:rPr>
              <a:t>(e.g., GTX series)</a:t>
            </a:r>
          </a:p>
        </p:txBody>
      </p:sp>
      <p:cxnSp>
        <p:nvCxnSpPr>
          <p:cNvPr id="46" name="直接箭头连接符 45">
            <a:extLst>
              <a:ext uri="{FF2B5EF4-FFF2-40B4-BE49-F238E27FC236}">
                <a16:creationId xmlns:a16="http://schemas.microsoft.com/office/drawing/2014/main" id="{8870B0DB-8516-961B-A5AD-1B33562A1035}"/>
              </a:ext>
            </a:extLst>
          </p:cNvPr>
          <p:cNvCxnSpPr>
            <a:cxnSpLocks/>
            <a:endCxn id="38" idx="0"/>
          </p:cNvCxnSpPr>
          <p:nvPr/>
        </p:nvCxnSpPr>
        <p:spPr>
          <a:xfrm flipH="1" flipV="1">
            <a:off x="9382946" y="3839027"/>
            <a:ext cx="605638" cy="1036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9FB4A101-B67B-9776-DAA7-A501B165B30D}"/>
              </a:ext>
            </a:extLst>
          </p:cNvPr>
          <p:cNvCxnSpPr>
            <a:cxnSpLocks/>
          </p:cNvCxnSpPr>
          <p:nvPr/>
        </p:nvCxnSpPr>
        <p:spPr>
          <a:xfrm>
            <a:off x="9959563" y="3830696"/>
            <a:ext cx="0" cy="1638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FBF868DB-A879-88A6-8ECC-5889899D0952}"/>
              </a:ext>
            </a:extLst>
          </p:cNvPr>
          <p:cNvCxnSpPr>
            <a:cxnSpLocks/>
          </p:cNvCxnSpPr>
          <p:nvPr/>
        </p:nvCxnSpPr>
        <p:spPr>
          <a:xfrm>
            <a:off x="10794258" y="3783101"/>
            <a:ext cx="0" cy="168580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9" name="直接箭头连接符 48">
            <a:extLst>
              <a:ext uri="{FF2B5EF4-FFF2-40B4-BE49-F238E27FC236}">
                <a16:creationId xmlns:a16="http://schemas.microsoft.com/office/drawing/2014/main" id="{5C13639F-100C-6EDB-098A-4C9A7E53949A}"/>
              </a:ext>
            </a:extLst>
          </p:cNvPr>
          <p:cNvCxnSpPr>
            <a:cxnSpLocks/>
            <a:endCxn id="41" idx="2"/>
          </p:cNvCxnSpPr>
          <p:nvPr/>
        </p:nvCxnSpPr>
        <p:spPr>
          <a:xfrm>
            <a:off x="10778044" y="3816353"/>
            <a:ext cx="686831" cy="1568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3076" name="Picture 4" descr="Computer Icons Error, red tag, trademark, logo png | PNGEgg">
            <a:extLst>
              <a:ext uri="{FF2B5EF4-FFF2-40B4-BE49-F238E27FC236}">
                <a16:creationId xmlns:a16="http://schemas.microsoft.com/office/drawing/2014/main" id="{019B4185-9941-C9A8-21F2-F2C222DC57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36" t="7274" r="4830"/>
          <a:stretch>
            <a:fillRect/>
          </a:stretch>
        </p:blipFill>
        <p:spPr bwMode="auto">
          <a:xfrm>
            <a:off x="9595134" y="3685559"/>
            <a:ext cx="269645" cy="32766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Computer Icons Error, red tag, trademark, logo png | PNGEgg">
            <a:extLst>
              <a:ext uri="{FF2B5EF4-FFF2-40B4-BE49-F238E27FC236}">
                <a16:creationId xmlns:a16="http://schemas.microsoft.com/office/drawing/2014/main" id="{73A9C77D-8CFB-6C91-4944-B5F79B2424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36" t="7274" r="4830"/>
          <a:stretch>
            <a:fillRect/>
          </a:stretch>
        </p:blipFill>
        <p:spPr bwMode="auto">
          <a:xfrm>
            <a:off x="10909852" y="3685576"/>
            <a:ext cx="269645" cy="327660"/>
          </a:xfrm>
          <a:prstGeom prst="rect">
            <a:avLst/>
          </a:prstGeom>
          <a:noFill/>
          <a:extLst>
            <a:ext uri="{909E8E84-426E-40DD-AFC4-6F175D3DCCD1}">
              <a14:hiddenFill xmlns:a14="http://schemas.microsoft.com/office/drawing/2010/main">
                <a:solidFill>
                  <a:srgbClr val="FFFFFF"/>
                </a:solidFill>
              </a14:hiddenFill>
            </a:ext>
          </a:extLst>
        </p:spPr>
      </p:pic>
      <p:sp>
        <p:nvSpPr>
          <p:cNvPr id="53" name="矩形 52">
            <a:extLst>
              <a:ext uri="{FF2B5EF4-FFF2-40B4-BE49-F238E27FC236}">
                <a16:creationId xmlns:a16="http://schemas.microsoft.com/office/drawing/2014/main" id="{7BE822CA-4551-132D-FAD7-2C49B94F2FF0}"/>
              </a:ext>
            </a:extLst>
          </p:cNvPr>
          <p:cNvSpPr/>
          <p:nvPr/>
        </p:nvSpPr>
        <p:spPr>
          <a:xfrm>
            <a:off x="1153836" y="3175830"/>
            <a:ext cx="1960016"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54" name="矩形: 圆角 47">
            <a:extLst>
              <a:ext uri="{FF2B5EF4-FFF2-40B4-BE49-F238E27FC236}">
                <a16:creationId xmlns:a16="http://schemas.microsoft.com/office/drawing/2014/main" id="{C57ADAC2-8093-48FB-995F-256598BA5116}"/>
              </a:ext>
            </a:extLst>
          </p:cNvPr>
          <p:cNvSpPr/>
          <p:nvPr/>
        </p:nvSpPr>
        <p:spPr>
          <a:xfrm rot="16200000">
            <a:off x="994627" y="3622676"/>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GPU</a:t>
            </a:r>
            <a:endParaRPr lang="zh-CN" altLang="en-US" sz="2400" dirty="0">
              <a:latin typeface="Calibri" panose="020F0502020204030204" pitchFamily="34" charset="0"/>
              <a:cs typeface="Calibri" panose="020F0502020204030204" pitchFamily="34" charset="0"/>
            </a:endParaRPr>
          </a:p>
        </p:txBody>
      </p:sp>
      <p:sp>
        <p:nvSpPr>
          <p:cNvPr id="55" name="矩形: 圆角 47">
            <a:extLst>
              <a:ext uri="{FF2B5EF4-FFF2-40B4-BE49-F238E27FC236}">
                <a16:creationId xmlns:a16="http://schemas.microsoft.com/office/drawing/2014/main" id="{C96A3ECA-F4FD-5226-A040-4D03A346253E}"/>
              </a:ext>
            </a:extLst>
          </p:cNvPr>
          <p:cNvSpPr/>
          <p:nvPr/>
        </p:nvSpPr>
        <p:spPr>
          <a:xfrm rot="16200000">
            <a:off x="1428178" y="3622677"/>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57" name="矩形: 圆角 47">
            <a:extLst>
              <a:ext uri="{FF2B5EF4-FFF2-40B4-BE49-F238E27FC236}">
                <a16:creationId xmlns:a16="http://schemas.microsoft.com/office/drawing/2014/main" id="{61B6E3D7-A3D6-F574-4F6D-FFF7DE970339}"/>
              </a:ext>
            </a:extLst>
          </p:cNvPr>
          <p:cNvSpPr/>
          <p:nvPr/>
        </p:nvSpPr>
        <p:spPr>
          <a:xfrm rot="16200000">
            <a:off x="2292098" y="3642830"/>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GPU</a:t>
            </a:r>
            <a:endParaRPr lang="zh-CN" altLang="en-US" sz="2400" dirty="0">
              <a:latin typeface="Calibri" panose="020F0502020204030204" pitchFamily="34" charset="0"/>
              <a:cs typeface="Calibri" panose="020F0502020204030204" pitchFamily="34" charset="0"/>
            </a:endParaRPr>
          </a:p>
        </p:txBody>
      </p:sp>
      <p:sp>
        <p:nvSpPr>
          <p:cNvPr id="58" name="矩形: 圆角 47">
            <a:extLst>
              <a:ext uri="{FF2B5EF4-FFF2-40B4-BE49-F238E27FC236}">
                <a16:creationId xmlns:a16="http://schemas.microsoft.com/office/drawing/2014/main" id="{A123904A-5EEE-8DFA-E1BA-6B9B29FF648C}"/>
              </a:ext>
            </a:extLst>
          </p:cNvPr>
          <p:cNvSpPr/>
          <p:nvPr/>
        </p:nvSpPr>
        <p:spPr>
          <a:xfrm rot="16200000">
            <a:off x="1860137" y="3632542"/>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59" name="矩形 58">
            <a:extLst>
              <a:ext uri="{FF2B5EF4-FFF2-40B4-BE49-F238E27FC236}">
                <a16:creationId xmlns:a16="http://schemas.microsoft.com/office/drawing/2014/main" id="{1D400E8F-6DD1-7FBF-7C68-08E0DF63DACD}"/>
              </a:ext>
            </a:extLst>
          </p:cNvPr>
          <p:cNvSpPr/>
          <p:nvPr/>
        </p:nvSpPr>
        <p:spPr>
          <a:xfrm>
            <a:off x="3588963" y="3175044"/>
            <a:ext cx="1960016"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60" name="矩形: 圆角 47">
            <a:extLst>
              <a:ext uri="{FF2B5EF4-FFF2-40B4-BE49-F238E27FC236}">
                <a16:creationId xmlns:a16="http://schemas.microsoft.com/office/drawing/2014/main" id="{4262D038-00F0-F40C-DD2E-A4DA55C86EA5}"/>
              </a:ext>
            </a:extLst>
          </p:cNvPr>
          <p:cNvSpPr/>
          <p:nvPr/>
        </p:nvSpPr>
        <p:spPr>
          <a:xfrm rot="16200000">
            <a:off x="3429755" y="3621890"/>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GPU</a:t>
            </a:r>
            <a:endParaRPr lang="zh-CN" altLang="en-US" sz="2400" dirty="0">
              <a:latin typeface="Calibri" panose="020F0502020204030204" pitchFamily="34" charset="0"/>
              <a:cs typeface="Calibri" panose="020F0502020204030204" pitchFamily="34" charset="0"/>
            </a:endParaRPr>
          </a:p>
        </p:txBody>
      </p:sp>
      <p:sp>
        <p:nvSpPr>
          <p:cNvPr id="61" name="矩形: 圆角 47">
            <a:extLst>
              <a:ext uri="{FF2B5EF4-FFF2-40B4-BE49-F238E27FC236}">
                <a16:creationId xmlns:a16="http://schemas.microsoft.com/office/drawing/2014/main" id="{07E8F970-CA4B-6E68-8609-9C77504B3BDA}"/>
              </a:ext>
            </a:extLst>
          </p:cNvPr>
          <p:cNvSpPr/>
          <p:nvPr/>
        </p:nvSpPr>
        <p:spPr>
          <a:xfrm rot="16200000">
            <a:off x="3863305" y="3621892"/>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63" name="矩形: 圆角 47">
            <a:extLst>
              <a:ext uri="{FF2B5EF4-FFF2-40B4-BE49-F238E27FC236}">
                <a16:creationId xmlns:a16="http://schemas.microsoft.com/office/drawing/2014/main" id="{A943708B-FC8B-8BD6-87C1-00B2001C3B2E}"/>
              </a:ext>
            </a:extLst>
          </p:cNvPr>
          <p:cNvSpPr/>
          <p:nvPr/>
        </p:nvSpPr>
        <p:spPr>
          <a:xfrm rot="16200000">
            <a:off x="4727225" y="3642044"/>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GPU</a:t>
            </a:r>
            <a:endParaRPr lang="zh-CN" altLang="en-US" sz="2400" dirty="0">
              <a:latin typeface="Calibri" panose="020F0502020204030204" pitchFamily="34" charset="0"/>
              <a:cs typeface="Calibri" panose="020F0502020204030204" pitchFamily="34" charset="0"/>
            </a:endParaRPr>
          </a:p>
        </p:txBody>
      </p:sp>
      <p:sp>
        <p:nvSpPr>
          <p:cNvPr id="3072" name="矩形: 圆角 47">
            <a:extLst>
              <a:ext uri="{FF2B5EF4-FFF2-40B4-BE49-F238E27FC236}">
                <a16:creationId xmlns:a16="http://schemas.microsoft.com/office/drawing/2014/main" id="{0D507B34-9E70-453D-1CAC-5E09C1AE394C}"/>
              </a:ext>
            </a:extLst>
          </p:cNvPr>
          <p:cNvSpPr/>
          <p:nvPr/>
        </p:nvSpPr>
        <p:spPr>
          <a:xfrm rot="16200000">
            <a:off x="4295264" y="3631757"/>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3073" name="矩形: 圆角 47">
            <a:extLst>
              <a:ext uri="{FF2B5EF4-FFF2-40B4-BE49-F238E27FC236}">
                <a16:creationId xmlns:a16="http://schemas.microsoft.com/office/drawing/2014/main" id="{5FC8A345-132F-6586-2BB2-FAC55F7EE5A2}"/>
              </a:ext>
            </a:extLst>
          </p:cNvPr>
          <p:cNvSpPr/>
          <p:nvPr/>
        </p:nvSpPr>
        <p:spPr>
          <a:xfrm>
            <a:off x="1123142" y="5224254"/>
            <a:ext cx="4415207" cy="43829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b="1" dirty="0">
                <a:latin typeface="Calibri" panose="020F0502020204030204" pitchFamily="34" charset="0"/>
                <a:ea typeface="Calibri" panose="020F0502020204030204" pitchFamily="34" charset="0"/>
                <a:cs typeface="Calibri" panose="020F0502020204030204" pitchFamily="34" charset="0"/>
              </a:rPr>
              <a:t>RDMA Network</a:t>
            </a:r>
            <a:endParaRPr lang="zh-CN" altLang="en-US" sz="2000" b="1" dirty="0">
              <a:latin typeface="Calibri" panose="020F0502020204030204" pitchFamily="34" charset="0"/>
              <a:cs typeface="Calibri" panose="020F0502020204030204" pitchFamily="34" charset="0"/>
            </a:endParaRPr>
          </a:p>
        </p:txBody>
      </p:sp>
      <p:cxnSp>
        <p:nvCxnSpPr>
          <p:cNvPr id="3080" name="直接箭头连接符 3079">
            <a:extLst>
              <a:ext uri="{FF2B5EF4-FFF2-40B4-BE49-F238E27FC236}">
                <a16:creationId xmlns:a16="http://schemas.microsoft.com/office/drawing/2014/main" id="{9714A4CC-E996-E891-42DC-E168C59E2085}"/>
              </a:ext>
            </a:extLst>
          </p:cNvPr>
          <p:cNvCxnSpPr>
            <a:cxnSpLocks/>
          </p:cNvCxnSpPr>
          <p:nvPr/>
        </p:nvCxnSpPr>
        <p:spPr>
          <a:xfrm flipH="1">
            <a:off x="1453186" y="3813435"/>
            <a:ext cx="46298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083" name="直接箭头连接符 3082">
            <a:extLst>
              <a:ext uri="{FF2B5EF4-FFF2-40B4-BE49-F238E27FC236}">
                <a16:creationId xmlns:a16="http://schemas.microsoft.com/office/drawing/2014/main" id="{405CD661-4606-D15A-12C3-AE70BA6E1258}"/>
              </a:ext>
            </a:extLst>
          </p:cNvPr>
          <p:cNvCxnSpPr>
            <a:cxnSpLocks/>
          </p:cNvCxnSpPr>
          <p:nvPr/>
        </p:nvCxnSpPr>
        <p:spPr>
          <a:xfrm>
            <a:off x="4803235" y="3783665"/>
            <a:ext cx="510902"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箭头: 上下 61">
            <a:extLst>
              <a:ext uri="{FF2B5EF4-FFF2-40B4-BE49-F238E27FC236}">
                <a16:creationId xmlns:a16="http://schemas.microsoft.com/office/drawing/2014/main" id="{DB736924-DAB8-FB70-973D-B81554FE92DD}"/>
              </a:ext>
            </a:extLst>
          </p:cNvPr>
          <p:cNvSpPr/>
          <p:nvPr/>
        </p:nvSpPr>
        <p:spPr>
          <a:xfrm>
            <a:off x="4698791" y="4290200"/>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19" name="箭头: 上下 61">
            <a:extLst>
              <a:ext uri="{FF2B5EF4-FFF2-40B4-BE49-F238E27FC236}">
                <a16:creationId xmlns:a16="http://schemas.microsoft.com/office/drawing/2014/main" id="{DBC6DF62-5091-12B7-69F8-668A54B46684}"/>
              </a:ext>
            </a:extLst>
          </p:cNvPr>
          <p:cNvSpPr/>
          <p:nvPr/>
        </p:nvSpPr>
        <p:spPr>
          <a:xfrm>
            <a:off x="4253080" y="4294956"/>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cxnSp>
        <p:nvCxnSpPr>
          <p:cNvPr id="3084" name="直接连接符 3083">
            <a:extLst>
              <a:ext uri="{FF2B5EF4-FFF2-40B4-BE49-F238E27FC236}">
                <a16:creationId xmlns:a16="http://schemas.microsoft.com/office/drawing/2014/main" id="{2D7C0E8A-69DE-01B6-724F-231622393241}"/>
              </a:ext>
            </a:extLst>
          </p:cNvPr>
          <p:cNvCxnSpPr>
            <a:cxnSpLocks/>
          </p:cNvCxnSpPr>
          <p:nvPr/>
        </p:nvCxnSpPr>
        <p:spPr>
          <a:xfrm flipV="1">
            <a:off x="1874405" y="5403183"/>
            <a:ext cx="2963297" cy="220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箭头: 上下 61">
            <a:extLst>
              <a:ext uri="{FF2B5EF4-FFF2-40B4-BE49-F238E27FC236}">
                <a16:creationId xmlns:a16="http://schemas.microsoft.com/office/drawing/2014/main" id="{10B4644F-3611-EAF3-F8F4-CBB759EF5C0D}"/>
              </a:ext>
            </a:extLst>
          </p:cNvPr>
          <p:cNvSpPr/>
          <p:nvPr/>
        </p:nvSpPr>
        <p:spPr>
          <a:xfrm>
            <a:off x="2271899" y="4313686"/>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22" name="箭头: 上下 61">
            <a:extLst>
              <a:ext uri="{FF2B5EF4-FFF2-40B4-BE49-F238E27FC236}">
                <a16:creationId xmlns:a16="http://schemas.microsoft.com/office/drawing/2014/main" id="{7FCC9AE7-E025-26FF-2EF3-2A1758CAECE0}"/>
              </a:ext>
            </a:extLst>
          </p:cNvPr>
          <p:cNvSpPr/>
          <p:nvPr/>
        </p:nvSpPr>
        <p:spPr>
          <a:xfrm>
            <a:off x="1826187" y="4318443"/>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cxnSp>
        <p:nvCxnSpPr>
          <p:cNvPr id="3081" name="直接连接符 3080">
            <a:extLst>
              <a:ext uri="{FF2B5EF4-FFF2-40B4-BE49-F238E27FC236}">
                <a16:creationId xmlns:a16="http://schemas.microsoft.com/office/drawing/2014/main" id="{585E2E8A-18C1-D666-3799-A6CC9B0A70C4}"/>
              </a:ext>
            </a:extLst>
          </p:cNvPr>
          <p:cNvCxnSpPr>
            <a:cxnSpLocks/>
          </p:cNvCxnSpPr>
          <p:nvPr/>
        </p:nvCxnSpPr>
        <p:spPr>
          <a:xfrm>
            <a:off x="1887149" y="3794742"/>
            <a:ext cx="0" cy="162613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82" name="直接连接符 3081">
            <a:extLst>
              <a:ext uri="{FF2B5EF4-FFF2-40B4-BE49-F238E27FC236}">
                <a16:creationId xmlns:a16="http://schemas.microsoft.com/office/drawing/2014/main" id="{4DA2778C-3FF4-538A-8DFC-ECE4C12A0312}"/>
              </a:ext>
            </a:extLst>
          </p:cNvPr>
          <p:cNvCxnSpPr>
            <a:cxnSpLocks/>
          </p:cNvCxnSpPr>
          <p:nvPr/>
        </p:nvCxnSpPr>
        <p:spPr>
          <a:xfrm>
            <a:off x="4819450" y="3783665"/>
            <a:ext cx="0" cy="161951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2" name="文本框 61">
            <a:extLst>
              <a:ext uri="{FF2B5EF4-FFF2-40B4-BE49-F238E27FC236}">
                <a16:creationId xmlns:a16="http://schemas.microsoft.com/office/drawing/2014/main" id="{6CD0B3B0-C4E4-9F14-86B6-A171A09E3139}"/>
              </a:ext>
            </a:extLst>
          </p:cNvPr>
          <p:cNvSpPr txBox="1"/>
          <p:nvPr/>
        </p:nvSpPr>
        <p:spPr>
          <a:xfrm>
            <a:off x="2287710" y="5179781"/>
            <a:ext cx="2096951" cy="369333"/>
          </a:xfrm>
          <a:prstGeom prst="rect">
            <a:avLst/>
          </a:prstGeom>
          <a:solidFill>
            <a:srgbClr val="FFC000"/>
          </a:solidFill>
        </p:spPr>
        <p:txBody>
          <a:bodyPr wrap="square" rtlCol="0">
            <a:spAutoFit/>
          </a:bodyPr>
          <a:lstStyle/>
          <a:p>
            <a:r>
              <a:rPr lang="en-US" altLang="zh-CN" dirty="0">
                <a:latin typeface="Consolas" panose="020B0609020204030204" pitchFamily="49" charset="0"/>
              </a:rPr>
              <a:t>GDU Direct RDMA</a:t>
            </a:r>
            <a:endParaRPr lang="zh-CN" altLang="en-US" dirty="0">
              <a:latin typeface="Consolas" panose="020B0609020204030204" pitchFamily="49" charset="0"/>
            </a:endParaRPr>
          </a:p>
        </p:txBody>
      </p:sp>
      <p:cxnSp>
        <p:nvCxnSpPr>
          <p:cNvPr id="3077" name="连接符: 肘形 3076">
            <a:extLst>
              <a:ext uri="{FF2B5EF4-FFF2-40B4-BE49-F238E27FC236}">
                <a16:creationId xmlns:a16="http://schemas.microsoft.com/office/drawing/2014/main" id="{D7678D48-541F-BDF7-5E4B-35BAB0BB1A8D}"/>
              </a:ext>
            </a:extLst>
          </p:cNvPr>
          <p:cNvCxnSpPr>
            <a:cxnSpLocks/>
          </p:cNvCxnSpPr>
          <p:nvPr/>
        </p:nvCxnSpPr>
        <p:spPr>
          <a:xfrm rot="16200000" flipH="1">
            <a:off x="4561200" y="3650854"/>
            <a:ext cx="20154" cy="1297470"/>
          </a:xfrm>
          <a:prstGeom prst="bentConnector3">
            <a:avLst>
              <a:gd name="adj1" fmla="val 2145836"/>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79" name="文本框 3078">
            <a:extLst>
              <a:ext uri="{FF2B5EF4-FFF2-40B4-BE49-F238E27FC236}">
                <a16:creationId xmlns:a16="http://schemas.microsoft.com/office/drawing/2014/main" id="{B1130D3D-3BD5-C71F-8583-20897F7678F3}"/>
              </a:ext>
            </a:extLst>
          </p:cNvPr>
          <p:cNvSpPr txBox="1"/>
          <p:nvPr/>
        </p:nvSpPr>
        <p:spPr>
          <a:xfrm>
            <a:off x="4115180" y="4603547"/>
            <a:ext cx="993883" cy="369332"/>
          </a:xfrm>
          <a:prstGeom prst="rect">
            <a:avLst/>
          </a:prstGeom>
          <a:solidFill>
            <a:srgbClr val="FFC000"/>
          </a:solidFill>
        </p:spPr>
        <p:txBody>
          <a:bodyPr wrap="square" rtlCol="0">
            <a:spAutoFit/>
          </a:bodyPr>
          <a:lstStyle/>
          <a:p>
            <a:pPr algn="ctr"/>
            <a:r>
              <a:rPr lang="en-US" altLang="zh-CN" dirty="0">
                <a:latin typeface="Consolas" panose="020B0609020204030204" pitchFamily="49" charset="0"/>
              </a:rPr>
              <a:t>NVLINK</a:t>
            </a:r>
            <a:endParaRPr lang="zh-CN" altLang="en-US" dirty="0">
              <a:latin typeface="Consolas" panose="020B0609020204030204" pitchFamily="49" charset="0"/>
            </a:endParaRPr>
          </a:p>
        </p:txBody>
      </p:sp>
      <p:cxnSp>
        <p:nvCxnSpPr>
          <p:cNvPr id="3085" name="直接连接符 3084">
            <a:extLst>
              <a:ext uri="{FF2B5EF4-FFF2-40B4-BE49-F238E27FC236}">
                <a16:creationId xmlns:a16="http://schemas.microsoft.com/office/drawing/2014/main" id="{CCD142A8-F409-DC0A-8054-68F2FC56E680}"/>
              </a:ext>
            </a:extLst>
          </p:cNvPr>
          <p:cNvCxnSpPr/>
          <p:nvPr/>
        </p:nvCxnSpPr>
        <p:spPr>
          <a:xfrm>
            <a:off x="5962454" y="2070524"/>
            <a:ext cx="0" cy="4143741"/>
          </a:xfrm>
          <a:prstGeom prst="line">
            <a:avLst/>
          </a:prstGeom>
          <a:ln w="25400">
            <a:prstDash val="sysDot"/>
          </a:ln>
        </p:spPr>
        <p:style>
          <a:lnRef idx="1">
            <a:schemeClr val="accent1"/>
          </a:lnRef>
          <a:fillRef idx="0">
            <a:schemeClr val="accent1"/>
          </a:fillRef>
          <a:effectRef idx="0">
            <a:schemeClr val="accent1"/>
          </a:effectRef>
          <a:fontRef idx="minor">
            <a:schemeClr val="tx1"/>
          </a:fontRef>
        </p:style>
      </p:cxnSp>
      <p:sp>
        <p:nvSpPr>
          <p:cNvPr id="3086" name="文本框 3085">
            <a:extLst>
              <a:ext uri="{FF2B5EF4-FFF2-40B4-BE49-F238E27FC236}">
                <a16:creationId xmlns:a16="http://schemas.microsoft.com/office/drawing/2014/main" id="{8BC6F15D-1B3E-DEBC-EB3A-1904B8FF70D3}"/>
              </a:ext>
            </a:extLst>
          </p:cNvPr>
          <p:cNvSpPr txBox="1"/>
          <p:nvPr/>
        </p:nvSpPr>
        <p:spPr>
          <a:xfrm>
            <a:off x="6359564" y="5279525"/>
            <a:ext cx="2096951" cy="369333"/>
          </a:xfrm>
          <a:prstGeom prst="rect">
            <a:avLst/>
          </a:prstGeom>
          <a:solidFill>
            <a:srgbClr val="FFC000"/>
          </a:solidFill>
        </p:spPr>
        <p:txBody>
          <a:bodyPr wrap="square" rtlCol="0">
            <a:spAutoFit/>
          </a:bodyPr>
          <a:lstStyle/>
          <a:p>
            <a:r>
              <a:rPr lang="en-US" altLang="zh-CN" dirty="0">
                <a:latin typeface="Consolas" panose="020B0609020204030204" pitchFamily="49" charset="0"/>
              </a:rPr>
              <a:t>GDU Direct RDMA</a:t>
            </a:r>
            <a:endParaRPr lang="zh-CN" altLang="en-US" dirty="0">
              <a:latin typeface="Consolas" panose="020B0609020204030204" pitchFamily="49" charset="0"/>
            </a:endParaRPr>
          </a:p>
        </p:txBody>
      </p:sp>
      <p:sp>
        <p:nvSpPr>
          <p:cNvPr id="3087" name="文本框 3086">
            <a:extLst>
              <a:ext uri="{FF2B5EF4-FFF2-40B4-BE49-F238E27FC236}">
                <a16:creationId xmlns:a16="http://schemas.microsoft.com/office/drawing/2014/main" id="{BCB55C88-37F8-C3F4-3ED8-CA526E1301C5}"/>
              </a:ext>
            </a:extLst>
          </p:cNvPr>
          <p:cNvSpPr txBox="1"/>
          <p:nvPr/>
        </p:nvSpPr>
        <p:spPr>
          <a:xfrm>
            <a:off x="9526935" y="5266313"/>
            <a:ext cx="1740555" cy="369332"/>
          </a:xfrm>
          <a:prstGeom prst="rect">
            <a:avLst/>
          </a:prstGeom>
          <a:solidFill>
            <a:srgbClr val="FFC000"/>
          </a:solid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74217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D795F-FC2C-CDED-E137-C76A69015FEA}"/>
            </a:ext>
          </a:extLst>
        </p:cNvPr>
        <p:cNvGrpSpPr/>
        <p:nvPr/>
      </p:nvGrpSpPr>
      <p:grpSpPr>
        <a:xfrm>
          <a:off x="0" y="0"/>
          <a:ext cx="0" cy="0"/>
          <a:chOff x="0" y="0"/>
          <a:chExt cx="0" cy="0"/>
        </a:xfrm>
      </p:grpSpPr>
      <p:sp>
        <p:nvSpPr>
          <p:cNvPr id="99" name="淘宝-想搞设计PPT(倒卖必究)-4">
            <a:extLst>
              <a:ext uri="{FF2B5EF4-FFF2-40B4-BE49-F238E27FC236}">
                <a16:creationId xmlns:a16="http://schemas.microsoft.com/office/drawing/2014/main" id="{0600C8E1-8D7C-C836-EBCF-8D025061CA56}"/>
              </a:ext>
            </a:extLst>
          </p:cNvPr>
          <p:cNvSpPr txBox="1"/>
          <p:nvPr/>
        </p:nvSpPr>
        <p:spPr>
          <a:xfrm>
            <a:off x="490033" y="68247"/>
            <a:ext cx="9260946" cy="610873"/>
          </a:xfrm>
          <a:prstGeom prst="rect">
            <a:avLst/>
          </a:prstGeom>
          <a:ln w="12700">
            <a:miter lim="400000"/>
          </a:ln>
        </p:spPr>
        <p:txBody>
          <a:bodyPr lIns="0" tIns="0" rIns="0" bIns="0">
            <a:spAutoFit/>
          </a:bodyPr>
          <a:lstStyle>
            <a:lvl1pPr>
              <a:lnSpc>
                <a:spcPct val="80000"/>
              </a:lnSpc>
              <a:defRPr sz="3000" b="1">
                <a:solidFill>
                  <a:srgbClr val="404040"/>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CN" sz="3000" b="1" i="0" u="none" strike="noStrike" kern="0" cap="none" spc="0" normalizeH="0" baseline="0" noProof="0" dirty="0">
                <a:ln>
                  <a:noFill/>
                </a:ln>
                <a:solidFill>
                  <a:srgbClr val="404040"/>
                </a:solidFill>
                <a:effectLst/>
                <a:uLnTx/>
                <a:uFillTx/>
                <a:latin typeface="微软雅黑" panose="020B0503020204020204" charset="-122"/>
                <a:ea typeface="微软雅黑" panose="020B0503020204020204" charset="-122"/>
                <a:sym typeface="微软雅黑" panose="020B0503020204020204" charset="-122"/>
              </a:rPr>
              <a:t>Token Demand Is Growing Exponentially</a:t>
            </a:r>
            <a:endParaRPr kumimoji="0" lang="zh-CN" altLang="en-US" sz="3000" b="1" i="0" u="none" strike="noStrike" kern="0" cap="none" spc="0" normalizeH="0" baseline="0" noProof="0" dirty="0">
              <a:ln>
                <a:noFill/>
              </a:ln>
              <a:solidFill>
                <a:srgbClr val="404040"/>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100" name="Picture 104" descr="Picture 104">
            <a:extLst>
              <a:ext uri="{FF2B5EF4-FFF2-40B4-BE49-F238E27FC236}">
                <a16:creationId xmlns:a16="http://schemas.microsoft.com/office/drawing/2014/main" id="{4625DF81-D17E-6E88-01CB-85A832306A45}"/>
              </a:ext>
            </a:extLst>
          </p:cNvPr>
          <p:cNvPicPr>
            <a:picLocks noChangeAspect="1"/>
          </p:cNvPicPr>
          <p:nvPr/>
        </p:nvPicPr>
        <p:blipFill>
          <a:blip r:embed="rId3"/>
          <a:stretch>
            <a:fillRect/>
          </a:stretch>
        </p:blipFill>
        <p:spPr>
          <a:xfrm>
            <a:off x="10348258" y="238797"/>
            <a:ext cx="1332525" cy="419101"/>
          </a:xfrm>
          <a:prstGeom prst="rect">
            <a:avLst/>
          </a:prstGeom>
          <a:ln w="12700">
            <a:miter lim="400000"/>
            <a:headEnd/>
            <a:tailEnd/>
          </a:ln>
        </p:spPr>
      </p:pic>
      <p:sp>
        <p:nvSpPr>
          <p:cNvPr id="2" name="淘宝-想搞设计PPT(倒卖必究)-2">
            <a:extLst>
              <a:ext uri="{FF2B5EF4-FFF2-40B4-BE49-F238E27FC236}">
                <a16:creationId xmlns:a16="http://schemas.microsoft.com/office/drawing/2014/main" id="{EF470763-51F0-59F5-64B9-246D7ACE2F52}"/>
              </a:ext>
            </a:extLst>
          </p:cNvPr>
          <p:cNvSpPr/>
          <p:nvPr/>
        </p:nvSpPr>
        <p:spPr>
          <a:xfrm>
            <a:off x="479425" y="834270"/>
            <a:ext cx="11233150" cy="19896"/>
          </a:xfrm>
          <a:prstGeom prst="rect">
            <a:avLst/>
          </a:prstGeom>
          <a:solidFill>
            <a:srgbClr val="6B0D71"/>
          </a:solidFill>
          <a:ln w="12700">
            <a:miter lim="400000"/>
          </a:ln>
        </p:spPr>
        <p:txBody>
          <a:bodyPr lIns="45719" rIns="45719" anchor="ctr"/>
          <a:lstStyle/>
          <a:p>
            <a:pPr marL="0" marR="0" lvl="0" indent="0" algn="ctr" defTabSz="914400" rtl="0" eaLnBrk="1" fontAlgn="auto" latinLnBrk="0" hangingPunct="0">
              <a:lnSpc>
                <a:spcPct val="100000"/>
              </a:lnSpc>
              <a:spcBef>
                <a:spcPts val="0"/>
              </a:spcBef>
              <a:spcAft>
                <a:spcPts val="0"/>
              </a:spcAft>
              <a:buClrTx/>
              <a:buSzTx/>
              <a:buFontTx/>
              <a:buNone/>
              <a:tabLst/>
              <a:defRPr sz="1200">
                <a:solidFill>
                  <a:srgbClr val="FFFFFF"/>
                </a:solidFill>
              </a:defRPr>
            </a:pPr>
            <a:endParaRPr kumimoji="0" sz="12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Malgun Gothic" panose="020B0503020000020004" charset="-127"/>
            </a:endParaRPr>
          </a:p>
        </p:txBody>
      </p:sp>
      <p:sp>
        <p:nvSpPr>
          <p:cNvPr id="6" name="矩形: 圆角 3">
            <a:extLst>
              <a:ext uri="{FF2B5EF4-FFF2-40B4-BE49-F238E27FC236}">
                <a16:creationId xmlns:a16="http://schemas.microsoft.com/office/drawing/2014/main" id="{59FEFB6E-7A71-B18A-CAEA-25397DDE5F71}"/>
              </a:ext>
            </a:extLst>
          </p:cNvPr>
          <p:cNvSpPr/>
          <p:nvPr/>
        </p:nvSpPr>
        <p:spPr>
          <a:xfrm>
            <a:off x="8330950" y="6170583"/>
            <a:ext cx="3480050" cy="567691"/>
          </a:xfrm>
          <a:prstGeom prst="roundRect">
            <a:avLst>
              <a:gd name="adj" fmla="val 0"/>
            </a:avLst>
          </a:prstGeom>
          <a:solidFill>
            <a:srgbClr val="6714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zh-CN" altLang="en-US" sz="2800" b="1" i="0" u="none" strike="noStrike" kern="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sym typeface="+mn-ea"/>
              </a:rPr>
              <a:t>模型推理 </a:t>
            </a:r>
            <a:r>
              <a:rPr kumimoji="0" lang="en-US" altLang="zh-CN" sz="2800" b="1" i="0" u="none" strike="noStrike" kern="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sym typeface="+mn-ea"/>
              </a:rPr>
              <a:t>= </a:t>
            </a:r>
            <a:r>
              <a:rPr kumimoji="0" lang="zh-CN" altLang="en-US" sz="2800" b="1" i="0" u="none" strike="noStrike" kern="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sym typeface="+mn-ea"/>
              </a:rPr>
              <a:t>用模性</a:t>
            </a:r>
          </a:p>
        </p:txBody>
      </p:sp>
      <p:sp>
        <p:nvSpPr>
          <p:cNvPr id="3" name="矩形 2">
            <a:extLst>
              <a:ext uri="{FF2B5EF4-FFF2-40B4-BE49-F238E27FC236}">
                <a16:creationId xmlns:a16="http://schemas.microsoft.com/office/drawing/2014/main" id="{D7CF82DE-AFF3-1E89-69A8-BEEDA164D811}"/>
              </a:ext>
            </a:extLst>
          </p:cNvPr>
          <p:cNvSpPr/>
          <p:nvPr/>
        </p:nvSpPr>
        <p:spPr>
          <a:xfrm>
            <a:off x="8248649" y="4008622"/>
            <a:ext cx="3857625" cy="2851149"/>
          </a:xfrm>
          <a:prstGeom prst="rect">
            <a:avLst/>
          </a:prstGeom>
          <a:solidFill>
            <a:srgbClr val="FFFFFF"/>
          </a:solidFill>
          <a:ln w="12700" cap="flat">
            <a:solidFill>
              <a:schemeClr val="bg1"/>
            </a:solidFill>
            <a:prstDash val="solid"/>
            <a:miter lim="8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맑은 고딕"/>
              <a:ea typeface="맑은 고딕"/>
              <a:cs typeface="+mn-cs"/>
              <a:sym typeface="Malgun Gothic" panose="020B0503020000020004" charset="-127"/>
            </a:endParaRPr>
          </a:p>
        </p:txBody>
      </p:sp>
      <p:grpSp>
        <p:nvGrpSpPr>
          <p:cNvPr id="77" name="组合 76">
            <a:extLst>
              <a:ext uri="{FF2B5EF4-FFF2-40B4-BE49-F238E27FC236}">
                <a16:creationId xmlns:a16="http://schemas.microsoft.com/office/drawing/2014/main" id="{0D9583B7-49FD-2971-F546-15A919F7B3CA}"/>
              </a:ext>
            </a:extLst>
          </p:cNvPr>
          <p:cNvGrpSpPr/>
          <p:nvPr/>
        </p:nvGrpSpPr>
        <p:grpSpPr>
          <a:xfrm>
            <a:off x="479425" y="1016454"/>
            <a:ext cx="11372215" cy="5509384"/>
            <a:chOff x="558800" y="1172531"/>
            <a:chExt cx="11292840" cy="5310910"/>
          </a:xfrm>
        </p:grpSpPr>
        <p:sp>
          <p:nvSpPr>
            <p:cNvPr id="41" name="矩形: 圆角 131">
              <a:extLst>
                <a:ext uri="{FF2B5EF4-FFF2-40B4-BE49-F238E27FC236}">
                  <a16:creationId xmlns:a16="http://schemas.microsoft.com/office/drawing/2014/main" id="{770ACB48-41BE-57F6-6A82-0D25AB8B8679}"/>
                </a:ext>
              </a:extLst>
            </p:cNvPr>
            <p:cNvSpPr/>
            <p:nvPr/>
          </p:nvSpPr>
          <p:spPr>
            <a:xfrm>
              <a:off x="558800" y="1172531"/>
              <a:ext cx="3649980" cy="2680014"/>
            </a:xfrm>
            <a:prstGeom prst="rect">
              <a:avLst/>
            </a:prstGeom>
            <a:solidFill>
              <a:srgbClr val="FFFFFF"/>
            </a:solidFill>
            <a:ln w="12700" cap="flat" cmpd="sng" algn="ctr">
              <a:solidFill>
                <a:srgbClr val="FFFFFF"/>
              </a:solidFill>
              <a:prstDash val="solid"/>
              <a:miter lim="800000"/>
            </a:ln>
            <a:effectLst>
              <a:outerShdw blurRad="482600" dist="355600" dir="5400000" sx="91000" sy="91000" algn="t" rotWithShape="0">
                <a:prstClr val="black">
                  <a:alpha val="13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2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思源黑体 CN" panose="020B0500000000000000" pitchFamily="34" charset="-122"/>
              </a:endParaRPr>
            </a:p>
          </p:txBody>
        </p:sp>
        <p:sp>
          <p:nvSpPr>
            <p:cNvPr id="43" name="文本框 42">
              <a:extLst>
                <a:ext uri="{FF2B5EF4-FFF2-40B4-BE49-F238E27FC236}">
                  <a16:creationId xmlns:a16="http://schemas.microsoft.com/office/drawing/2014/main" id="{D87E0014-63C3-D48A-FE70-534086A40ABA}"/>
                </a:ext>
              </a:extLst>
            </p:cNvPr>
            <p:cNvSpPr txBox="1"/>
            <p:nvPr/>
          </p:nvSpPr>
          <p:spPr>
            <a:xfrm>
              <a:off x="799465" y="1942075"/>
              <a:ext cx="3276601" cy="6230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思源黑体 CN Light" panose="020B0500000000000000" charset="-122"/>
                  <a:sym typeface="+mn-ea"/>
                </a:rPr>
                <a:t>Developer ecosystem explosion</a:t>
              </a:r>
            </a:p>
          </p:txBody>
        </p:sp>
        <p:sp>
          <p:nvSpPr>
            <p:cNvPr id="44" name="椭圆 43">
              <a:extLst>
                <a:ext uri="{FF2B5EF4-FFF2-40B4-BE49-F238E27FC236}">
                  <a16:creationId xmlns:a16="http://schemas.microsoft.com/office/drawing/2014/main" id="{71F131D0-2294-54A9-5736-981C187EE95A}"/>
                </a:ext>
              </a:extLst>
            </p:cNvPr>
            <p:cNvSpPr/>
            <p:nvPr/>
          </p:nvSpPr>
          <p:spPr>
            <a:xfrm>
              <a:off x="659130" y="2037960"/>
              <a:ext cx="115570" cy="115570"/>
            </a:xfrm>
            <a:prstGeom prst="ellipse">
              <a:avLst/>
            </a:prstGeom>
            <a:solidFill>
              <a:srgbClr val="FFFFFF"/>
            </a:solidFill>
            <a:ln w="12700" cap="flat" cmpd="sng" algn="ctr">
              <a:solidFill>
                <a:srgbClr val="7928D5"/>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Malgun Gothic" panose="020B0503020000020004" charset="-127"/>
              </a:endParaRPr>
            </a:p>
          </p:txBody>
        </p:sp>
        <p:sp>
          <p:nvSpPr>
            <p:cNvPr id="45" name="矩形: 圆角 131">
              <a:extLst>
                <a:ext uri="{FF2B5EF4-FFF2-40B4-BE49-F238E27FC236}">
                  <a16:creationId xmlns:a16="http://schemas.microsoft.com/office/drawing/2014/main" id="{F54BDEB4-4C1C-8DCA-ED53-5963F63EE79E}"/>
                </a:ext>
              </a:extLst>
            </p:cNvPr>
            <p:cNvSpPr/>
            <p:nvPr/>
          </p:nvSpPr>
          <p:spPr>
            <a:xfrm>
              <a:off x="558800" y="3909695"/>
              <a:ext cx="3649980" cy="2530475"/>
            </a:xfrm>
            <a:prstGeom prst="rect">
              <a:avLst/>
            </a:prstGeom>
            <a:solidFill>
              <a:srgbClr val="FFFFFF"/>
            </a:solidFill>
            <a:ln w="12700" cap="flat" cmpd="sng" algn="ctr">
              <a:solidFill>
                <a:srgbClr val="FFFFFF"/>
              </a:solidFill>
              <a:prstDash val="solid"/>
              <a:miter lim="800000"/>
            </a:ln>
            <a:effectLst>
              <a:outerShdw blurRad="482600" dist="355600" dir="5400000" sx="91000" sy="91000" algn="t" rotWithShape="0">
                <a:prstClr val="black">
                  <a:alpha val="13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2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思源黑体 CN" panose="020B0500000000000000" pitchFamily="34" charset="-122"/>
              </a:endParaRPr>
            </a:p>
          </p:txBody>
        </p:sp>
        <p:sp>
          <p:nvSpPr>
            <p:cNvPr id="47" name="文本框 46">
              <a:extLst>
                <a:ext uri="{FF2B5EF4-FFF2-40B4-BE49-F238E27FC236}">
                  <a16:creationId xmlns:a16="http://schemas.microsoft.com/office/drawing/2014/main" id="{5E8849C5-7B1B-B3D0-67E8-75B54710D11F}"/>
                </a:ext>
              </a:extLst>
            </p:cNvPr>
            <p:cNvSpPr txBox="1"/>
            <p:nvPr/>
          </p:nvSpPr>
          <p:spPr>
            <a:xfrm>
              <a:off x="799465" y="4578924"/>
              <a:ext cx="2625814" cy="6230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思源黑体 CN Light" panose="020B0500000000000000" charset="-122"/>
                  <a:sym typeface="+mn-ea"/>
                </a:rPr>
                <a:t>Commercial demand surge</a:t>
              </a: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思源黑体 CN Light" panose="020B0500000000000000" charset="-122"/>
                <a:sym typeface="+mn-ea"/>
              </a:endParaRPr>
            </a:p>
          </p:txBody>
        </p:sp>
        <p:sp>
          <p:nvSpPr>
            <p:cNvPr id="48" name="椭圆 47">
              <a:extLst>
                <a:ext uri="{FF2B5EF4-FFF2-40B4-BE49-F238E27FC236}">
                  <a16:creationId xmlns:a16="http://schemas.microsoft.com/office/drawing/2014/main" id="{863D3C9E-D19F-311F-2759-53DC3E7CE0B9}"/>
                </a:ext>
              </a:extLst>
            </p:cNvPr>
            <p:cNvSpPr/>
            <p:nvPr/>
          </p:nvSpPr>
          <p:spPr>
            <a:xfrm>
              <a:off x="659130" y="4674808"/>
              <a:ext cx="115570" cy="115570"/>
            </a:xfrm>
            <a:prstGeom prst="ellipse">
              <a:avLst/>
            </a:prstGeom>
            <a:solidFill>
              <a:srgbClr val="FFFFFF"/>
            </a:solidFill>
            <a:ln w="12700" cap="flat" cmpd="sng" algn="ctr">
              <a:solidFill>
                <a:srgbClr val="7928D5"/>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Malgun Gothic" panose="020B0503020000020004" charset="-127"/>
              </a:endParaRPr>
            </a:p>
          </p:txBody>
        </p:sp>
        <p:sp>
          <p:nvSpPr>
            <p:cNvPr id="49" name="矩形: 圆角 131">
              <a:extLst>
                <a:ext uri="{FF2B5EF4-FFF2-40B4-BE49-F238E27FC236}">
                  <a16:creationId xmlns:a16="http://schemas.microsoft.com/office/drawing/2014/main" id="{BE5D9652-0140-20E1-82B4-F3A568BE8335}"/>
                </a:ext>
              </a:extLst>
            </p:cNvPr>
            <p:cNvSpPr/>
            <p:nvPr/>
          </p:nvSpPr>
          <p:spPr>
            <a:xfrm>
              <a:off x="4271645" y="1322070"/>
              <a:ext cx="3649980" cy="5118100"/>
            </a:xfrm>
            <a:prstGeom prst="rect">
              <a:avLst/>
            </a:prstGeom>
            <a:solidFill>
              <a:srgbClr val="FFFFFF"/>
            </a:solidFill>
            <a:ln w="12700" cap="flat" cmpd="sng" algn="ctr">
              <a:solidFill>
                <a:srgbClr val="FFFFFF"/>
              </a:solidFill>
              <a:prstDash val="solid"/>
              <a:miter lim="800000"/>
            </a:ln>
            <a:effectLst>
              <a:outerShdw blurRad="482600" dist="355600" dir="5400000" sx="91000" sy="91000" algn="t" rotWithShape="0">
                <a:prstClr val="black">
                  <a:alpha val="13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2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思源黑体 CN" panose="020B0500000000000000" pitchFamily="34" charset="-122"/>
              </a:endParaRPr>
            </a:p>
          </p:txBody>
        </p:sp>
        <p:sp>
          <p:nvSpPr>
            <p:cNvPr id="50" name="文本框 49">
              <a:extLst>
                <a:ext uri="{FF2B5EF4-FFF2-40B4-BE49-F238E27FC236}">
                  <a16:creationId xmlns:a16="http://schemas.microsoft.com/office/drawing/2014/main" id="{DEBB47BD-75F7-7B5E-A748-725B68A43591}"/>
                </a:ext>
              </a:extLst>
            </p:cNvPr>
            <p:cNvSpPr txBox="1"/>
            <p:nvPr/>
          </p:nvSpPr>
          <p:spPr>
            <a:xfrm>
              <a:off x="4536297" y="1947467"/>
              <a:ext cx="3581398" cy="1687790"/>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000000">
                      <a:lumMod val="65000"/>
                      <a:lumOff val="35000"/>
                      <a:alpha val="63000"/>
                    </a:srgbClr>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mn-ea"/>
                </a:rPr>
                <a:t>2024: 100B</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000000">
                      <a:lumMod val="65000"/>
                      <a:lumOff val="35000"/>
                      <a:alpha val="63000"/>
                    </a:srgbClr>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mn-ea"/>
                </a:rPr>
                <a:t>End-2025: 50T</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000000">
                      <a:lumMod val="65000"/>
                      <a:lumOff val="35000"/>
                      <a:alpha val="63000"/>
                    </a:srgbClr>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mn-ea"/>
                </a:rPr>
                <a:t>Early-2026: 140T</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000000">
                      <a:lumMod val="65000"/>
                      <a:lumOff val="35000"/>
                      <a:alpha val="63000"/>
                    </a:srgbClr>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mn-ea"/>
                </a:rPr>
                <a:t>JPMorgan 2030E: 10,000T</a:t>
              </a:r>
            </a:p>
          </p:txBody>
        </p:sp>
        <p:sp>
          <p:nvSpPr>
            <p:cNvPr id="51" name="文本框 50">
              <a:extLst>
                <a:ext uri="{FF2B5EF4-FFF2-40B4-BE49-F238E27FC236}">
                  <a16:creationId xmlns:a16="http://schemas.microsoft.com/office/drawing/2014/main" id="{8C92BABC-4D90-6ADC-3A21-B1B48789E66B}"/>
                </a:ext>
              </a:extLst>
            </p:cNvPr>
            <p:cNvSpPr txBox="1"/>
            <p:nvPr/>
          </p:nvSpPr>
          <p:spPr>
            <a:xfrm>
              <a:off x="4597400" y="1322070"/>
              <a:ext cx="3203575" cy="6230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思源黑体 CN Light" panose="020B0500000000000000" charset="-122"/>
                  <a:sym typeface="+mn-ea"/>
                </a:rPr>
                <a:t>Average Daily Token Consumption</a:t>
              </a:r>
            </a:p>
          </p:txBody>
        </p:sp>
        <p:sp>
          <p:nvSpPr>
            <p:cNvPr id="52" name="椭圆 51">
              <a:extLst>
                <a:ext uri="{FF2B5EF4-FFF2-40B4-BE49-F238E27FC236}">
                  <a16:creationId xmlns:a16="http://schemas.microsoft.com/office/drawing/2014/main" id="{DF8FBA55-CCA2-54A7-CBE1-4699CD6BF49A}"/>
                </a:ext>
              </a:extLst>
            </p:cNvPr>
            <p:cNvSpPr/>
            <p:nvPr/>
          </p:nvSpPr>
          <p:spPr>
            <a:xfrm>
              <a:off x="4392295" y="1424940"/>
              <a:ext cx="115570" cy="115570"/>
            </a:xfrm>
            <a:prstGeom prst="ellipse">
              <a:avLst/>
            </a:prstGeom>
            <a:solidFill>
              <a:srgbClr val="FFFFFF"/>
            </a:solidFill>
            <a:ln w="12700" cap="flat" cmpd="sng" algn="ctr">
              <a:solidFill>
                <a:srgbClr val="7928D5"/>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Malgun Gothic" panose="020B0503020000020004" charset="-127"/>
              </a:endParaRPr>
            </a:p>
          </p:txBody>
        </p:sp>
        <p:pic>
          <p:nvPicPr>
            <p:cNvPr id="53" name="图片 52">
              <a:extLst>
                <a:ext uri="{FF2B5EF4-FFF2-40B4-BE49-F238E27FC236}">
                  <a16:creationId xmlns:a16="http://schemas.microsoft.com/office/drawing/2014/main" id="{F5B34E68-44C9-C7B0-FC87-D4E38F816B96}"/>
                </a:ext>
              </a:extLst>
            </p:cNvPr>
            <p:cNvPicPr>
              <a:picLocks noChangeAspect="1"/>
            </p:cNvPicPr>
            <p:nvPr/>
          </p:nvPicPr>
          <p:blipFill>
            <a:blip r:embed="rId4"/>
            <a:stretch>
              <a:fillRect/>
            </a:stretch>
          </p:blipFill>
          <p:spPr>
            <a:xfrm>
              <a:off x="8189595" y="1322070"/>
              <a:ext cx="3649980" cy="5118735"/>
            </a:xfrm>
            <a:prstGeom prst="rect">
              <a:avLst/>
            </a:prstGeom>
          </p:spPr>
        </p:pic>
        <p:sp>
          <p:nvSpPr>
            <p:cNvPr id="54" name="矩形: 圆角 131">
              <a:extLst>
                <a:ext uri="{FF2B5EF4-FFF2-40B4-BE49-F238E27FC236}">
                  <a16:creationId xmlns:a16="http://schemas.microsoft.com/office/drawing/2014/main" id="{5D9810B9-0E02-FF68-4130-72E1C6BE5B43}"/>
                </a:ext>
              </a:extLst>
            </p:cNvPr>
            <p:cNvSpPr/>
            <p:nvPr/>
          </p:nvSpPr>
          <p:spPr>
            <a:xfrm>
              <a:off x="8206105" y="1322070"/>
              <a:ext cx="3645535" cy="5045710"/>
            </a:xfrm>
            <a:prstGeom prst="rect">
              <a:avLst/>
            </a:prstGeom>
            <a:gradFill>
              <a:gsLst>
                <a:gs pos="17000">
                  <a:srgbClr val="211235">
                    <a:alpha val="2000"/>
                  </a:srgbClr>
                </a:gs>
                <a:gs pos="100000">
                  <a:srgbClr val="7928D5"/>
                </a:gs>
              </a:gsLst>
              <a:lin ang="16200000" scaled="0"/>
            </a:gra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2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panose="020B0500000000000000" pitchFamily="34" charset="-122"/>
                <a:sym typeface="思源黑体 CN" panose="020B0500000000000000" pitchFamily="34" charset="-122"/>
              </a:endParaRPr>
            </a:p>
          </p:txBody>
        </p:sp>
        <p:sp>
          <p:nvSpPr>
            <p:cNvPr id="55" name="文本框 54">
              <a:extLst>
                <a:ext uri="{FF2B5EF4-FFF2-40B4-BE49-F238E27FC236}">
                  <a16:creationId xmlns:a16="http://schemas.microsoft.com/office/drawing/2014/main" id="{1D7EE853-385C-176B-470A-309582C504A5}"/>
                </a:ext>
              </a:extLst>
            </p:cNvPr>
            <p:cNvSpPr txBox="1"/>
            <p:nvPr/>
          </p:nvSpPr>
          <p:spPr>
            <a:xfrm>
              <a:off x="8765540" y="1807845"/>
              <a:ext cx="2386330" cy="1134403"/>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zh-CN" altLang="en-US" sz="3200" b="1" i="0" u="none" strike="noStrike" kern="1200" cap="none" spc="0" normalizeH="0" baseline="0" noProof="0" dirty="0">
                  <a:ln>
                    <a:noFill/>
                  </a:ln>
                  <a:solidFill>
                    <a:srgbClr val="FFFFFF"/>
                  </a:solidFill>
                  <a:effectLst/>
                  <a:uLnTx/>
                  <a:uFillTx/>
                  <a:latin typeface="Arial" panose="020B0503020204020204" pitchFamily="34" charset="-122"/>
                  <a:ea typeface="Arial" panose="020B0503020204020204" pitchFamily="34" charset="-122"/>
                  <a:cs typeface="Arial" panose="020B0500000000000000" charset="-122"/>
                  <a:sym typeface="+mn-ea"/>
                </a:rPr>
                <a:t>Train Models</a:t>
              </a:r>
            </a:p>
          </p:txBody>
        </p:sp>
        <p:sp>
          <p:nvSpPr>
            <p:cNvPr id="56" name="文本框 55">
              <a:extLst>
                <a:ext uri="{FF2B5EF4-FFF2-40B4-BE49-F238E27FC236}">
                  <a16:creationId xmlns:a16="http://schemas.microsoft.com/office/drawing/2014/main" id="{75D05D94-D720-4944-F72C-2656E2CA0DBD}"/>
                </a:ext>
              </a:extLst>
            </p:cNvPr>
            <p:cNvSpPr txBox="1"/>
            <p:nvPr/>
          </p:nvSpPr>
          <p:spPr>
            <a:xfrm>
              <a:off x="9002395" y="3909695"/>
              <a:ext cx="2149475" cy="1138483"/>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思源黑体 CN Light" panose="020B0500000000000000" charset="-122"/>
                  <a:sym typeface="+mn-ea"/>
                </a:rPr>
                <a:t>Inference Models</a:t>
              </a:r>
            </a:p>
          </p:txBody>
        </p:sp>
        <p:cxnSp>
          <p:nvCxnSpPr>
            <p:cNvPr id="57" name="直接连接符 56">
              <a:extLst>
                <a:ext uri="{FF2B5EF4-FFF2-40B4-BE49-F238E27FC236}">
                  <a16:creationId xmlns:a16="http://schemas.microsoft.com/office/drawing/2014/main" id="{D5C1598A-21E9-DD41-F20A-00A719EAE9F2}"/>
                </a:ext>
              </a:extLst>
            </p:cNvPr>
            <p:cNvCxnSpPr/>
            <p:nvPr/>
          </p:nvCxnSpPr>
          <p:spPr>
            <a:xfrm>
              <a:off x="8234680" y="3211830"/>
              <a:ext cx="3561080" cy="0"/>
            </a:xfrm>
            <a:prstGeom prst="line">
              <a:avLst/>
            </a:prstGeom>
            <a:noFill/>
            <a:ln w="6350" cap="flat" cmpd="sng" algn="ctr">
              <a:solidFill>
                <a:srgbClr val="FFFFFF">
                  <a:alpha val="71000"/>
                </a:srgbClr>
              </a:solidFill>
              <a:prstDash val="lgDash"/>
              <a:miter lim="800000"/>
            </a:ln>
            <a:effectLst/>
          </p:spPr>
        </p:cxnSp>
        <p:pic>
          <p:nvPicPr>
            <p:cNvPr id="58" name="图片 57">
              <a:extLst>
                <a:ext uri="{FF2B5EF4-FFF2-40B4-BE49-F238E27FC236}">
                  <a16:creationId xmlns:a16="http://schemas.microsoft.com/office/drawing/2014/main" id="{021F72FC-A00C-E730-8394-A08F13FD7CC0}"/>
                </a:ext>
              </a:extLst>
            </p:cNvPr>
            <p:cNvPicPr>
              <a:picLocks noChangeAspect="1"/>
            </p:cNvPicPr>
            <p:nvPr/>
          </p:nvPicPr>
          <p:blipFill>
            <a:blip r:embed="rId5"/>
            <a:stretch>
              <a:fillRect/>
            </a:stretch>
          </p:blipFill>
          <p:spPr>
            <a:xfrm>
              <a:off x="655321" y="1283970"/>
              <a:ext cx="2538730" cy="695325"/>
            </a:xfrm>
            <a:prstGeom prst="rect">
              <a:avLst/>
            </a:prstGeom>
          </p:spPr>
        </p:pic>
        <p:pic>
          <p:nvPicPr>
            <p:cNvPr id="59" name="图片 58">
              <a:extLst>
                <a:ext uri="{FF2B5EF4-FFF2-40B4-BE49-F238E27FC236}">
                  <a16:creationId xmlns:a16="http://schemas.microsoft.com/office/drawing/2014/main" id="{20FA9BAD-9AAE-C257-BF06-41171817810D}"/>
                </a:ext>
              </a:extLst>
            </p:cNvPr>
            <p:cNvPicPr>
              <a:picLocks noChangeAspect="1"/>
            </p:cNvPicPr>
            <p:nvPr/>
          </p:nvPicPr>
          <p:blipFill>
            <a:blip r:embed="rId6"/>
            <a:stretch>
              <a:fillRect/>
            </a:stretch>
          </p:blipFill>
          <p:spPr>
            <a:xfrm>
              <a:off x="2112645" y="4015740"/>
              <a:ext cx="1598930" cy="551815"/>
            </a:xfrm>
            <a:prstGeom prst="rect">
              <a:avLst/>
            </a:prstGeom>
          </p:spPr>
        </p:pic>
        <p:pic>
          <p:nvPicPr>
            <p:cNvPr id="60" name="图片 59">
              <a:extLst>
                <a:ext uri="{FF2B5EF4-FFF2-40B4-BE49-F238E27FC236}">
                  <a16:creationId xmlns:a16="http://schemas.microsoft.com/office/drawing/2014/main" id="{69E74A08-4332-2198-A8B5-2BEC570624FB}"/>
                </a:ext>
              </a:extLst>
            </p:cNvPr>
            <p:cNvPicPr>
              <a:picLocks noChangeAspect="1"/>
            </p:cNvPicPr>
            <p:nvPr/>
          </p:nvPicPr>
          <p:blipFill>
            <a:blip r:embed="rId7"/>
            <a:stretch>
              <a:fillRect/>
            </a:stretch>
          </p:blipFill>
          <p:spPr>
            <a:xfrm>
              <a:off x="734695" y="3968750"/>
              <a:ext cx="1399540" cy="662305"/>
            </a:xfrm>
            <a:prstGeom prst="rect">
              <a:avLst/>
            </a:prstGeom>
          </p:spPr>
        </p:pic>
        <p:pic>
          <p:nvPicPr>
            <p:cNvPr id="61" name="image1.png">
              <a:extLst>
                <a:ext uri="{FF2B5EF4-FFF2-40B4-BE49-F238E27FC236}">
                  <a16:creationId xmlns:a16="http://schemas.microsoft.com/office/drawing/2014/main" id="{BA9C814C-6A19-81F1-239A-9D9D4A5DDEE2}"/>
                </a:ext>
              </a:extLst>
            </p:cNvPr>
            <p:cNvPicPr preferRelativeResize="0"/>
            <p:nvPr/>
          </p:nvPicPr>
          <p:blipFill>
            <a:blip r:embed="rId8"/>
            <a:srcRect/>
            <a:stretch>
              <a:fillRect/>
            </a:stretch>
          </p:blipFill>
          <p:spPr>
            <a:xfrm>
              <a:off x="879473" y="2646628"/>
              <a:ext cx="1399540" cy="1004645"/>
            </a:xfrm>
            <a:prstGeom prst="rect">
              <a:avLst/>
            </a:prstGeom>
          </p:spPr>
        </p:pic>
        <p:pic>
          <p:nvPicPr>
            <p:cNvPr id="62" name="image2.png">
              <a:extLst>
                <a:ext uri="{FF2B5EF4-FFF2-40B4-BE49-F238E27FC236}">
                  <a16:creationId xmlns:a16="http://schemas.microsoft.com/office/drawing/2014/main" id="{2527C388-D56E-9592-86FB-722E38B73423}"/>
                </a:ext>
              </a:extLst>
            </p:cNvPr>
            <p:cNvPicPr preferRelativeResize="0"/>
            <p:nvPr/>
          </p:nvPicPr>
          <p:blipFill>
            <a:blip r:embed="rId9"/>
            <a:srcRect/>
            <a:stretch>
              <a:fillRect/>
            </a:stretch>
          </p:blipFill>
          <p:spPr>
            <a:xfrm>
              <a:off x="2361565" y="2685668"/>
              <a:ext cx="1399540" cy="979257"/>
            </a:xfrm>
            <a:prstGeom prst="rect">
              <a:avLst/>
            </a:prstGeom>
          </p:spPr>
        </p:pic>
        <p:pic>
          <p:nvPicPr>
            <p:cNvPr id="63" name="图片 62">
              <a:extLst>
                <a:ext uri="{FF2B5EF4-FFF2-40B4-BE49-F238E27FC236}">
                  <a16:creationId xmlns:a16="http://schemas.microsoft.com/office/drawing/2014/main" id="{0192F4A3-CDBC-63FA-A662-D6978A1B3B94}"/>
                </a:ext>
              </a:extLst>
            </p:cNvPr>
            <p:cNvPicPr>
              <a:picLocks noChangeAspect="1"/>
            </p:cNvPicPr>
            <p:nvPr/>
          </p:nvPicPr>
          <p:blipFill>
            <a:blip r:embed="rId10"/>
            <a:stretch>
              <a:fillRect/>
            </a:stretch>
          </p:blipFill>
          <p:spPr>
            <a:xfrm>
              <a:off x="854457" y="5322948"/>
              <a:ext cx="3123183" cy="1014080"/>
            </a:xfrm>
            <a:prstGeom prst="rect">
              <a:avLst/>
            </a:prstGeom>
          </p:spPr>
        </p:pic>
        <p:cxnSp>
          <p:nvCxnSpPr>
            <p:cNvPr id="65" name="直接箭头连接符 64">
              <a:extLst>
                <a:ext uri="{FF2B5EF4-FFF2-40B4-BE49-F238E27FC236}">
                  <a16:creationId xmlns:a16="http://schemas.microsoft.com/office/drawing/2014/main" id="{870584D2-6099-8888-D186-624572A23A42}"/>
                </a:ext>
              </a:extLst>
            </p:cNvPr>
            <p:cNvCxnSpPr/>
            <p:nvPr/>
          </p:nvCxnSpPr>
          <p:spPr>
            <a:xfrm flipV="1">
              <a:off x="4394200" y="4483100"/>
              <a:ext cx="0" cy="1764665"/>
            </a:xfrm>
            <a:prstGeom prst="straightConnector1">
              <a:avLst/>
            </a:prstGeom>
            <a:noFill/>
            <a:ln w="12700" cap="flat" cmpd="sng" algn="ctr">
              <a:solidFill>
                <a:srgbClr val="3C007F"/>
              </a:solidFill>
              <a:prstDash val="solid"/>
              <a:miter lim="800000"/>
              <a:tailEnd type="arrow"/>
            </a:ln>
            <a:effectLst/>
          </p:spPr>
        </p:cxnSp>
        <p:cxnSp>
          <p:nvCxnSpPr>
            <p:cNvPr id="66" name="直接箭头连接符 65">
              <a:extLst>
                <a:ext uri="{FF2B5EF4-FFF2-40B4-BE49-F238E27FC236}">
                  <a16:creationId xmlns:a16="http://schemas.microsoft.com/office/drawing/2014/main" id="{565048A2-3313-0847-037A-D11A16788EE9}"/>
                </a:ext>
              </a:extLst>
            </p:cNvPr>
            <p:cNvCxnSpPr/>
            <p:nvPr/>
          </p:nvCxnSpPr>
          <p:spPr>
            <a:xfrm>
              <a:off x="4390390" y="6231255"/>
              <a:ext cx="3409950" cy="0"/>
            </a:xfrm>
            <a:prstGeom prst="straightConnector1">
              <a:avLst/>
            </a:prstGeom>
            <a:noFill/>
            <a:ln w="12700" cap="flat" cmpd="sng" algn="ctr">
              <a:solidFill>
                <a:srgbClr val="3C007F"/>
              </a:solidFill>
              <a:prstDash val="solid"/>
              <a:miter lim="800000"/>
              <a:tailEnd type="arrow"/>
            </a:ln>
            <a:effectLst/>
          </p:spPr>
        </p:cxnSp>
        <p:sp>
          <p:nvSpPr>
            <p:cNvPr id="67" name="文本框 66">
              <a:extLst>
                <a:ext uri="{FF2B5EF4-FFF2-40B4-BE49-F238E27FC236}">
                  <a16:creationId xmlns:a16="http://schemas.microsoft.com/office/drawing/2014/main" id="{91D2CD53-7B3F-7E15-5EE9-9DC6FC2F7F37}"/>
                </a:ext>
              </a:extLst>
            </p:cNvPr>
            <p:cNvSpPr txBox="1"/>
            <p:nvPr/>
          </p:nvSpPr>
          <p:spPr>
            <a:xfrm>
              <a:off x="4507865" y="6231255"/>
              <a:ext cx="694690" cy="2521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Source Han Sans CN Bold" panose="020B0500000000000000" charset="-122"/>
                  <a:sym typeface="Malgun Gothic" panose="020B0503020000020004" charset="-127"/>
                </a:rPr>
                <a:t>2024</a:t>
              </a:r>
              <a:endParaRPr kumimoji="0" lang="zh-CN" altLang="en-US" sz="10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Source Han Sans CN Bold" panose="020B0500000000000000" charset="-122"/>
                <a:sym typeface="Malgun Gothic" panose="020B0503020000020004" charset="-127"/>
              </a:endParaRPr>
            </a:p>
          </p:txBody>
        </p:sp>
        <p:sp>
          <p:nvSpPr>
            <p:cNvPr id="68" name="文本框 67">
              <a:extLst>
                <a:ext uri="{FF2B5EF4-FFF2-40B4-BE49-F238E27FC236}">
                  <a16:creationId xmlns:a16="http://schemas.microsoft.com/office/drawing/2014/main" id="{2DC71119-6D80-AEC4-0EDA-B4E61FD44C09}"/>
                </a:ext>
              </a:extLst>
            </p:cNvPr>
            <p:cNvSpPr txBox="1"/>
            <p:nvPr/>
          </p:nvSpPr>
          <p:spPr>
            <a:xfrm>
              <a:off x="5095875" y="6224905"/>
              <a:ext cx="694690" cy="2521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Source Han Sans CN Bold" panose="020B0500000000000000" charset="-122"/>
                  <a:sym typeface="Malgun Gothic" panose="020B0503020000020004" charset="-127"/>
                </a:rPr>
                <a:t>2025</a:t>
              </a:r>
              <a:endParaRPr kumimoji="0" lang="zh-CN" altLang="en-US" sz="10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Source Han Sans CN Bold" panose="020B0500000000000000" charset="-122"/>
                <a:sym typeface="Malgun Gothic" panose="020B0503020000020004" charset="-127"/>
              </a:endParaRPr>
            </a:p>
          </p:txBody>
        </p:sp>
        <p:sp>
          <p:nvSpPr>
            <p:cNvPr id="69" name="文本框 68">
              <a:extLst>
                <a:ext uri="{FF2B5EF4-FFF2-40B4-BE49-F238E27FC236}">
                  <a16:creationId xmlns:a16="http://schemas.microsoft.com/office/drawing/2014/main" id="{3DBBE5A9-750C-CFDF-E99D-1F085522244B}"/>
                </a:ext>
              </a:extLst>
            </p:cNvPr>
            <p:cNvSpPr txBox="1"/>
            <p:nvPr/>
          </p:nvSpPr>
          <p:spPr>
            <a:xfrm>
              <a:off x="5739130" y="6224905"/>
              <a:ext cx="694690" cy="2521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Source Han Sans CN Bold" panose="020B0500000000000000" charset="-122"/>
                  <a:sym typeface="Malgun Gothic" panose="020B0503020000020004" charset="-127"/>
                </a:rPr>
                <a:t>2026</a:t>
              </a:r>
              <a:endParaRPr kumimoji="0" lang="zh-CN" altLang="en-US" sz="10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Source Han Sans CN Bold" panose="020B0500000000000000" charset="-122"/>
                <a:sym typeface="Malgun Gothic" panose="020B0503020000020004" charset="-127"/>
              </a:endParaRPr>
            </a:p>
          </p:txBody>
        </p:sp>
        <p:sp>
          <p:nvSpPr>
            <p:cNvPr id="70" name="文本框 69">
              <a:extLst>
                <a:ext uri="{FF2B5EF4-FFF2-40B4-BE49-F238E27FC236}">
                  <a16:creationId xmlns:a16="http://schemas.microsoft.com/office/drawing/2014/main" id="{C9351E25-E974-F8A3-9A07-A47A62330FE3}"/>
                </a:ext>
              </a:extLst>
            </p:cNvPr>
            <p:cNvSpPr txBox="1"/>
            <p:nvPr/>
          </p:nvSpPr>
          <p:spPr>
            <a:xfrm>
              <a:off x="7157720" y="6210935"/>
              <a:ext cx="694690" cy="2521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Source Han Sans CN Bold" panose="020B0500000000000000" charset="-122"/>
                  <a:sym typeface="Malgun Gothic" panose="020B0503020000020004" charset="-127"/>
                </a:rPr>
                <a:t>2030</a:t>
              </a:r>
              <a:endParaRPr kumimoji="0" lang="zh-CN" altLang="en-US" sz="10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Source Han Sans CN Bold" panose="020B0500000000000000" charset="-122"/>
                <a:sym typeface="Malgun Gothic" panose="020B0503020000020004" charset="-127"/>
              </a:endParaRPr>
            </a:p>
          </p:txBody>
        </p:sp>
        <p:cxnSp>
          <p:nvCxnSpPr>
            <p:cNvPr id="72" name="曲线连接符 13">
              <a:extLst>
                <a:ext uri="{FF2B5EF4-FFF2-40B4-BE49-F238E27FC236}">
                  <a16:creationId xmlns:a16="http://schemas.microsoft.com/office/drawing/2014/main" id="{C5DF05E3-D90A-0323-81EE-37345329D44D}"/>
                </a:ext>
              </a:extLst>
            </p:cNvPr>
            <p:cNvCxnSpPr/>
            <p:nvPr/>
          </p:nvCxnSpPr>
          <p:spPr>
            <a:xfrm flipV="1">
              <a:off x="4394200" y="4204970"/>
              <a:ext cx="3475355" cy="2026285"/>
            </a:xfrm>
            <a:prstGeom prst="curvedConnector3">
              <a:avLst>
                <a:gd name="adj1" fmla="val 99634"/>
              </a:avLst>
            </a:prstGeom>
            <a:noFill/>
            <a:ln w="12700" cap="flat" cmpd="sng" algn="ctr">
              <a:solidFill>
                <a:srgbClr val="3C007F"/>
              </a:solidFill>
              <a:prstDash val="solid"/>
              <a:miter lim="800000"/>
              <a:tailEnd type="arrow"/>
            </a:ln>
            <a:effectLst/>
          </p:spPr>
        </p:cxnSp>
        <p:sp>
          <p:nvSpPr>
            <p:cNvPr id="73" name="文本框 72">
              <a:extLst>
                <a:ext uri="{FF2B5EF4-FFF2-40B4-BE49-F238E27FC236}">
                  <a16:creationId xmlns:a16="http://schemas.microsoft.com/office/drawing/2014/main" id="{98D189A5-0E1F-2005-BED1-5083830E281B}"/>
                </a:ext>
              </a:extLst>
            </p:cNvPr>
            <p:cNvSpPr txBox="1"/>
            <p:nvPr/>
          </p:nvSpPr>
          <p:spPr>
            <a:xfrm>
              <a:off x="5557147" y="5498214"/>
              <a:ext cx="820639" cy="56370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sym typeface="+mn-ea"/>
                </a:rPr>
                <a:t>3M Chips</a:t>
              </a:r>
              <a:endParaRPr kumimoji="0" lang="en-US" altLang="zh-CN" sz="105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n-ea"/>
              </a:endParaRPr>
            </a:p>
          </p:txBody>
        </p:sp>
        <p:sp>
          <p:nvSpPr>
            <p:cNvPr id="76" name="文本框 75">
              <a:extLst>
                <a:ext uri="{FF2B5EF4-FFF2-40B4-BE49-F238E27FC236}">
                  <a16:creationId xmlns:a16="http://schemas.microsoft.com/office/drawing/2014/main" id="{2DA76FAC-C0E3-11F3-BC7D-2B75B2EF14F4}"/>
                </a:ext>
              </a:extLst>
            </p:cNvPr>
            <p:cNvSpPr txBox="1"/>
            <p:nvPr/>
          </p:nvSpPr>
          <p:spPr>
            <a:xfrm>
              <a:off x="7007096" y="4275045"/>
              <a:ext cx="784354" cy="56370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sym typeface="+mn-ea"/>
                </a:rPr>
                <a:t>300M Chips</a:t>
              </a:r>
              <a:endParaRPr kumimoji="0" lang="en-US" altLang="zh-CN" sz="105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n-ea"/>
              </a:endParaRPr>
            </a:p>
          </p:txBody>
        </p:sp>
      </p:grpSp>
      <p:sp>
        <p:nvSpPr>
          <p:cNvPr id="4" name="文本框 3">
            <a:extLst>
              <a:ext uri="{FF2B5EF4-FFF2-40B4-BE49-F238E27FC236}">
                <a16:creationId xmlns:a16="http://schemas.microsoft.com/office/drawing/2014/main" id="{032A09BB-20D7-7FC6-5528-C0BD56E26629}"/>
              </a:ext>
            </a:extLst>
          </p:cNvPr>
          <p:cNvSpPr txBox="1"/>
          <p:nvPr/>
        </p:nvSpPr>
        <p:spPr>
          <a:xfrm>
            <a:off x="4446573" y="4302706"/>
            <a:ext cx="772384" cy="58477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sym typeface="+mn-ea"/>
              </a:rPr>
              <a:t>GPU count</a:t>
            </a:r>
          </a:p>
        </p:txBody>
      </p:sp>
    </p:spTree>
    <p:extLst>
      <p:ext uri="{BB962C8B-B14F-4D97-AF65-F5344CB8AC3E}">
        <p14:creationId xmlns:p14="http://schemas.microsoft.com/office/powerpoint/2010/main" val="170595445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CC597-6F7F-7A18-D7A7-D3E1DDC65876}"/>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C882D8A3-ADFF-1A33-1455-7C79CBF8E070}"/>
              </a:ext>
            </a:extLst>
          </p:cNvPr>
          <p:cNvSpPr>
            <a:spLocks noGrp="1"/>
          </p:cNvSpPr>
          <p:nvPr>
            <p:ph type="title"/>
          </p:nvPr>
        </p:nvSpPr>
        <p:spPr/>
        <p:txBody>
          <a:bodyPr/>
          <a:lstStyle/>
          <a:p>
            <a:r>
              <a:rPr lang="en-US" altLang="zh-CN" dirty="0"/>
              <a:t>Challenges from Imperative Path Selection</a:t>
            </a:r>
            <a:endParaRPr lang="zh-CN" altLang="en-US" dirty="0"/>
          </a:p>
        </p:txBody>
      </p:sp>
      <p:sp>
        <p:nvSpPr>
          <p:cNvPr id="3" name="内容占位符 2">
            <a:extLst>
              <a:ext uri="{FF2B5EF4-FFF2-40B4-BE49-F238E27FC236}">
                <a16:creationId xmlns:a16="http://schemas.microsoft.com/office/drawing/2014/main" id="{A6578281-EE4B-9BF1-49FF-BF4ABEF2F08C}"/>
              </a:ext>
            </a:extLst>
          </p:cNvPr>
          <p:cNvSpPr>
            <a:spLocks noGrp="1"/>
          </p:cNvSpPr>
          <p:nvPr>
            <p:ph idx="1"/>
          </p:nvPr>
        </p:nvSpPr>
        <p:spPr>
          <a:xfrm>
            <a:off x="838200" y="1110663"/>
            <a:ext cx="10515600" cy="1080994"/>
          </a:xfrm>
        </p:spPr>
        <p:txBody>
          <a:bodyPr>
            <a:normAutofit/>
          </a:bodyPr>
          <a:lstStyle/>
          <a:p>
            <a:r>
              <a:rPr lang="en-US" altLang="zh-CN" sz="2800" dirty="0"/>
              <a:t>State-Blind Scheduling</a:t>
            </a:r>
          </a:p>
          <a:p>
            <a:pPr lvl="1"/>
            <a:r>
              <a:rPr lang="en-US" altLang="zh-CN" sz="2400" dirty="0"/>
              <a:t>Increases latency and</a:t>
            </a:r>
            <a:r>
              <a:rPr lang="zh-CN" altLang="en-US" sz="2400" dirty="0"/>
              <a:t> </a:t>
            </a:r>
            <a:r>
              <a:rPr lang="en-US" altLang="zh-CN" sz="2400" dirty="0"/>
              <a:t>wastes bandwidth</a:t>
            </a:r>
            <a:endParaRPr lang="zh-CN" altLang="en-US" sz="2400" dirty="0"/>
          </a:p>
        </p:txBody>
      </p:sp>
      <p:sp>
        <p:nvSpPr>
          <p:cNvPr id="18" name="矩形: 圆角 47">
            <a:extLst>
              <a:ext uri="{FF2B5EF4-FFF2-40B4-BE49-F238E27FC236}">
                <a16:creationId xmlns:a16="http://schemas.microsoft.com/office/drawing/2014/main" id="{1DEF2A9B-3EC0-9ED2-0A44-E2AF5862F6E6}"/>
              </a:ext>
            </a:extLst>
          </p:cNvPr>
          <p:cNvSpPr/>
          <p:nvPr/>
        </p:nvSpPr>
        <p:spPr>
          <a:xfrm>
            <a:off x="1084084" y="3293487"/>
            <a:ext cx="1002341"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NIC0</a:t>
            </a:r>
            <a:endParaRPr lang="zh-CN" altLang="en-US" sz="2800" dirty="0">
              <a:latin typeface="Calibri" panose="020F0502020204030204" pitchFamily="34" charset="0"/>
              <a:cs typeface="Calibri" panose="020F0502020204030204" pitchFamily="34" charset="0"/>
            </a:endParaRPr>
          </a:p>
        </p:txBody>
      </p:sp>
      <p:sp>
        <p:nvSpPr>
          <p:cNvPr id="19" name="矩形: 圆角 47">
            <a:extLst>
              <a:ext uri="{FF2B5EF4-FFF2-40B4-BE49-F238E27FC236}">
                <a16:creationId xmlns:a16="http://schemas.microsoft.com/office/drawing/2014/main" id="{3CCA6F58-E447-7149-8875-CD08C16EF282}"/>
              </a:ext>
            </a:extLst>
          </p:cNvPr>
          <p:cNvSpPr/>
          <p:nvPr/>
        </p:nvSpPr>
        <p:spPr>
          <a:xfrm>
            <a:off x="1084086" y="3947192"/>
            <a:ext cx="1002341"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NIC1</a:t>
            </a:r>
            <a:endParaRPr lang="zh-CN" altLang="en-US" sz="2800" dirty="0">
              <a:latin typeface="Calibri" panose="020F0502020204030204" pitchFamily="34" charset="0"/>
              <a:cs typeface="Calibri" panose="020F0502020204030204" pitchFamily="34" charset="0"/>
            </a:endParaRPr>
          </a:p>
        </p:txBody>
      </p:sp>
      <p:sp>
        <p:nvSpPr>
          <p:cNvPr id="20" name="矩形: 圆角 47">
            <a:extLst>
              <a:ext uri="{FF2B5EF4-FFF2-40B4-BE49-F238E27FC236}">
                <a16:creationId xmlns:a16="http://schemas.microsoft.com/office/drawing/2014/main" id="{953673C9-DD7E-6143-F90E-F01CCDC66248}"/>
              </a:ext>
            </a:extLst>
          </p:cNvPr>
          <p:cNvSpPr/>
          <p:nvPr/>
        </p:nvSpPr>
        <p:spPr>
          <a:xfrm>
            <a:off x="1084086" y="4600897"/>
            <a:ext cx="1002341"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NIC2</a:t>
            </a:r>
            <a:endParaRPr lang="zh-CN" altLang="en-US" sz="2800" dirty="0">
              <a:latin typeface="Calibri" panose="020F0502020204030204" pitchFamily="34" charset="0"/>
              <a:cs typeface="Calibri" panose="020F0502020204030204" pitchFamily="34" charset="0"/>
            </a:endParaRPr>
          </a:p>
        </p:txBody>
      </p:sp>
      <p:sp>
        <p:nvSpPr>
          <p:cNvPr id="22" name="矩形: 圆角 47">
            <a:extLst>
              <a:ext uri="{FF2B5EF4-FFF2-40B4-BE49-F238E27FC236}">
                <a16:creationId xmlns:a16="http://schemas.microsoft.com/office/drawing/2014/main" id="{DC9814FB-E13B-4DB1-8207-4310D7EBC257}"/>
              </a:ext>
            </a:extLst>
          </p:cNvPr>
          <p:cNvSpPr/>
          <p:nvPr/>
        </p:nvSpPr>
        <p:spPr>
          <a:xfrm>
            <a:off x="1084085" y="5254602"/>
            <a:ext cx="1002341"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800" dirty="0">
                <a:latin typeface="Calibri" panose="020F0502020204030204" pitchFamily="34" charset="0"/>
                <a:ea typeface="Calibri" panose="020F0502020204030204" pitchFamily="34" charset="0"/>
                <a:cs typeface="Calibri" panose="020F0502020204030204" pitchFamily="34" charset="0"/>
              </a:rPr>
              <a:t>NIC3</a:t>
            </a:r>
            <a:endParaRPr lang="zh-CN" altLang="en-US" sz="2800" dirty="0">
              <a:latin typeface="Calibri" panose="020F0502020204030204" pitchFamily="34" charset="0"/>
              <a:cs typeface="Calibri" panose="020F0502020204030204" pitchFamily="34" charset="0"/>
            </a:endParaRPr>
          </a:p>
        </p:txBody>
      </p:sp>
      <p:sp>
        <p:nvSpPr>
          <p:cNvPr id="26" name="矩形: 圆角 47">
            <a:extLst>
              <a:ext uri="{FF2B5EF4-FFF2-40B4-BE49-F238E27FC236}">
                <a16:creationId xmlns:a16="http://schemas.microsoft.com/office/drawing/2014/main" id="{3EC822FB-ABDC-026E-8B4F-4147CF395C23}"/>
              </a:ext>
            </a:extLst>
          </p:cNvPr>
          <p:cNvSpPr/>
          <p:nvPr/>
        </p:nvSpPr>
        <p:spPr>
          <a:xfrm>
            <a:off x="5681484" y="2191657"/>
            <a:ext cx="5044573" cy="883186"/>
          </a:xfrm>
          <a:prstGeom prst="roundRect">
            <a:avLst>
              <a:gd name="adj" fmla="val 14202"/>
            </a:avLst>
          </a:prstGeom>
          <a:solidFill>
            <a:schemeClr val="bg1">
              <a:lumMod val="95000"/>
            </a:schemeClr>
          </a:solidFill>
          <a:ln>
            <a:solidFill>
              <a:schemeClr val="bg1"/>
            </a:solidFill>
          </a:ln>
        </p:spPr>
        <p:style>
          <a:lnRef idx="2">
            <a:schemeClr val="dk1"/>
          </a:lnRef>
          <a:fillRef idx="1">
            <a:schemeClr val="lt1"/>
          </a:fillRef>
          <a:effectRef idx="0">
            <a:schemeClr val="dk1"/>
          </a:effectRef>
          <a:fontRef idx="minor">
            <a:schemeClr val="dk1"/>
          </a:fontRef>
        </p:style>
        <p:txBody>
          <a:bodyPr lIns="0" tIns="0" rIns="0" bIns="0" rtlCol="0" anchor="ctr"/>
          <a:lstStyle/>
          <a:p>
            <a:r>
              <a:rPr lang="en-US" altLang="zh-CN" sz="2400" b="1" dirty="0">
                <a:latin typeface="Calibri" panose="020F0502020204030204" pitchFamily="34" charset="0"/>
                <a:ea typeface="Calibri" panose="020F0502020204030204" pitchFamily="34" charset="0"/>
                <a:cs typeface="Calibri" panose="020F0502020204030204" pitchFamily="34" charset="0"/>
              </a:rPr>
              <a:t>Topology matrix snippets:</a:t>
            </a:r>
          </a:p>
          <a:p>
            <a:r>
              <a:rPr lang="en-US" altLang="zh-CN" sz="2400" dirty="0">
                <a:solidFill>
                  <a:schemeClr val="accent5">
                    <a:lumMod val="75000"/>
                  </a:schemeClr>
                </a:solidFill>
                <a:latin typeface="Calibri" panose="020F0502020204030204" pitchFamily="34" charset="0"/>
                <a:cs typeface="Calibri" panose="020F0502020204030204" pitchFamily="34" charset="0"/>
              </a:rPr>
              <a:t>“cpu:0”</a:t>
            </a:r>
            <a:r>
              <a:rPr lang="en-US" altLang="zh-CN" sz="2400" dirty="0">
                <a:latin typeface="Calibri" panose="020F0502020204030204" pitchFamily="34" charset="0"/>
                <a:cs typeface="Calibri" panose="020F0502020204030204" pitchFamily="34" charset="0"/>
              </a:rPr>
              <a:t>: {[NIC0, NIC1, NIC2, NIC3], […]}</a:t>
            </a:r>
            <a:endParaRPr lang="zh-CN" altLang="en-US" sz="2400" dirty="0">
              <a:latin typeface="Calibri" panose="020F0502020204030204" pitchFamily="34" charset="0"/>
              <a:cs typeface="Calibri" panose="020F0502020204030204" pitchFamily="34" charset="0"/>
            </a:endParaRPr>
          </a:p>
        </p:txBody>
      </p:sp>
      <p:sp>
        <p:nvSpPr>
          <p:cNvPr id="27" name="矩形: 圆角 47">
            <a:extLst>
              <a:ext uri="{FF2B5EF4-FFF2-40B4-BE49-F238E27FC236}">
                <a16:creationId xmlns:a16="http://schemas.microsoft.com/office/drawing/2014/main" id="{679CF34E-19A9-F82E-8BA8-D4013A7E579E}"/>
              </a:ext>
            </a:extLst>
          </p:cNvPr>
          <p:cNvSpPr/>
          <p:nvPr/>
        </p:nvSpPr>
        <p:spPr>
          <a:xfrm>
            <a:off x="1261884" y="2177495"/>
            <a:ext cx="4297087" cy="883186"/>
          </a:xfrm>
          <a:prstGeom prst="roundRect">
            <a:avLst>
              <a:gd name="adj" fmla="val 14202"/>
            </a:avLst>
          </a:prstGeom>
          <a:solidFill>
            <a:schemeClr val="bg1">
              <a:lumMod val="95000"/>
            </a:schemeClr>
          </a:solidFill>
          <a:ln>
            <a:solidFill>
              <a:schemeClr val="bg1"/>
            </a:solidFill>
          </a:ln>
        </p:spPr>
        <p:style>
          <a:lnRef idx="2">
            <a:schemeClr val="dk1"/>
          </a:lnRef>
          <a:fillRef idx="1">
            <a:schemeClr val="lt1"/>
          </a:fillRef>
          <a:effectRef idx="0">
            <a:schemeClr val="dk1"/>
          </a:effectRef>
          <a:fontRef idx="minor">
            <a:schemeClr val="dk1"/>
          </a:fontRef>
        </p:style>
        <p:txBody>
          <a:bodyPr lIns="0" tIns="0" rIns="0" bIns="0" rtlCol="0" anchor="ctr"/>
          <a:lstStyle/>
          <a:p>
            <a:r>
              <a:rPr lang="en-US" altLang="zh-CN" sz="2400" b="1" dirty="0">
                <a:latin typeface="Calibri" panose="020F0502020204030204" pitchFamily="34" charset="0"/>
                <a:ea typeface="Calibri" panose="020F0502020204030204" pitchFamily="34" charset="0"/>
                <a:cs typeface="Calibri" panose="020F0502020204030204" pitchFamily="34" charset="0"/>
              </a:rPr>
              <a:t>A transfer request with 2560 KB</a:t>
            </a:r>
          </a:p>
          <a:p>
            <a:r>
              <a:rPr lang="en-US" altLang="zh-CN" sz="2400" dirty="0">
                <a:latin typeface="Calibri" panose="020F0502020204030204" pitchFamily="34" charset="0"/>
                <a:ea typeface="Calibri" panose="020F0502020204030204" pitchFamily="34" charset="0"/>
                <a:cs typeface="Calibri" panose="020F0502020204030204" pitchFamily="34" charset="0"/>
              </a:rPr>
              <a:t>40 slices in total (each 64KB)</a:t>
            </a:r>
          </a:p>
        </p:txBody>
      </p:sp>
      <p:sp>
        <p:nvSpPr>
          <p:cNvPr id="32" name="矩形: 圆角 47">
            <a:extLst>
              <a:ext uri="{FF2B5EF4-FFF2-40B4-BE49-F238E27FC236}">
                <a16:creationId xmlns:a16="http://schemas.microsoft.com/office/drawing/2014/main" id="{1FE48B9F-2BA8-AD3D-209D-4502C689A0DE}"/>
              </a:ext>
            </a:extLst>
          </p:cNvPr>
          <p:cNvSpPr/>
          <p:nvPr/>
        </p:nvSpPr>
        <p:spPr>
          <a:xfrm>
            <a:off x="2332312" y="5249773"/>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3" name="矩形: 圆角 47">
            <a:extLst>
              <a:ext uri="{FF2B5EF4-FFF2-40B4-BE49-F238E27FC236}">
                <a16:creationId xmlns:a16="http://schemas.microsoft.com/office/drawing/2014/main" id="{7159A30B-2D81-E353-59D2-27BC1BBF6BDF}"/>
              </a:ext>
            </a:extLst>
          </p:cNvPr>
          <p:cNvSpPr/>
          <p:nvPr/>
        </p:nvSpPr>
        <p:spPr>
          <a:xfrm>
            <a:off x="2843189" y="5249773"/>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075" name="矩形: 圆角 47">
            <a:extLst>
              <a:ext uri="{FF2B5EF4-FFF2-40B4-BE49-F238E27FC236}">
                <a16:creationId xmlns:a16="http://schemas.microsoft.com/office/drawing/2014/main" id="{BE392E96-B1E6-8DE7-436C-D2D62C276C82}"/>
              </a:ext>
            </a:extLst>
          </p:cNvPr>
          <p:cNvSpPr/>
          <p:nvPr/>
        </p:nvSpPr>
        <p:spPr>
          <a:xfrm>
            <a:off x="3354066" y="5249773"/>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088" name="矩形: 圆角 47">
            <a:extLst>
              <a:ext uri="{FF2B5EF4-FFF2-40B4-BE49-F238E27FC236}">
                <a16:creationId xmlns:a16="http://schemas.microsoft.com/office/drawing/2014/main" id="{7465B8A0-13FC-0810-2397-4E7AB5A8D604}"/>
              </a:ext>
            </a:extLst>
          </p:cNvPr>
          <p:cNvSpPr/>
          <p:nvPr/>
        </p:nvSpPr>
        <p:spPr>
          <a:xfrm>
            <a:off x="3864943" y="5249773"/>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092" name="矩形: 圆角 47">
            <a:extLst>
              <a:ext uri="{FF2B5EF4-FFF2-40B4-BE49-F238E27FC236}">
                <a16:creationId xmlns:a16="http://schemas.microsoft.com/office/drawing/2014/main" id="{E0E10E49-3E37-4F66-30EF-B6C07C88E572}"/>
              </a:ext>
            </a:extLst>
          </p:cNvPr>
          <p:cNvSpPr/>
          <p:nvPr/>
        </p:nvSpPr>
        <p:spPr>
          <a:xfrm>
            <a:off x="4375821" y="5249773"/>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01" name="矩形: 圆角 47">
            <a:extLst>
              <a:ext uri="{FF2B5EF4-FFF2-40B4-BE49-F238E27FC236}">
                <a16:creationId xmlns:a16="http://schemas.microsoft.com/office/drawing/2014/main" id="{2943AF58-BFF4-DACC-7171-435F8B063CCE}"/>
              </a:ext>
            </a:extLst>
          </p:cNvPr>
          <p:cNvSpPr/>
          <p:nvPr/>
        </p:nvSpPr>
        <p:spPr>
          <a:xfrm>
            <a:off x="2332312" y="4595567"/>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02" name="矩形: 圆角 47">
            <a:extLst>
              <a:ext uri="{FF2B5EF4-FFF2-40B4-BE49-F238E27FC236}">
                <a16:creationId xmlns:a16="http://schemas.microsoft.com/office/drawing/2014/main" id="{BFEDB2DB-DAEE-0B5A-9C4C-F7840B327F11}"/>
              </a:ext>
            </a:extLst>
          </p:cNvPr>
          <p:cNvSpPr/>
          <p:nvPr/>
        </p:nvSpPr>
        <p:spPr>
          <a:xfrm>
            <a:off x="2843189" y="4595567"/>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03" name="矩形: 圆角 47">
            <a:extLst>
              <a:ext uri="{FF2B5EF4-FFF2-40B4-BE49-F238E27FC236}">
                <a16:creationId xmlns:a16="http://schemas.microsoft.com/office/drawing/2014/main" id="{057B6512-94B8-8796-1A9D-5C7056CE7ABD}"/>
              </a:ext>
            </a:extLst>
          </p:cNvPr>
          <p:cNvSpPr/>
          <p:nvPr/>
        </p:nvSpPr>
        <p:spPr>
          <a:xfrm>
            <a:off x="3354066" y="4595567"/>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04" name="矩形: 圆角 47">
            <a:extLst>
              <a:ext uri="{FF2B5EF4-FFF2-40B4-BE49-F238E27FC236}">
                <a16:creationId xmlns:a16="http://schemas.microsoft.com/office/drawing/2014/main" id="{83863454-0C86-B243-C4E9-8E4115EEAE28}"/>
              </a:ext>
            </a:extLst>
          </p:cNvPr>
          <p:cNvSpPr/>
          <p:nvPr/>
        </p:nvSpPr>
        <p:spPr>
          <a:xfrm>
            <a:off x="3864943" y="4595567"/>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05" name="矩形: 圆角 47">
            <a:extLst>
              <a:ext uri="{FF2B5EF4-FFF2-40B4-BE49-F238E27FC236}">
                <a16:creationId xmlns:a16="http://schemas.microsoft.com/office/drawing/2014/main" id="{3DE54926-9A19-37CE-F897-B6D2FBA6210B}"/>
              </a:ext>
            </a:extLst>
          </p:cNvPr>
          <p:cNvSpPr/>
          <p:nvPr/>
        </p:nvSpPr>
        <p:spPr>
          <a:xfrm>
            <a:off x="4375821" y="4595567"/>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07" name="矩形: 圆角 47">
            <a:extLst>
              <a:ext uri="{FF2B5EF4-FFF2-40B4-BE49-F238E27FC236}">
                <a16:creationId xmlns:a16="http://schemas.microsoft.com/office/drawing/2014/main" id="{50C2BBFB-1177-E727-ADEE-6467490B776A}"/>
              </a:ext>
            </a:extLst>
          </p:cNvPr>
          <p:cNvSpPr/>
          <p:nvPr/>
        </p:nvSpPr>
        <p:spPr>
          <a:xfrm>
            <a:off x="2332310" y="3941361"/>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08" name="矩形: 圆角 47">
            <a:extLst>
              <a:ext uri="{FF2B5EF4-FFF2-40B4-BE49-F238E27FC236}">
                <a16:creationId xmlns:a16="http://schemas.microsoft.com/office/drawing/2014/main" id="{2288065F-ABA4-20D8-B499-859BCE4A12BA}"/>
              </a:ext>
            </a:extLst>
          </p:cNvPr>
          <p:cNvSpPr/>
          <p:nvPr/>
        </p:nvSpPr>
        <p:spPr>
          <a:xfrm>
            <a:off x="2843187" y="3941361"/>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09" name="矩形: 圆角 47">
            <a:extLst>
              <a:ext uri="{FF2B5EF4-FFF2-40B4-BE49-F238E27FC236}">
                <a16:creationId xmlns:a16="http://schemas.microsoft.com/office/drawing/2014/main" id="{E336AEF7-0866-9BEA-9525-862A74FF4EB4}"/>
              </a:ext>
            </a:extLst>
          </p:cNvPr>
          <p:cNvSpPr/>
          <p:nvPr/>
        </p:nvSpPr>
        <p:spPr>
          <a:xfrm>
            <a:off x="3354064" y="3941361"/>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10" name="矩形: 圆角 47">
            <a:extLst>
              <a:ext uri="{FF2B5EF4-FFF2-40B4-BE49-F238E27FC236}">
                <a16:creationId xmlns:a16="http://schemas.microsoft.com/office/drawing/2014/main" id="{465EC09C-CF5B-DCFA-38BC-9D2EE3F303ED}"/>
              </a:ext>
            </a:extLst>
          </p:cNvPr>
          <p:cNvSpPr/>
          <p:nvPr/>
        </p:nvSpPr>
        <p:spPr>
          <a:xfrm>
            <a:off x="3864941" y="3941361"/>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11" name="矩形: 圆角 47">
            <a:extLst>
              <a:ext uri="{FF2B5EF4-FFF2-40B4-BE49-F238E27FC236}">
                <a16:creationId xmlns:a16="http://schemas.microsoft.com/office/drawing/2014/main" id="{617A6F20-D208-DAF7-67AA-BC6430147C8B}"/>
              </a:ext>
            </a:extLst>
          </p:cNvPr>
          <p:cNvSpPr/>
          <p:nvPr/>
        </p:nvSpPr>
        <p:spPr>
          <a:xfrm>
            <a:off x="4375819" y="3941361"/>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13" name="矩形: 圆角 47">
            <a:extLst>
              <a:ext uri="{FF2B5EF4-FFF2-40B4-BE49-F238E27FC236}">
                <a16:creationId xmlns:a16="http://schemas.microsoft.com/office/drawing/2014/main" id="{1BC499F1-F6D8-2972-52A9-D439B1E747AD}"/>
              </a:ext>
            </a:extLst>
          </p:cNvPr>
          <p:cNvSpPr/>
          <p:nvPr/>
        </p:nvSpPr>
        <p:spPr>
          <a:xfrm>
            <a:off x="2332311" y="3287155"/>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14" name="矩形: 圆角 47">
            <a:extLst>
              <a:ext uri="{FF2B5EF4-FFF2-40B4-BE49-F238E27FC236}">
                <a16:creationId xmlns:a16="http://schemas.microsoft.com/office/drawing/2014/main" id="{DDD52C18-BC28-8CF8-7DCE-BD304B1DFCC1}"/>
              </a:ext>
            </a:extLst>
          </p:cNvPr>
          <p:cNvSpPr/>
          <p:nvPr/>
        </p:nvSpPr>
        <p:spPr>
          <a:xfrm>
            <a:off x="2843188" y="3287155"/>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15" name="矩形: 圆角 47">
            <a:extLst>
              <a:ext uri="{FF2B5EF4-FFF2-40B4-BE49-F238E27FC236}">
                <a16:creationId xmlns:a16="http://schemas.microsoft.com/office/drawing/2014/main" id="{FEFEC0DF-FC54-C307-B6C9-E43B7AF205FC}"/>
              </a:ext>
            </a:extLst>
          </p:cNvPr>
          <p:cNvSpPr/>
          <p:nvPr/>
        </p:nvSpPr>
        <p:spPr>
          <a:xfrm>
            <a:off x="3354065" y="3287155"/>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16" name="矩形: 圆角 47">
            <a:extLst>
              <a:ext uri="{FF2B5EF4-FFF2-40B4-BE49-F238E27FC236}">
                <a16:creationId xmlns:a16="http://schemas.microsoft.com/office/drawing/2014/main" id="{E1F0998D-584C-2988-0F65-1CE4C30597A3}"/>
              </a:ext>
            </a:extLst>
          </p:cNvPr>
          <p:cNvSpPr/>
          <p:nvPr/>
        </p:nvSpPr>
        <p:spPr>
          <a:xfrm>
            <a:off x="3864942" y="3287155"/>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17" name="矩形: 圆角 47">
            <a:extLst>
              <a:ext uri="{FF2B5EF4-FFF2-40B4-BE49-F238E27FC236}">
                <a16:creationId xmlns:a16="http://schemas.microsoft.com/office/drawing/2014/main" id="{D4412AA1-FFEC-ADEB-3CEC-BED36C54C78D}"/>
              </a:ext>
            </a:extLst>
          </p:cNvPr>
          <p:cNvSpPr/>
          <p:nvPr/>
        </p:nvSpPr>
        <p:spPr>
          <a:xfrm>
            <a:off x="4375820" y="3287155"/>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19" name="矩形: 圆角 47">
            <a:extLst>
              <a:ext uri="{FF2B5EF4-FFF2-40B4-BE49-F238E27FC236}">
                <a16:creationId xmlns:a16="http://schemas.microsoft.com/office/drawing/2014/main" id="{4718369A-1337-AFC7-2B37-E595EC1C587E}"/>
              </a:ext>
            </a:extLst>
          </p:cNvPr>
          <p:cNvSpPr/>
          <p:nvPr/>
        </p:nvSpPr>
        <p:spPr>
          <a:xfrm>
            <a:off x="4886697" y="5249773"/>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20" name="矩形: 圆角 47">
            <a:extLst>
              <a:ext uri="{FF2B5EF4-FFF2-40B4-BE49-F238E27FC236}">
                <a16:creationId xmlns:a16="http://schemas.microsoft.com/office/drawing/2014/main" id="{DA453497-CD80-7283-1972-7D1DE50E30D0}"/>
              </a:ext>
            </a:extLst>
          </p:cNvPr>
          <p:cNvSpPr/>
          <p:nvPr/>
        </p:nvSpPr>
        <p:spPr>
          <a:xfrm>
            <a:off x="5397574" y="5249773"/>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21" name="矩形: 圆角 47">
            <a:extLst>
              <a:ext uri="{FF2B5EF4-FFF2-40B4-BE49-F238E27FC236}">
                <a16:creationId xmlns:a16="http://schemas.microsoft.com/office/drawing/2014/main" id="{80232BA5-950F-850E-FDDB-9F75B5CE79F3}"/>
              </a:ext>
            </a:extLst>
          </p:cNvPr>
          <p:cNvSpPr/>
          <p:nvPr/>
        </p:nvSpPr>
        <p:spPr>
          <a:xfrm>
            <a:off x="5908451" y="5249773"/>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22" name="矩形: 圆角 47">
            <a:extLst>
              <a:ext uri="{FF2B5EF4-FFF2-40B4-BE49-F238E27FC236}">
                <a16:creationId xmlns:a16="http://schemas.microsoft.com/office/drawing/2014/main" id="{623C8DB5-77A0-7EA1-D6A9-E7336DAADF62}"/>
              </a:ext>
            </a:extLst>
          </p:cNvPr>
          <p:cNvSpPr/>
          <p:nvPr/>
        </p:nvSpPr>
        <p:spPr>
          <a:xfrm>
            <a:off x="6419328" y="5249773"/>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23" name="矩形: 圆角 47">
            <a:extLst>
              <a:ext uri="{FF2B5EF4-FFF2-40B4-BE49-F238E27FC236}">
                <a16:creationId xmlns:a16="http://schemas.microsoft.com/office/drawing/2014/main" id="{E7BD748A-0286-4DAF-6DED-960DA0A0C748}"/>
              </a:ext>
            </a:extLst>
          </p:cNvPr>
          <p:cNvSpPr/>
          <p:nvPr/>
        </p:nvSpPr>
        <p:spPr>
          <a:xfrm>
            <a:off x="6930206" y="5249773"/>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25" name="矩形: 圆角 47">
            <a:extLst>
              <a:ext uri="{FF2B5EF4-FFF2-40B4-BE49-F238E27FC236}">
                <a16:creationId xmlns:a16="http://schemas.microsoft.com/office/drawing/2014/main" id="{D2946D53-9DA8-4DB2-5D41-DC80274B53F2}"/>
              </a:ext>
            </a:extLst>
          </p:cNvPr>
          <p:cNvSpPr/>
          <p:nvPr/>
        </p:nvSpPr>
        <p:spPr>
          <a:xfrm>
            <a:off x="4886697" y="4595567"/>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26" name="矩形: 圆角 47">
            <a:extLst>
              <a:ext uri="{FF2B5EF4-FFF2-40B4-BE49-F238E27FC236}">
                <a16:creationId xmlns:a16="http://schemas.microsoft.com/office/drawing/2014/main" id="{941C2E32-6E63-EF22-16B6-0AFE7C1809D9}"/>
              </a:ext>
            </a:extLst>
          </p:cNvPr>
          <p:cNvSpPr/>
          <p:nvPr/>
        </p:nvSpPr>
        <p:spPr>
          <a:xfrm>
            <a:off x="5397574" y="4595567"/>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27" name="矩形: 圆角 47">
            <a:extLst>
              <a:ext uri="{FF2B5EF4-FFF2-40B4-BE49-F238E27FC236}">
                <a16:creationId xmlns:a16="http://schemas.microsoft.com/office/drawing/2014/main" id="{ECC516D8-022E-E81C-AB30-ABA995095150}"/>
              </a:ext>
            </a:extLst>
          </p:cNvPr>
          <p:cNvSpPr/>
          <p:nvPr/>
        </p:nvSpPr>
        <p:spPr>
          <a:xfrm>
            <a:off x="5908451" y="4595567"/>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28" name="矩形: 圆角 47">
            <a:extLst>
              <a:ext uri="{FF2B5EF4-FFF2-40B4-BE49-F238E27FC236}">
                <a16:creationId xmlns:a16="http://schemas.microsoft.com/office/drawing/2014/main" id="{71481A47-04E3-0483-3DEB-80F9218576A0}"/>
              </a:ext>
            </a:extLst>
          </p:cNvPr>
          <p:cNvSpPr/>
          <p:nvPr/>
        </p:nvSpPr>
        <p:spPr>
          <a:xfrm>
            <a:off x="6419328" y="4595567"/>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29" name="矩形: 圆角 47">
            <a:extLst>
              <a:ext uri="{FF2B5EF4-FFF2-40B4-BE49-F238E27FC236}">
                <a16:creationId xmlns:a16="http://schemas.microsoft.com/office/drawing/2014/main" id="{BFA0CB48-9C41-8418-F09E-937FF689FA15}"/>
              </a:ext>
            </a:extLst>
          </p:cNvPr>
          <p:cNvSpPr/>
          <p:nvPr/>
        </p:nvSpPr>
        <p:spPr>
          <a:xfrm>
            <a:off x="6930206" y="4595567"/>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31" name="矩形: 圆角 47">
            <a:extLst>
              <a:ext uri="{FF2B5EF4-FFF2-40B4-BE49-F238E27FC236}">
                <a16:creationId xmlns:a16="http://schemas.microsoft.com/office/drawing/2014/main" id="{C8B4552D-E142-B6DD-DF52-EA3F8DA47ABF}"/>
              </a:ext>
            </a:extLst>
          </p:cNvPr>
          <p:cNvSpPr/>
          <p:nvPr/>
        </p:nvSpPr>
        <p:spPr>
          <a:xfrm>
            <a:off x="4886695" y="3941361"/>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32" name="矩形: 圆角 47">
            <a:extLst>
              <a:ext uri="{FF2B5EF4-FFF2-40B4-BE49-F238E27FC236}">
                <a16:creationId xmlns:a16="http://schemas.microsoft.com/office/drawing/2014/main" id="{50BA0F2D-0E5C-6C04-7065-9897A1D020F9}"/>
              </a:ext>
            </a:extLst>
          </p:cNvPr>
          <p:cNvSpPr/>
          <p:nvPr/>
        </p:nvSpPr>
        <p:spPr>
          <a:xfrm>
            <a:off x="5397572" y="3941361"/>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33" name="矩形: 圆角 47">
            <a:extLst>
              <a:ext uri="{FF2B5EF4-FFF2-40B4-BE49-F238E27FC236}">
                <a16:creationId xmlns:a16="http://schemas.microsoft.com/office/drawing/2014/main" id="{96D49F1A-0287-F62D-2D7C-43CC44C8BF12}"/>
              </a:ext>
            </a:extLst>
          </p:cNvPr>
          <p:cNvSpPr/>
          <p:nvPr/>
        </p:nvSpPr>
        <p:spPr>
          <a:xfrm>
            <a:off x="5908449" y="3941361"/>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34" name="矩形: 圆角 47">
            <a:extLst>
              <a:ext uri="{FF2B5EF4-FFF2-40B4-BE49-F238E27FC236}">
                <a16:creationId xmlns:a16="http://schemas.microsoft.com/office/drawing/2014/main" id="{BF369212-BDBC-C424-7D73-C06CDF89C8FD}"/>
              </a:ext>
            </a:extLst>
          </p:cNvPr>
          <p:cNvSpPr/>
          <p:nvPr/>
        </p:nvSpPr>
        <p:spPr>
          <a:xfrm>
            <a:off x="6419326" y="3941361"/>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35" name="矩形: 圆角 47">
            <a:extLst>
              <a:ext uri="{FF2B5EF4-FFF2-40B4-BE49-F238E27FC236}">
                <a16:creationId xmlns:a16="http://schemas.microsoft.com/office/drawing/2014/main" id="{1F7E8AD5-356E-8D6F-3A90-DD727F11FCB7}"/>
              </a:ext>
            </a:extLst>
          </p:cNvPr>
          <p:cNvSpPr/>
          <p:nvPr/>
        </p:nvSpPr>
        <p:spPr>
          <a:xfrm>
            <a:off x="6930204" y="3941361"/>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37" name="矩形: 圆角 47">
            <a:extLst>
              <a:ext uri="{FF2B5EF4-FFF2-40B4-BE49-F238E27FC236}">
                <a16:creationId xmlns:a16="http://schemas.microsoft.com/office/drawing/2014/main" id="{D16C6FF4-B987-D3E5-388B-B0105C50212B}"/>
              </a:ext>
            </a:extLst>
          </p:cNvPr>
          <p:cNvSpPr/>
          <p:nvPr/>
        </p:nvSpPr>
        <p:spPr>
          <a:xfrm>
            <a:off x="4886696" y="3287155"/>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38" name="矩形: 圆角 47">
            <a:extLst>
              <a:ext uri="{FF2B5EF4-FFF2-40B4-BE49-F238E27FC236}">
                <a16:creationId xmlns:a16="http://schemas.microsoft.com/office/drawing/2014/main" id="{54709885-2486-87E1-E8DE-2888B91DCA14}"/>
              </a:ext>
            </a:extLst>
          </p:cNvPr>
          <p:cNvSpPr/>
          <p:nvPr/>
        </p:nvSpPr>
        <p:spPr>
          <a:xfrm>
            <a:off x="5397573" y="3287155"/>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39" name="矩形: 圆角 47">
            <a:extLst>
              <a:ext uri="{FF2B5EF4-FFF2-40B4-BE49-F238E27FC236}">
                <a16:creationId xmlns:a16="http://schemas.microsoft.com/office/drawing/2014/main" id="{0F6EEB00-BF9E-AAB5-8559-6C5D7CB67F79}"/>
              </a:ext>
            </a:extLst>
          </p:cNvPr>
          <p:cNvSpPr/>
          <p:nvPr/>
        </p:nvSpPr>
        <p:spPr>
          <a:xfrm>
            <a:off x="5908450" y="3287155"/>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40" name="矩形: 圆角 47">
            <a:extLst>
              <a:ext uri="{FF2B5EF4-FFF2-40B4-BE49-F238E27FC236}">
                <a16:creationId xmlns:a16="http://schemas.microsoft.com/office/drawing/2014/main" id="{F5DEFD03-F7EB-D1BD-9B42-59BBCF5C50ED}"/>
              </a:ext>
            </a:extLst>
          </p:cNvPr>
          <p:cNvSpPr/>
          <p:nvPr/>
        </p:nvSpPr>
        <p:spPr>
          <a:xfrm>
            <a:off x="6419327" y="3287155"/>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41" name="矩形: 圆角 47">
            <a:extLst>
              <a:ext uri="{FF2B5EF4-FFF2-40B4-BE49-F238E27FC236}">
                <a16:creationId xmlns:a16="http://schemas.microsoft.com/office/drawing/2014/main" id="{CA8D98A5-9967-DC26-A313-9DA749E9D97C}"/>
              </a:ext>
            </a:extLst>
          </p:cNvPr>
          <p:cNvSpPr/>
          <p:nvPr/>
        </p:nvSpPr>
        <p:spPr>
          <a:xfrm>
            <a:off x="6930205" y="3287155"/>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49" name="矩形: 圆角 47">
            <a:extLst>
              <a:ext uri="{FF2B5EF4-FFF2-40B4-BE49-F238E27FC236}">
                <a16:creationId xmlns:a16="http://schemas.microsoft.com/office/drawing/2014/main" id="{A967F229-1E21-0AA9-C454-488DC006FB9A}"/>
              </a:ext>
            </a:extLst>
          </p:cNvPr>
          <p:cNvSpPr/>
          <p:nvPr/>
        </p:nvSpPr>
        <p:spPr>
          <a:xfrm>
            <a:off x="7476511" y="4595567"/>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50" name="矩形: 圆角 47">
            <a:extLst>
              <a:ext uri="{FF2B5EF4-FFF2-40B4-BE49-F238E27FC236}">
                <a16:creationId xmlns:a16="http://schemas.microsoft.com/office/drawing/2014/main" id="{5A353DBE-8EFB-6F63-5011-5A96696C237B}"/>
              </a:ext>
            </a:extLst>
          </p:cNvPr>
          <p:cNvSpPr/>
          <p:nvPr/>
        </p:nvSpPr>
        <p:spPr>
          <a:xfrm>
            <a:off x="7987388" y="4595567"/>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51" name="矩形: 圆角 47">
            <a:extLst>
              <a:ext uri="{FF2B5EF4-FFF2-40B4-BE49-F238E27FC236}">
                <a16:creationId xmlns:a16="http://schemas.microsoft.com/office/drawing/2014/main" id="{13328152-CEFA-7BB6-D646-F6157B647736}"/>
              </a:ext>
            </a:extLst>
          </p:cNvPr>
          <p:cNvSpPr/>
          <p:nvPr/>
        </p:nvSpPr>
        <p:spPr>
          <a:xfrm>
            <a:off x="8498265" y="4595567"/>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55" name="矩形: 圆角 47">
            <a:extLst>
              <a:ext uri="{FF2B5EF4-FFF2-40B4-BE49-F238E27FC236}">
                <a16:creationId xmlns:a16="http://schemas.microsoft.com/office/drawing/2014/main" id="{20BF1208-7875-6444-BDA9-6E4D02B2F64E}"/>
              </a:ext>
            </a:extLst>
          </p:cNvPr>
          <p:cNvSpPr/>
          <p:nvPr/>
        </p:nvSpPr>
        <p:spPr>
          <a:xfrm>
            <a:off x="7476509" y="3941361"/>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56" name="矩形: 圆角 47">
            <a:extLst>
              <a:ext uri="{FF2B5EF4-FFF2-40B4-BE49-F238E27FC236}">
                <a16:creationId xmlns:a16="http://schemas.microsoft.com/office/drawing/2014/main" id="{7D779A00-CA22-E65B-E14E-AC6B6E855305}"/>
              </a:ext>
            </a:extLst>
          </p:cNvPr>
          <p:cNvSpPr/>
          <p:nvPr/>
        </p:nvSpPr>
        <p:spPr>
          <a:xfrm>
            <a:off x="7987386" y="3941361"/>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57" name="矩形: 圆角 47">
            <a:extLst>
              <a:ext uri="{FF2B5EF4-FFF2-40B4-BE49-F238E27FC236}">
                <a16:creationId xmlns:a16="http://schemas.microsoft.com/office/drawing/2014/main" id="{2CFFB36A-8DDB-B23B-219B-510198BB9254}"/>
              </a:ext>
            </a:extLst>
          </p:cNvPr>
          <p:cNvSpPr/>
          <p:nvPr/>
        </p:nvSpPr>
        <p:spPr>
          <a:xfrm>
            <a:off x="8498263" y="3941361"/>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58" name="矩形: 圆角 47">
            <a:extLst>
              <a:ext uri="{FF2B5EF4-FFF2-40B4-BE49-F238E27FC236}">
                <a16:creationId xmlns:a16="http://schemas.microsoft.com/office/drawing/2014/main" id="{7F605828-D58B-74BC-85E7-CE2745620FC8}"/>
              </a:ext>
            </a:extLst>
          </p:cNvPr>
          <p:cNvSpPr/>
          <p:nvPr/>
        </p:nvSpPr>
        <p:spPr>
          <a:xfrm>
            <a:off x="9009140" y="3941361"/>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59" name="矩形: 圆角 47">
            <a:extLst>
              <a:ext uri="{FF2B5EF4-FFF2-40B4-BE49-F238E27FC236}">
                <a16:creationId xmlns:a16="http://schemas.microsoft.com/office/drawing/2014/main" id="{1255C4E6-46DD-BB95-B492-82556CF0A3A7}"/>
              </a:ext>
            </a:extLst>
          </p:cNvPr>
          <p:cNvSpPr/>
          <p:nvPr/>
        </p:nvSpPr>
        <p:spPr>
          <a:xfrm>
            <a:off x="10581945" y="3941360"/>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61" name="矩形: 圆角 47">
            <a:extLst>
              <a:ext uri="{FF2B5EF4-FFF2-40B4-BE49-F238E27FC236}">
                <a16:creationId xmlns:a16="http://schemas.microsoft.com/office/drawing/2014/main" id="{15D27821-06CE-5A7F-6095-98F55D3EF560}"/>
              </a:ext>
            </a:extLst>
          </p:cNvPr>
          <p:cNvSpPr/>
          <p:nvPr/>
        </p:nvSpPr>
        <p:spPr>
          <a:xfrm>
            <a:off x="7476510" y="3287155"/>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62" name="矩形: 圆角 47">
            <a:extLst>
              <a:ext uri="{FF2B5EF4-FFF2-40B4-BE49-F238E27FC236}">
                <a16:creationId xmlns:a16="http://schemas.microsoft.com/office/drawing/2014/main" id="{4CC50C9C-D9EF-AE55-E049-F8B00A68A256}"/>
              </a:ext>
            </a:extLst>
          </p:cNvPr>
          <p:cNvSpPr/>
          <p:nvPr/>
        </p:nvSpPr>
        <p:spPr>
          <a:xfrm>
            <a:off x="7987387" y="3287155"/>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63" name="矩形: 圆角 47">
            <a:extLst>
              <a:ext uri="{FF2B5EF4-FFF2-40B4-BE49-F238E27FC236}">
                <a16:creationId xmlns:a16="http://schemas.microsoft.com/office/drawing/2014/main" id="{796A1CC2-BEA6-3040-8766-04FF2D794A6A}"/>
              </a:ext>
            </a:extLst>
          </p:cNvPr>
          <p:cNvSpPr/>
          <p:nvPr/>
        </p:nvSpPr>
        <p:spPr>
          <a:xfrm>
            <a:off x="8498264" y="3287155"/>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3164" name="矩形: 圆角 47">
            <a:extLst>
              <a:ext uri="{FF2B5EF4-FFF2-40B4-BE49-F238E27FC236}">
                <a16:creationId xmlns:a16="http://schemas.microsoft.com/office/drawing/2014/main" id="{90088CFB-1D91-A2ED-747D-A2679AECD9C8}"/>
              </a:ext>
            </a:extLst>
          </p:cNvPr>
          <p:cNvSpPr/>
          <p:nvPr/>
        </p:nvSpPr>
        <p:spPr>
          <a:xfrm>
            <a:off x="9009141" y="3287155"/>
            <a:ext cx="392743" cy="444717"/>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cxnSp>
        <p:nvCxnSpPr>
          <p:cNvPr id="3167" name="直接连接符 3166">
            <a:extLst>
              <a:ext uri="{FF2B5EF4-FFF2-40B4-BE49-F238E27FC236}">
                <a16:creationId xmlns:a16="http://schemas.microsoft.com/office/drawing/2014/main" id="{882DE8E0-DBB9-1E69-0890-30314DC8037B}"/>
              </a:ext>
            </a:extLst>
          </p:cNvPr>
          <p:cNvCxnSpPr>
            <a:cxnSpLocks/>
          </p:cNvCxnSpPr>
          <p:nvPr/>
        </p:nvCxnSpPr>
        <p:spPr>
          <a:xfrm>
            <a:off x="11068461" y="3287154"/>
            <a:ext cx="0" cy="287078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70" name="直接连接符 3169">
            <a:extLst>
              <a:ext uri="{FF2B5EF4-FFF2-40B4-BE49-F238E27FC236}">
                <a16:creationId xmlns:a16="http://schemas.microsoft.com/office/drawing/2014/main" id="{EE9DAB15-12EB-A24B-19A1-09489F9E1DE2}"/>
              </a:ext>
            </a:extLst>
          </p:cNvPr>
          <p:cNvCxnSpPr>
            <a:cxnSpLocks/>
          </p:cNvCxnSpPr>
          <p:nvPr/>
        </p:nvCxnSpPr>
        <p:spPr>
          <a:xfrm>
            <a:off x="2234704" y="3287154"/>
            <a:ext cx="0" cy="287078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 name="矩形: 圆角 47">
            <a:extLst>
              <a:ext uri="{FF2B5EF4-FFF2-40B4-BE49-F238E27FC236}">
                <a16:creationId xmlns:a16="http://schemas.microsoft.com/office/drawing/2014/main" id="{02E1B72E-F8A2-6E26-963F-8FE110027C2B}"/>
              </a:ext>
            </a:extLst>
          </p:cNvPr>
          <p:cNvSpPr/>
          <p:nvPr/>
        </p:nvSpPr>
        <p:spPr>
          <a:xfrm>
            <a:off x="7673933" y="1847680"/>
            <a:ext cx="245145" cy="219506"/>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8" name="文本框 7">
            <a:extLst>
              <a:ext uri="{FF2B5EF4-FFF2-40B4-BE49-F238E27FC236}">
                <a16:creationId xmlns:a16="http://schemas.microsoft.com/office/drawing/2014/main" id="{9020E801-94FC-26DA-1D5F-23738D124CC3}"/>
              </a:ext>
            </a:extLst>
          </p:cNvPr>
          <p:cNvSpPr txBox="1"/>
          <p:nvPr/>
        </p:nvSpPr>
        <p:spPr>
          <a:xfrm>
            <a:off x="7919077" y="1762962"/>
            <a:ext cx="3783967"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Slices from concurrent requests </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cxnSp>
        <p:nvCxnSpPr>
          <p:cNvPr id="12" name="直接箭头连接符 11">
            <a:extLst>
              <a:ext uri="{FF2B5EF4-FFF2-40B4-BE49-F238E27FC236}">
                <a16:creationId xmlns:a16="http://schemas.microsoft.com/office/drawing/2014/main" id="{AD755B27-2E14-BCE3-79C9-19D529D9D68C}"/>
              </a:ext>
            </a:extLst>
          </p:cNvPr>
          <p:cNvCxnSpPr>
            <a:cxnSpLocks/>
          </p:cNvCxnSpPr>
          <p:nvPr/>
        </p:nvCxnSpPr>
        <p:spPr>
          <a:xfrm>
            <a:off x="2234704" y="5954737"/>
            <a:ext cx="8833757" cy="0"/>
          </a:xfrm>
          <a:prstGeom prst="straightConnector1">
            <a:avLst/>
          </a:prstGeom>
          <a:ln w="317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7EA88106-1F39-E193-C61C-CCA6F946A3C2}"/>
              </a:ext>
            </a:extLst>
          </p:cNvPr>
          <p:cNvSpPr txBox="1"/>
          <p:nvPr/>
        </p:nvSpPr>
        <p:spPr>
          <a:xfrm>
            <a:off x="5255078" y="5957882"/>
            <a:ext cx="2743200" cy="400110"/>
          </a:xfrm>
          <a:prstGeom prst="rect">
            <a:avLst/>
          </a:prstGeom>
          <a:noFill/>
        </p:spPr>
        <p:txBody>
          <a:bodyPr wrap="square" rtlCol="0">
            <a:spAutoFit/>
          </a:bodyPr>
          <a:lstStyle/>
          <a:p>
            <a:pPr algn="ctr"/>
            <a:r>
              <a:rPr lang="en-US" altLang="zh-CN" sz="2000" dirty="0">
                <a:latin typeface="Calibri" panose="020F0502020204030204" pitchFamily="34" charset="0"/>
                <a:ea typeface="微软雅黑" panose="020B0503020204020204" pitchFamily="34" charset="-122"/>
                <a:cs typeface="Calibri" panose="020F0502020204030204" pitchFamily="34" charset="0"/>
              </a:rPr>
              <a:t>Transfer Latency</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
        <p:nvSpPr>
          <p:cNvPr id="14" name="矩形: 圆角 47">
            <a:extLst>
              <a:ext uri="{FF2B5EF4-FFF2-40B4-BE49-F238E27FC236}">
                <a16:creationId xmlns:a16="http://schemas.microsoft.com/office/drawing/2014/main" id="{8E5714F5-E46B-3A1B-66AA-AB20E81E1620}"/>
              </a:ext>
            </a:extLst>
          </p:cNvPr>
          <p:cNvSpPr/>
          <p:nvPr/>
        </p:nvSpPr>
        <p:spPr>
          <a:xfrm>
            <a:off x="7673933" y="1532097"/>
            <a:ext cx="245145" cy="21950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15" name="文本框 14">
            <a:extLst>
              <a:ext uri="{FF2B5EF4-FFF2-40B4-BE49-F238E27FC236}">
                <a16:creationId xmlns:a16="http://schemas.microsoft.com/office/drawing/2014/main" id="{3FC5C7E3-C3A8-6E53-16BB-F4C2592B882F}"/>
              </a:ext>
            </a:extLst>
          </p:cNvPr>
          <p:cNvSpPr txBox="1"/>
          <p:nvPr/>
        </p:nvSpPr>
        <p:spPr>
          <a:xfrm>
            <a:off x="7919078" y="1447379"/>
            <a:ext cx="2953664"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Slices from this request </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
        <p:nvSpPr>
          <p:cNvPr id="16" name="矩形: 圆角 47">
            <a:extLst>
              <a:ext uri="{FF2B5EF4-FFF2-40B4-BE49-F238E27FC236}">
                <a16:creationId xmlns:a16="http://schemas.microsoft.com/office/drawing/2014/main" id="{EE1C3A83-68EA-0A4A-95D4-A0CB1AB4F27C}"/>
              </a:ext>
            </a:extLst>
          </p:cNvPr>
          <p:cNvSpPr/>
          <p:nvPr/>
        </p:nvSpPr>
        <p:spPr>
          <a:xfrm>
            <a:off x="9560191" y="3941361"/>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
        <p:nvSpPr>
          <p:cNvPr id="17" name="矩形: 圆角 47">
            <a:extLst>
              <a:ext uri="{FF2B5EF4-FFF2-40B4-BE49-F238E27FC236}">
                <a16:creationId xmlns:a16="http://schemas.microsoft.com/office/drawing/2014/main" id="{8A109190-625F-4DD5-C16B-ADD937B4E91C}"/>
              </a:ext>
            </a:extLst>
          </p:cNvPr>
          <p:cNvSpPr/>
          <p:nvPr/>
        </p:nvSpPr>
        <p:spPr>
          <a:xfrm>
            <a:off x="10071068" y="3941361"/>
            <a:ext cx="392743" cy="444717"/>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9950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A16C58-BC77-9699-8330-3CC336C78D82}"/>
              </a:ext>
            </a:extLst>
          </p:cNvPr>
          <p:cNvSpPr>
            <a:spLocks noGrp="1"/>
          </p:cNvSpPr>
          <p:nvPr>
            <p:ph type="title"/>
          </p:nvPr>
        </p:nvSpPr>
        <p:spPr/>
        <p:txBody>
          <a:bodyPr/>
          <a:lstStyle/>
          <a:p>
            <a:r>
              <a:rPr lang="en-US" altLang="zh-CN" dirty="0"/>
              <a:t>Challenges from Imperative Path Selection</a:t>
            </a:r>
            <a:endParaRPr lang="zh-CN" altLang="en-US" dirty="0"/>
          </a:p>
        </p:txBody>
      </p:sp>
      <p:sp>
        <p:nvSpPr>
          <p:cNvPr id="3" name="内容占位符 2">
            <a:extLst>
              <a:ext uri="{FF2B5EF4-FFF2-40B4-BE49-F238E27FC236}">
                <a16:creationId xmlns:a16="http://schemas.microsoft.com/office/drawing/2014/main" id="{33DEBAFC-339D-98BF-21A9-F32011FB99B7}"/>
              </a:ext>
            </a:extLst>
          </p:cNvPr>
          <p:cNvSpPr>
            <a:spLocks noGrp="1"/>
          </p:cNvSpPr>
          <p:nvPr>
            <p:ph idx="1"/>
          </p:nvPr>
        </p:nvSpPr>
        <p:spPr>
          <a:xfrm>
            <a:off x="723900" y="1393986"/>
            <a:ext cx="10515600" cy="1189346"/>
          </a:xfrm>
        </p:spPr>
        <p:txBody>
          <a:bodyPr>
            <a:normAutofit/>
          </a:bodyPr>
          <a:lstStyle/>
          <a:p>
            <a:r>
              <a:rPr lang="en-US" altLang="zh-CN" sz="2800" dirty="0"/>
              <a:t>Fragile Execution </a:t>
            </a:r>
          </a:p>
          <a:p>
            <a:pPr lvl="1"/>
            <a:r>
              <a:rPr lang="en-US" altLang="zh-CN" sz="2400" dirty="0"/>
              <a:t>Requires manual intervention and heavy troubleshooting</a:t>
            </a:r>
            <a:endParaRPr lang="zh-CN" altLang="en-US" sz="2400" dirty="0"/>
          </a:p>
        </p:txBody>
      </p:sp>
      <p:sp>
        <p:nvSpPr>
          <p:cNvPr id="7" name="矩形 6">
            <a:extLst>
              <a:ext uri="{FF2B5EF4-FFF2-40B4-BE49-F238E27FC236}">
                <a16:creationId xmlns:a16="http://schemas.microsoft.com/office/drawing/2014/main" id="{5E7C58C9-C6BE-352D-83A7-2A630CFD74C9}"/>
              </a:ext>
            </a:extLst>
          </p:cNvPr>
          <p:cNvSpPr/>
          <p:nvPr/>
        </p:nvSpPr>
        <p:spPr>
          <a:xfrm>
            <a:off x="1280836" y="3288816"/>
            <a:ext cx="1960016"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8" name="矩形: 圆角 47">
            <a:extLst>
              <a:ext uri="{FF2B5EF4-FFF2-40B4-BE49-F238E27FC236}">
                <a16:creationId xmlns:a16="http://schemas.microsoft.com/office/drawing/2014/main" id="{56EDA114-C5C6-BF9E-ECB0-85BBE1BE7784}"/>
              </a:ext>
            </a:extLst>
          </p:cNvPr>
          <p:cNvSpPr/>
          <p:nvPr/>
        </p:nvSpPr>
        <p:spPr>
          <a:xfrm rot="16200000">
            <a:off x="1121627" y="3735662"/>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9" name="矩形: 圆角 47">
            <a:extLst>
              <a:ext uri="{FF2B5EF4-FFF2-40B4-BE49-F238E27FC236}">
                <a16:creationId xmlns:a16="http://schemas.microsoft.com/office/drawing/2014/main" id="{28B14274-B8F9-9AC4-E51B-B77CCAE5CF9C}"/>
              </a:ext>
            </a:extLst>
          </p:cNvPr>
          <p:cNvSpPr/>
          <p:nvPr/>
        </p:nvSpPr>
        <p:spPr>
          <a:xfrm rot="16200000">
            <a:off x="1555178" y="3735663"/>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0" name="矩形: 圆角 47">
            <a:extLst>
              <a:ext uri="{FF2B5EF4-FFF2-40B4-BE49-F238E27FC236}">
                <a16:creationId xmlns:a16="http://schemas.microsoft.com/office/drawing/2014/main" id="{EFFCCE61-D9C6-FC08-24AE-6F84F77701D5}"/>
              </a:ext>
            </a:extLst>
          </p:cNvPr>
          <p:cNvSpPr/>
          <p:nvPr/>
        </p:nvSpPr>
        <p:spPr>
          <a:xfrm rot="16200000">
            <a:off x="2419098" y="3755816"/>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1" name="矩形: 圆角 47">
            <a:extLst>
              <a:ext uri="{FF2B5EF4-FFF2-40B4-BE49-F238E27FC236}">
                <a16:creationId xmlns:a16="http://schemas.microsoft.com/office/drawing/2014/main" id="{EC181E32-1EEC-446B-5328-D7EF51A4B19D}"/>
              </a:ext>
            </a:extLst>
          </p:cNvPr>
          <p:cNvSpPr/>
          <p:nvPr/>
        </p:nvSpPr>
        <p:spPr>
          <a:xfrm rot="16200000">
            <a:off x="1987137" y="3745528"/>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2" name="矩形 11">
            <a:extLst>
              <a:ext uri="{FF2B5EF4-FFF2-40B4-BE49-F238E27FC236}">
                <a16:creationId xmlns:a16="http://schemas.microsoft.com/office/drawing/2014/main" id="{55CF8387-EDC6-6230-2E57-3FE90EBD387A}"/>
              </a:ext>
            </a:extLst>
          </p:cNvPr>
          <p:cNvSpPr/>
          <p:nvPr/>
        </p:nvSpPr>
        <p:spPr>
          <a:xfrm>
            <a:off x="3715963" y="3300730"/>
            <a:ext cx="1960016"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13" name="矩形: 圆角 47">
            <a:extLst>
              <a:ext uri="{FF2B5EF4-FFF2-40B4-BE49-F238E27FC236}">
                <a16:creationId xmlns:a16="http://schemas.microsoft.com/office/drawing/2014/main" id="{199C40FE-7D2F-D447-BB72-F1307504C8C0}"/>
              </a:ext>
            </a:extLst>
          </p:cNvPr>
          <p:cNvSpPr/>
          <p:nvPr/>
        </p:nvSpPr>
        <p:spPr>
          <a:xfrm rot="16200000">
            <a:off x="3556755" y="3747576"/>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4" name="矩形: 圆角 47">
            <a:extLst>
              <a:ext uri="{FF2B5EF4-FFF2-40B4-BE49-F238E27FC236}">
                <a16:creationId xmlns:a16="http://schemas.microsoft.com/office/drawing/2014/main" id="{90A66A28-369A-D3BF-9E45-3E5D711B891E}"/>
              </a:ext>
            </a:extLst>
          </p:cNvPr>
          <p:cNvSpPr/>
          <p:nvPr/>
        </p:nvSpPr>
        <p:spPr>
          <a:xfrm rot="16200000">
            <a:off x="3990305" y="3747578"/>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5" name="矩形: 圆角 47">
            <a:extLst>
              <a:ext uri="{FF2B5EF4-FFF2-40B4-BE49-F238E27FC236}">
                <a16:creationId xmlns:a16="http://schemas.microsoft.com/office/drawing/2014/main" id="{933F483B-AE88-AEB7-339A-A5AD4203D488}"/>
              </a:ext>
            </a:extLst>
          </p:cNvPr>
          <p:cNvSpPr/>
          <p:nvPr/>
        </p:nvSpPr>
        <p:spPr>
          <a:xfrm rot="16200000">
            <a:off x="4854225" y="3767730"/>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6" name="矩形: 圆角 47">
            <a:extLst>
              <a:ext uri="{FF2B5EF4-FFF2-40B4-BE49-F238E27FC236}">
                <a16:creationId xmlns:a16="http://schemas.microsoft.com/office/drawing/2014/main" id="{67DA89AE-D56A-1A46-F505-0FC92F0C946A}"/>
              </a:ext>
            </a:extLst>
          </p:cNvPr>
          <p:cNvSpPr/>
          <p:nvPr/>
        </p:nvSpPr>
        <p:spPr>
          <a:xfrm rot="16200000">
            <a:off x="4422264" y="3757443"/>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7" name="矩形: 圆角 47">
            <a:extLst>
              <a:ext uri="{FF2B5EF4-FFF2-40B4-BE49-F238E27FC236}">
                <a16:creationId xmlns:a16="http://schemas.microsoft.com/office/drawing/2014/main" id="{B312591A-D871-A0A8-F672-BDFC6B088C1A}"/>
              </a:ext>
            </a:extLst>
          </p:cNvPr>
          <p:cNvSpPr/>
          <p:nvPr/>
        </p:nvSpPr>
        <p:spPr>
          <a:xfrm>
            <a:off x="1259056" y="5364698"/>
            <a:ext cx="4415207" cy="43829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b="1" dirty="0">
                <a:latin typeface="Calibri" panose="020F0502020204030204" pitchFamily="34" charset="0"/>
                <a:ea typeface="Calibri" panose="020F0502020204030204" pitchFamily="34" charset="0"/>
                <a:cs typeface="Calibri" panose="020F0502020204030204" pitchFamily="34" charset="0"/>
              </a:rPr>
              <a:t>RDMA Switches</a:t>
            </a:r>
            <a:endParaRPr lang="zh-CN" altLang="en-US" sz="2000" b="1" dirty="0">
              <a:latin typeface="Calibri" panose="020F0502020204030204" pitchFamily="34" charset="0"/>
              <a:cs typeface="Calibri" panose="020F0502020204030204" pitchFamily="34" charset="0"/>
            </a:endParaRPr>
          </a:p>
        </p:txBody>
      </p:sp>
      <p:sp>
        <p:nvSpPr>
          <p:cNvPr id="20" name="箭头: 上下 61">
            <a:extLst>
              <a:ext uri="{FF2B5EF4-FFF2-40B4-BE49-F238E27FC236}">
                <a16:creationId xmlns:a16="http://schemas.microsoft.com/office/drawing/2014/main" id="{05FADE0A-E9D8-65B3-A2F4-A22AD8BC825D}"/>
              </a:ext>
            </a:extLst>
          </p:cNvPr>
          <p:cNvSpPr/>
          <p:nvPr/>
        </p:nvSpPr>
        <p:spPr>
          <a:xfrm>
            <a:off x="4825791" y="4415886"/>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21" name="箭头: 上下 61">
            <a:extLst>
              <a:ext uri="{FF2B5EF4-FFF2-40B4-BE49-F238E27FC236}">
                <a16:creationId xmlns:a16="http://schemas.microsoft.com/office/drawing/2014/main" id="{E2973E44-2499-C82B-8D64-92AE41A53273}"/>
              </a:ext>
            </a:extLst>
          </p:cNvPr>
          <p:cNvSpPr/>
          <p:nvPr/>
        </p:nvSpPr>
        <p:spPr>
          <a:xfrm>
            <a:off x="4380080" y="4420642"/>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23" name="箭头: 上下 61">
            <a:extLst>
              <a:ext uri="{FF2B5EF4-FFF2-40B4-BE49-F238E27FC236}">
                <a16:creationId xmlns:a16="http://schemas.microsoft.com/office/drawing/2014/main" id="{9E7BBD19-4434-3B81-0824-B4E6E9307CB8}"/>
              </a:ext>
            </a:extLst>
          </p:cNvPr>
          <p:cNvSpPr/>
          <p:nvPr/>
        </p:nvSpPr>
        <p:spPr>
          <a:xfrm>
            <a:off x="2398899" y="4426672"/>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24" name="箭头: 上下 61">
            <a:extLst>
              <a:ext uri="{FF2B5EF4-FFF2-40B4-BE49-F238E27FC236}">
                <a16:creationId xmlns:a16="http://schemas.microsoft.com/office/drawing/2014/main" id="{B121E4D7-A673-BA92-54A8-49F3DE26BC7E}"/>
              </a:ext>
            </a:extLst>
          </p:cNvPr>
          <p:cNvSpPr/>
          <p:nvPr/>
        </p:nvSpPr>
        <p:spPr>
          <a:xfrm>
            <a:off x="1953187" y="4431429"/>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30" name="箭头: 上下 61">
            <a:extLst>
              <a:ext uri="{FF2B5EF4-FFF2-40B4-BE49-F238E27FC236}">
                <a16:creationId xmlns:a16="http://schemas.microsoft.com/office/drawing/2014/main" id="{F93B431F-F0E4-2935-C442-88BB355699EF}"/>
              </a:ext>
            </a:extLst>
          </p:cNvPr>
          <p:cNvSpPr/>
          <p:nvPr/>
        </p:nvSpPr>
        <p:spPr>
          <a:xfrm>
            <a:off x="1506460" y="4423747"/>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31" name="箭头: 上下 61">
            <a:extLst>
              <a:ext uri="{FF2B5EF4-FFF2-40B4-BE49-F238E27FC236}">
                <a16:creationId xmlns:a16="http://schemas.microsoft.com/office/drawing/2014/main" id="{2B33A21B-B160-C8AE-2C3A-561734D8A318}"/>
              </a:ext>
            </a:extLst>
          </p:cNvPr>
          <p:cNvSpPr/>
          <p:nvPr/>
        </p:nvSpPr>
        <p:spPr>
          <a:xfrm>
            <a:off x="2809558" y="4426672"/>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32" name="箭头: 上下 61">
            <a:extLst>
              <a:ext uri="{FF2B5EF4-FFF2-40B4-BE49-F238E27FC236}">
                <a16:creationId xmlns:a16="http://schemas.microsoft.com/office/drawing/2014/main" id="{95A8A11A-FCE6-68AA-36B9-C51370D89733}"/>
              </a:ext>
            </a:extLst>
          </p:cNvPr>
          <p:cNvSpPr/>
          <p:nvPr/>
        </p:nvSpPr>
        <p:spPr>
          <a:xfrm>
            <a:off x="3939425" y="4415101"/>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33" name="箭头: 上下 61">
            <a:extLst>
              <a:ext uri="{FF2B5EF4-FFF2-40B4-BE49-F238E27FC236}">
                <a16:creationId xmlns:a16="http://schemas.microsoft.com/office/drawing/2014/main" id="{543A086E-A0C4-4D10-751C-9CF7DDDC7210}"/>
              </a:ext>
            </a:extLst>
          </p:cNvPr>
          <p:cNvSpPr/>
          <p:nvPr/>
        </p:nvSpPr>
        <p:spPr>
          <a:xfrm>
            <a:off x="5242523" y="4418026"/>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34" name="乘号 33">
            <a:extLst>
              <a:ext uri="{FF2B5EF4-FFF2-40B4-BE49-F238E27FC236}">
                <a16:creationId xmlns:a16="http://schemas.microsoft.com/office/drawing/2014/main" id="{05198EBB-DC2E-25C2-EC9C-615AD6C2DD8E}"/>
              </a:ext>
            </a:extLst>
          </p:cNvPr>
          <p:cNvSpPr/>
          <p:nvPr/>
        </p:nvSpPr>
        <p:spPr>
          <a:xfrm>
            <a:off x="1714459" y="4610447"/>
            <a:ext cx="638699" cy="632045"/>
          </a:xfrm>
          <a:prstGeom prst="mathMultiply">
            <a:avLst>
              <a:gd name="adj1" fmla="val 15657"/>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内容占位符 2">
            <a:extLst>
              <a:ext uri="{FF2B5EF4-FFF2-40B4-BE49-F238E27FC236}">
                <a16:creationId xmlns:a16="http://schemas.microsoft.com/office/drawing/2014/main" id="{7AC394AA-6FCB-2DD3-8BF8-2B43F8407108}"/>
              </a:ext>
            </a:extLst>
          </p:cNvPr>
          <p:cNvSpPr txBox="1">
            <a:spLocks/>
          </p:cNvSpPr>
          <p:nvPr/>
        </p:nvSpPr>
        <p:spPr>
          <a:xfrm>
            <a:off x="5981700" y="3245425"/>
            <a:ext cx="5257800" cy="131445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1000"/>
              </a:spcAft>
              <a:buClr>
                <a:srgbClr val="002060"/>
              </a:buClr>
              <a:buFont typeface="新宋体" panose="02010609030101010101" pitchFamily="49" charset="-122"/>
              <a:buNone/>
              <a:defRPr sz="2400" b="1" kern="1200" baseline="0">
                <a:solidFill>
                  <a:schemeClr val="accent5">
                    <a:lumMod val="75000"/>
                  </a:schemeClr>
                </a:solidFill>
                <a:latin typeface="微软雅黑" panose="020B0503020204020204" pitchFamily="34" charset="-122"/>
                <a:ea typeface="微软雅黑" panose="020B0503020204020204" pitchFamily="34" charset="-122"/>
                <a:cs typeface="+mn-cs"/>
              </a:defRPr>
            </a:lvl1pPr>
            <a:lvl2pPr marL="0" indent="-360000" algn="l" defTabSz="914400" rtl="0" eaLnBrk="1" latinLnBrk="0" hangingPunct="1">
              <a:lnSpc>
                <a:spcPct val="100000"/>
              </a:lnSpc>
              <a:spcBef>
                <a:spcPts val="500"/>
              </a:spcBef>
              <a:spcAft>
                <a:spcPts val="500"/>
              </a:spcAft>
              <a:buClr>
                <a:schemeClr val="accent5">
                  <a:lumMod val="50000"/>
                </a:schemeClr>
              </a:buClr>
              <a:buFont typeface="新宋体" panose="02010609030101010101" pitchFamily="49" charset="-122"/>
              <a:buChar char="◎"/>
              <a:defRPr sz="2400" kern="1200" baseline="0">
                <a:solidFill>
                  <a:schemeClr val="tx1"/>
                </a:solidFill>
                <a:latin typeface="微软雅黑" panose="020B0503020204020204" pitchFamily="34" charset="-122"/>
                <a:ea typeface="微软雅黑" panose="020B0503020204020204" pitchFamily="34" charset="-122"/>
                <a:cs typeface="+mn-cs"/>
              </a:defRPr>
            </a:lvl2pPr>
            <a:lvl3pPr marL="1044000" indent="-288000" algn="l" defTabSz="914400" rtl="0" eaLnBrk="1" latinLnBrk="0" hangingPunct="1">
              <a:lnSpc>
                <a:spcPct val="125000"/>
              </a:lnSpc>
              <a:spcBef>
                <a:spcPts val="500"/>
              </a:spcBef>
              <a:buFont typeface="Wingdings" panose="05000000000000000000" pitchFamily="2" charset="2"/>
              <a:buChar char="l"/>
              <a:defRPr sz="3200" kern="1200" baseline="0">
                <a:solidFill>
                  <a:schemeClr val="tx1"/>
                </a:solidFill>
                <a:latin typeface="微软雅黑" panose="020B0503020204020204" pitchFamily="34" charset="-122"/>
                <a:ea typeface="微软雅黑" panose="020B0503020204020204" pitchFamily="34" charset="-122"/>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Font typeface="Wingdings" panose="05000000000000000000" pitchFamily="2" charset="2"/>
              <a:buChar char="Ø"/>
            </a:pPr>
            <a:r>
              <a:rPr lang="en-US" altLang="zh-CN" sz="2200" dirty="0"/>
              <a:t>What if a single RDMA fabric failed?</a:t>
            </a:r>
          </a:p>
        </p:txBody>
      </p:sp>
      <p:sp>
        <p:nvSpPr>
          <p:cNvPr id="36" name="文本框 35">
            <a:extLst>
              <a:ext uri="{FF2B5EF4-FFF2-40B4-BE49-F238E27FC236}">
                <a16:creationId xmlns:a16="http://schemas.microsoft.com/office/drawing/2014/main" id="{0B5A397C-E64A-4051-3EC9-94C802B8439D}"/>
              </a:ext>
            </a:extLst>
          </p:cNvPr>
          <p:cNvSpPr txBox="1"/>
          <p:nvPr/>
        </p:nvSpPr>
        <p:spPr>
          <a:xfrm>
            <a:off x="1657358" y="2923946"/>
            <a:ext cx="1206971"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Process 1</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
        <p:nvSpPr>
          <p:cNvPr id="37" name="文本框 36">
            <a:extLst>
              <a:ext uri="{FF2B5EF4-FFF2-40B4-BE49-F238E27FC236}">
                <a16:creationId xmlns:a16="http://schemas.microsoft.com/office/drawing/2014/main" id="{05D07A9E-8FDE-14D6-4A97-EA97066A2C8E}"/>
              </a:ext>
            </a:extLst>
          </p:cNvPr>
          <p:cNvSpPr txBox="1"/>
          <p:nvPr/>
        </p:nvSpPr>
        <p:spPr>
          <a:xfrm>
            <a:off x="4097941" y="2952704"/>
            <a:ext cx="1206971"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Process 2</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
        <p:nvSpPr>
          <p:cNvPr id="6" name="乘号 5">
            <a:extLst>
              <a:ext uri="{FF2B5EF4-FFF2-40B4-BE49-F238E27FC236}">
                <a16:creationId xmlns:a16="http://schemas.microsoft.com/office/drawing/2014/main" id="{1E0EB75B-4627-9AA7-7F1C-25AEFE00B8D5}"/>
              </a:ext>
            </a:extLst>
          </p:cNvPr>
          <p:cNvSpPr/>
          <p:nvPr/>
        </p:nvSpPr>
        <p:spPr>
          <a:xfrm>
            <a:off x="4343254" y="2829781"/>
            <a:ext cx="638699" cy="632045"/>
          </a:xfrm>
          <a:prstGeom prst="mathMultiply">
            <a:avLst>
              <a:gd name="adj1" fmla="val 15657"/>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乘号 17">
            <a:extLst>
              <a:ext uri="{FF2B5EF4-FFF2-40B4-BE49-F238E27FC236}">
                <a16:creationId xmlns:a16="http://schemas.microsoft.com/office/drawing/2014/main" id="{2AB05BCD-83D4-9E9A-2F86-E2B5AD7512F6}"/>
              </a:ext>
            </a:extLst>
          </p:cNvPr>
          <p:cNvSpPr/>
          <p:nvPr/>
        </p:nvSpPr>
        <p:spPr>
          <a:xfrm>
            <a:off x="3151014" y="5267672"/>
            <a:ext cx="638699" cy="632045"/>
          </a:xfrm>
          <a:prstGeom prst="mathMultiply">
            <a:avLst>
              <a:gd name="adj1" fmla="val 15657"/>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内容占位符 2">
            <a:extLst>
              <a:ext uri="{FF2B5EF4-FFF2-40B4-BE49-F238E27FC236}">
                <a16:creationId xmlns:a16="http://schemas.microsoft.com/office/drawing/2014/main" id="{1E2CF1BF-1FB1-7BF6-AB88-1F3ED0B0DE56}"/>
              </a:ext>
            </a:extLst>
          </p:cNvPr>
          <p:cNvSpPr txBox="1">
            <a:spLocks/>
          </p:cNvSpPr>
          <p:nvPr/>
        </p:nvSpPr>
        <p:spPr>
          <a:xfrm>
            <a:off x="5979984" y="4384075"/>
            <a:ext cx="5257800" cy="71587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spcAft>
                <a:spcPts val="1000"/>
              </a:spcAft>
              <a:buClr>
                <a:srgbClr val="002060"/>
              </a:buClr>
              <a:buFont typeface="新宋体" panose="02010609030101010101" pitchFamily="49" charset="-122"/>
              <a:buNone/>
              <a:defRPr sz="2400" b="1" kern="1200" baseline="0">
                <a:solidFill>
                  <a:schemeClr val="accent5">
                    <a:lumMod val="75000"/>
                  </a:schemeClr>
                </a:solidFill>
                <a:latin typeface="微软雅黑" panose="020B0503020204020204" pitchFamily="34" charset="-122"/>
                <a:ea typeface="微软雅黑" panose="020B0503020204020204" pitchFamily="34" charset="-122"/>
                <a:cs typeface="+mn-cs"/>
              </a:defRPr>
            </a:lvl1pPr>
            <a:lvl2pPr marL="0" indent="-360000" algn="l" defTabSz="914400" rtl="0" eaLnBrk="1" latinLnBrk="0" hangingPunct="1">
              <a:lnSpc>
                <a:spcPct val="100000"/>
              </a:lnSpc>
              <a:spcBef>
                <a:spcPts val="500"/>
              </a:spcBef>
              <a:spcAft>
                <a:spcPts val="500"/>
              </a:spcAft>
              <a:buClr>
                <a:schemeClr val="accent5">
                  <a:lumMod val="50000"/>
                </a:schemeClr>
              </a:buClr>
              <a:buFont typeface="新宋体" panose="02010609030101010101" pitchFamily="49" charset="-122"/>
              <a:buChar char="◎"/>
              <a:defRPr sz="2400" kern="1200" baseline="0">
                <a:solidFill>
                  <a:schemeClr val="tx1"/>
                </a:solidFill>
                <a:latin typeface="微软雅黑" panose="020B0503020204020204" pitchFamily="34" charset="-122"/>
                <a:ea typeface="微软雅黑" panose="020B0503020204020204" pitchFamily="34" charset="-122"/>
                <a:cs typeface="+mn-cs"/>
              </a:defRPr>
            </a:lvl2pPr>
            <a:lvl3pPr marL="1044000" indent="-288000" algn="l" defTabSz="914400" rtl="0" eaLnBrk="1" latinLnBrk="0" hangingPunct="1">
              <a:lnSpc>
                <a:spcPct val="125000"/>
              </a:lnSpc>
              <a:spcBef>
                <a:spcPts val="500"/>
              </a:spcBef>
              <a:buFont typeface="Wingdings" panose="05000000000000000000" pitchFamily="2" charset="2"/>
              <a:buChar char="l"/>
              <a:defRPr sz="3200" kern="1200" baseline="0">
                <a:solidFill>
                  <a:schemeClr val="tx1"/>
                </a:solidFill>
                <a:latin typeface="微软雅黑" panose="020B0503020204020204" pitchFamily="34" charset="-122"/>
                <a:ea typeface="微软雅黑" panose="020B0503020204020204" pitchFamily="34" charset="-122"/>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Font typeface="Wingdings" panose="05000000000000000000" pitchFamily="2" charset="2"/>
              <a:buChar char="Ø"/>
            </a:pPr>
            <a:r>
              <a:rPr lang="en-US" altLang="zh-CN" sz="2200" dirty="0"/>
              <a:t>What if a single process crashed?</a:t>
            </a:r>
          </a:p>
        </p:txBody>
      </p:sp>
      <p:sp>
        <p:nvSpPr>
          <p:cNvPr id="22" name="内容占位符 2">
            <a:extLst>
              <a:ext uri="{FF2B5EF4-FFF2-40B4-BE49-F238E27FC236}">
                <a16:creationId xmlns:a16="http://schemas.microsoft.com/office/drawing/2014/main" id="{360923ED-E81C-264E-E32D-9AB251B8B3D5}"/>
              </a:ext>
            </a:extLst>
          </p:cNvPr>
          <p:cNvSpPr txBox="1">
            <a:spLocks/>
          </p:cNvSpPr>
          <p:nvPr/>
        </p:nvSpPr>
        <p:spPr>
          <a:xfrm>
            <a:off x="5979984" y="5392956"/>
            <a:ext cx="5257800" cy="632045"/>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1000"/>
              </a:spcAft>
              <a:buClr>
                <a:srgbClr val="002060"/>
              </a:buClr>
              <a:buFont typeface="新宋体" panose="02010609030101010101" pitchFamily="49" charset="-122"/>
              <a:buNone/>
              <a:defRPr sz="2400" b="1" kern="1200" baseline="0">
                <a:solidFill>
                  <a:schemeClr val="accent5">
                    <a:lumMod val="75000"/>
                  </a:schemeClr>
                </a:solidFill>
                <a:latin typeface="微软雅黑" panose="020B0503020204020204" pitchFamily="34" charset="-122"/>
                <a:ea typeface="微软雅黑" panose="020B0503020204020204" pitchFamily="34" charset="-122"/>
                <a:cs typeface="+mn-cs"/>
              </a:defRPr>
            </a:lvl1pPr>
            <a:lvl2pPr marL="0" indent="-360000" algn="l" defTabSz="914400" rtl="0" eaLnBrk="1" latinLnBrk="0" hangingPunct="1">
              <a:lnSpc>
                <a:spcPct val="100000"/>
              </a:lnSpc>
              <a:spcBef>
                <a:spcPts val="500"/>
              </a:spcBef>
              <a:spcAft>
                <a:spcPts val="500"/>
              </a:spcAft>
              <a:buClr>
                <a:schemeClr val="accent5">
                  <a:lumMod val="50000"/>
                </a:schemeClr>
              </a:buClr>
              <a:buFont typeface="新宋体" panose="02010609030101010101" pitchFamily="49" charset="-122"/>
              <a:buChar char="◎"/>
              <a:defRPr sz="2400" kern="1200" baseline="0">
                <a:solidFill>
                  <a:schemeClr val="tx1"/>
                </a:solidFill>
                <a:latin typeface="微软雅黑" panose="020B0503020204020204" pitchFamily="34" charset="-122"/>
                <a:ea typeface="微软雅黑" panose="020B0503020204020204" pitchFamily="34" charset="-122"/>
                <a:cs typeface="+mn-cs"/>
              </a:defRPr>
            </a:lvl2pPr>
            <a:lvl3pPr marL="1044000" indent="-288000" algn="l" defTabSz="914400" rtl="0" eaLnBrk="1" latinLnBrk="0" hangingPunct="1">
              <a:lnSpc>
                <a:spcPct val="125000"/>
              </a:lnSpc>
              <a:spcBef>
                <a:spcPts val="500"/>
              </a:spcBef>
              <a:buFont typeface="Wingdings" panose="05000000000000000000" pitchFamily="2" charset="2"/>
              <a:buChar char="l"/>
              <a:defRPr sz="3200" kern="1200" baseline="0">
                <a:solidFill>
                  <a:schemeClr val="tx1"/>
                </a:solidFill>
                <a:latin typeface="微软雅黑" panose="020B0503020204020204" pitchFamily="34" charset="-122"/>
                <a:ea typeface="微软雅黑" panose="020B0503020204020204" pitchFamily="34" charset="-122"/>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Font typeface="Wingdings" panose="05000000000000000000" pitchFamily="2" charset="2"/>
              <a:buChar char="Ø"/>
            </a:pPr>
            <a:r>
              <a:rPr lang="en-US" altLang="zh-CN" sz="2200" dirty="0"/>
              <a:t>What if the RDMA switch failed?</a:t>
            </a:r>
          </a:p>
        </p:txBody>
      </p:sp>
    </p:spTree>
    <p:extLst>
      <p:ext uri="{BB962C8B-B14F-4D97-AF65-F5344CB8AC3E}">
        <p14:creationId xmlns:p14="http://schemas.microsoft.com/office/powerpoint/2010/main" val="3409487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矩形 77">
            <a:extLst>
              <a:ext uri="{FF2B5EF4-FFF2-40B4-BE49-F238E27FC236}">
                <a16:creationId xmlns:a16="http://schemas.microsoft.com/office/drawing/2014/main" id="{EDCFFE52-8552-C063-D33B-52B1F09FB500}"/>
              </a:ext>
            </a:extLst>
          </p:cNvPr>
          <p:cNvSpPr/>
          <p:nvPr/>
        </p:nvSpPr>
        <p:spPr>
          <a:xfrm>
            <a:off x="8337029" y="4476122"/>
            <a:ext cx="1907243" cy="1410797"/>
          </a:xfrm>
          <a:prstGeom prst="rect">
            <a:avLst/>
          </a:prstGeom>
          <a:solidFill>
            <a:schemeClr val="accent5">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b="1" dirty="0">
                <a:solidFill>
                  <a:schemeClr val="tx1"/>
                </a:solidFill>
                <a:latin typeface="Consolas" panose="020B0609020204030204" pitchFamily="49" charset="0"/>
              </a:rPr>
              <a:t>Control Plane Plugins</a:t>
            </a:r>
            <a:endParaRPr lang="zh-CN" altLang="en-US" sz="1600" b="1" dirty="0">
              <a:solidFill>
                <a:schemeClr val="tx1"/>
              </a:solidFill>
              <a:latin typeface="Consolas" panose="020B0609020204030204" pitchFamily="49" charset="0"/>
            </a:endParaRPr>
          </a:p>
        </p:txBody>
      </p:sp>
      <p:sp>
        <p:nvSpPr>
          <p:cNvPr id="2" name="标题 1">
            <a:extLst>
              <a:ext uri="{FF2B5EF4-FFF2-40B4-BE49-F238E27FC236}">
                <a16:creationId xmlns:a16="http://schemas.microsoft.com/office/drawing/2014/main" id="{D43497F9-894E-CEC3-3131-7DB8EE183D8D}"/>
              </a:ext>
            </a:extLst>
          </p:cNvPr>
          <p:cNvSpPr>
            <a:spLocks noGrp="1"/>
          </p:cNvSpPr>
          <p:nvPr>
            <p:ph type="title"/>
          </p:nvPr>
        </p:nvSpPr>
        <p:spPr/>
        <p:txBody>
          <a:bodyPr/>
          <a:lstStyle/>
          <a:p>
            <a:r>
              <a:rPr lang="en-US" altLang="zh-CN" dirty="0"/>
              <a:t>TENT: Transfer Engine </a:t>
            </a:r>
            <a:r>
              <a:rPr lang="en-US" altLang="zh-CN" dirty="0">
                <a:solidFill>
                  <a:schemeClr val="accent5">
                    <a:lumMod val="75000"/>
                  </a:schemeClr>
                </a:solidFill>
              </a:rPr>
              <a:t>NT</a:t>
            </a:r>
            <a:endParaRPr lang="zh-CN" altLang="en-US" dirty="0"/>
          </a:p>
        </p:txBody>
      </p:sp>
      <p:sp>
        <p:nvSpPr>
          <p:cNvPr id="3" name="内容占位符 2">
            <a:extLst>
              <a:ext uri="{FF2B5EF4-FFF2-40B4-BE49-F238E27FC236}">
                <a16:creationId xmlns:a16="http://schemas.microsoft.com/office/drawing/2014/main" id="{7C47A17D-6684-DF18-8580-542A54537C61}"/>
              </a:ext>
            </a:extLst>
          </p:cNvPr>
          <p:cNvSpPr>
            <a:spLocks noGrp="1"/>
          </p:cNvSpPr>
          <p:nvPr>
            <p:ph idx="1"/>
          </p:nvPr>
        </p:nvSpPr>
        <p:spPr>
          <a:xfrm>
            <a:off x="804644" y="1311386"/>
            <a:ext cx="10515600" cy="590149"/>
          </a:xfrm>
        </p:spPr>
        <p:txBody>
          <a:bodyPr>
            <a:normAutofit/>
          </a:bodyPr>
          <a:lstStyle/>
          <a:p>
            <a:r>
              <a:rPr lang="en-US" altLang="zh-CN" sz="2800" dirty="0"/>
              <a:t>Goal: Make all transports first-class citizens</a:t>
            </a:r>
            <a:endParaRPr lang="zh-CN" altLang="en-US" sz="2800" dirty="0"/>
          </a:p>
        </p:txBody>
      </p:sp>
      <p:sp>
        <p:nvSpPr>
          <p:cNvPr id="6" name="矩形 5">
            <a:extLst>
              <a:ext uri="{FF2B5EF4-FFF2-40B4-BE49-F238E27FC236}">
                <a16:creationId xmlns:a16="http://schemas.microsoft.com/office/drawing/2014/main" id="{2365AF8E-2ED9-50E7-604B-1C099AB01524}"/>
              </a:ext>
            </a:extLst>
          </p:cNvPr>
          <p:cNvSpPr/>
          <p:nvPr/>
        </p:nvSpPr>
        <p:spPr>
          <a:xfrm>
            <a:off x="1787971" y="2524056"/>
            <a:ext cx="8460929" cy="469589"/>
          </a:xfrm>
          <a:prstGeom prst="rect">
            <a:avLst/>
          </a:prstGeom>
          <a:solidFill>
            <a:schemeClr val="accent5">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solidFill>
                <a:latin typeface="Consolas" panose="020B0609020204030204" pitchFamily="49" charset="0"/>
              </a:rPr>
              <a:t>Transfer Engine APIs</a:t>
            </a:r>
            <a:endParaRPr lang="zh-CN" altLang="en-US" sz="1600" b="1" dirty="0">
              <a:solidFill>
                <a:schemeClr val="tx1"/>
              </a:solidFill>
              <a:latin typeface="Consolas" panose="020B0609020204030204" pitchFamily="49" charset="0"/>
            </a:endParaRPr>
          </a:p>
        </p:txBody>
      </p:sp>
      <p:sp>
        <p:nvSpPr>
          <p:cNvPr id="17" name="矩形 16">
            <a:extLst>
              <a:ext uri="{FF2B5EF4-FFF2-40B4-BE49-F238E27FC236}">
                <a16:creationId xmlns:a16="http://schemas.microsoft.com/office/drawing/2014/main" id="{08859C98-56C3-341B-88F6-2CAA0BC1AC60}"/>
              </a:ext>
            </a:extLst>
          </p:cNvPr>
          <p:cNvSpPr/>
          <p:nvPr/>
        </p:nvSpPr>
        <p:spPr>
          <a:xfrm>
            <a:off x="7356262" y="2133298"/>
            <a:ext cx="644739" cy="291546"/>
          </a:xfrm>
          <a:prstGeom prst="rect">
            <a:avLst/>
          </a:prstGeom>
          <a:solidFill>
            <a:schemeClr val="accent6">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tx1"/>
                </a:solidFill>
                <a:latin typeface="Consolas" panose="020B0609020204030204" pitchFamily="49" charset="0"/>
              </a:rPr>
              <a:t>NIXL</a:t>
            </a:r>
            <a:endParaRPr lang="zh-CN" altLang="en-US" sz="1400" dirty="0">
              <a:solidFill>
                <a:schemeClr val="tx1"/>
              </a:solidFill>
              <a:latin typeface="Consolas" panose="020B0609020204030204" pitchFamily="49" charset="0"/>
            </a:endParaRPr>
          </a:p>
        </p:txBody>
      </p:sp>
      <p:sp>
        <p:nvSpPr>
          <p:cNvPr id="18" name="矩形 17">
            <a:extLst>
              <a:ext uri="{FF2B5EF4-FFF2-40B4-BE49-F238E27FC236}">
                <a16:creationId xmlns:a16="http://schemas.microsoft.com/office/drawing/2014/main" id="{4095B984-A938-6134-3D90-5B032C72045D}"/>
              </a:ext>
            </a:extLst>
          </p:cNvPr>
          <p:cNvSpPr/>
          <p:nvPr/>
        </p:nvSpPr>
        <p:spPr>
          <a:xfrm>
            <a:off x="8094678" y="2125840"/>
            <a:ext cx="1598405" cy="291546"/>
          </a:xfrm>
          <a:prstGeom prst="rect">
            <a:avLst/>
          </a:prstGeom>
          <a:solidFill>
            <a:schemeClr val="accent6">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tx1"/>
                </a:solidFill>
                <a:latin typeface="Consolas" panose="020B0609020204030204" pitchFamily="49" charset="0"/>
              </a:rPr>
              <a:t>Mooncake Store</a:t>
            </a:r>
            <a:endParaRPr lang="zh-CN" altLang="en-US" sz="1400" dirty="0">
              <a:solidFill>
                <a:schemeClr val="tx1"/>
              </a:solidFill>
              <a:latin typeface="Consolas" panose="020B0609020204030204" pitchFamily="49" charset="0"/>
            </a:endParaRPr>
          </a:p>
        </p:txBody>
      </p:sp>
      <p:sp>
        <p:nvSpPr>
          <p:cNvPr id="19" name="矩形 18">
            <a:extLst>
              <a:ext uri="{FF2B5EF4-FFF2-40B4-BE49-F238E27FC236}">
                <a16:creationId xmlns:a16="http://schemas.microsoft.com/office/drawing/2014/main" id="{DD05508D-BEA6-93B1-C475-909B50D9103A}"/>
              </a:ext>
            </a:extLst>
          </p:cNvPr>
          <p:cNvSpPr/>
          <p:nvPr/>
        </p:nvSpPr>
        <p:spPr>
          <a:xfrm>
            <a:off x="1787972" y="2133298"/>
            <a:ext cx="588516" cy="291546"/>
          </a:xfrm>
          <a:prstGeom prst="rect">
            <a:avLst/>
          </a:prstGeom>
          <a:solidFill>
            <a:schemeClr val="accent6">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err="1">
                <a:solidFill>
                  <a:schemeClr val="tx1"/>
                </a:solidFill>
                <a:latin typeface="Consolas" panose="020B0609020204030204" pitchFamily="49" charset="0"/>
              </a:rPr>
              <a:t>vLLM</a:t>
            </a:r>
            <a:endParaRPr lang="zh-CN" altLang="en-US" sz="1400" dirty="0">
              <a:solidFill>
                <a:schemeClr val="tx1"/>
              </a:solidFill>
              <a:latin typeface="Consolas" panose="020B0609020204030204" pitchFamily="49" charset="0"/>
            </a:endParaRPr>
          </a:p>
        </p:txBody>
      </p:sp>
      <p:sp>
        <p:nvSpPr>
          <p:cNvPr id="20" name="矩形 19">
            <a:extLst>
              <a:ext uri="{FF2B5EF4-FFF2-40B4-BE49-F238E27FC236}">
                <a16:creationId xmlns:a16="http://schemas.microsoft.com/office/drawing/2014/main" id="{D47EFA30-7401-D498-E6B2-FACCF54C264C}"/>
              </a:ext>
            </a:extLst>
          </p:cNvPr>
          <p:cNvSpPr/>
          <p:nvPr/>
        </p:nvSpPr>
        <p:spPr>
          <a:xfrm>
            <a:off x="2467372" y="2133298"/>
            <a:ext cx="840929" cy="291546"/>
          </a:xfrm>
          <a:prstGeom prst="rect">
            <a:avLst/>
          </a:prstGeom>
          <a:solidFill>
            <a:schemeClr val="accent6">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err="1">
                <a:solidFill>
                  <a:schemeClr val="tx1"/>
                </a:solidFill>
                <a:latin typeface="Consolas" panose="020B0609020204030204" pitchFamily="49" charset="0"/>
              </a:rPr>
              <a:t>SGLang</a:t>
            </a:r>
            <a:endParaRPr lang="zh-CN" altLang="en-US" sz="1400" dirty="0">
              <a:solidFill>
                <a:schemeClr val="tx1"/>
              </a:solidFill>
              <a:latin typeface="Consolas" panose="020B0609020204030204" pitchFamily="49" charset="0"/>
            </a:endParaRPr>
          </a:p>
        </p:txBody>
      </p:sp>
      <p:sp>
        <p:nvSpPr>
          <p:cNvPr id="21" name="矩形 20">
            <a:extLst>
              <a:ext uri="{FF2B5EF4-FFF2-40B4-BE49-F238E27FC236}">
                <a16:creationId xmlns:a16="http://schemas.microsoft.com/office/drawing/2014/main" id="{CE42A367-8668-94F6-2C6A-6FD6F1674466}"/>
              </a:ext>
            </a:extLst>
          </p:cNvPr>
          <p:cNvSpPr/>
          <p:nvPr/>
        </p:nvSpPr>
        <p:spPr>
          <a:xfrm>
            <a:off x="3409282" y="2126671"/>
            <a:ext cx="840929" cy="291546"/>
          </a:xfrm>
          <a:prstGeom prst="rect">
            <a:avLst/>
          </a:prstGeom>
          <a:solidFill>
            <a:schemeClr val="accent6">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tx1"/>
                </a:solidFill>
                <a:latin typeface="Consolas" panose="020B0609020204030204" pitchFamily="49" charset="0"/>
              </a:rPr>
              <a:t>Dynamo</a:t>
            </a:r>
            <a:endParaRPr lang="zh-CN" altLang="en-US" sz="1400" dirty="0">
              <a:solidFill>
                <a:schemeClr val="tx1"/>
              </a:solidFill>
              <a:latin typeface="Consolas" panose="020B0609020204030204" pitchFamily="49" charset="0"/>
            </a:endParaRPr>
          </a:p>
        </p:txBody>
      </p:sp>
      <p:sp>
        <p:nvSpPr>
          <p:cNvPr id="22" name="矩形 21">
            <a:extLst>
              <a:ext uri="{FF2B5EF4-FFF2-40B4-BE49-F238E27FC236}">
                <a16:creationId xmlns:a16="http://schemas.microsoft.com/office/drawing/2014/main" id="{E20F1C41-84D8-2EBC-90BD-D1B0E65CB6DD}"/>
              </a:ext>
            </a:extLst>
          </p:cNvPr>
          <p:cNvSpPr/>
          <p:nvPr/>
        </p:nvSpPr>
        <p:spPr>
          <a:xfrm>
            <a:off x="4351192" y="2126671"/>
            <a:ext cx="941583" cy="291546"/>
          </a:xfrm>
          <a:prstGeom prst="rect">
            <a:avLst/>
          </a:prstGeom>
          <a:solidFill>
            <a:schemeClr val="accent6">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err="1">
                <a:solidFill>
                  <a:schemeClr val="tx1"/>
                </a:solidFill>
                <a:latin typeface="Consolas" panose="020B0609020204030204" pitchFamily="49" charset="0"/>
              </a:rPr>
              <a:t>LMCache</a:t>
            </a:r>
            <a:endParaRPr lang="zh-CN" altLang="en-US" sz="1400" dirty="0">
              <a:solidFill>
                <a:schemeClr val="tx1"/>
              </a:solidFill>
              <a:latin typeface="Consolas" panose="020B0609020204030204" pitchFamily="49" charset="0"/>
            </a:endParaRPr>
          </a:p>
        </p:txBody>
      </p:sp>
      <p:sp>
        <p:nvSpPr>
          <p:cNvPr id="23" name="矩形 22">
            <a:extLst>
              <a:ext uri="{FF2B5EF4-FFF2-40B4-BE49-F238E27FC236}">
                <a16:creationId xmlns:a16="http://schemas.microsoft.com/office/drawing/2014/main" id="{BCDB4069-B00A-D7ED-15A1-E01EDCB3746B}"/>
              </a:ext>
            </a:extLst>
          </p:cNvPr>
          <p:cNvSpPr/>
          <p:nvPr/>
        </p:nvSpPr>
        <p:spPr>
          <a:xfrm>
            <a:off x="5387821" y="2126671"/>
            <a:ext cx="1873396" cy="291546"/>
          </a:xfrm>
          <a:prstGeom prst="rect">
            <a:avLst/>
          </a:prstGeom>
          <a:solidFill>
            <a:schemeClr val="accent6">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tx1"/>
                </a:solidFill>
                <a:latin typeface="Consolas" panose="020B0609020204030204" pitchFamily="49" charset="0"/>
              </a:rPr>
              <a:t>Checkpoint Engine</a:t>
            </a:r>
            <a:endParaRPr lang="zh-CN" altLang="en-US" sz="1400" dirty="0">
              <a:solidFill>
                <a:schemeClr val="tx1"/>
              </a:solidFill>
              <a:latin typeface="Consolas" panose="020B0609020204030204" pitchFamily="49" charset="0"/>
            </a:endParaRPr>
          </a:p>
        </p:txBody>
      </p:sp>
      <p:sp>
        <p:nvSpPr>
          <p:cNvPr id="24" name="矩形 23">
            <a:extLst>
              <a:ext uri="{FF2B5EF4-FFF2-40B4-BE49-F238E27FC236}">
                <a16:creationId xmlns:a16="http://schemas.microsoft.com/office/drawing/2014/main" id="{469D0041-F0B3-4992-D929-815DD417583D}"/>
              </a:ext>
            </a:extLst>
          </p:cNvPr>
          <p:cNvSpPr/>
          <p:nvPr/>
        </p:nvSpPr>
        <p:spPr>
          <a:xfrm>
            <a:off x="9786760" y="2125840"/>
            <a:ext cx="462141" cy="291546"/>
          </a:xfrm>
          <a:prstGeom prst="rect">
            <a:avLst/>
          </a:prstGeom>
          <a:solidFill>
            <a:schemeClr val="accent6">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tx1"/>
                </a:solidFill>
                <a:latin typeface="Consolas" panose="020B0609020204030204" pitchFamily="49" charset="0"/>
              </a:rPr>
              <a:t>...</a:t>
            </a:r>
            <a:endParaRPr lang="zh-CN" altLang="en-US" sz="1400" dirty="0">
              <a:solidFill>
                <a:schemeClr val="tx1"/>
              </a:solidFill>
              <a:latin typeface="Consolas" panose="020B0609020204030204" pitchFamily="49" charset="0"/>
            </a:endParaRPr>
          </a:p>
        </p:txBody>
      </p:sp>
      <p:sp>
        <p:nvSpPr>
          <p:cNvPr id="59" name="矩形 58">
            <a:extLst>
              <a:ext uri="{FF2B5EF4-FFF2-40B4-BE49-F238E27FC236}">
                <a16:creationId xmlns:a16="http://schemas.microsoft.com/office/drawing/2014/main" id="{61A97405-9710-3201-2A80-779AC9A1E9D3}"/>
              </a:ext>
            </a:extLst>
          </p:cNvPr>
          <p:cNvSpPr/>
          <p:nvPr/>
        </p:nvSpPr>
        <p:spPr>
          <a:xfrm>
            <a:off x="1783555" y="3152121"/>
            <a:ext cx="4998245" cy="1211484"/>
          </a:xfrm>
          <a:prstGeom prst="rect">
            <a:avLst/>
          </a:prstGeom>
          <a:solidFill>
            <a:schemeClr val="accent5">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b="1" dirty="0">
                <a:solidFill>
                  <a:schemeClr val="tx1"/>
                </a:solidFill>
                <a:latin typeface="Consolas" panose="020B0609020204030204" pitchFamily="49" charset="0"/>
              </a:rPr>
              <a:t>Orchestration</a:t>
            </a:r>
            <a:endParaRPr lang="zh-CN" altLang="en-US" sz="1600" b="1" dirty="0">
              <a:solidFill>
                <a:schemeClr val="tx1"/>
              </a:solidFill>
              <a:latin typeface="Consolas" panose="020B0609020204030204" pitchFamily="49" charset="0"/>
            </a:endParaRPr>
          </a:p>
        </p:txBody>
      </p:sp>
      <p:sp>
        <p:nvSpPr>
          <p:cNvPr id="60" name="矩形 59">
            <a:extLst>
              <a:ext uri="{FF2B5EF4-FFF2-40B4-BE49-F238E27FC236}">
                <a16:creationId xmlns:a16="http://schemas.microsoft.com/office/drawing/2014/main" id="{A10E2B3F-8D0A-722A-ECC5-9BF424662BD8}"/>
              </a:ext>
            </a:extLst>
          </p:cNvPr>
          <p:cNvSpPr/>
          <p:nvPr/>
        </p:nvSpPr>
        <p:spPr>
          <a:xfrm>
            <a:off x="3810825" y="3511966"/>
            <a:ext cx="1031751"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Routing</a:t>
            </a:r>
            <a:endParaRPr lang="zh-CN" altLang="en-US" sz="1600" dirty="0">
              <a:solidFill>
                <a:schemeClr val="tx1"/>
              </a:solidFill>
              <a:latin typeface="Consolas" panose="020B0609020204030204" pitchFamily="49" charset="0"/>
            </a:endParaRPr>
          </a:p>
        </p:txBody>
      </p:sp>
      <p:sp>
        <p:nvSpPr>
          <p:cNvPr id="61" name="矩形 60">
            <a:extLst>
              <a:ext uri="{FF2B5EF4-FFF2-40B4-BE49-F238E27FC236}">
                <a16:creationId xmlns:a16="http://schemas.microsoft.com/office/drawing/2014/main" id="{84532582-3082-6401-3A30-2DCF66A1CFA9}"/>
              </a:ext>
            </a:extLst>
          </p:cNvPr>
          <p:cNvSpPr/>
          <p:nvPr/>
        </p:nvSpPr>
        <p:spPr>
          <a:xfrm>
            <a:off x="5244120" y="3511966"/>
            <a:ext cx="1031751"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Staging</a:t>
            </a:r>
            <a:endParaRPr lang="zh-CN" altLang="en-US" sz="1600" dirty="0">
              <a:solidFill>
                <a:schemeClr val="tx1"/>
              </a:solidFill>
              <a:latin typeface="Consolas" panose="020B0609020204030204" pitchFamily="49" charset="0"/>
            </a:endParaRPr>
          </a:p>
        </p:txBody>
      </p:sp>
      <p:sp>
        <p:nvSpPr>
          <p:cNvPr id="62" name="矩形 61">
            <a:extLst>
              <a:ext uri="{FF2B5EF4-FFF2-40B4-BE49-F238E27FC236}">
                <a16:creationId xmlns:a16="http://schemas.microsoft.com/office/drawing/2014/main" id="{70883FC9-9439-5FE1-F5BE-3C696EE046FE}"/>
              </a:ext>
            </a:extLst>
          </p:cNvPr>
          <p:cNvSpPr/>
          <p:nvPr/>
        </p:nvSpPr>
        <p:spPr>
          <a:xfrm>
            <a:off x="4530520" y="3918634"/>
            <a:ext cx="1745352"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Error Handling</a:t>
            </a:r>
            <a:endParaRPr lang="zh-CN" altLang="en-US" sz="1600" dirty="0">
              <a:solidFill>
                <a:schemeClr val="tx1"/>
              </a:solidFill>
              <a:latin typeface="Consolas" panose="020B0609020204030204" pitchFamily="49" charset="0"/>
            </a:endParaRPr>
          </a:p>
        </p:txBody>
      </p:sp>
      <p:sp>
        <p:nvSpPr>
          <p:cNvPr id="63" name="矩形 62">
            <a:extLst>
              <a:ext uri="{FF2B5EF4-FFF2-40B4-BE49-F238E27FC236}">
                <a16:creationId xmlns:a16="http://schemas.microsoft.com/office/drawing/2014/main" id="{963F915E-6E36-C958-B0CB-CFD402486849}"/>
              </a:ext>
            </a:extLst>
          </p:cNvPr>
          <p:cNvSpPr/>
          <p:nvPr/>
        </p:nvSpPr>
        <p:spPr>
          <a:xfrm>
            <a:off x="6972300" y="3152121"/>
            <a:ext cx="3276600" cy="1209070"/>
          </a:xfrm>
          <a:prstGeom prst="rect">
            <a:avLst/>
          </a:prstGeom>
          <a:solidFill>
            <a:schemeClr val="accent5">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b="1" dirty="0">
                <a:solidFill>
                  <a:schemeClr val="tx1"/>
                </a:solidFill>
                <a:latin typeface="Consolas" panose="020B0609020204030204" pitchFamily="49" charset="0"/>
              </a:rPr>
              <a:t>Unified Segment Abstraction</a:t>
            </a:r>
            <a:endParaRPr lang="zh-CN" altLang="en-US" sz="1600" b="1" dirty="0">
              <a:solidFill>
                <a:schemeClr val="tx1"/>
              </a:solidFill>
              <a:latin typeface="Consolas" panose="020B0609020204030204" pitchFamily="49" charset="0"/>
            </a:endParaRPr>
          </a:p>
        </p:txBody>
      </p:sp>
      <p:sp>
        <p:nvSpPr>
          <p:cNvPr id="64" name="矩形 63">
            <a:extLst>
              <a:ext uri="{FF2B5EF4-FFF2-40B4-BE49-F238E27FC236}">
                <a16:creationId xmlns:a16="http://schemas.microsoft.com/office/drawing/2014/main" id="{5A4A8E51-9306-1DCC-B632-D916DC527AB3}"/>
              </a:ext>
            </a:extLst>
          </p:cNvPr>
          <p:cNvSpPr/>
          <p:nvPr/>
        </p:nvSpPr>
        <p:spPr>
          <a:xfrm>
            <a:off x="7238553" y="3486221"/>
            <a:ext cx="1098476"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Buffers</a:t>
            </a:r>
            <a:endParaRPr lang="zh-CN" altLang="en-US" sz="1600" dirty="0">
              <a:solidFill>
                <a:schemeClr val="tx1"/>
              </a:solidFill>
              <a:latin typeface="Consolas" panose="020B0609020204030204" pitchFamily="49" charset="0"/>
            </a:endParaRPr>
          </a:p>
        </p:txBody>
      </p:sp>
      <p:sp>
        <p:nvSpPr>
          <p:cNvPr id="65" name="矩形 64">
            <a:extLst>
              <a:ext uri="{FF2B5EF4-FFF2-40B4-BE49-F238E27FC236}">
                <a16:creationId xmlns:a16="http://schemas.microsoft.com/office/drawing/2014/main" id="{9C2A5962-C9ED-9870-41D2-5E08548FDD97}"/>
              </a:ext>
            </a:extLst>
          </p:cNvPr>
          <p:cNvSpPr/>
          <p:nvPr/>
        </p:nvSpPr>
        <p:spPr>
          <a:xfrm>
            <a:off x="8642422" y="3486221"/>
            <a:ext cx="1098477"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Devices</a:t>
            </a:r>
            <a:endParaRPr lang="zh-CN" altLang="en-US" sz="1600" dirty="0">
              <a:solidFill>
                <a:schemeClr val="tx1"/>
              </a:solidFill>
              <a:latin typeface="Consolas" panose="020B0609020204030204" pitchFamily="49" charset="0"/>
            </a:endParaRPr>
          </a:p>
        </p:txBody>
      </p:sp>
      <p:sp>
        <p:nvSpPr>
          <p:cNvPr id="66" name="矩形 65">
            <a:extLst>
              <a:ext uri="{FF2B5EF4-FFF2-40B4-BE49-F238E27FC236}">
                <a16:creationId xmlns:a16="http://schemas.microsoft.com/office/drawing/2014/main" id="{FAD29943-9EB5-C742-80DF-70E52D2A8831}"/>
              </a:ext>
            </a:extLst>
          </p:cNvPr>
          <p:cNvSpPr/>
          <p:nvPr/>
        </p:nvSpPr>
        <p:spPr>
          <a:xfrm>
            <a:off x="7994666" y="3928766"/>
            <a:ext cx="1100718"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Topology</a:t>
            </a:r>
            <a:endParaRPr lang="zh-CN" altLang="en-US" sz="1600" dirty="0">
              <a:solidFill>
                <a:schemeClr val="tx1"/>
              </a:solidFill>
              <a:latin typeface="Consolas" panose="020B0609020204030204" pitchFamily="49" charset="0"/>
            </a:endParaRPr>
          </a:p>
        </p:txBody>
      </p:sp>
      <p:sp>
        <p:nvSpPr>
          <p:cNvPr id="67" name="矩形 66">
            <a:extLst>
              <a:ext uri="{FF2B5EF4-FFF2-40B4-BE49-F238E27FC236}">
                <a16:creationId xmlns:a16="http://schemas.microsoft.com/office/drawing/2014/main" id="{97F4B5C7-6E64-D8CC-B3A4-D9B8A7B4A1E7}"/>
              </a:ext>
            </a:extLst>
          </p:cNvPr>
          <p:cNvSpPr/>
          <p:nvPr/>
        </p:nvSpPr>
        <p:spPr>
          <a:xfrm>
            <a:off x="1787969" y="4476123"/>
            <a:ext cx="6449633" cy="1410797"/>
          </a:xfrm>
          <a:prstGeom prst="rect">
            <a:avLst/>
          </a:prstGeom>
          <a:solidFill>
            <a:schemeClr val="accent5">
              <a:lumMod val="60000"/>
              <a:lumOff val="4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b="1" dirty="0">
                <a:solidFill>
                  <a:schemeClr val="tx1"/>
                </a:solidFill>
                <a:latin typeface="Consolas" panose="020B0609020204030204" pitchFamily="49" charset="0"/>
              </a:rPr>
              <a:t>Transport Plugins </a:t>
            </a:r>
            <a:r>
              <a:rPr lang="en-US" altLang="zh-CN" sz="1600" b="1" dirty="0">
                <a:solidFill>
                  <a:schemeClr val="tx1"/>
                </a:solidFill>
                <a:latin typeface="Consolas" panose="020B0609020204030204" pitchFamily="49" charset="0"/>
              </a:rPr>
              <a:t>(load all if possible)</a:t>
            </a:r>
            <a:endParaRPr lang="zh-CN" altLang="en-US" sz="2000" b="1" dirty="0">
              <a:solidFill>
                <a:schemeClr val="tx1"/>
              </a:solidFill>
              <a:latin typeface="Consolas" panose="020B0609020204030204" pitchFamily="49" charset="0"/>
            </a:endParaRPr>
          </a:p>
        </p:txBody>
      </p:sp>
      <p:sp>
        <p:nvSpPr>
          <p:cNvPr id="79" name="矩形 78">
            <a:extLst>
              <a:ext uri="{FF2B5EF4-FFF2-40B4-BE49-F238E27FC236}">
                <a16:creationId xmlns:a16="http://schemas.microsoft.com/office/drawing/2014/main" id="{F43ED887-2E7C-63AE-456F-1E6D1365362E}"/>
              </a:ext>
            </a:extLst>
          </p:cNvPr>
          <p:cNvSpPr/>
          <p:nvPr/>
        </p:nvSpPr>
        <p:spPr>
          <a:xfrm>
            <a:off x="8473795" y="5051816"/>
            <a:ext cx="742882"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P2P</a:t>
            </a:r>
            <a:endParaRPr lang="zh-CN" altLang="en-US" sz="1600" dirty="0">
              <a:solidFill>
                <a:schemeClr val="tx1"/>
              </a:solidFill>
              <a:latin typeface="Calibri" panose="020F0502020204030204" pitchFamily="34" charset="0"/>
              <a:cs typeface="Calibri" panose="020F0502020204030204" pitchFamily="34" charset="0"/>
            </a:endParaRPr>
          </a:p>
        </p:txBody>
      </p:sp>
      <p:sp>
        <p:nvSpPr>
          <p:cNvPr id="80" name="矩形 79">
            <a:extLst>
              <a:ext uri="{FF2B5EF4-FFF2-40B4-BE49-F238E27FC236}">
                <a16:creationId xmlns:a16="http://schemas.microsoft.com/office/drawing/2014/main" id="{EB2EF673-C41A-F0A0-56D4-F642560AB8EC}"/>
              </a:ext>
            </a:extLst>
          </p:cNvPr>
          <p:cNvSpPr/>
          <p:nvPr/>
        </p:nvSpPr>
        <p:spPr>
          <a:xfrm>
            <a:off x="9305282" y="5051816"/>
            <a:ext cx="742882"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err="1">
                <a:solidFill>
                  <a:schemeClr val="tx1"/>
                </a:solidFill>
                <a:latin typeface="Consolas" panose="020B0609020204030204" pitchFamily="49" charset="0"/>
              </a:rPr>
              <a:t>etcd</a:t>
            </a:r>
            <a:endParaRPr lang="zh-CN" altLang="en-US" sz="1600" dirty="0">
              <a:solidFill>
                <a:schemeClr val="tx1"/>
              </a:solidFill>
              <a:latin typeface="Calibri" panose="020F0502020204030204" pitchFamily="34" charset="0"/>
              <a:cs typeface="Calibri" panose="020F0502020204030204" pitchFamily="34" charset="0"/>
            </a:endParaRPr>
          </a:p>
        </p:txBody>
      </p:sp>
      <p:sp>
        <p:nvSpPr>
          <p:cNvPr id="81" name="矩形 80">
            <a:extLst>
              <a:ext uri="{FF2B5EF4-FFF2-40B4-BE49-F238E27FC236}">
                <a16:creationId xmlns:a16="http://schemas.microsoft.com/office/drawing/2014/main" id="{0B40F872-26F9-4EBC-F4A0-17B142245E67}"/>
              </a:ext>
            </a:extLst>
          </p:cNvPr>
          <p:cNvSpPr/>
          <p:nvPr/>
        </p:nvSpPr>
        <p:spPr>
          <a:xfrm>
            <a:off x="8469413" y="5442059"/>
            <a:ext cx="747264"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Redis</a:t>
            </a:r>
            <a:endParaRPr lang="zh-CN" altLang="en-US" sz="1600" dirty="0">
              <a:solidFill>
                <a:schemeClr val="tx1"/>
              </a:solidFill>
              <a:latin typeface="Calibri" panose="020F0502020204030204" pitchFamily="34" charset="0"/>
              <a:cs typeface="Calibri" panose="020F0502020204030204" pitchFamily="34" charset="0"/>
            </a:endParaRPr>
          </a:p>
        </p:txBody>
      </p:sp>
      <p:sp>
        <p:nvSpPr>
          <p:cNvPr id="82" name="矩形 81">
            <a:extLst>
              <a:ext uri="{FF2B5EF4-FFF2-40B4-BE49-F238E27FC236}">
                <a16:creationId xmlns:a16="http://schemas.microsoft.com/office/drawing/2014/main" id="{771CCCBC-D72B-88EE-05B3-B6C737176046}"/>
              </a:ext>
            </a:extLst>
          </p:cNvPr>
          <p:cNvSpPr/>
          <p:nvPr/>
        </p:nvSpPr>
        <p:spPr>
          <a:xfrm>
            <a:off x="9316103" y="5439745"/>
            <a:ext cx="732061"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HTTP</a:t>
            </a:r>
            <a:endParaRPr lang="zh-CN" altLang="en-US" sz="1600" dirty="0">
              <a:solidFill>
                <a:schemeClr val="tx1"/>
              </a:solidFill>
              <a:latin typeface="Calibri" panose="020F0502020204030204" pitchFamily="34" charset="0"/>
              <a:cs typeface="Calibri" panose="020F0502020204030204" pitchFamily="34" charset="0"/>
            </a:endParaRPr>
          </a:p>
        </p:txBody>
      </p:sp>
      <p:sp>
        <p:nvSpPr>
          <p:cNvPr id="87" name="矩形 86">
            <a:extLst>
              <a:ext uri="{FF2B5EF4-FFF2-40B4-BE49-F238E27FC236}">
                <a16:creationId xmlns:a16="http://schemas.microsoft.com/office/drawing/2014/main" id="{B02BF850-D955-C561-9BCA-869F2AF42F0A}"/>
              </a:ext>
            </a:extLst>
          </p:cNvPr>
          <p:cNvSpPr/>
          <p:nvPr/>
        </p:nvSpPr>
        <p:spPr>
          <a:xfrm>
            <a:off x="1783343" y="5997738"/>
            <a:ext cx="8460929" cy="469589"/>
          </a:xfrm>
          <a:prstGeom prst="rect">
            <a:avLst/>
          </a:prstGeom>
          <a:solidFill>
            <a:schemeClr val="accent6">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solidFill>
                <a:latin typeface="Consolas" panose="020B0609020204030204" pitchFamily="49" charset="0"/>
              </a:rPr>
              <a:t>Heterogeneous GPU Interconnects</a:t>
            </a:r>
            <a:endParaRPr lang="zh-CN" altLang="en-US" sz="1600" b="1" dirty="0">
              <a:solidFill>
                <a:schemeClr val="tx1"/>
              </a:solidFill>
              <a:latin typeface="Consolas" panose="020B0609020204030204" pitchFamily="49" charset="0"/>
            </a:endParaRPr>
          </a:p>
        </p:txBody>
      </p:sp>
      <p:grpSp>
        <p:nvGrpSpPr>
          <p:cNvPr id="98" name="组合 97">
            <a:extLst>
              <a:ext uri="{FF2B5EF4-FFF2-40B4-BE49-F238E27FC236}">
                <a16:creationId xmlns:a16="http://schemas.microsoft.com/office/drawing/2014/main" id="{EB25E147-903B-E4FB-E5D2-5588040F0166}"/>
              </a:ext>
            </a:extLst>
          </p:cNvPr>
          <p:cNvGrpSpPr/>
          <p:nvPr/>
        </p:nvGrpSpPr>
        <p:grpSpPr>
          <a:xfrm>
            <a:off x="2094447" y="4862140"/>
            <a:ext cx="6043712" cy="922745"/>
            <a:chOff x="2213873" y="4411255"/>
            <a:chExt cx="4896026" cy="747518"/>
          </a:xfrm>
        </p:grpSpPr>
        <p:sp>
          <p:nvSpPr>
            <p:cNvPr id="68" name="矩形 67">
              <a:extLst>
                <a:ext uri="{FF2B5EF4-FFF2-40B4-BE49-F238E27FC236}">
                  <a16:creationId xmlns:a16="http://schemas.microsoft.com/office/drawing/2014/main" id="{D2D7E6C6-707E-1E60-02C2-8832737F1E8C}"/>
                </a:ext>
              </a:extLst>
            </p:cNvPr>
            <p:cNvSpPr/>
            <p:nvPr/>
          </p:nvSpPr>
          <p:spPr>
            <a:xfrm>
              <a:off x="2213873" y="4431518"/>
              <a:ext cx="1699772"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RDMA</a:t>
              </a:r>
              <a:r>
                <a:rPr lang="en-US" altLang="zh-CN" sz="1200" dirty="0">
                  <a:solidFill>
                    <a:schemeClr val="tx1"/>
                  </a:solidFill>
                  <a:latin typeface="Consolas" panose="020B0609020204030204" pitchFamily="49" charset="0"/>
                </a:rPr>
                <a:t> </a:t>
              </a:r>
              <a:r>
                <a:rPr lang="en-US" altLang="zh-CN" sz="1100" dirty="0">
                  <a:solidFill>
                    <a:schemeClr val="tx1"/>
                  </a:solidFill>
                  <a:latin typeface="Calibri" panose="020F0502020204030204" pitchFamily="34" charset="0"/>
                  <a:ea typeface="Calibri" panose="020F0502020204030204" pitchFamily="34" charset="0"/>
                  <a:cs typeface="Calibri" panose="020F0502020204030204" pitchFamily="34" charset="0"/>
                </a:rPr>
                <a:t>(with GDR/</a:t>
              </a:r>
              <a:r>
                <a:rPr lang="en-US" altLang="zh-CN" sz="1100" dirty="0" err="1">
                  <a:solidFill>
                    <a:schemeClr val="tx1"/>
                  </a:solidFill>
                  <a:latin typeface="Calibri" panose="020F0502020204030204" pitchFamily="34" charset="0"/>
                  <a:ea typeface="Calibri" panose="020F0502020204030204" pitchFamily="34" charset="0"/>
                  <a:cs typeface="Calibri" panose="020F0502020204030204" pitchFamily="34" charset="0"/>
                </a:rPr>
                <a:t>eRDMA</a:t>
              </a:r>
              <a:r>
                <a:rPr lang="en-US" altLang="zh-CN" sz="1100"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69" name="矩形 68">
              <a:extLst>
                <a:ext uri="{FF2B5EF4-FFF2-40B4-BE49-F238E27FC236}">
                  <a16:creationId xmlns:a16="http://schemas.microsoft.com/office/drawing/2014/main" id="{53A8C5CE-6B72-8315-C1E6-A21BB0E49477}"/>
                </a:ext>
              </a:extLst>
            </p:cNvPr>
            <p:cNvSpPr/>
            <p:nvPr/>
          </p:nvSpPr>
          <p:spPr>
            <a:xfrm>
              <a:off x="5235339" y="4821948"/>
              <a:ext cx="630633"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HIXL</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70" name="矩形 69">
              <a:extLst>
                <a:ext uri="{FF2B5EF4-FFF2-40B4-BE49-F238E27FC236}">
                  <a16:creationId xmlns:a16="http://schemas.microsoft.com/office/drawing/2014/main" id="{8676E4B3-CBE2-6455-E89C-F3A27922417B}"/>
                </a:ext>
              </a:extLst>
            </p:cNvPr>
            <p:cNvSpPr/>
            <p:nvPr/>
          </p:nvSpPr>
          <p:spPr>
            <a:xfrm>
              <a:off x="4007999" y="4431518"/>
              <a:ext cx="919017"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err="1">
                  <a:solidFill>
                    <a:schemeClr val="tx1"/>
                  </a:solidFill>
                  <a:latin typeface="Consolas" panose="020B0609020204030204" pitchFamily="49" charset="0"/>
                </a:rPr>
                <a:t>NVLink</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71" name="矩形 70">
              <a:extLst>
                <a:ext uri="{FF2B5EF4-FFF2-40B4-BE49-F238E27FC236}">
                  <a16:creationId xmlns:a16="http://schemas.microsoft.com/office/drawing/2014/main" id="{C6AD9D6A-643B-6B33-0F95-EE39839BFE60}"/>
                </a:ext>
              </a:extLst>
            </p:cNvPr>
            <p:cNvSpPr/>
            <p:nvPr/>
          </p:nvSpPr>
          <p:spPr>
            <a:xfrm>
              <a:off x="5001726" y="4422082"/>
              <a:ext cx="757389"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MNNVL</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72" name="矩形 71">
              <a:extLst>
                <a:ext uri="{FF2B5EF4-FFF2-40B4-BE49-F238E27FC236}">
                  <a16:creationId xmlns:a16="http://schemas.microsoft.com/office/drawing/2014/main" id="{40B9A30C-61F8-13D4-266D-A2F76628B977}"/>
                </a:ext>
              </a:extLst>
            </p:cNvPr>
            <p:cNvSpPr/>
            <p:nvPr/>
          </p:nvSpPr>
          <p:spPr>
            <a:xfrm>
              <a:off x="2221665" y="4824619"/>
              <a:ext cx="1062360"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SHM/CXL</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73" name="矩形 72">
              <a:extLst>
                <a:ext uri="{FF2B5EF4-FFF2-40B4-BE49-F238E27FC236}">
                  <a16:creationId xmlns:a16="http://schemas.microsoft.com/office/drawing/2014/main" id="{528CE0BF-AA51-792E-B7AA-ED85A45C820D}"/>
                </a:ext>
              </a:extLst>
            </p:cNvPr>
            <p:cNvSpPr/>
            <p:nvPr/>
          </p:nvSpPr>
          <p:spPr>
            <a:xfrm>
              <a:off x="5824000" y="4420385"/>
              <a:ext cx="555310"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TCP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74" name="矩形 73">
              <a:extLst>
                <a:ext uri="{FF2B5EF4-FFF2-40B4-BE49-F238E27FC236}">
                  <a16:creationId xmlns:a16="http://schemas.microsoft.com/office/drawing/2014/main" id="{41F1146B-D0D5-8CD7-4AA7-79D209E11C90}"/>
                </a:ext>
              </a:extLst>
            </p:cNvPr>
            <p:cNvSpPr/>
            <p:nvPr/>
          </p:nvSpPr>
          <p:spPr>
            <a:xfrm>
              <a:off x="3351518" y="4822941"/>
              <a:ext cx="562127"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GDS</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75" name="矩形 74">
              <a:extLst>
                <a:ext uri="{FF2B5EF4-FFF2-40B4-BE49-F238E27FC236}">
                  <a16:creationId xmlns:a16="http://schemas.microsoft.com/office/drawing/2014/main" id="{2C8ED543-4E83-6FFD-F7FB-9A332A0DE7DD}"/>
                </a:ext>
              </a:extLst>
            </p:cNvPr>
            <p:cNvSpPr/>
            <p:nvPr/>
          </p:nvSpPr>
          <p:spPr>
            <a:xfrm>
              <a:off x="3991828" y="4822941"/>
              <a:ext cx="1165328"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err="1">
                  <a:solidFill>
                    <a:schemeClr val="tx1"/>
                  </a:solidFill>
                  <a:latin typeface="Consolas" panose="020B0609020204030204" pitchFamily="49" charset="0"/>
                </a:rPr>
                <a:t>io_uring</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92" name="矩形 91">
              <a:extLst>
                <a:ext uri="{FF2B5EF4-FFF2-40B4-BE49-F238E27FC236}">
                  <a16:creationId xmlns:a16="http://schemas.microsoft.com/office/drawing/2014/main" id="{942C1914-F4D8-3E50-9ABE-A37C726B3ED6}"/>
                </a:ext>
              </a:extLst>
            </p:cNvPr>
            <p:cNvSpPr/>
            <p:nvPr/>
          </p:nvSpPr>
          <p:spPr>
            <a:xfrm>
              <a:off x="5932968" y="4821948"/>
              <a:ext cx="1175502"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cs typeface="Calibri" panose="020F0502020204030204" pitchFamily="34" charset="0"/>
                </a:rPr>
                <a:t>...</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95" name="矩形 94">
              <a:extLst>
                <a:ext uri="{FF2B5EF4-FFF2-40B4-BE49-F238E27FC236}">
                  <a16:creationId xmlns:a16="http://schemas.microsoft.com/office/drawing/2014/main" id="{18DA1F4E-E4CD-9FE5-F232-B16F596DEC11}"/>
                </a:ext>
              </a:extLst>
            </p:cNvPr>
            <p:cNvSpPr/>
            <p:nvPr/>
          </p:nvSpPr>
          <p:spPr>
            <a:xfrm>
              <a:off x="6454941" y="4411255"/>
              <a:ext cx="654958"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err="1">
                  <a:solidFill>
                    <a:schemeClr val="tx1"/>
                  </a:solidFill>
                  <a:latin typeface="Consolas" panose="020B0609020204030204" pitchFamily="49" charset="0"/>
                </a:rPr>
                <a:t>RoCM</a:t>
              </a:r>
              <a:endParaRPr lang="zh-CN" altLang="en-US" sz="2000" dirty="0">
                <a:solidFill>
                  <a:schemeClr val="tx1"/>
                </a:solidFill>
                <a:latin typeface="Calibri" panose="020F0502020204030204" pitchFamily="34" charset="0"/>
                <a:cs typeface="Calibri" panose="020F0502020204030204" pitchFamily="34" charset="0"/>
              </a:endParaRPr>
            </a:p>
          </p:txBody>
        </p:sp>
      </p:grpSp>
      <p:sp>
        <p:nvSpPr>
          <p:cNvPr id="97" name="矩形 96">
            <a:extLst>
              <a:ext uri="{FF2B5EF4-FFF2-40B4-BE49-F238E27FC236}">
                <a16:creationId xmlns:a16="http://schemas.microsoft.com/office/drawing/2014/main" id="{D3190317-0CAF-A07D-6FD7-EF3781165499}"/>
              </a:ext>
            </a:extLst>
          </p:cNvPr>
          <p:cNvSpPr/>
          <p:nvPr/>
        </p:nvSpPr>
        <p:spPr>
          <a:xfrm>
            <a:off x="2322443" y="3922204"/>
            <a:ext cx="2088454"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Plugin Loaders</a:t>
            </a:r>
            <a:endParaRPr lang="zh-CN" altLang="en-US" sz="1600" dirty="0">
              <a:solidFill>
                <a:schemeClr val="tx1"/>
              </a:solidFill>
              <a:latin typeface="Calibri" panose="020F0502020204030204" pitchFamily="34" charset="0"/>
              <a:cs typeface="Calibri" panose="020F0502020204030204" pitchFamily="34" charset="0"/>
            </a:endParaRPr>
          </a:p>
        </p:txBody>
      </p:sp>
      <p:sp>
        <p:nvSpPr>
          <p:cNvPr id="102" name="矩形 101">
            <a:extLst>
              <a:ext uri="{FF2B5EF4-FFF2-40B4-BE49-F238E27FC236}">
                <a16:creationId xmlns:a16="http://schemas.microsoft.com/office/drawing/2014/main" id="{B675AD8F-C654-972F-4E75-7EAEA81DB9DD}"/>
              </a:ext>
            </a:extLst>
          </p:cNvPr>
          <p:cNvSpPr/>
          <p:nvPr/>
        </p:nvSpPr>
        <p:spPr>
          <a:xfrm>
            <a:off x="2322443" y="3508812"/>
            <a:ext cx="1086839"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Discover</a:t>
            </a:r>
            <a:endParaRPr lang="zh-CN" altLang="en-US" sz="1600" dirty="0">
              <a:solidFill>
                <a:schemeClr val="tx1"/>
              </a:solidFill>
              <a:latin typeface="Consolas" panose="020B0609020204030204" pitchFamily="49" charset="0"/>
            </a:endParaRPr>
          </a:p>
        </p:txBody>
      </p:sp>
      <p:sp>
        <p:nvSpPr>
          <p:cNvPr id="8" name="文本框 7">
            <a:extLst>
              <a:ext uri="{FF2B5EF4-FFF2-40B4-BE49-F238E27FC236}">
                <a16:creationId xmlns:a16="http://schemas.microsoft.com/office/drawing/2014/main" id="{2C5E30C7-4AF3-59B5-ED2D-785F856EE153}"/>
              </a:ext>
            </a:extLst>
          </p:cNvPr>
          <p:cNvSpPr txBox="1"/>
          <p:nvPr/>
        </p:nvSpPr>
        <p:spPr>
          <a:xfrm>
            <a:off x="4309137" y="287417"/>
            <a:ext cx="3087225" cy="461665"/>
          </a:xfrm>
          <a:prstGeom prst="rect">
            <a:avLst/>
          </a:prstGeom>
          <a:noFill/>
        </p:spPr>
        <p:txBody>
          <a:bodyPr wrap="square">
            <a:spAutoFit/>
          </a:bodyPr>
          <a:lstStyle/>
          <a:p>
            <a:r>
              <a:rPr lang="en-US" altLang="zh-CN" sz="2400" i="0" dirty="0">
                <a:solidFill>
                  <a:schemeClr val="accent5">
                    <a:lumMod val="75000"/>
                  </a:schemeClr>
                </a:solidFill>
                <a:effectLst/>
                <a:latin typeface="微软雅黑" panose="020B0503020204020204" pitchFamily="34" charset="-122"/>
                <a:ea typeface="微软雅黑" panose="020B0503020204020204" pitchFamily="34" charset="-122"/>
              </a:rPr>
              <a:t>(New Technology)</a:t>
            </a:r>
            <a:endParaRPr lang="zh-CN" altLang="en-US" sz="2400" dirty="0">
              <a:solidFill>
                <a:schemeClr val="accent5">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71922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125C7874-405D-6522-4307-973E8CA63ECA}"/>
              </a:ext>
            </a:extLst>
          </p:cNvPr>
          <p:cNvSpPr/>
          <p:nvPr/>
        </p:nvSpPr>
        <p:spPr>
          <a:xfrm>
            <a:off x="914400" y="1414525"/>
            <a:ext cx="5181600" cy="2998785"/>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标题 1">
            <a:extLst>
              <a:ext uri="{FF2B5EF4-FFF2-40B4-BE49-F238E27FC236}">
                <a16:creationId xmlns:a16="http://schemas.microsoft.com/office/drawing/2014/main" id="{7DF1F2D4-A296-2B0D-28F2-183869BD6F42}"/>
              </a:ext>
            </a:extLst>
          </p:cNvPr>
          <p:cNvSpPr>
            <a:spLocks noGrp="1"/>
          </p:cNvSpPr>
          <p:nvPr>
            <p:ph type="title"/>
          </p:nvPr>
        </p:nvSpPr>
        <p:spPr/>
        <p:txBody>
          <a:bodyPr/>
          <a:lstStyle/>
          <a:p>
            <a:r>
              <a:rPr lang="en-US" altLang="zh-CN" dirty="0"/>
              <a:t>Features of Mooncake TENT</a:t>
            </a:r>
            <a:endParaRPr lang="zh-CN" altLang="en-US" dirty="0"/>
          </a:p>
        </p:txBody>
      </p:sp>
      <p:sp>
        <p:nvSpPr>
          <p:cNvPr id="3" name="内容占位符 2">
            <a:extLst>
              <a:ext uri="{FF2B5EF4-FFF2-40B4-BE49-F238E27FC236}">
                <a16:creationId xmlns:a16="http://schemas.microsoft.com/office/drawing/2014/main" id="{26A9815A-5997-6DD0-C497-F088E6C3682E}"/>
              </a:ext>
            </a:extLst>
          </p:cNvPr>
          <p:cNvSpPr>
            <a:spLocks noGrp="1"/>
          </p:cNvSpPr>
          <p:nvPr>
            <p:ph sz="half" idx="1"/>
          </p:nvPr>
        </p:nvSpPr>
        <p:spPr>
          <a:xfrm>
            <a:off x="914400" y="1479610"/>
            <a:ext cx="5181600" cy="5130739"/>
          </a:xfrm>
        </p:spPr>
        <p:txBody>
          <a:bodyPr/>
          <a:lstStyle/>
          <a:p>
            <a:pPr marL="0" marR="0" lvl="0" indent="0" algn="l" defTabSz="914400" rtl="0" eaLnBrk="1" fontAlgn="auto" latinLnBrk="0" hangingPunct="1">
              <a:lnSpc>
                <a:spcPct val="100000"/>
              </a:lnSpc>
              <a:spcBef>
                <a:spcPts val="1000"/>
              </a:spcBef>
              <a:spcAft>
                <a:spcPts val="1000"/>
              </a:spcAft>
              <a:buClr>
                <a:srgbClr val="002060"/>
              </a:buClr>
              <a:buSzTx/>
              <a:buFont typeface="新宋体" panose="02010609030101010101" pitchFamily="49" charset="-122"/>
              <a:buNone/>
              <a:tabLst/>
              <a:defRPr/>
            </a:pPr>
            <a:r>
              <a:rPr kumimoji="0" lang="en-US" altLang="zh-CN" sz="2400" b="1"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Dynamic Orchestration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Unified Segment Abstraction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Application-Oblivious Topology Discovery</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Dynamic Per-Request Orchestration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endParaRPr lang="zh-CN" altLang="en-US" dirty="0"/>
          </a:p>
        </p:txBody>
      </p:sp>
      <p:sp>
        <p:nvSpPr>
          <p:cNvPr id="4" name="内容占位符 3">
            <a:extLst>
              <a:ext uri="{FF2B5EF4-FFF2-40B4-BE49-F238E27FC236}">
                <a16:creationId xmlns:a16="http://schemas.microsoft.com/office/drawing/2014/main" id="{5E732330-FEFB-6CEB-98D7-55CBE8044FBC}"/>
              </a:ext>
            </a:extLst>
          </p:cNvPr>
          <p:cNvSpPr>
            <a:spLocks noGrp="1"/>
          </p:cNvSpPr>
          <p:nvPr>
            <p:ph sz="half" idx="2"/>
          </p:nvPr>
        </p:nvSpPr>
        <p:spPr>
          <a:xfrm>
            <a:off x="6267450" y="1414525"/>
            <a:ext cx="5181600" cy="5065652"/>
          </a:xfrm>
        </p:spPr>
        <p:txBody>
          <a:bodyPr>
            <a:noAutofit/>
          </a:bodyPr>
          <a:lstStyle/>
          <a:p>
            <a:pPr marL="0" marR="0" lvl="0" indent="0" algn="l" defTabSz="914400" rtl="0" eaLnBrk="1" fontAlgn="auto" latinLnBrk="0" hangingPunct="1">
              <a:lnSpc>
                <a:spcPct val="100000"/>
              </a:lnSpc>
              <a:spcBef>
                <a:spcPts val="1000"/>
              </a:spcBef>
              <a:spcAft>
                <a:spcPts val="1000"/>
              </a:spcAft>
              <a:buClr>
                <a:srgbClr val="002060"/>
              </a:buClr>
              <a:buSzTx/>
              <a:buFont typeface="新宋体" panose="02010609030101010101" pitchFamily="49" charset="-122"/>
              <a:buNone/>
              <a:tabLst/>
              <a:defRPr/>
            </a:pPr>
            <a:r>
              <a:rPr kumimoji="0" lang="en-US" altLang="zh-CN" sz="2400" b="1"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Adaptive Slice Spraying</a:t>
            </a:r>
          </a:p>
          <a:p>
            <a:pPr marL="360000" lvl="1">
              <a:buClr>
                <a:srgbClr val="5B9BD5">
                  <a:lumMod val="50000"/>
                </a:srgbClr>
              </a:buClr>
              <a:defRPr/>
            </a:pPr>
            <a:r>
              <a:rPr lang="en-US" altLang="zh-CN" sz="2400" dirty="0">
                <a:solidFill>
                  <a:prstClr val="black"/>
                </a:solidFill>
                <a:latin typeface="微软雅黑" panose="020B0503020204020204" pitchFamily="34" charset="-122"/>
              </a:rPr>
              <a:t>Latency Prediction based NIC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Selection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Cross-Process Fairness</a:t>
            </a:r>
          </a:p>
          <a:p>
            <a:pPr marR="0" lvl="1" indent="0" algn="l" defTabSz="914400" rtl="0" eaLnBrk="1" fontAlgn="auto" latinLnBrk="0" hangingPunct="1">
              <a:lnSpc>
                <a:spcPct val="100000"/>
              </a:lnSpc>
              <a:spcBef>
                <a:spcPts val="500"/>
              </a:spcBef>
              <a:spcAft>
                <a:spcPts val="500"/>
              </a:spcAft>
              <a:buClr>
                <a:srgbClr val="5B9BD5">
                  <a:lumMod val="50000"/>
                </a:srgbClr>
              </a:buClr>
              <a:buSzTx/>
              <a:buNone/>
              <a:tabLst/>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1000"/>
              </a:spcBef>
              <a:spcAft>
                <a:spcPts val="1000"/>
              </a:spcAft>
              <a:buClr>
                <a:srgbClr val="002060"/>
              </a:buClr>
              <a:buSzTx/>
              <a:buFont typeface="新宋体" panose="02010609030101010101" pitchFamily="49" charset="-122"/>
              <a:buNone/>
              <a:tabLst/>
              <a:defRPr/>
            </a:pPr>
            <a:r>
              <a:rPr kumimoji="0" lang="en-US" altLang="zh-CN" sz="2400" b="1"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Resilient Self-Healing</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Link-Level Resilience</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Transport-Level Resilience</a:t>
            </a:r>
          </a:p>
          <a:p>
            <a:endParaRPr lang="zh-CN" altLang="en-US" sz="2400" dirty="0"/>
          </a:p>
        </p:txBody>
      </p:sp>
    </p:spTree>
    <p:extLst>
      <p:ext uri="{BB962C8B-B14F-4D97-AF65-F5344CB8AC3E}">
        <p14:creationId xmlns:p14="http://schemas.microsoft.com/office/powerpoint/2010/main" val="13001282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52C229-90FC-7663-4031-49028363CB6B}"/>
              </a:ext>
            </a:extLst>
          </p:cNvPr>
          <p:cNvSpPr>
            <a:spLocks noGrp="1"/>
          </p:cNvSpPr>
          <p:nvPr>
            <p:ph type="title"/>
          </p:nvPr>
        </p:nvSpPr>
        <p:spPr/>
        <p:txBody>
          <a:bodyPr>
            <a:normAutofit/>
          </a:bodyPr>
          <a:lstStyle/>
          <a:p>
            <a:r>
              <a:rPr lang="en-US" altLang="zh-CN" dirty="0"/>
              <a:t>Unified Segment Abstraction</a:t>
            </a:r>
            <a:endParaRPr lang="zh-CN" altLang="en-US" dirty="0"/>
          </a:p>
        </p:txBody>
      </p:sp>
      <p:sp>
        <p:nvSpPr>
          <p:cNvPr id="4" name="日期占位符 3">
            <a:extLst>
              <a:ext uri="{FF2B5EF4-FFF2-40B4-BE49-F238E27FC236}">
                <a16:creationId xmlns:a16="http://schemas.microsoft.com/office/drawing/2014/main" id="{F411FE3B-9186-39E2-D07A-A1BFF385D4B8}"/>
              </a:ext>
            </a:extLst>
          </p:cNvPr>
          <p:cNvSpPr>
            <a:spLocks noGrp="1"/>
          </p:cNvSpPr>
          <p:nvPr>
            <p:ph type="dt" sz="half" idx="10"/>
          </p:nvPr>
        </p:nvSpPr>
        <p:spPr/>
        <p:txBody>
          <a:bodyPr/>
          <a:lstStyle/>
          <a:p>
            <a:fld id="{17B934D0-F997-4851-A95F-3B2D32EBA133}" type="datetime1">
              <a:rPr lang="zh-CN" altLang="en-US" smtClean="0"/>
              <a:t>2026/7/21</a:t>
            </a:fld>
            <a:endParaRPr lang="zh-CN" altLang="en-US" dirty="0"/>
          </a:p>
        </p:txBody>
      </p:sp>
      <p:sp>
        <p:nvSpPr>
          <p:cNvPr id="5" name="灯片编号占位符 4">
            <a:extLst>
              <a:ext uri="{FF2B5EF4-FFF2-40B4-BE49-F238E27FC236}">
                <a16:creationId xmlns:a16="http://schemas.microsoft.com/office/drawing/2014/main" id="{03B0B4F8-2367-4861-3E69-42554D41EFE5}"/>
              </a:ext>
            </a:extLst>
          </p:cNvPr>
          <p:cNvSpPr>
            <a:spLocks noGrp="1"/>
          </p:cNvSpPr>
          <p:nvPr>
            <p:ph type="sldNum" sz="quarter" idx="12"/>
          </p:nvPr>
        </p:nvSpPr>
        <p:spPr/>
        <p:txBody>
          <a:bodyPr/>
          <a:lstStyle/>
          <a:p>
            <a:fld id="{752CB3A0-AE6E-40FD-AE02-413853AD0377}" type="slidenum">
              <a:rPr lang="zh-CN" altLang="en-US" smtClean="0"/>
              <a:t>34</a:t>
            </a:fld>
            <a:endParaRPr lang="zh-CN" altLang="en-US"/>
          </a:p>
        </p:txBody>
      </p:sp>
      <p:grpSp>
        <p:nvGrpSpPr>
          <p:cNvPr id="7" name="组合 6">
            <a:extLst>
              <a:ext uri="{FF2B5EF4-FFF2-40B4-BE49-F238E27FC236}">
                <a16:creationId xmlns:a16="http://schemas.microsoft.com/office/drawing/2014/main" id="{DB2D212D-7DA5-AE65-5065-1043ED6A912F}"/>
              </a:ext>
            </a:extLst>
          </p:cNvPr>
          <p:cNvGrpSpPr/>
          <p:nvPr/>
        </p:nvGrpSpPr>
        <p:grpSpPr>
          <a:xfrm>
            <a:off x="1110846" y="2910531"/>
            <a:ext cx="2562679" cy="1446070"/>
            <a:chOff x="2578349" y="2456586"/>
            <a:chExt cx="1550810" cy="875092"/>
          </a:xfrm>
        </p:grpSpPr>
        <p:sp>
          <p:nvSpPr>
            <p:cNvPr id="78" name="矩形 77">
              <a:extLst>
                <a:ext uri="{FF2B5EF4-FFF2-40B4-BE49-F238E27FC236}">
                  <a16:creationId xmlns:a16="http://schemas.microsoft.com/office/drawing/2014/main" id="{7192ACEC-7407-31FC-5A90-F11BAA01B579}"/>
                </a:ext>
              </a:extLst>
            </p:cNvPr>
            <p:cNvSpPr/>
            <p:nvPr/>
          </p:nvSpPr>
          <p:spPr>
            <a:xfrm>
              <a:off x="2578349" y="2456586"/>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location: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cpu:0</a:t>
              </a:r>
              <a:endParaRPr lang="zh-CN" altLang="en-US" i="1">
                <a:solidFill>
                  <a:schemeClr val="tx1"/>
                </a:solidFill>
                <a:latin typeface="Calibri" panose="020F0502020204030204" pitchFamily="34" charset="0"/>
                <a:cs typeface="Calibri" panose="020F0502020204030204" pitchFamily="34" charset="0"/>
              </a:endParaRPr>
            </a:p>
          </p:txBody>
        </p:sp>
        <p:sp>
          <p:nvSpPr>
            <p:cNvPr id="79" name="矩形 78">
              <a:extLst>
                <a:ext uri="{FF2B5EF4-FFF2-40B4-BE49-F238E27FC236}">
                  <a16:creationId xmlns:a16="http://schemas.microsoft.com/office/drawing/2014/main" id="{F53EEEEB-12F9-8767-D78D-20634048ED19}"/>
                </a:ext>
              </a:extLst>
            </p:cNvPr>
            <p:cNvSpPr/>
            <p:nvPr/>
          </p:nvSpPr>
          <p:spPr>
            <a:xfrm>
              <a:off x="2578349" y="2676521"/>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tier 1 devices: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[mlx5_0,</a:t>
              </a:r>
              <a:r>
                <a:rPr lang="zh-CN" altLang="en-US" i="1">
                  <a:solidFill>
                    <a:schemeClr val="tx1"/>
                  </a:solidFill>
                  <a:latin typeface="Calibri" panose="020F0502020204030204" pitchFamily="34" charset="0"/>
                  <a:cs typeface="Calibri" panose="020F0502020204030204" pitchFamily="34" charset="0"/>
                </a:rPr>
                <a:t>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sp>
          <p:nvSpPr>
            <p:cNvPr id="80" name="矩形 79">
              <a:extLst>
                <a:ext uri="{FF2B5EF4-FFF2-40B4-BE49-F238E27FC236}">
                  <a16:creationId xmlns:a16="http://schemas.microsoft.com/office/drawing/2014/main" id="{D6E57C5A-BDC8-6403-F94E-46AB4A268663}"/>
                </a:ext>
              </a:extLst>
            </p:cNvPr>
            <p:cNvSpPr/>
            <p:nvPr/>
          </p:nvSpPr>
          <p:spPr>
            <a:xfrm>
              <a:off x="2578349" y="2894133"/>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tier 2 devices: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sp>
          <p:nvSpPr>
            <p:cNvPr id="81" name="矩形 80">
              <a:extLst>
                <a:ext uri="{FF2B5EF4-FFF2-40B4-BE49-F238E27FC236}">
                  <a16:creationId xmlns:a16="http://schemas.microsoft.com/office/drawing/2014/main" id="{6973F940-3FA6-6169-FEEA-B0F251984062}"/>
                </a:ext>
              </a:extLst>
            </p:cNvPr>
            <p:cNvSpPr/>
            <p:nvPr/>
          </p:nvSpPr>
          <p:spPr>
            <a:xfrm>
              <a:off x="2578349" y="3111745"/>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tier 3 devices: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[mlx5_4,</a:t>
              </a:r>
              <a:r>
                <a:rPr lang="zh-CN" altLang="en-US" i="1">
                  <a:solidFill>
                    <a:schemeClr val="tx1"/>
                  </a:solidFill>
                  <a:latin typeface="Calibri" panose="020F0502020204030204" pitchFamily="34" charset="0"/>
                  <a:cs typeface="Calibri" panose="020F0502020204030204" pitchFamily="34" charset="0"/>
                </a:rPr>
                <a:t>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grpSp>
      <p:grpSp>
        <p:nvGrpSpPr>
          <p:cNvPr id="8" name="组合 7">
            <a:extLst>
              <a:ext uri="{FF2B5EF4-FFF2-40B4-BE49-F238E27FC236}">
                <a16:creationId xmlns:a16="http://schemas.microsoft.com/office/drawing/2014/main" id="{A6BE1826-912E-6CE4-4F58-425C15D194B1}"/>
              </a:ext>
            </a:extLst>
          </p:cNvPr>
          <p:cNvGrpSpPr/>
          <p:nvPr/>
        </p:nvGrpSpPr>
        <p:grpSpPr>
          <a:xfrm>
            <a:off x="1051507" y="2977903"/>
            <a:ext cx="2562679" cy="1446070"/>
            <a:chOff x="2578349" y="2456586"/>
            <a:chExt cx="1550810" cy="875092"/>
          </a:xfrm>
        </p:grpSpPr>
        <p:sp>
          <p:nvSpPr>
            <p:cNvPr id="74" name="矩形 73">
              <a:extLst>
                <a:ext uri="{FF2B5EF4-FFF2-40B4-BE49-F238E27FC236}">
                  <a16:creationId xmlns:a16="http://schemas.microsoft.com/office/drawing/2014/main" id="{C5BA22C5-4478-CFF7-DF6D-CD5BABC1933C}"/>
                </a:ext>
              </a:extLst>
            </p:cNvPr>
            <p:cNvSpPr/>
            <p:nvPr/>
          </p:nvSpPr>
          <p:spPr>
            <a:xfrm>
              <a:off x="2578349" y="2456586"/>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location: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cpu:0</a:t>
              </a:r>
              <a:endParaRPr lang="zh-CN" altLang="en-US" i="1">
                <a:solidFill>
                  <a:schemeClr val="tx1"/>
                </a:solidFill>
                <a:latin typeface="Calibri" panose="020F0502020204030204" pitchFamily="34" charset="0"/>
                <a:cs typeface="Calibri" panose="020F0502020204030204" pitchFamily="34" charset="0"/>
              </a:endParaRPr>
            </a:p>
          </p:txBody>
        </p:sp>
        <p:sp>
          <p:nvSpPr>
            <p:cNvPr id="75" name="矩形 74">
              <a:extLst>
                <a:ext uri="{FF2B5EF4-FFF2-40B4-BE49-F238E27FC236}">
                  <a16:creationId xmlns:a16="http://schemas.microsoft.com/office/drawing/2014/main" id="{105F05DA-9B54-E036-03E5-9EBB3FF065E0}"/>
                </a:ext>
              </a:extLst>
            </p:cNvPr>
            <p:cNvSpPr/>
            <p:nvPr/>
          </p:nvSpPr>
          <p:spPr>
            <a:xfrm>
              <a:off x="2578349" y="2676521"/>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tier 1 devices: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[mlx5_0,</a:t>
              </a:r>
              <a:r>
                <a:rPr lang="zh-CN" altLang="en-US" i="1">
                  <a:solidFill>
                    <a:schemeClr val="tx1"/>
                  </a:solidFill>
                  <a:latin typeface="Calibri" panose="020F0502020204030204" pitchFamily="34" charset="0"/>
                  <a:cs typeface="Calibri" panose="020F0502020204030204" pitchFamily="34" charset="0"/>
                </a:rPr>
                <a:t>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sp>
          <p:nvSpPr>
            <p:cNvPr id="76" name="矩形 75">
              <a:extLst>
                <a:ext uri="{FF2B5EF4-FFF2-40B4-BE49-F238E27FC236}">
                  <a16:creationId xmlns:a16="http://schemas.microsoft.com/office/drawing/2014/main" id="{8974BA47-8589-123D-29A5-5F9F203F6826}"/>
                </a:ext>
              </a:extLst>
            </p:cNvPr>
            <p:cNvSpPr/>
            <p:nvPr/>
          </p:nvSpPr>
          <p:spPr>
            <a:xfrm>
              <a:off x="2578349" y="2894133"/>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tier 2 devices: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sp>
          <p:nvSpPr>
            <p:cNvPr id="77" name="矩形 76">
              <a:extLst>
                <a:ext uri="{FF2B5EF4-FFF2-40B4-BE49-F238E27FC236}">
                  <a16:creationId xmlns:a16="http://schemas.microsoft.com/office/drawing/2014/main" id="{11D2F392-82FA-90B3-5800-FA16C3E5D7B4}"/>
                </a:ext>
              </a:extLst>
            </p:cNvPr>
            <p:cNvSpPr/>
            <p:nvPr/>
          </p:nvSpPr>
          <p:spPr>
            <a:xfrm>
              <a:off x="2578349" y="3111745"/>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tier 3 devices: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[mlx5_4,</a:t>
              </a:r>
              <a:r>
                <a:rPr lang="zh-CN" altLang="en-US" i="1">
                  <a:solidFill>
                    <a:schemeClr val="tx1"/>
                  </a:solidFill>
                  <a:latin typeface="Calibri" panose="020F0502020204030204" pitchFamily="34" charset="0"/>
                  <a:cs typeface="Calibri" panose="020F0502020204030204" pitchFamily="34" charset="0"/>
                </a:rPr>
                <a:t>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grpSp>
      <p:grpSp>
        <p:nvGrpSpPr>
          <p:cNvPr id="9" name="组合 8">
            <a:extLst>
              <a:ext uri="{FF2B5EF4-FFF2-40B4-BE49-F238E27FC236}">
                <a16:creationId xmlns:a16="http://schemas.microsoft.com/office/drawing/2014/main" id="{39F4DD1A-B5BF-2024-6AAD-998AFB9EE942}"/>
              </a:ext>
            </a:extLst>
          </p:cNvPr>
          <p:cNvGrpSpPr/>
          <p:nvPr/>
        </p:nvGrpSpPr>
        <p:grpSpPr>
          <a:xfrm>
            <a:off x="8366327" y="3231922"/>
            <a:ext cx="2819849" cy="2280386"/>
            <a:chOff x="4723734" y="2593531"/>
            <a:chExt cx="1706437" cy="1379980"/>
          </a:xfrm>
        </p:grpSpPr>
        <p:grpSp>
          <p:nvGrpSpPr>
            <p:cNvPr id="65" name="组合 64">
              <a:extLst>
                <a:ext uri="{FF2B5EF4-FFF2-40B4-BE49-F238E27FC236}">
                  <a16:creationId xmlns:a16="http://schemas.microsoft.com/office/drawing/2014/main" id="{77B42B54-E23F-D082-42A3-250A4CE9049E}"/>
                </a:ext>
              </a:extLst>
            </p:cNvPr>
            <p:cNvGrpSpPr/>
            <p:nvPr/>
          </p:nvGrpSpPr>
          <p:grpSpPr>
            <a:xfrm>
              <a:off x="4723734" y="2593531"/>
              <a:ext cx="1706437" cy="1379980"/>
              <a:chOff x="4723734" y="2593531"/>
              <a:chExt cx="1706437" cy="1379980"/>
            </a:xfrm>
          </p:grpSpPr>
          <p:sp>
            <p:nvSpPr>
              <p:cNvPr id="69" name="矩形 68">
                <a:extLst>
                  <a:ext uri="{FF2B5EF4-FFF2-40B4-BE49-F238E27FC236}">
                    <a16:creationId xmlns:a16="http://schemas.microsoft.com/office/drawing/2014/main" id="{1CD67137-44F0-26B8-60CB-502B10B2CEC6}"/>
                  </a:ext>
                </a:extLst>
              </p:cNvPr>
              <p:cNvSpPr/>
              <p:nvPr/>
            </p:nvSpPr>
            <p:spPr>
              <a:xfrm>
                <a:off x="4723734" y="2593531"/>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address</a:t>
                </a:r>
                <a:endParaRPr lang="zh-CN" altLang="en-US">
                  <a:solidFill>
                    <a:schemeClr val="tx1"/>
                  </a:solidFill>
                  <a:latin typeface="Calibri" panose="020F0502020204030204" pitchFamily="34" charset="0"/>
                  <a:cs typeface="Calibri" panose="020F0502020204030204" pitchFamily="34" charset="0"/>
                </a:endParaRPr>
              </a:p>
            </p:txBody>
          </p:sp>
          <p:sp>
            <p:nvSpPr>
              <p:cNvPr id="70" name="矩形 69">
                <a:extLst>
                  <a:ext uri="{FF2B5EF4-FFF2-40B4-BE49-F238E27FC236}">
                    <a16:creationId xmlns:a16="http://schemas.microsoft.com/office/drawing/2014/main" id="{CE65F666-52D0-234E-BA18-76FF86A9B565}"/>
                  </a:ext>
                </a:extLst>
              </p:cNvPr>
              <p:cNvSpPr/>
              <p:nvPr/>
            </p:nvSpPr>
            <p:spPr>
              <a:xfrm>
                <a:off x="4723734" y="2813466"/>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length</a:t>
                </a:r>
                <a:endParaRPr lang="zh-CN" altLang="en-US">
                  <a:solidFill>
                    <a:schemeClr val="tx1"/>
                  </a:solidFill>
                  <a:latin typeface="Calibri" panose="020F0502020204030204" pitchFamily="34" charset="0"/>
                  <a:cs typeface="Calibri" panose="020F0502020204030204" pitchFamily="34" charset="0"/>
                </a:endParaRPr>
              </a:p>
            </p:txBody>
          </p:sp>
          <p:sp>
            <p:nvSpPr>
              <p:cNvPr id="71" name="矩形 70">
                <a:extLst>
                  <a:ext uri="{FF2B5EF4-FFF2-40B4-BE49-F238E27FC236}">
                    <a16:creationId xmlns:a16="http://schemas.microsoft.com/office/drawing/2014/main" id="{7895C527-99E2-28F6-47EB-E5F73C04A4A2}"/>
                  </a:ext>
                </a:extLst>
              </p:cNvPr>
              <p:cNvSpPr/>
              <p:nvPr/>
            </p:nvSpPr>
            <p:spPr>
              <a:xfrm>
                <a:off x="4723734" y="3032674"/>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location: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cpu:0</a:t>
                </a:r>
                <a:endParaRPr lang="zh-CN" altLang="en-US" i="1">
                  <a:solidFill>
                    <a:schemeClr val="tx1"/>
                  </a:solidFill>
                  <a:latin typeface="Calibri" panose="020F0502020204030204" pitchFamily="34" charset="0"/>
                  <a:cs typeface="Calibri" panose="020F0502020204030204" pitchFamily="34" charset="0"/>
                </a:endParaRPr>
              </a:p>
            </p:txBody>
          </p:sp>
          <p:sp>
            <p:nvSpPr>
              <p:cNvPr id="72" name="矩形 71">
                <a:extLst>
                  <a:ext uri="{FF2B5EF4-FFF2-40B4-BE49-F238E27FC236}">
                    <a16:creationId xmlns:a16="http://schemas.microsoft.com/office/drawing/2014/main" id="{8A660F65-1BF6-699B-6071-3F2819C302BE}"/>
                  </a:ext>
                </a:extLst>
              </p:cNvPr>
              <p:cNvSpPr/>
              <p:nvPr/>
            </p:nvSpPr>
            <p:spPr>
              <a:xfrm>
                <a:off x="4723734" y="3251884"/>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transports: [</a:t>
                </a: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nvlink</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rdma</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tcp</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a:solidFill>
                    <a:schemeClr val="tx1"/>
                  </a:solidFill>
                  <a:latin typeface="Calibri" panose="020F0502020204030204" pitchFamily="34" charset="0"/>
                  <a:cs typeface="Calibri" panose="020F0502020204030204" pitchFamily="34" charset="0"/>
                </a:endParaRPr>
              </a:p>
            </p:txBody>
          </p:sp>
          <p:sp>
            <p:nvSpPr>
              <p:cNvPr id="73" name="矩形 72">
                <a:extLst>
                  <a:ext uri="{FF2B5EF4-FFF2-40B4-BE49-F238E27FC236}">
                    <a16:creationId xmlns:a16="http://schemas.microsoft.com/office/drawing/2014/main" id="{2B740934-EF72-D228-3B79-8A3E2F94CED6}"/>
                  </a:ext>
                </a:extLst>
              </p:cNvPr>
              <p:cNvSpPr/>
              <p:nvPr/>
            </p:nvSpPr>
            <p:spPr>
              <a:xfrm>
                <a:off x="4724089" y="3470528"/>
                <a:ext cx="1706082" cy="50298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transport </a:t>
                </a:r>
              </a:p>
              <a:p>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specific </a:t>
                </a:r>
              </a:p>
              <a:p>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data</a:t>
                </a:r>
                <a:endParaRPr lang="zh-CN" altLang="en-US">
                  <a:solidFill>
                    <a:schemeClr val="tx1"/>
                  </a:solidFill>
                  <a:latin typeface="Calibri" panose="020F0502020204030204" pitchFamily="34" charset="0"/>
                  <a:cs typeface="Calibri" panose="020F0502020204030204" pitchFamily="34" charset="0"/>
                </a:endParaRPr>
              </a:p>
            </p:txBody>
          </p:sp>
        </p:grpSp>
        <p:sp>
          <p:nvSpPr>
            <p:cNvPr id="66" name="矩形 65">
              <a:extLst>
                <a:ext uri="{FF2B5EF4-FFF2-40B4-BE49-F238E27FC236}">
                  <a16:creationId xmlns:a16="http://schemas.microsoft.com/office/drawing/2014/main" id="{7CD6FB01-C342-DF4C-A9EE-8AD42E3D6B57}"/>
                </a:ext>
              </a:extLst>
            </p:cNvPr>
            <p:cNvSpPr/>
            <p:nvPr/>
          </p:nvSpPr>
          <p:spPr>
            <a:xfrm>
              <a:off x="5374996" y="3470527"/>
              <a:ext cx="1054820" cy="19659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nvlink</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/handle</a:t>
              </a:r>
              <a:endParaRPr lang="zh-CN" altLang="en-US" i="1">
                <a:solidFill>
                  <a:schemeClr val="tx1"/>
                </a:solidFill>
                <a:latin typeface="Calibri" panose="020F0502020204030204" pitchFamily="34" charset="0"/>
                <a:cs typeface="Calibri" panose="020F0502020204030204" pitchFamily="34" charset="0"/>
              </a:endParaRPr>
            </a:p>
          </p:txBody>
        </p:sp>
        <p:sp>
          <p:nvSpPr>
            <p:cNvPr id="67" name="矩形 66">
              <a:extLst>
                <a:ext uri="{FF2B5EF4-FFF2-40B4-BE49-F238E27FC236}">
                  <a16:creationId xmlns:a16="http://schemas.microsoft.com/office/drawing/2014/main" id="{D167BDBA-DBC7-D363-7084-925EA0315A0A}"/>
                </a:ext>
              </a:extLst>
            </p:cNvPr>
            <p:cNvSpPr/>
            <p:nvPr/>
          </p:nvSpPr>
          <p:spPr>
            <a:xfrm>
              <a:off x="5374996" y="3667125"/>
              <a:ext cx="1054820" cy="19659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rdma</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rkeys</a:t>
              </a:r>
              <a:endParaRPr lang="zh-CN" altLang="en-US" i="1">
                <a:solidFill>
                  <a:schemeClr val="tx1"/>
                </a:solidFill>
                <a:latin typeface="Calibri" panose="020F0502020204030204" pitchFamily="34" charset="0"/>
                <a:cs typeface="Calibri" panose="020F0502020204030204" pitchFamily="34" charset="0"/>
              </a:endParaRPr>
            </a:p>
          </p:txBody>
        </p:sp>
        <p:sp>
          <p:nvSpPr>
            <p:cNvPr id="68" name="矩形 67">
              <a:extLst>
                <a:ext uri="{FF2B5EF4-FFF2-40B4-BE49-F238E27FC236}">
                  <a16:creationId xmlns:a16="http://schemas.microsoft.com/office/drawing/2014/main" id="{6C33E8C0-6BCA-4A5C-D749-1823247F7C3D}"/>
                </a:ext>
              </a:extLst>
            </p:cNvPr>
            <p:cNvSpPr/>
            <p:nvPr/>
          </p:nvSpPr>
          <p:spPr>
            <a:xfrm>
              <a:off x="5374996" y="3862433"/>
              <a:ext cx="1054820" cy="11107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grpSp>
      <p:grpSp>
        <p:nvGrpSpPr>
          <p:cNvPr id="10" name="组合 9">
            <a:extLst>
              <a:ext uri="{FF2B5EF4-FFF2-40B4-BE49-F238E27FC236}">
                <a16:creationId xmlns:a16="http://schemas.microsoft.com/office/drawing/2014/main" id="{2376C0E9-F7A4-B0EE-2683-8861DD31E565}"/>
              </a:ext>
            </a:extLst>
          </p:cNvPr>
          <p:cNvGrpSpPr/>
          <p:nvPr/>
        </p:nvGrpSpPr>
        <p:grpSpPr>
          <a:xfrm>
            <a:off x="8277721" y="3323698"/>
            <a:ext cx="2819849" cy="2280386"/>
            <a:chOff x="4723734" y="2593531"/>
            <a:chExt cx="1706437" cy="1379980"/>
          </a:xfrm>
        </p:grpSpPr>
        <p:grpSp>
          <p:nvGrpSpPr>
            <p:cNvPr id="56" name="组合 55">
              <a:extLst>
                <a:ext uri="{FF2B5EF4-FFF2-40B4-BE49-F238E27FC236}">
                  <a16:creationId xmlns:a16="http://schemas.microsoft.com/office/drawing/2014/main" id="{0388F94F-5976-35D4-856E-36DAFAC7D918}"/>
                </a:ext>
              </a:extLst>
            </p:cNvPr>
            <p:cNvGrpSpPr/>
            <p:nvPr/>
          </p:nvGrpSpPr>
          <p:grpSpPr>
            <a:xfrm>
              <a:off x="4723734" y="2593531"/>
              <a:ext cx="1706437" cy="1379980"/>
              <a:chOff x="4723734" y="2593531"/>
              <a:chExt cx="1706437" cy="1379980"/>
            </a:xfrm>
          </p:grpSpPr>
          <p:sp>
            <p:nvSpPr>
              <p:cNvPr id="60" name="矩形 59">
                <a:extLst>
                  <a:ext uri="{FF2B5EF4-FFF2-40B4-BE49-F238E27FC236}">
                    <a16:creationId xmlns:a16="http://schemas.microsoft.com/office/drawing/2014/main" id="{A36A2E19-C532-92A8-7173-18DDAA85BEA4}"/>
                  </a:ext>
                </a:extLst>
              </p:cNvPr>
              <p:cNvSpPr/>
              <p:nvPr/>
            </p:nvSpPr>
            <p:spPr>
              <a:xfrm>
                <a:off x="4723734" y="2593531"/>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address</a:t>
                </a:r>
                <a:endParaRPr lang="zh-CN" altLang="en-US">
                  <a:solidFill>
                    <a:schemeClr val="tx1"/>
                  </a:solidFill>
                  <a:latin typeface="Calibri" panose="020F0502020204030204" pitchFamily="34" charset="0"/>
                  <a:cs typeface="Calibri" panose="020F0502020204030204" pitchFamily="34" charset="0"/>
                </a:endParaRPr>
              </a:p>
            </p:txBody>
          </p:sp>
          <p:sp>
            <p:nvSpPr>
              <p:cNvPr id="61" name="矩形 60">
                <a:extLst>
                  <a:ext uri="{FF2B5EF4-FFF2-40B4-BE49-F238E27FC236}">
                    <a16:creationId xmlns:a16="http://schemas.microsoft.com/office/drawing/2014/main" id="{1E641CF1-E195-C6CC-8BCB-4764216B5435}"/>
                  </a:ext>
                </a:extLst>
              </p:cNvPr>
              <p:cNvSpPr/>
              <p:nvPr/>
            </p:nvSpPr>
            <p:spPr>
              <a:xfrm>
                <a:off x="4723734" y="2813466"/>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length</a:t>
                </a:r>
                <a:endParaRPr lang="zh-CN" altLang="en-US">
                  <a:solidFill>
                    <a:schemeClr val="tx1"/>
                  </a:solidFill>
                  <a:latin typeface="Calibri" panose="020F0502020204030204" pitchFamily="34" charset="0"/>
                  <a:cs typeface="Calibri" panose="020F0502020204030204" pitchFamily="34" charset="0"/>
                </a:endParaRPr>
              </a:p>
            </p:txBody>
          </p:sp>
          <p:sp>
            <p:nvSpPr>
              <p:cNvPr id="62" name="矩形 61">
                <a:extLst>
                  <a:ext uri="{FF2B5EF4-FFF2-40B4-BE49-F238E27FC236}">
                    <a16:creationId xmlns:a16="http://schemas.microsoft.com/office/drawing/2014/main" id="{C707FA6B-88A9-9BD4-BAF7-51AE90C79BBD}"/>
                  </a:ext>
                </a:extLst>
              </p:cNvPr>
              <p:cNvSpPr/>
              <p:nvPr/>
            </p:nvSpPr>
            <p:spPr>
              <a:xfrm>
                <a:off x="4723734" y="3032674"/>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location: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cpu:0</a:t>
                </a:r>
                <a:endParaRPr lang="zh-CN" altLang="en-US" i="1">
                  <a:solidFill>
                    <a:schemeClr val="tx1"/>
                  </a:solidFill>
                  <a:latin typeface="Calibri" panose="020F0502020204030204" pitchFamily="34" charset="0"/>
                  <a:cs typeface="Calibri" panose="020F0502020204030204" pitchFamily="34" charset="0"/>
                </a:endParaRPr>
              </a:p>
            </p:txBody>
          </p:sp>
          <p:sp>
            <p:nvSpPr>
              <p:cNvPr id="63" name="矩形 62">
                <a:extLst>
                  <a:ext uri="{FF2B5EF4-FFF2-40B4-BE49-F238E27FC236}">
                    <a16:creationId xmlns:a16="http://schemas.microsoft.com/office/drawing/2014/main" id="{FAFE2B5E-35F6-8649-0772-AC0FE39E6513}"/>
                  </a:ext>
                </a:extLst>
              </p:cNvPr>
              <p:cNvSpPr/>
              <p:nvPr/>
            </p:nvSpPr>
            <p:spPr>
              <a:xfrm>
                <a:off x="4723734" y="3251884"/>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transports: [</a:t>
                </a: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nvlink</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rdma</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tcp</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a:solidFill>
                    <a:schemeClr val="tx1"/>
                  </a:solidFill>
                  <a:latin typeface="Calibri" panose="020F0502020204030204" pitchFamily="34" charset="0"/>
                  <a:cs typeface="Calibri" panose="020F0502020204030204" pitchFamily="34" charset="0"/>
                </a:endParaRPr>
              </a:p>
            </p:txBody>
          </p:sp>
          <p:sp>
            <p:nvSpPr>
              <p:cNvPr id="64" name="矩形 63">
                <a:extLst>
                  <a:ext uri="{FF2B5EF4-FFF2-40B4-BE49-F238E27FC236}">
                    <a16:creationId xmlns:a16="http://schemas.microsoft.com/office/drawing/2014/main" id="{1D462A16-09B1-869C-B057-816F19039C0B}"/>
                  </a:ext>
                </a:extLst>
              </p:cNvPr>
              <p:cNvSpPr/>
              <p:nvPr/>
            </p:nvSpPr>
            <p:spPr>
              <a:xfrm>
                <a:off x="4724089" y="3470528"/>
                <a:ext cx="1706082" cy="50298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transport </a:t>
                </a:r>
              </a:p>
              <a:p>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specific </a:t>
                </a:r>
              </a:p>
              <a:p>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data</a:t>
                </a:r>
                <a:endParaRPr lang="zh-CN" altLang="en-US">
                  <a:solidFill>
                    <a:schemeClr val="tx1"/>
                  </a:solidFill>
                  <a:latin typeface="Calibri" panose="020F0502020204030204" pitchFamily="34" charset="0"/>
                  <a:cs typeface="Calibri" panose="020F0502020204030204" pitchFamily="34" charset="0"/>
                </a:endParaRPr>
              </a:p>
            </p:txBody>
          </p:sp>
        </p:grpSp>
        <p:sp>
          <p:nvSpPr>
            <p:cNvPr id="57" name="矩形 56">
              <a:extLst>
                <a:ext uri="{FF2B5EF4-FFF2-40B4-BE49-F238E27FC236}">
                  <a16:creationId xmlns:a16="http://schemas.microsoft.com/office/drawing/2014/main" id="{C8FBAB59-5A41-DF87-D4FD-344CC84E5CE2}"/>
                </a:ext>
              </a:extLst>
            </p:cNvPr>
            <p:cNvSpPr/>
            <p:nvPr/>
          </p:nvSpPr>
          <p:spPr>
            <a:xfrm>
              <a:off x="5374996" y="3470527"/>
              <a:ext cx="1054820" cy="19659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nvlink</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/handle</a:t>
              </a:r>
              <a:endParaRPr lang="zh-CN" altLang="en-US" i="1">
                <a:solidFill>
                  <a:schemeClr val="tx1"/>
                </a:solidFill>
                <a:latin typeface="Calibri" panose="020F0502020204030204" pitchFamily="34" charset="0"/>
                <a:cs typeface="Calibri" panose="020F0502020204030204" pitchFamily="34" charset="0"/>
              </a:endParaRPr>
            </a:p>
          </p:txBody>
        </p:sp>
        <p:sp>
          <p:nvSpPr>
            <p:cNvPr id="58" name="矩形 57">
              <a:extLst>
                <a:ext uri="{FF2B5EF4-FFF2-40B4-BE49-F238E27FC236}">
                  <a16:creationId xmlns:a16="http://schemas.microsoft.com/office/drawing/2014/main" id="{1A9F2315-7E6A-FA26-76B3-4712AFFCDE9A}"/>
                </a:ext>
              </a:extLst>
            </p:cNvPr>
            <p:cNvSpPr/>
            <p:nvPr/>
          </p:nvSpPr>
          <p:spPr>
            <a:xfrm>
              <a:off x="5374996" y="3667125"/>
              <a:ext cx="1054820" cy="19659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rdma</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rkeys</a:t>
              </a:r>
              <a:endParaRPr lang="zh-CN" altLang="en-US" i="1">
                <a:solidFill>
                  <a:schemeClr val="tx1"/>
                </a:solidFill>
                <a:latin typeface="Calibri" panose="020F0502020204030204" pitchFamily="34" charset="0"/>
                <a:cs typeface="Calibri" panose="020F0502020204030204" pitchFamily="34" charset="0"/>
              </a:endParaRPr>
            </a:p>
          </p:txBody>
        </p:sp>
        <p:sp>
          <p:nvSpPr>
            <p:cNvPr id="59" name="矩形 58">
              <a:extLst>
                <a:ext uri="{FF2B5EF4-FFF2-40B4-BE49-F238E27FC236}">
                  <a16:creationId xmlns:a16="http://schemas.microsoft.com/office/drawing/2014/main" id="{F189E27F-9105-E0DE-B2FB-0270CDFADF2E}"/>
                </a:ext>
              </a:extLst>
            </p:cNvPr>
            <p:cNvSpPr/>
            <p:nvPr/>
          </p:nvSpPr>
          <p:spPr>
            <a:xfrm>
              <a:off x="5374996" y="3862433"/>
              <a:ext cx="1054820" cy="11107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grpSp>
      <p:sp>
        <p:nvSpPr>
          <p:cNvPr id="11" name="矩形: 圆角 47">
            <a:extLst>
              <a:ext uri="{FF2B5EF4-FFF2-40B4-BE49-F238E27FC236}">
                <a16:creationId xmlns:a16="http://schemas.microsoft.com/office/drawing/2014/main" id="{F07E4A01-0D53-1578-C455-7CAE3BDEA257}"/>
              </a:ext>
            </a:extLst>
          </p:cNvPr>
          <p:cNvSpPr/>
          <p:nvPr/>
        </p:nvSpPr>
        <p:spPr>
          <a:xfrm>
            <a:off x="3262853" y="1481634"/>
            <a:ext cx="7129573" cy="457735"/>
          </a:xfrm>
          <a:prstGeom prst="roundRect">
            <a:avLst/>
          </a:prstGeom>
          <a:solidFill>
            <a:schemeClr val="bg1">
              <a:lumMod val="95000"/>
            </a:schemeClr>
          </a:solidFill>
          <a:ln w="12700"/>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zh-CN" altLang="en-US">
              <a:latin typeface="Calibri" panose="020F0502020204030204" pitchFamily="34" charset="0"/>
              <a:cs typeface="Calibri" panose="020F0502020204030204" pitchFamily="34" charset="0"/>
            </a:endParaRPr>
          </a:p>
        </p:txBody>
      </p:sp>
      <p:sp>
        <p:nvSpPr>
          <p:cNvPr id="12" name="文本框 11">
            <a:extLst>
              <a:ext uri="{FF2B5EF4-FFF2-40B4-BE49-F238E27FC236}">
                <a16:creationId xmlns:a16="http://schemas.microsoft.com/office/drawing/2014/main" id="{F7DCAAC5-5833-30D2-ED6E-51C30F81322F}"/>
              </a:ext>
            </a:extLst>
          </p:cNvPr>
          <p:cNvSpPr txBox="1"/>
          <p:nvPr/>
        </p:nvSpPr>
        <p:spPr>
          <a:xfrm>
            <a:off x="986966" y="1586856"/>
            <a:ext cx="1758986" cy="337568"/>
          </a:xfrm>
          <a:prstGeom prst="rect">
            <a:avLst/>
          </a:prstGeom>
          <a:noFill/>
        </p:spPr>
        <p:txBody>
          <a:bodyPr wrap="square" lIns="0" tIns="0" rIns="0" bIns="0" rtlCol="0">
            <a:spAutoFit/>
          </a:bodyPr>
          <a:lstStyle/>
          <a:p>
            <a:r>
              <a:rPr lang="en-US" altLang="zh-CN" sz="2000" b="1" dirty="0">
                <a:latin typeface="Calibri" panose="020F0502020204030204" pitchFamily="34" charset="0"/>
                <a:ea typeface="Calibri" panose="020F0502020204030204" pitchFamily="34" charset="0"/>
                <a:cs typeface="Calibri" panose="020F0502020204030204" pitchFamily="34" charset="0"/>
              </a:rPr>
              <a:t>Logical View</a:t>
            </a:r>
            <a:endParaRPr lang="zh-CN" altLang="en-US" sz="2000" b="1" dirty="0">
              <a:latin typeface="Calibri" panose="020F0502020204030204" pitchFamily="34" charset="0"/>
              <a:cs typeface="Calibri" panose="020F0502020204030204" pitchFamily="34" charset="0"/>
            </a:endParaRPr>
          </a:p>
        </p:txBody>
      </p:sp>
      <p:sp>
        <p:nvSpPr>
          <p:cNvPr id="13" name="矩形: 圆角 47">
            <a:extLst>
              <a:ext uri="{FF2B5EF4-FFF2-40B4-BE49-F238E27FC236}">
                <a16:creationId xmlns:a16="http://schemas.microsoft.com/office/drawing/2014/main" id="{DC096DCF-EF25-4017-E14D-BF1534C10D14}"/>
              </a:ext>
            </a:extLst>
          </p:cNvPr>
          <p:cNvSpPr/>
          <p:nvPr/>
        </p:nvSpPr>
        <p:spPr>
          <a:xfrm>
            <a:off x="3784776" y="1481634"/>
            <a:ext cx="1160198" cy="457735"/>
          </a:xfrm>
          <a:prstGeom prst="roundRect">
            <a:avLst/>
          </a:prstGeom>
          <a:solidFill>
            <a:schemeClr val="accent6">
              <a:lumMod val="20000"/>
              <a:lumOff val="80000"/>
            </a:schemeClr>
          </a:solidFill>
          <a:ln w="12700"/>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i="1">
                <a:latin typeface="Calibri" panose="020F0502020204030204" pitchFamily="34" charset="0"/>
                <a:ea typeface="Calibri" panose="020F0502020204030204" pitchFamily="34" charset="0"/>
                <a:cs typeface="Calibri" panose="020F0502020204030204" pitchFamily="34" charset="0"/>
              </a:rPr>
              <a:t>cpu:0</a:t>
            </a:r>
            <a:endParaRPr lang="zh-CN" altLang="en-US" i="1">
              <a:latin typeface="Calibri" panose="020F0502020204030204" pitchFamily="34" charset="0"/>
              <a:cs typeface="Calibri" panose="020F0502020204030204" pitchFamily="34" charset="0"/>
            </a:endParaRPr>
          </a:p>
        </p:txBody>
      </p:sp>
      <p:sp>
        <p:nvSpPr>
          <p:cNvPr id="14" name="矩形: 圆角 47">
            <a:extLst>
              <a:ext uri="{FF2B5EF4-FFF2-40B4-BE49-F238E27FC236}">
                <a16:creationId xmlns:a16="http://schemas.microsoft.com/office/drawing/2014/main" id="{2F89BFEC-3CEF-72A8-ADEC-0B27837A9405}"/>
              </a:ext>
            </a:extLst>
          </p:cNvPr>
          <p:cNvSpPr/>
          <p:nvPr/>
        </p:nvSpPr>
        <p:spPr>
          <a:xfrm>
            <a:off x="5472176" y="1481634"/>
            <a:ext cx="1160198" cy="457735"/>
          </a:xfrm>
          <a:prstGeom prst="roundRect">
            <a:avLst/>
          </a:prstGeom>
          <a:solidFill>
            <a:schemeClr val="accent6">
              <a:lumMod val="20000"/>
              <a:lumOff val="80000"/>
            </a:schemeClr>
          </a:solidFill>
          <a:ln w="12700"/>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i="1">
                <a:latin typeface="Calibri" panose="020F0502020204030204" pitchFamily="34" charset="0"/>
                <a:ea typeface="Calibri" panose="020F0502020204030204" pitchFamily="34" charset="0"/>
                <a:cs typeface="Calibri" panose="020F0502020204030204" pitchFamily="34" charset="0"/>
              </a:rPr>
              <a:t>cpu:1</a:t>
            </a:r>
            <a:endParaRPr lang="zh-CN" altLang="en-US" i="1">
              <a:latin typeface="Calibri" panose="020F0502020204030204" pitchFamily="34" charset="0"/>
              <a:cs typeface="Calibri" panose="020F0502020204030204" pitchFamily="34" charset="0"/>
            </a:endParaRPr>
          </a:p>
        </p:txBody>
      </p:sp>
      <p:sp>
        <p:nvSpPr>
          <p:cNvPr id="15" name="矩形: 圆角 47">
            <a:extLst>
              <a:ext uri="{FF2B5EF4-FFF2-40B4-BE49-F238E27FC236}">
                <a16:creationId xmlns:a16="http://schemas.microsoft.com/office/drawing/2014/main" id="{10089E2B-644B-4F24-9F71-1F55C5125F54}"/>
              </a:ext>
            </a:extLst>
          </p:cNvPr>
          <p:cNvSpPr/>
          <p:nvPr/>
        </p:nvSpPr>
        <p:spPr>
          <a:xfrm>
            <a:off x="7558245" y="1481631"/>
            <a:ext cx="784487" cy="457735"/>
          </a:xfrm>
          <a:prstGeom prst="roundRect">
            <a:avLst/>
          </a:prstGeom>
          <a:solidFill>
            <a:schemeClr val="accent4">
              <a:lumMod val="20000"/>
              <a:lumOff val="80000"/>
            </a:schemeClr>
          </a:solidFill>
          <a:ln w="12700"/>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i="1">
                <a:latin typeface="Calibri" panose="020F0502020204030204" pitchFamily="34" charset="0"/>
                <a:ea typeface="Calibri" panose="020F0502020204030204" pitchFamily="34" charset="0"/>
                <a:cs typeface="Calibri" panose="020F0502020204030204" pitchFamily="34" charset="0"/>
              </a:rPr>
              <a:t>cuda:0</a:t>
            </a:r>
            <a:endParaRPr lang="zh-CN" altLang="en-US" i="1">
              <a:latin typeface="Calibri" panose="020F0502020204030204" pitchFamily="34" charset="0"/>
              <a:cs typeface="Calibri" panose="020F0502020204030204" pitchFamily="34" charset="0"/>
            </a:endParaRPr>
          </a:p>
        </p:txBody>
      </p:sp>
      <p:sp>
        <p:nvSpPr>
          <p:cNvPr id="16" name="文本框 15">
            <a:extLst>
              <a:ext uri="{FF2B5EF4-FFF2-40B4-BE49-F238E27FC236}">
                <a16:creationId xmlns:a16="http://schemas.microsoft.com/office/drawing/2014/main" id="{D2D33143-8937-562E-288D-7795C34C094F}"/>
              </a:ext>
            </a:extLst>
          </p:cNvPr>
          <p:cNvSpPr txBox="1"/>
          <p:nvPr/>
        </p:nvSpPr>
        <p:spPr>
          <a:xfrm>
            <a:off x="986966" y="2397105"/>
            <a:ext cx="2071509" cy="337568"/>
          </a:xfrm>
          <a:prstGeom prst="rect">
            <a:avLst/>
          </a:prstGeom>
          <a:noFill/>
        </p:spPr>
        <p:txBody>
          <a:bodyPr wrap="square" lIns="0" tIns="0" rIns="0" bIns="0" rtlCol="0">
            <a:spAutoFit/>
          </a:bodyPr>
          <a:lstStyle/>
          <a:p>
            <a:r>
              <a:rPr lang="en-US" altLang="zh-CN" sz="2000" b="1">
                <a:latin typeface="Calibri" panose="020F0502020204030204" pitchFamily="34" charset="0"/>
                <a:ea typeface="Calibri" panose="020F0502020204030204" pitchFamily="34" charset="0"/>
                <a:cs typeface="Calibri" panose="020F0502020204030204" pitchFamily="34" charset="0"/>
              </a:rPr>
              <a:t>Metadata View</a:t>
            </a:r>
            <a:endParaRPr lang="zh-CN" altLang="en-US" sz="2000" b="1">
              <a:latin typeface="Calibri" panose="020F0502020204030204" pitchFamily="34" charset="0"/>
              <a:cs typeface="Calibri" panose="020F0502020204030204" pitchFamily="34" charset="0"/>
            </a:endParaRPr>
          </a:p>
        </p:txBody>
      </p:sp>
      <p:sp>
        <p:nvSpPr>
          <p:cNvPr id="17" name="矩形 16">
            <a:extLst>
              <a:ext uri="{FF2B5EF4-FFF2-40B4-BE49-F238E27FC236}">
                <a16:creationId xmlns:a16="http://schemas.microsoft.com/office/drawing/2014/main" id="{A9A21CCC-5D0D-BCFF-9774-6F8D4C75EB93}"/>
              </a:ext>
            </a:extLst>
          </p:cNvPr>
          <p:cNvSpPr/>
          <p:nvPr/>
        </p:nvSpPr>
        <p:spPr>
          <a:xfrm>
            <a:off x="4832105" y="2336799"/>
            <a:ext cx="2217046" cy="36104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name: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node050:12345</a:t>
            </a:r>
            <a:endParaRPr lang="zh-CN" altLang="en-US" i="1" dirty="0">
              <a:solidFill>
                <a:schemeClr val="accent5">
                  <a:lumMod val="75000"/>
                </a:schemeClr>
              </a:solidFill>
              <a:latin typeface="Calibri" panose="020F0502020204030204" pitchFamily="34" charset="0"/>
              <a:cs typeface="Calibri" panose="020F0502020204030204" pitchFamily="34" charset="0"/>
            </a:endParaRPr>
          </a:p>
        </p:txBody>
      </p:sp>
      <p:sp>
        <p:nvSpPr>
          <p:cNvPr id="18" name="矩形 17">
            <a:extLst>
              <a:ext uri="{FF2B5EF4-FFF2-40B4-BE49-F238E27FC236}">
                <a16:creationId xmlns:a16="http://schemas.microsoft.com/office/drawing/2014/main" id="{0C3C3EDB-40C5-EEA9-F8B1-984B4474E0D7}"/>
              </a:ext>
            </a:extLst>
          </p:cNvPr>
          <p:cNvSpPr/>
          <p:nvPr/>
        </p:nvSpPr>
        <p:spPr>
          <a:xfrm>
            <a:off x="4832107" y="2691583"/>
            <a:ext cx="2217050" cy="36680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type: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memory</a:t>
            </a:r>
            <a:r>
              <a:rPr lang="zh-CN" altLang="en-US" dirty="0">
                <a:solidFill>
                  <a:schemeClr val="tx1"/>
                </a:solidFill>
                <a:latin typeface="Calibri" panose="020F0502020204030204" pitchFamily="34" charset="0"/>
                <a:cs typeface="Calibri" panose="020F0502020204030204" pitchFamily="34" charset="0"/>
              </a:rPr>
              <a:t> </a:t>
            </a:r>
          </a:p>
        </p:txBody>
      </p:sp>
      <p:sp>
        <p:nvSpPr>
          <p:cNvPr id="19" name="矩形 18">
            <a:extLst>
              <a:ext uri="{FF2B5EF4-FFF2-40B4-BE49-F238E27FC236}">
                <a16:creationId xmlns:a16="http://schemas.microsoft.com/office/drawing/2014/main" id="{07F11EE9-D590-B9D6-24AD-FDD1952E70BB}"/>
              </a:ext>
            </a:extLst>
          </p:cNvPr>
          <p:cNvSpPr/>
          <p:nvPr/>
        </p:nvSpPr>
        <p:spPr>
          <a:xfrm>
            <a:off x="4832100" y="3052624"/>
            <a:ext cx="2217050" cy="363434"/>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topology</a:t>
            </a:r>
            <a:endParaRPr lang="zh-CN" altLang="en-US">
              <a:solidFill>
                <a:schemeClr val="tx1"/>
              </a:solidFill>
              <a:latin typeface="Calibri" panose="020F0502020204030204" pitchFamily="34" charset="0"/>
              <a:cs typeface="Calibri" panose="020F0502020204030204" pitchFamily="34" charset="0"/>
            </a:endParaRPr>
          </a:p>
        </p:txBody>
      </p:sp>
      <p:sp>
        <p:nvSpPr>
          <p:cNvPr id="20" name="矩形 19">
            <a:extLst>
              <a:ext uri="{FF2B5EF4-FFF2-40B4-BE49-F238E27FC236}">
                <a16:creationId xmlns:a16="http://schemas.microsoft.com/office/drawing/2014/main" id="{D3EB3B81-6825-A1B9-2D88-DFD03DF935EE}"/>
              </a:ext>
            </a:extLst>
          </p:cNvPr>
          <p:cNvSpPr/>
          <p:nvPr/>
        </p:nvSpPr>
        <p:spPr>
          <a:xfrm>
            <a:off x="4832102" y="3416059"/>
            <a:ext cx="2217050" cy="36343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buffers</a:t>
            </a:r>
            <a:endParaRPr lang="zh-CN" altLang="en-US">
              <a:solidFill>
                <a:schemeClr val="tx1"/>
              </a:solidFill>
              <a:latin typeface="Calibri" panose="020F0502020204030204" pitchFamily="34" charset="0"/>
              <a:cs typeface="Calibri" panose="020F0502020204030204" pitchFamily="34" charset="0"/>
            </a:endParaRPr>
          </a:p>
        </p:txBody>
      </p:sp>
      <p:sp>
        <p:nvSpPr>
          <p:cNvPr id="21" name="矩形 20">
            <a:extLst>
              <a:ext uri="{FF2B5EF4-FFF2-40B4-BE49-F238E27FC236}">
                <a16:creationId xmlns:a16="http://schemas.microsoft.com/office/drawing/2014/main" id="{22DEBEF9-C3C0-EB51-C1E6-DDFC5CAB5E7C}"/>
              </a:ext>
            </a:extLst>
          </p:cNvPr>
          <p:cNvSpPr/>
          <p:nvPr/>
        </p:nvSpPr>
        <p:spPr>
          <a:xfrm>
            <a:off x="4832098" y="3779495"/>
            <a:ext cx="2217050" cy="36104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devices</a:t>
            </a:r>
            <a:endParaRPr lang="zh-CN" altLang="en-US">
              <a:solidFill>
                <a:schemeClr val="tx1"/>
              </a:solidFill>
              <a:latin typeface="Calibri" panose="020F0502020204030204" pitchFamily="34" charset="0"/>
              <a:cs typeface="Calibri" panose="020F0502020204030204" pitchFamily="34" charset="0"/>
            </a:endParaRPr>
          </a:p>
        </p:txBody>
      </p:sp>
      <p:cxnSp>
        <p:nvCxnSpPr>
          <p:cNvPr id="22" name="直接箭头连接符 21">
            <a:extLst>
              <a:ext uri="{FF2B5EF4-FFF2-40B4-BE49-F238E27FC236}">
                <a16:creationId xmlns:a16="http://schemas.microsoft.com/office/drawing/2014/main" id="{4F716EB1-1A6A-9F88-4F77-A18CC6AB2461}"/>
              </a:ext>
            </a:extLst>
          </p:cNvPr>
          <p:cNvCxnSpPr>
            <a:cxnSpLocks/>
            <a:stCxn id="20" idx="3"/>
            <a:endCxn id="51" idx="1"/>
          </p:cNvCxnSpPr>
          <p:nvPr/>
        </p:nvCxnSpPr>
        <p:spPr>
          <a:xfrm flipV="1">
            <a:off x="7049152" y="3597192"/>
            <a:ext cx="1139377" cy="586"/>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grpSp>
        <p:nvGrpSpPr>
          <p:cNvPr id="23" name="组合 22">
            <a:extLst>
              <a:ext uri="{FF2B5EF4-FFF2-40B4-BE49-F238E27FC236}">
                <a16:creationId xmlns:a16="http://schemas.microsoft.com/office/drawing/2014/main" id="{59F0DE58-C498-770B-81DF-73318117780D}"/>
              </a:ext>
            </a:extLst>
          </p:cNvPr>
          <p:cNvGrpSpPr/>
          <p:nvPr/>
        </p:nvGrpSpPr>
        <p:grpSpPr>
          <a:xfrm>
            <a:off x="8188529" y="3415475"/>
            <a:ext cx="2819849" cy="2280386"/>
            <a:chOff x="4723734" y="2593531"/>
            <a:chExt cx="1706437" cy="1379980"/>
          </a:xfrm>
        </p:grpSpPr>
        <p:grpSp>
          <p:nvGrpSpPr>
            <p:cNvPr id="47" name="组合 46">
              <a:extLst>
                <a:ext uri="{FF2B5EF4-FFF2-40B4-BE49-F238E27FC236}">
                  <a16:creationId xmlns:a16="http://schemas.microsoft.com/office/drawing/2014/main" id="{C2FC895B-CB5C-28F4-D15C-59817DBCDD57}"/>
                </a:ext>
              </a:extLst>
            </p:cNvPr>
            <p:cNvGrpSpPr/>
            <p:nvPr/>
          </p:nvGrpSpPr>
          <p:grpSpPr>
            <a:xfrm>
              <a:off x="4723734" y="2593531"/>
              <a:ext cx="1706437" cy="1379980"/>
              <a:chOff x="4723734" y="2593531"/>
              <a:chExt cx="1706437" cy="1379980"/>
            </a:xfrm>
          </p:grpSpPr>
          <p:sp>
            <p:nvSpPr>
              <p:cNvPr id="51" name="矩形 50">
                <a:extLst>
                  <a:ext uri="{FF2B5EF4-FFF2-40B4-BE49-F238E27FC236}">
                    <a16:creationId xmlns:a16="http://schemas.microsoft.com/office/drawing/2014/main" id="{618C094F-F66F-09AB-632F-2309186C9BAB}"/>
                  </a:ext>
                </a:extLst>
              </p:cNvPr>
              <p:cNvSpPr/>
              <p:nvPr/>
            </p:nvSpPr>
            <p:spPr>
              <a:xfrm>
                <a:off x="4723734" y="2593531"/>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address</a:t>
                </a:r>
                <a:endParaRPr lang="zh-CN" altLang="en-US">
                  <a:solidFill>
                    <a:schemeClr val="tx1"/>
                  </a:solidFill>
                  <a:latin typeface="Calibri" panose="020F0502020204030204" pitchFamily="34" charset="0"/>
                  <a:cs typeface="Calibri" panose="020F0502020204030204" pitchFamily="34" charset="0"/>
                </a:endParaRPr>
              </a:p>
            </p:txBody>
          </p:sp>
          <p:sp>
            <p:nvSpPr>
              <p:cNvPr id="52" name="矩形 51">
                <a:extLst>
                  <a:ext uri="{FF2B5EF4-FFF2-40B4-BE49-F238E27FC236}">
                    <a16:creationId xmlns:a16="http://schemas.microsoft.com/office/drawing/2014/main" id="{63864CFA-59BA-AC48-922F-F7F77EA12AD7}"/>
                  </a:ext>
                </a:extLst>
              </p:cNvPr>
              <p:cNvSpPr/>
              <p:nvPr/>
            </p:nvSpPr>
            <p:spPr>
              <a:xfrm>
                <a:off x="4723734" y="2813466"/>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length</a:t>
                </a:r>
                <a:endParaRPr lang="zh-CN" altLang="en-US">
                  <a:solidFill>
                    <a:schemeClr val="tx1"/>
                  </a:solidFill>
                  <a:latin typeface="Calibri" panose="020F0502020204030204" pitchFamily="34" charset="0"/>
                  <a:cs typeface="Calibri" panose="020F0502020204030204" pitchFamily="34" charset="0"/>
                </a:endParaRPr>
              </a:p>
            </p:txBody>
          </p:sp>
          <p:sp>
            <p:nvSpPr>
              <p:cNvPr id="53" name="矩形 52">
                <a:extLst>
                  <a:ext uri="{FF2B5EF4-FFF2-40B4-BE49-F238E27FC236}">
                    <a16:creationId xmlns:a16="http://schemas.microsoft.com/office/drawing/2014/main" id="{AF6BB416-EBA6-24D2-9061-8E619EB6A1A1}"/>
                  </a:ext>
                </a:extLst>
              </p:cNvPr>
              <p:cNvSpPr/>
              <p:nvPr/>
            </p:nvSpPr>
            <p:spPr>
              <a:xfrm>
                <a:off x="4723734" y="3032674"/>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location: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cpu:0</a:t>
                </a:r>
                <a:endParaRPr lang="zh-CN" altLang="en-US" i="1" dirty="0">
                  <a:solidFill>
                    <a:schemeClr val="accent5">
                      <a:lumMod val="75000"/>
                    </a:schemeClr>
                  </a:solidFill>
                  <a:latin typeface="Calibri" panose="020F0502020204030204" pitchFamily="34" charset="0"/>
                  <a:cs typeface="Calibri" panose="020F0502020204030204" pitchFamily="34" charset="0"/>
                </a:endParaRPr>
              </a:p>
            </p:txBody>
          </p:sp>
          <p:sp>
            <p:nvSpPr>
              <p:cNvPr id="54" name="矩形 53">
                <a:extLst>
                  <a:ext uri="{FF2B5EF4-FFF2-40B4-BE49-F238E27FC236}">
                    <a16:creationId xmlns:a16="http://schemas.microsoft.com/office/drawing/2014/main" id="{09BCAE9D-3004-FA56-4DDC-3286A5A65F8C}"/>
                  </a:ext>
                </a:extLst>
              </p:cNvPr>
              <p:cNvSpPr/>
              <p:nvPr/>
            </p:nvSpPr>
            <p:spPr>
              <a:xfrm>
                <a:off x="4723734" y="3251884"/>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transports: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a:t>
                </a:r>
                <a:r>
                  <a:rPr lang="en-US" altLang="zh-CN" i="1" dirty="0" err="1">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nvlink</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US" altLang="zh-CN" i="1" dirty="0" err="1">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rdma</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 </a:t>
                </a:r>
                <a:r>
                  <a:rPr lang="en-US" altLang="zh-CN" i="1" dirty="0" err="1">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tcp</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a:t>
                </a:r>
                <a:endParaRPr lang="zh-CN" altLang="en-US" i="1" dirty="0">
                  <a:solidFill>
                    <a:schemeClr val="accent5">
                      <a:lumMod val="75000"/>
                    </a:schemeClr>
                  </a:solidFill>
                  <a:latin typeface="Calibri" panose="020F0502020204030204" pitchFamily="34" charset="0"/>
                  <a:cs typeface="Calibri" panose="020F0502020204030204" pitchFamily="34" charset="0"/>
                </a:endParaRPr>
              </a:p>
            </p:txBody>
          </p:sp>
          <p:sp>
            <p:nvSpPr>
              <p:cNvPr id="55" name="矩形 54">
                <a:extLst>
                  <a:ext uri="{FF2B5EF4-FFF2-40B4-BE49-F238E27FC236}">
                    <a16:creationId xmlns:a16="http://schemas.microsoft.com/office/drawing/2014/main" id="{B4C155AD-5CBC-5B44-186B-373C997B5D06}"/>
                  </a:ext>
                </a:extLst>
              </p:cNvPr>
              <p:cNvSpPr/>
              <p:nvPr/>
            </p:nvSpPr>
            <p:spPr>
              <a:xfrm>
                <a:off x="4724089" y="3470528"/>
                <a:ext cx="1706082" cy="50298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54000" tIns="0" rIns="0" bIns="0" rtlCol="0" anchor="ctr"/>
              <a:lstStyle/>
              <a:p>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transport </a:t>
                </a:r>
              </a:p>
              <a:p>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specific </a:t>
                </a:r>
              </a:p>
              <a:p>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data</a:t>
                </a:r>
                <a:endParaRPr lang="zh-CN" altLang="en-US">
                  <a:solidFill>
                    <a:schemeClr val="tx1"/>
                  </a:solidFill>
                  <a:latin typeface="Calibri" panose="020F0502020204030204" pitchFamily="34" charset="0"/>
                  <a:cs typeface="Calibri" panose="020F0502020204030204" pitchFamily="34" charset="0"/>
                </a:endParaRPr>
              </a:p>
            </p:txBody>
          </p:sp>
        </p:grpSp>
        <p:sp>
          <p:nvSpPr>
            <p:cNvPr id="48" name="矩形 47">
              <a:extLst>
                <a:ext uri="{FF2B5EF4-FFF2-40B4-BE49-F238E27FC236}">
                  <a16:creationId xmlns:a16="http://schemas.microsoft.com/office/drawing/2014/main" id="{D3631A76-402F-E11F-8F54-027775AA786F}"/>
                </a:ext>
              </a:extLst>
            </p:cNvPr>
            <p:cNvSpPr/>
            <p:nvPr/>
          </p:nvSpPr>
          <p:spPr>
            <a:xfrm>
              <a:off x="5374996" y="3470527"/>
              <a:ext cx="1054820" cy="19659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nvlink</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/handle</a:t>
              </a:r>
              <a:endParaRPr lang="zh-CN" altLang="en-US" i="1">
                <a:solidFill>
                  <a:schemeClr val="tx1"/>
                </a:solidFill>
                <a:latin typeface="Calibri" panose="020F0502020204030204" pitchFamily="34" charset="0"/>
                <a:cs typeface="Calibri" panose="020F0502020204030204" pitchFamily="34" charset="0"/>
              </a:endParaRPr>
            </a:p>
          </p:txBody>
        </p:sp>
        <p:sp>
          <p:nvSpPr>
            <p:cNvPr id="49" name="矩形 48">
              <a:extLst>
                <a:ext uri="{FF2B5EF4-FFF2-40B4-BE49-F238E27FC236}">
                  <a16:creationId xmlns:a16="http://schemas.microsoft.com/office/drawing/2014/main" id="{C60D6197-CE29-839A-30F7-E4091BF2F9D3}"/>
                </a:ext>
              </a:extLst>
            </p:cNvPr>
            <p:cNvSpPr/>
            <p:nvPr/>
          </p:nvSpPr>
          <p:spPr>
            <a:xfrm>
              <a:off x="5374996" y="3667125"/>
              <a:ext cx="1054820" cy="19659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rdma</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rkeys</a:t>
              </a:r>
              <a:endParaRPr lang="zh-CN" altLang="en-US" i="1">
                <a:solidFill>
                  <a:schemeClr val="tx1"/>
                </a:solidFill>
                <a:latin typeface="Calibri" panose="020F0502020204030204" pitchFamily="34" charset="0"/>
                <a:cs typeface="Calibri" panose="020F0502020204030204" pitchFamily="34" charset="0"/>
              </a:endParaRPr>
            </a:p>
          </p:txBody>
        </p:sp>
        <p:sp>
          <p:nvSpPr>
            <p:cNvPr id="50" name="矩形 49">
              <a:extLst>
                <a:ext uri="{FF2B5EF4-FFF2-40B4-BE49-F238E27FC236}">
                  <a16:creationId xmlns:a16="http://schemas.microsoft.com/office/drawing/2014/main" id="{76499A8E-4690-F36F-204A-E62FAC35CBB4}"/>
                </a:ext>
              </a:extLst>
            </p:cNvPr>
            <p:cNvSpPr/>
            <p:nvPr/>
          </p:nvSpPr>
          <p:spPr>
            <a:xfrm>
              <a:off x="5374996" y="3862433"/>
              <a:ext cx="1054820" cy="11107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grpSp>
      <p:grpSp>
        <p:nvGrpSpPr>
          <p:cNvPr id="24" name="组合 23">
            <a:extLst>
              <a:ext uri="{FF2B5EF4-FFF2-40B4-BE49-F238E27FC236}">
                <a16:creationId xmlns:a16="http://schemas.microsoft.com/office/drawing/2014/main" id="{6BAEFCC1-8AB2-FA2F-0F19-C58625643943}"/>
              </a:ext>
            </a:extLst>
          </p:cNvPr>
          <p:cNvGrpSpPr/>
          <p:nvPr/>
        </p:nvGrpSpPr>
        <p:grpSpPr>
          <a:xfrm>
            <a:off x="4117329" y="4481150"/>
            <a:ext cx="2931817" cy="1383960"/>
            <a:chOff x="3849002" y="3230548"/>
            <a:chExt cx="1774195" cy="837506"/>
          </a:xfrm>
        </p:grpSpPr>
        <p:sp>
          <p:nvSpPr>
            <p:cNvPr id="42" name="矩形 41">
              <a:extLst>
                <a:ext uri="{FF2B5EF4-FFF2-40B4-BE49-F238E27FC236}">
                  <a16:creationId xmlns:a16="http://schemas.microsoft.com/office/drawing/2014/main" id="{60128221-0DFE-D89B-1E00-A35DA93E8278}"/>
                </a:ext>
              </a:extLst>
            </p:cNvPr>
            <p:cNvSpPr/>
            <p:nvPr/>
          </p:nvSpPr>
          <p:spPr>
            <a:xfrm>
              <a:off x="3849002" y="3230548"/>
              <a:ext cx="1773839"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name: </a:t>
              </a:r>
              <a:r>
                <a:rPr lang="en-US" altLang="zh-CN" i="1">
                  <a:solidFill>
                    <a:schemeClr val="tx1"/>
                  </a:solidFill>
                  <a:latin typeface="Calibri" panose="020F0502020204030204" pitchFamily="34" charset="0"/>
                  <a:ea typeface="Calibri" panose="020F0502020204030204" pitchFamily="34" charset="0"/>
                  <a:cs typeface="Calibri" panose="020F0502020204030204" pitchFamily="34" charset="0"/>
                </a:rPr>
                <a:t>mlx5_0</a:t>
              </a:r>
              <a:endParaRPr lang="zh-CN" altLang="en-US" i="1">
                <a:solidFill>
                  <a:schemeClr val="tx1"/>
                </a:solidFill>
                <a:latin typeface="Calibri" panose="020F0502020204030204" pitchFamily="34" charset="0"/>
                <a:cs typeface="Calibri" panose="020F0502020204030204" pitchFamily="34" charset="0"/>
              </a:endParaRPr>
            </a:p>
          </p:txBody>
        </p:sp>
        <p:sp>
          <p:nvSpPr>
            <p:cNvPr id="43" name="矩形 42">
              <a:extLst>
                <a:ext uri="{FF2B5EF4-FFF2-40B4-BE49-F238E27FC236}">
                  <a16:creationId xmlns:a16="http://schemas.microsoft.com/office/drawing/2014/main" id="{1B6D98A3-DB94-1F51-A4C2-44CC71A26AA9}"/>
                </a:ext>
              </a:extLst>
            </p:cNvPr>
            <p:cNvSpPr/>
            <p:nvPr/>
          </p:nvSpPr>
          <p:spPr>
            <a:xfrm>
              <a:off x="3916760" y="3450483"/>
              <a:ext cx="1706082"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type: </a:t>
              </a:r>
              <a:r>
                <a:rPr lang="en-US" altLang="zh-CN" i="1" err="1">
                  <a:solidFill>
                    <a:schemeClr val="tx1"/>
                  </a:solidFill>
                  <a:latin typeface="Calibri" panose="020F0502020204030204" pitchFamily="34" charset="0"/>
                  <a:ea typeface="Calibri" panose="020F0502020204030204" pitchFamily="34" charset="0"/>
                  <a:cs typeface="Calibri" panose="020F0502020204030204" pitchFamily="34" charset="0"/>
                </a:rPr>
                <a:t>rdma</a:t>
              </a:r>
              <a:endParaRPr lang="zh-CN" altLang="en-US" i="1">
                <a:solidFill>
                  <a:schemeClr val="tx1"/>
                </a:solidFill>
                <a:latin typeface="Calibri" panose="020F0502020204030204" pitchFamily="34" charset="0"/>
                <a:cs typeface="Calibri" panose="020F0502020204030204" pitchFamily="34" charset="0"/>
              </a:endParaRPr>
            </a:p>
          </p:txBody>
        </p:sp>
        <p:sp>
          <p:nvSpPr>
            <p:cNvPr id="44" name="矩形 43">
              <a:extLst>
                <a:ext uri="{FF2B5EF4-FFF2-40B4-BE49-F238E27FC236}">
                  <a16:creationId xmlns:a16="http://schemas.microsoft.com/office/drawing/2014/main" id="{3A3D891A-E9A7-3653-119F-6D79A6171816}"/>
                </a:ext>
              </a:extLst>
            </p:cNvPr>
            <p:cNvSpPr/>
            <p:nvPr/>
          </p:nvSpPr>
          <p:spPr>
            <a:xfrm>
              <a:off x="3917115" y="3668998"/>
              <a:ext cx="1706082" cy="399056"/>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nSpc>
                  <a:spcPts val="1000"/>
                </a:lnSpc>
              </a:pP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transport </a:t>
              </a:r>
            </a:p>
            <a:p>
              <a:pPr>
                <a:lnSpc>
                  <a:spcPts val="1000"/>
                </a:lnSpc>
              </a:pP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specific </a:t>
              </a:r>
            </a:p>
            <a:p>
              <a:pPr>
                <a:lnSpc>
                  <a:spcPts val="1000"/>
                </a:lnSpc>
              </a:pP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data</a:t>
              </a:r>
              <a:endParaRPr lang="zh-CN" altLang="en-US">
                <a:solidFill>
                  <a:schemeClr val="tx1"/>
                </a:solidFill>
                <a:latin typeface="Calibri" panose="020F0502020204030204" pitchFamily="34" charset="0"/>
                <a:cs typeface="Calibri" panose="020F0502020204030204" pitchFamily="34" charset="0"/>
              </a:endParaRPr>
            </a:p>
          </p:txBody>
        </p:sp>
        <p:sp>
          <p:nvSpPr>
            <p:cNvPr id="45" name="矩形 44">
              <a:extLst>
                <a:ext uri="{FF2B5EF4-FFF2-40B4-BE49-F238E27FC236}">
                  <a16:creationId xmlns:a16="http://schemas.microsoft.com/office/drawing/2014/main" id="{A0D650A9-039D-F62E-12D5-7DB93DDE457F}"/>
                </a:ext>
              </a:extLst>
            </p:cNvPr>
            <p:cNvSpPr/>
            <p:nvPr/>
          </p:nvSpPr>
          <p:spPr>
            <a:xfrm>
              <a:off x="4568022" y="3671742"/>
              <a:ext cx="1054820" cy="19659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rdma</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US" altLang="zh-CN" err="1">
                  <a:solidFill>
                    <a:schemeClr val="tx1"/>
                  </a:solidFill>
                  <a:latin typeface="Calibri" panose="020F0502020204030204" pitchFamily="34" charset="0"/>
                  <a:ea typeface="Calibri" panose="020F0502020204030204" pitchFamily="34" charset="0"/>
                  <a:cs typeface="Calibri" panose="020F0502020204030204" pitchFamily="34" charset="0"/>
                </a:rPr>
                <a:t>lid,gid</a:t>
              </a: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sp>
          <p:nvSpPr>
            <p:cNvPr id="46" name="矩形 45">
              <a:extLst>
                <a:ext uri="{FF2B5EF4-FFF2-40B4-BE49-F238E27FC236}">
                  <a16:creationId xmlns:a16="http://schemas.microsoft.com/office/drawing/2014/main" id="{47E28065-6E33-8A49-F022-34503F5661BC}"/>
                </a:ext>
              </a:extLst>
            </p:cNvPr>
            <p:cNvSpPr/>
            <p:nvPr/>
          </p:nvSpPr>
          <p:spPr>
            <a:xfrm>
              <a:off x="4568022" y="3871456"/>
              <a:ext cx="1054820" cy="196597"/>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en-US" altLang="zh-CN">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a:solidFill>
                  <a:schemeClr val="tx1"/>
                </a:solidFill>
                <a:latin typeface="Calibri" panose="020F0502020204030204" pitchFamily="34" charset="0"/>
                <a:cs typeface="Calibri" panose="020F0502020204030204" pitchFamily="34" charset="0"/>
              </a:endParaRPr>
            </a:p>
          </p:txBody>
        </p:sp>
      </p:grpSp>
      <p:cxnSp>
        <p:nvCxnSpPr>
          <p:cNvPr id="25" name="直接箭头连接符 24">
            <a:extLst>
              <a:ext uri="{FF2B5EF4-FFF2-40B4-BE49-F238E27FC236}">
                <a16:creationId xmlns:a16="http://schemas.microsoft.com/office/drawing/2014/main" id="{C490C5D2-047A-600B-C0DC-0F10BB1CC531}"/>
              </a:ext>
            </a:extLst>
          </p:cNvPr>
          <p:cNvCxnSpPr>
            <a:cxnSpLocks/>
            <a:stCxn id="21" idx="2"/>
          </p:cNvCxnSpPr>
          <p:nvPr/>
        </p:nvCxnSpPr>
        <p:spPr>
          <a:xfrm>
            <a:off x="5940623" y="4140536"/>
            <a:ext cx="0" cy="340614"/>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grpSp>
        <p:nvGrpSpPr>
          <p:cNvPr id="26" name="组合 25">
            <a:extLst>
              <a:ext uri="{FF2B5EF4-FFF2-40B4-BE49-F238E27FC236}">
                <a16:creationId xmlns:a16="http://schemas.microsoft.com/office/drawing/2014/main" id="{63B88BA0-32FB-963A-77B6-1EA86A4212F7}"/>
              </a:ext>
            </a:extLst>
          </p:cNvPr>
          <p:cNvGrpSpPr/>
          <p:nvPr/>
        </p:nvGrpSpPr>
        <p:grpSpPr>
          <a:xfrm>
            <a:off x="4058651" y="4554878"/>
            <a:ext cx="2931817" cy="1497953"/>
            <a:chOff x="3849002" y="3230548"/>
            <a:chExt cx="1774195" cy="906489"/>
          </a:xfrm>
        </p:grpSpPr>
        <p:sp>
          <p:nvSpPr>
            <p:cNvPr id="37" name="矩形 36">
              <a:extLst>
                <a:ext uri="{FF2B5EF4-FFF2-40B4-BE49-F238E27FC236}">
                  <a16:creationId xmlns:a16="http://schemas.microsoft.com/office/drawing/2014/main" id="{406FEEF9-9ACD-5DB3-B557-CA6475DE3EC0}"/>
                </a:ext>
              </a:extLst>
            </p:cNvPr>
            <p:cNvSpPr/>
            <p:nvPr/>
          </p:nvSpPr>
          <p:spPr>
            <a:xfrm>
              <a:off x="3849002" y="3230548"/>
              <a:ext cx="177384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name: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mlx5_0</a:t>
              </a:r>
              <a:endParaRPr lang="zh-CN" altLang="en-US" i="1" dirty="0">
                <a:solidFill>
                  <a:schemeClr val="accent5">
                    <a:lumMod val="75000"/>
                  </a:schemeClr>
                </a:solidFill>
                <a:latin typeface="Calibri" panose="020F0502020204030204" pitchFamily="34" charset="0"/>
                <a:cs typeface="Calibri" panose="020F0502020204030204" pitchFamily="34" charset="0"/>
              </a:endParaRPr>
            </a:p>
          </p:txBody>
        </p:sp>
        <p:sp>
          <p:nvSpPr>
            <p:cNvPr id="38" name="矩形 37">
              <a:extLst>
                <a:ext uri="{FF2B5EF4-FFF2-40B4-BE49-F238E27FC236}">
                  <a16:creationId xmlns:a16="http://schemas.microsoft.com/office/drawing/2014/main" id="{74E86743-10F7-11F2-52EF-9FEA6DCA7CB7}"/>
                </a:ext>
              </a:extLst>
            </p:cNvPr>
            <p:cNvSpPr/>
            <p:nvPr/>
          </p:nvSpPr>
          <p:spPr>
            <a:xfrm>
              <a:off x="3849002" y="3450483"/>
              <a:ext cx="177384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type: </a:t>
              </a:r>
              <a:r>
                <a:rPr lang="en-US" altLang="zh-CN" i="1" dirty="0" err="1">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rdma</a:t>
              </a:r>
              <a:endParaRPr lang="zh-CN" altLang="en-US" i="1" dirty="0">
                <a:solidFill>
                  <a:schemeClr val="accent5">
                    <a:lumMod val="75000"/>
                  </a:schemeClr>
                </a:solidFill>
                <a:latin typeface="Calibri" panose="020F0502020204030204" pitchFamily="34" charset="0"/>
                <a:cs typeface="Calibri" panose="020F0502020204030204" pitchFamily="34" charset="0"/>
              </a:endParaRPr>
            </a:p>
          </p:txBody>
        </p:sp>
        <p:sp>
          <p:nvSpPr>
            <p:cNvPr id="39" name="矩形 38">
              <a:extLst>
                <a:ext uri="{FF2B5EF4-FFF2-40B4-BE49-F238E27FC236}">
                  <a16:creationId xmlns:a16="http://schemas.microsoft.com/office/drawing/2014/main" id="{A9AEE6E9-D9B2-C8B6-6E84-7E9E668F0EE7}"/>
                </a:ext>
              </a:extLst>
            </p:cNvPr>
            <p:cNvSpPr/>
            <p:nvPr/>
          </p:nvSpPr>
          <p:spPr>
            <a:xfrm>
              <a:off x="3849357" y="3668998"/>
              <a:ext cx="1773840" cy="467396"/>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 transport </a:t>
              </a:r>
            </a:p>
            <a:p>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 specific </a:t>
              </a:r>
            </a:p>
            <a:p>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 data</a:t>
              </a:r>
              <a:endParaRPr lang="zh-CN" altLang="en-US" dirty="0">
                <a:solidFill>
                  <a:schemeClr val="tx1"/>
                </a:solidFill>
                <a:latin typeface="Calibri" panose="020F0502020204030204" pitchFamily="34" charset="0"/>
                <a:cs typeface="Calibri" panose="020F0502020204030204" pitchFamily="34" charset="0"/>
              </a:endParaRPr>
            </a:p>
          </p:txBody>
        </p:sp>
        <p:sp>
          <p:nvSpPr>
            <p:cNvPr id="40" name="矩形 39">
              <a:extLst>
                <a:ext uri="{FF2B5EF4-FFF2-40B4-BE49-F238E27FC236}">
                  <a16:creationId xmlns:a16="http://schemas.microsoft.com/office/drawing/2014/main" id="{59FE9DB6-DDA1-4136-17BA-B4D7E077211C}"/>
                </a:ext>
              </a:extLst>
            </p:cNvPr>
            <p:cNvSpPr/>
            <p:nvPr/>
          </p:nvSpPr>
          <p:spPr>
            <a:xfrm>
              <a:off x="4465648" y="3671742"/>
              <a:ext cx="1157194" cy="26558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err="1">
                  <a:solidFill>
                    <a:schemeClr val="tx1"/>
                  </a:solidFill>
                  <a:latin typeface="Calibri" panose="020F0502020204030204" pitchFamily="34" charset="0"/>
                  <a:ea typeface="Calibri" panose="020F0502020204030204" pitchFamily="34" charset="0"/>
                  <a:cs typeface="Calibri" panose="020F0502020204030204" pitchFamily="34" charset="0"/>
                </a:rPr>
                <a:t>rdma</a:t>
              </a: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US" altLang="zh-CN" dirty="0" err="1">
                  <a:solidFill>
                    <a:schemeClr val="tx1"/>
                  </a:solidFill>
                  <a:latin typeface="Calibri" panose="020F0502020204030204" pitchFamily="34" charset="0"/>
                  <a:ea typeface="Calibri" panose="020F0502020204030204" pitchFamily="34" charset="0"/>
                  <a:cs typeface="Calibri" panose="020F0502020204030204" pitchFamily="34" charset="0"/>
                </a:rPr>
                <a:t>lid,gid,props</a:t>
              </a: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dirty="0">
                <a:solidFill>
                  <a:schemeClr val="tx1"/>
                </a:solidFill>
                <a:latin typeface="Calibri" panose="020F0502020204030204" pitchFamily="34" charset="0"/>
                <a:cs typeface="Calibri" panose="020F0502020204030204" pitchFamily="34" charset="0"/>
              </a:endParaRPr>
            </a:p>
          </p:txBody>
        </p:sp>
        <p:sp>
          <p:nvSpPr>
            <p:cNvPr id="41" name="矩形 40">
              <a:extLst>
                <a:ext uri="{FF2B5EF4-FFF2-40B4-BE49-F238E27FC236}">
                  <a16:creationId xmlns:a16="http://schemas.microsoft.com/office/drawing/2014/main" id="{9CAEEB94-2670-7ADD-FE0C-A3CE018BDF16}"/>
                </a:ext>
              </a:extLst>
            </p:cNvPr>
            <p:cNvSpPr/>
            <p:nvPr/>
          </p:nvSpPr>
          <p:spPr>
            <a:xfrm>
              <a:off x="4465647" y="3940440"/>
              <a:ext cx="1157194" cy="196597"/>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000"/>
                </a:lnSpc>
              </a:pP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a:t>
              </a:r>
              <a:endParaRPr lang="zh-CN" altLang="en-US" i="1" dirty="0">
                <a:solidFill>
                  <a:schemeClr val="tx1"/>
                </a:solidFill>
                <a:latin typeface="Calibri" panose="020F0502020204030204" pitchFamily="34" charset="0"/>
                <a:cs typeface="Calibri" panose="020F0502020204030204" pitchFamily="34" charset="0"/>
              </a:endParaRPr>
            </a:p>
          </p:txBody>
        </p:sp>
      </p:grpSp>
      <p:grpSp>
        <p:nvGrpSpPr>
          <p:cNvPr id="27" name="组合 26">
            <a:extLst>
              <a:ext uri="{FF2B5EF4-FFF2-40B4-BE49-F238E27FC236}">
                <a16:creationId xmlns:a16="http://schemas.microsoft.com/office/drawing/2014/main" id="{E9F97BE3-991B-4C05-52AB-C240A74E0C06}"/>
              </a:ext>
            </a:extLst>
          </p:cNvPr>
          <p:cNvGrpSpPr/>
          <p:nvPr/>
        </p:nvGrpSpPr>
        <p:grpSpPr>
          <a:xfrm>
            <a:off x="986966" y="3045274"/>
            <a:ext cx="2562679" cy="1446070"/>
            <a:chOff x="2578349" y="2456586"/>
            <a:chExt cx="1550810" cy="875092"/>
          </a:xfrm>
        </p:grpSpPr>
        <p:sp>
          <p:nvSpPr>
            <p:cNvPr id="33" name="矩形 32">
              <a:extLst>
                <a:ext uri="{FF2B5EF4-FFF2-40B4-BE49-F238E27FC236}">
                  <a16:creationId xmlns:a16="http://schemas.microsoft.com/office/drawing/2014/main" id="{647DFB13-E8A5-89CB-AFE9-F3FDB010FD26}"/>
                </a:ext>
              </a:extLst>
            </p:cNvPr>
            <p:cNvSpPr/>
            <p:nvPr/>
          </p:nvSpPr>
          <p:spPr>
            <a:xfrm>
              <a:off x="2578349" y="2456586"/>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location: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cpu:0</a:t>
              </a:r>
              <a:endParaRPr lang="zh-CN" altLang="en-US" i="1" dirty="0">
                <a:solidFill>
                  <a:schemeClr val="accent5">
                    <a:lumMod val="75000"/>
                  </a:schemeClr>
                </a:solidFill>
                <a:latin typeface="Calibri" panose="020F0502020204030204" pitchFamily="34" charset="0"/>
                <a:cs typeface="Calibri" panose="020F0502020204030204" pitchFamily="34" charset="0"/>
              </a:endParaRPr>
            </a:p>
          </p:txBody>
        </p:sp>
        <p:sp>
          <p:nvSpPr>
            <p:cNvPr id="34" name="矩形 33">
              <a:extLst>
                <a:ext uri="{FF2B5EF4-FFF2-40B4-BE49-F238E27FC236}">
                  <a16:creationId xmlns:a16="http://schemas.microsoft.com/office/drawing/2014/main" id="{9CF374A1-703D-9421-778F-651E24072A3D}"/>
                </a:ext>
              </a:extLst>
            </p:cNvPr>
            <p:cNvSpPr/>
            <p:nvPr/>
          </p:nvSpPr>
          <p:spPr>
            <a:xfrm>
              <a:off x="2578349" y="2676521"/>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tier 1 devices: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[mlx5_0,</a:t>
              </a:r>
              <a:r>
                <a:rPr lang="zh-CN" altLang="en-US" i="1" dirty="0">
                  <a:solidFill>
                    <a:schemeClr val="accent5">
                      <a:lumMod val="75000"/>
                    </a:schemeClr>
                  </a:solidFill>
                  <a:latin typeface="Calibri" panose="020F0502020204030204" pitchFamily="34" charset="0"/>
                  <a:cs typeface="Calibri" panose="020F0502020204030204" pitchFamily="34" charset="0"/>
                </a:rPr>
                <a:t>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a:t>
              </a:r>
              <a:endParaRPr lang="zh-CN" altLang="en-US" i="1" dirty="0">
                <a:solidFill>
                  <a:schemeClr val="accent5">
                    <a:lumMod val="75000"/>
                  </a:schemeClr>
                </a:solidFill>
                <a:latin typeface="Calibri" panose="020F0502020204030204" pitchFamily="34" charset="0"/>
                <a:cs typeface="Calibri" panose="020F0502020204030204" pitchFamily="34" charset="0"/>
              </a:endParaRPr>
            </a:p>
          </p:txBody>
        </p:sp>
        <p:sp>
          <p:nvSpPr>
            <p:cNvPr id="35" name="矩形 34">
              <a:extLst>
                <a:ext uri="{FF2B5EF4-FFF2-40B4-BE49-F238E27FC236}">
                  <a16:creationId xmlns:a16="http://schemas.microsoft.com/office/drawing/2014/main" id="{0A9AE327-2AA4-5D03-15AC-8F5D48458B4E}"/>
                </a:ext>
              </a:extLst>
            </p:cNvPr>
            <p:cNvSpPr/>
            <p:nvPr/>
          </p:nvSpPr>
          <p:spPr>
            <a:xfrm>
              <a:off x="2578349" y="2894133"/>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tier 2 devices: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a:t>
              </a:r>
              <a:endParaRPr lang="zh-CN" altLang="en-US" i="1" dirty="0">
                <a:solidFill>
                  <a:schemeClr val="accent5">
                    <a:lumMod val="75000"/>
                  </a:schemeClr>
                </a:solidFill>
                <a:latin typeface="Calibri" panose="020F0502020204030204" pitchFamily="34" charset="0"/>
                <a:cs typeface="Calibri" panose="020F0502020204030204" pitchFamily="34" charset="0"/>
              </a:endParaRPr>
            </a:p>
          </p:txBody>
        </p:sp>
        <p:sp>
          <p:nvSpPr>
            <p:cNvPr id="36" name="矩形 35">
              <a:extLst>
                <a:ext uri="{FF2B5EF4-FFF2-40B4-BE49-F238E27FC236}">
                  <a16:creationId xmlns:a16="http://schemas.microsoft.com/office/drawing/2014/main" id="{DD8BE934-F0CB-3D52-3344-3526B41A8BD5}"/>
                </a:ext>
              </a:extLst>
            </p:cNvPr>
            <p:cNvSpPr/>
            <p:nvPr/>
          </p:nvSpPr>
          <p:spPr>
            <a:xfrm>
              <a:off x="2578349" y="3111745"/>
              <a:ext cx="1550810" cy="219933"/>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tier 3 devices: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[mlx5_4,</a:t>
              </a:r>
              <a:r>
                <a:rPr lang="zh-CN" altLang="en-US" i="1" dirty="0">
                  <a:solidFill>
                    <a:schemeClr val="accent5">
                      <a:lumMod val="75000"/>
                    </a:schemeClr>
                  </a:solidFill>
                  <a:latin typeface="Calibri" panose="020F0502020204030204" pitchFamily="34" charset="0"/>
                  <a:cs typeface="Calibri" panose="020F0502020204030204" pitchFamily="34" charset="0"/>
                </a:rPr>
                <a:t> </a:t>
              </a:r>
              <a:r>
                <a:rPr lang="en-US" altLang="zh-CN"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a:t>
              </a:r>
              <a:endParaRPr lang="zh-CN" altLang="en-US" i="1" dirty="0">
                <a:solidFill>
                  <a:schemeClr val="accent5">
                    <a:lumMod val="75000"/>
                  </a:schemeClr>
                </a:solidFill>
                <a:latin typeface="Calibri" panose="020F0502020204030204" pitchFamily="34" charset="0"/>
                <a:cs typeface="Calibri" panose="020F0502020204030204" pitchFamily="34" charset="0"/>
              </a:endParaRPr>
            </a:p>
          </p:txBody>
        </p:sp>
      </p:grpSp>
      <p:cxnSp>
        <p:nvCxnSpPr>
          <p:cNvPr id="28" name="直接箭头连接符 27">
            <a:extLst>
              <a:ext uri="{FF2B5EF4-FFF2-40B4-BE49-F238E27FC236}">
                <a16:creationId xmlns:a16="http://schemas.microsoft.com/office/drawing/2014/main" id="{84D9D14D-874B-4665-6C8B-31608A935C68}"/>
              </a:ext>
            </a:extLst>
          </p:cNvPr>
          <p:cNvCxnSpPr>
            <a:cxnSpLocks/>
            <a:stCxn id="19" idx="1"/>
            <a:endCxn id="33" idx="3"/>
          </p:cNvCxnSpPr>
          <p:nvPr/>
        </p:nvCxnSpPr>
        <p:spPr>
          <a:xfrm flipH="1" flipV="1">
            <a:off x="3549645" y="3226991"/>
            <a:ext cx="1282455" cy="7350"/>
          </a:xfrm>
          <a:prstGeom prst="straightConnector1">
            <a:avLst/>
          </a:prstGeom>
          <a:ln w="25400">
            <a:tailEnd type="triangle"/>
          </a:ln>
        </p:spPr>
        <p:style>
          <a:lnRef idx="2">
            <a:schemeClr val="accent1"/>
          </a:lnRef>
          <a:fillRef idx="0">
            <a:schemeClr val="accent1"/>
          </a:fillRef>
          <a:effectRef idx="1">
            <a:schemeClr val="accent1"/>
          </a:effectRef>
          <a:fontRef idx="minor">
            <a:schemeClr val="tx1"/>
          </a:fontRef>
        </p:style>
      </p:cxnSp>
      <p:sp>
        <p:nvSpPr>
          <p:cNvPr id="29" name="箭头: 下 28">
            <a:extLst>
              <a:ext uri="{FF2B5EF4-FFF2-40B4-BE49-F238E27FC236}">
                <a16:creationId xmlns:a16="http://schemas.microsoft.com/office/drawing/2014/main" id="{A0EF49C6-E9E6-2D21-61E6-20A628C1400C}"/>
              </a:ext>
            </a:extLst>
          </p:cNvPr>
          <p:cNvSpPr/>
          <p:nvPr/>
        </p:nvSpPr>
        <p:spPr>
          <a:xfrm>
            <a:off x="5813254" y="1963918"/>
            <a:ext cx="264429" cy="354719"/>
          </a:xfrm>
          <a:prstGeom prst="downArrow">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zh-CN" altLang="en-US" sz="4000">
              <a:latin typeface="Calibri" panose="020F0502020204030204" pitchFamily="34" charset="0"/>
              <a:cs typeface="Calibri" panose="020F0502020204030204" pitchFamily="34" charset="0"/>
            </a:endParaRPr>
          </a:p>
        </p:txBody>
      </p:sp>
      <p:sp>
        <p:nvSpPr>
          <p:cNvPr id="30" name="文本框 29">
            <a:extLst>
              <a:ext uri="{FF2B5EF4-FFF2-40B4-BE49-F238E27FC236}">
                <a16:creationId xmlns:a16="http://schemas.microsoft.com/office/drawing/2014/main" id="{899FFBDE-7651-3053-1552-5F8F56DA1009}"/>
              </a:ext>
            </a:extLst>
          </p:cNvPr>
          <p:cNvSpPr txBox="1"/>
          <p:nvPr/>
        </p:nvSpPr>
        <p:spPr>
          <a:xfrm>
            <a:off x="3262853" y="1199150"/>
            <a:ext cx="499012" cy="276999"/>
          </a:xfrm>
          <a:prstGeom prst="rect">
            <a:avLst/>
          </a:prstGeom>
          <a:noFill/>
        </p:spPr>
        <p:txBody>
          <a:bodyPr wrap="square" lIns="0" tIns="0" rIns="0" bIns="0" rtlCol="0">
            <a:spAutoFit/>
          </a:bodyPr>
          <a:lstStyle/>
          <a:p>
            <a:r>
              <a:rPr lang="en-US" altLang="zh-CN">
                <a:latin typeface="Calibri" panose="020F0502020204030204" pitchFamily="34" charset="0"/>
                <a:ea typeface="Calibri" panose="020F0502020204030204" pitchFamily="34" charset="0"/>
                <a:cs typeface="Calibri" panose="020F0502020204030204" pitchFamily="34" charset="0"/>
              </a:rPr>
              <a:t>0</a:t>
            </a:r>
            <a:endParaRPr lang="zh-CN" altLang="en-US">
              <a:latin typeface="Calibri" panose="020F0502020204030204" pitchFamily="34" charset="0"/>
              <a:cs typeface="Calibri" panose="020F0502020204030204" pitchFamily="34" charset="0"/>
            </a:endParaRPr>
          </a:p>
        </p:txBody>
      </p:sp>
      <p:sp>
        <p:nvSpPr>
          <p:cNvPr id="31" name="文本框 30">
            <a:extLst>
              <a:ext uri="{FF2B5EF4-FFF2-40B4-BE49-F238E27FC236}">
                <a16:creationId xmlns:a16="http://schemas.microsoft.com/office/drawing/2014/main" id="{834AAF97-4467-229A-C947-4823E4FB8654}"/>
              </a:ext>
            </a:extLst>
          </p:cNvPr>
          <p:cNvSpPr txBox="1"/>
          <p:nvPr/>
        </p:nvSpPr>
        <p:spPr>
          <a:xfrm>
            <a:off x="9235584" y="1189866"/>
            <a:ext cx="1420443" cy="276999"/>
          </a:xfrm>
          <a:prstGeom prst="rect">
            <a:avLst/>
          </a:prstGeom>
          <a:noFill/>
        </p:spPr>
        <p:txBody>
          <a:bodyPr wrap="square" lIns="0" tIns="0" rIns="0" bIns="0" rtlCol="0">
            <a:spAutoFit/>
          </a:bodyPr>
          <a:lstStyle/>
          <a:p>
            <a:r>
              <a:rPr lang="en-US" altLang="zh-CN" dirty="0">
                <a:latin typeface="Calibri" panose="020F0502020204030204" pitchFamily="34" charset="0"/>
                <a:ea typeface="Calibri" panose="020F0502020204030204" pitchFamily="34" charset="0"/>
                <a:cs typeface="Calibri" panose="020F0502020204030204" pitchFamily="34" charset="0"/>
              </a:rPr>
              <a:t>UINT64_MAX</a:t>
            </a:r>
            <a:endParaRPr lang="zh-CN" altLang="en-US" dirty="0">
              <a:latin typeface="Calibri" panose="020F0502020204030204" pitchFamily="34" charset="0"/>
              <a:cs typeface="Calibri" panose="020F0502020204030204" pitchFamily="34" charset="0"/>
            </a:endParaRPr>
          </a:p>
        </p:txBody>
      </p:sp>
      <p:sp>
        <p:nvSpPr>
          <p:cNvPr id="32" name="文本框 31">
            <a:extLst>
              <a:ext uri="{FF2B5EF4-FFF2-40B4-BE49-F238E27FC236}">
                <a16:creationId xmlns:a16="http://schemas.microsoft.com/office/drawing/2014/main" id="{15A76609-2BE2-3B85-338B-5A050CF374E0}"/>
              </a:ext>
            </a:extLst>
          </p:cNvPr>
          <p:cNvSpPr txBox="1"/>
          <p:nvPr/>
        </p:nvSpPr>
        <p:spPr>
          <a:xfrm>
            <a:off x="7207966" y="2202087"/>
            <a:ext cx="3448061" cy="615553"/>
          </a:xfrm>
          <a:prstGeom prst="rect">
            <a:avLst/>
          </a:prstGeom>
          <a:noFill/>
        </p:spPr>
        <p:txBody>
          <a:bodyPr wrap="square" lIns="0" tIns="0" rIns="0" bIns="0" rtlCol="0">
            <a:spAutoFit/>
          </a:bodyPr>
          <a:lstStyle/>
          <a:p>
            <a:r>
              <a:rPr lang="en-US" altLang="zh-CN" sz="2000" i="1" dirty="0">
                <a:latin typeface="Calibri" panose="020F0502020204030204" pitchFamily="34" charset="0"/>
                <a:ea typeface="Calibri" panose="020F0502020204030204" pitchFamily="34" charset="0"/>
                <a:cs typeface="Calibri" panose="020F0502020204030204" pitchFamily="34" charset="0"/>
              </a:rPr>
              <a:t>This segment can be referred as the engine’s host and port</a:t>
            </a:r>
            <a:endParaRPr lang="zh-CN" altLang="en-US" sz="2000" i="1" dirty="0">
              <a:latin typeface="Calibri" panose="020F0502020204030204" pitchFamily="34" charset="0"/>
              <a:cs typeface="Calibri" panose="020F0502020204030204" pitchFamily="34" charset="0"/>
            </a:endParaRPr>
          </a:p>
        </p:txBody>
      </p:sp>
      <p:sp>
        <p:nvSpPr>
          <p:cNvPr id="3" name="矩形 2">
            <a:extLst>
              <a:ext uri="{FF2B5EF4-FFF2-40B4-BE49-F238E27FC236}">
                <a16:creationId xmlns:a16="http://schemas.microsoft.com/office/drawing/2014/main" id="{BA7ED419-E186-FE41-2E73-EE624591B768}"/>
              </a:ext>
            </a:extLst>
          </p:cNvPr>
          <p:cNvSpPr/>
          <p:nvPr/>
        </p:nvSpPr>
        <p:spPr>
          <a:xfrm>
            <a:off x="9048922" y="5753640"/>
            <a:ext cx="1098476"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Buffers</a:t>
            </a:r>
            <a:endParaRPr lang="zh-CN" altLang="en-US" sz="1600" dirty="0">
              <a:solidFill>
                <a:schemeClr val="tx1"/>
              </a:solidFill>
              <a:latin typeface="Consolas" panose="020B0609020204030204" pitchFamily="49" charset="0"/>
            </a:endParaRPr>
          </a:p>
        </p:txBody>
      </p:sp>
      <p:sp>
        <p:nvSpPr>
          <p:cNvPr id="82" name="矩形 81">
            <a:extLst>
              <a:ext uri="{FF2B5EF4-FFF2-40B4-BE49-F238E27FC236}">
                <a16:creationId xmlns:a16="http://schemas.microsoft.com/office/drawing/2014/main" id="{A434AC3C-91EA-10F2-16BE-71C662CFA40E}"/>
              </a:ext>
            </a:extLst>
          </p:cNvPr>
          <p:cNvSpPr/>
          <p:nvPr/>
        </p:nvSpPr>
        <p:spPr>
          <a:xfrm>
            <a:off x="4922937" y="6123858"/>
            <a:ext cx="1098477"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Devices</a:t>
            </a:r>
            <a:endParaRPr lang="zh-CN" altLang="en-US" sz="1600" dirty="0">
              <a:solidFill>
                <a:schemeClr val="tx1"/>
              </a:solidFill>
              <a:latin typeface="Consolas" panose="020B0609020204030204" pitchFamily="49" charset="0"/>
            </a:endParaRPr>
          </a:p>
        </p:txBody>
      </p:sp>
      <p:sp>
        <p:nvSpPr>
          <p:cNvPr id="83" name="矩形 82">
            <a:extLst>
              <a:ext uri="{FF2B5EF4-FFF2-40B4-BE49-F238E27FC236}">
                <a16:creationId xmlns:a16="http://schemas.microsoft.com/office/drawing/2014/main" id="{377CA2A0-278E-9FAA-CA1B-2E1249C6DBF5}"/>
              </a:ext>
            </a:extLst>
          </p:cNvPr>
          <p:cNvSpPr/>
          <p:nvPr/>
        </p:nvSpPr>
        <p:spPr>
          <a:xfrm>
            <a:off x="1782487" y="4564563"/>
            <a:ext cx="1100718"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Topology</a:t>
            </a:r>
            <a:endParaRPr lang="zh-CN" altLang="en-US" sz="1600" dirty="0">
              <a:solidFill>
                <a:schemeClr val="tx1"/>
              </a:solidFill>
              <a:latin typeface="Consolas" panose="020B0609020204030204" pitchFamily="49" charset="0"/>
            </a:endParaRPr>
          </a:p>
        </p:txBody>
      </p:sp>
      <p:sp>
        <p:nvSpPr>
          <p:cNvPr id="85" name="文本框 84">
            <a:extLst>
              <a:ext uri="{FF2B5EF4-FFF2-40B4-BE49-F238E27FC236}">
                <a16:creationId xmlns:a16="http://schemas.microsoft.com/office/drawing/2014/main" id="{E33CCFC1-5789-8092-0D5B-ABF2252D169F}"/>
              </a:ext>
            </a:extLst>
          </p:cNvPr>
          <p:cNvSpPr txBox="1"/>
          <p:nvPr/>
        </p:nvSpPr>
        <p:spPr>
          <a:xfrm>
            <a:off x="6457950" y="490839"/>
            <a:ext cx="4483100" cy="400110"/>
          </a:xfrm>
          <a:prstGeom prst="rect">
            <a:avLst/>
          </a:prstGeom>
          <a:noFill/>
        </p:spPr>
        <p:txBody>
          <a:bodyPr wrap="square">
            <a:spAutoFit/>
          </a:bodyPr>
          <a:lstStyle/>
          <a:p>
            <a:r>
              <a:rPr kumimoji="0" lang="en-US" altLang="zh-CN" sz="2000" b="0" i="0" u="none" strike="noStrike" kern="1200" cap="none" spc="0" normalizeH="0" baseline="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cs typeface="+mn-cs"/>
              </a:rPr>
              <a:t>(applicable</a:t>
            </a:r>
            <a:r>
              <a:rPr lang="en-US" altLang="zh-CN" sz="2000" dirty="0">
                <a:solidFill>
                  <a:schemeClr val="accent5">
                    <a:lumMod val="75000"/>
                  </a:schemeClr>
                </a:solidFill>
                <a:latin typeface="微软雅黑" panose="020B0503020204020204" pitchFamily="34" charset="-122"/>
                <a:ea typeface="微软雅黑" panose="020B0503020204020204" pitchFamily="34" charset="-122"/>
              </a:rPr>
              <a:t> to all transports)</a:t>
            </a:r>
            <a:endParaRPr lang="zh-CN" altLang="en-US" sz="2000" dirty="0">
              <a:solidFill>
                <a:schemeClr val="accent5">
                  <a:lumMod val="75000"/>
                </a:schemeClr>
              </a:solidFill>
            </a:endParaRPr>
          </a:p>
        </p:txBody>
      </p:sp>
    </p:spTree>
    <p:extLst>
      <p:ext uri="{BB962C8B-B14F-4D97-AF65-F5344CB8AC3E}">
        <p14:creationId xmlns:p14="http://schemas.microsoft.com/office/powerpoint/2010/main" val="42151416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CB776A-F8B9-FA97-A0F6-7949D14063F3}"/>
              </a:ext>
            </a:extLst>
          </p:cNvPr>
          <p:cNvSpPr>
            <a:spLocks noGrp="1"/>
          </p:cNvSpPr>
          <p:nvPr>
            <p:ph type="title"/>
          </p:nvPr>
        </p:nvSpPr>
        <p:spPr/>
        <p:txBody>
          <a:bodyPr>
            <a:normAutofit/>
          </a:bodyPr>
          <a:lstStyle/>
          <a:p>
            <a:r>
              <a:rPr lang="en-US" altLang="zh-CN" dirty="0"/>
              <a:t>Application-Oblivious Topology Discovery</a:t>
            </a:r>
            <a:endParaRPr lang="zh-CN" altLang="en-US" dirty="0"/>
          </a:p>
        </p:txBody>
      </p:sp>
      <p:sp>
        <p:nvSpPr>
          <p:cNvPr id="3" name="内容占位符 2">
            <a:extLst>
              <a:ext uri="{FF2B5EF4-FFF2-40B4-BE49-F238E27FC236}">
                <a16:creationId xmlns:a16="http://schemas.microsoft.com/office/drawing/2014/main" id="{EA7B0676-D563-52C8-10BE-6831C48261CD}"/>
              </a:ext>
            </a:extLst>
          </p:cNvPr>
          <p:cNvSpPr>
            <a:spLocks noGrp="1"/>
          </p:cNvSpPr>
          <p:nvPr>
            <p:ph idx="1"/>
          </p:nvPr>
        </p:nvSpPr>
        <p:spPr>
          <a:xfrm>
            <a:off x="381000" y="1370558"/>
            <a:ext cx="11229809" cy="5148006"/>
          </a:xfrm>
        </p:spPr>
        <p:txBody>
          <a:bodyPr>
            <a:normAutofit fontScale="92500" lnSpcReduction="10000"/>
          </a:bodyPr>
          <a:lstStyle/>
          <a:p>
            <a:r>
              <a:rPr lang="en-US" altLang="zh-CN" sz="3200" dirty="0"/>
              <a:t>Step 1: Probe hardware information</a:t>
            </a:r>
          </a:p>
          <a:p>
            <a:pPr lvl="1"/>
            <a:r>
              <a:rPr lang="en-US" altLang="zh-CN" sz="2800" dirty="0"/>
              <a:t>List of memory/NIC devices</a:t>
            </a:r>
          </a:p>
          <a:p>
            <a:pPr lvl="1"/>
            <a:r>
              <a:rPr lang="en-US" altLang="zh-CN" sz="2800" dirty="0"/>
              <a:t>Their NUMA affinity,  PCIe Bus ID</a:t>
            </a:r>
          </a:p>
          <a:p>
            <a:pPr lvl="1"/>
            <a:r>
              <a:rPr lang="en-US" altLang="zh-CN" sz="2800" dirty="0"/>
              <a:t>Capabilities: bandwidth, direct-access, etc.</a:t>
            </a:r>
          </a:p>
          <a:p>
            <a:pPr lvl="1" indent="0">
              <a:buNone/>
            </a:pPr>
            <a:endParaRPr lang="en-US" altLang="zh-CN" sz="2800" b="1" dirty="0">
              <a:latin typeface="Consolas" panose="020B0609020204030204" pitchFamily="49" charset="0"/>
            </a:endParaRPr>
          </a:p>
          <a:p>
            <a:pPr lvl="1" indent="0">
              <a:buNone/>
            </a:pPr>
            <a:r>
              <a:rPr lang="en-US" altLang="zh-CN" sz="2800" b="1" dirty="0">
                <a:latin typeface="Consolas" panose="020B0609020204030204" pitchFamily="49" charset="0"/>
              </a:rPr>
              <a:t>MEM</a:t>
            </a:r>
            <a:r>
              <a:rPr lang="en-US" altLang="zh-CN" sz="2800" dirty="0">
                <a:latin typeface="Consolas" panose="020B0609020204030204" pitchFamily="49" charset="0"/>
              </a:rPr>
              <a:t>: </a:t>
            </a:r>
          </a:p>
          <a:p>
            <a:pPr lvl="1" indent="0">
              <a:buNone/>
            </a:pPr>
            <a:r>
              <a:rPr lang="en-US" altLang="zh-CN" sz="2800" dirty="0" err="1">
                <a:latin typeface="Consolas" panose="020B0609020204030204" pitchFamily="49" charset="0"/>
              </a:rPr>
              <a:t>cpu</a:t>
            </a:r>
            <a:r>
              <a:rPr lang="en-US" altLang="zh-CN" sz="2800" dirty="0">
                <a:latin typeface="Consolas" panose="020B0609020204030204" pitchFamily="49" charset="0"/>
              </a:rPr>
              <a:t>:[0-1], </a:t>
            </a:r>
          </a:p>
          <a:p>
            <a:pPr lvl="1" indent="0">
              <a:buNone/>
            </a:pPr>
            <a:r>
              <a:rPr lang="en-US" altLang="zh-CN" sz="2800" dirty="0" err="1">
                <a:latin typeface="Consolas" panose="020B0609020204030204" pitchFamily="49" charset="0"/>
              </a:rPr>
              <a:t>cuda</a:t>
            </a:r>
            <a:r>
              <a:rPr lang="en-US" altLang="zh-CN" sz="2800" dirty="0">
                <a:latin typeface="Consolas" panose="020B0609020204030204" pitchFamily="49" charset="0"/>
              </a:rPr>
              <a:t>:[0-7]</a:t>
            </a:r>
          </a:p>
          <a:p>
            <a:pPr lvl="1" indent="0">
              <a:buNone/>
            </a:pPr>
            <a:r>
              <a:rPr lang="en-US" altLang="zh-CN" sz="2800" b="1" dirty="0">
                <a:latin typeface="Consolas" panose="020B0609020204030204" pitchFamily="49" charset="0"/>
              </a:rPr>
              <a:t>NIC</a:t>
            </a:r>
            <a:r>
              <a:rPr lang="en-US" altLang="zh-CN" sz="2800" dirty="0">
                <a:latin typeface="Consolas" panose="020B0609020204030204" pitchFamily="49" charset="0"/>
              </a:rPr>
              <a:t>: </a:t>
            </a:r>
          </a:p>
          <a:p>
            <a:pPr lvl="1" indent="0">
              <a:buNone/>
            </a:pPr>
            <a:r>
              <a:rPr lang="en-US" altLang="zh-CN" sz="2800" dirty="0">
                <a:latin typeface="Consolas" panose="020B0609020204030204" pitchFamily="49" charset="0"/>
              </a:rPr>
              <a:t>mlx5_[1-8]</a:t>
            </a:r>
          </a:p>
        </p:txBody>
      </p:sp>
      <p:sp>
        <p:nvSpPr>
          <p:cNvPr id="4" name="日期占位符 3">
            <a:extLst>
              <a:ext uri="{FF2B5EF4-FFF2-40B4-BE49-F238E27FC236}">
                <a16:creationId xmlns:a16="http://schemas.microsoft.com/office/drawing/2014/main" id="{83C027C6-EF3D-350A-C890-EEFEDDF303D2}"/>
              </a:ext>
            </a:extLst>
          </p:cNvPr>
          <p:cNvSpPr>
            <a:spLocks noGrp="1"/>
          </p:cNvSpPr>
          <p:nvPr>
            <p:ph type="dt" sz="half" idx="10"/>
          </p:nvPr>
        </p:nvSpPr>
        <p:spPr/>
        <p:txBody>
          <a:bodyPr/>
          <a:lstStyle/>
          <a:p>
            <a:fld id="{17B934D0-F997-4851-A95F-3B2D32EBA133}" type="datetime1">
              <a:rPr lang="zh-CN" altLang="en-US" smtClean="0"/>
              <a:t>2026/7/21</a:t>
            </a:fld>
            <a:endParaRPr lang="zh-CN" altLang="en-US"/>
          </a:p>
        </p:txBody>
      </p:sp>
      <p:sp>
        <p:nvSpPr>
          <p:cNvPr id="5" name="灯片编号占位符 4">
            <a:extLst>
              <a:ext uri="{FF2B5EF4-FFF2-40B4-BE49-F238E27FC236}">
                <a16:creationId xmlns:a16="http://schemas.microsoft.com/office/drawing/2014/main" id="{37EF964C-4DA7-6E03-DBC8-E47A7812D9DB}"/>
              </a:ext>
            </a:extLst>
          </p:cNvPr>
          <p:cNvSpPr>
            <a:spLocks noGrp="1"/>
          </p:cNvSpPr>
          <p:nvPr>
            <p:ph type="sldNum" sz="quarter" idx="12"/>
          </p:nvPr>
        </p:nvSpPr>
        <p:spPr/>
        <p:txBody>
          <a:bodyPr/>
          <a:lstStyle/>
          <a:p>
            <a:fld id="{752CB3A0-AE6E-40FD-AE02-413853AD0377}" type="slidenum">
              <a:rPr lang="zh-CN" altLang="en-US" smtClean="0"/>
              <a:t>35</a:t>
            </a:fld>
            <a:endParaRPr lang="zh-CN" altLang="en-US"/>
          </a:p>
        </p:txBody>
      </p:sp>
      <p:grpSp>
        <p:nvGrpSpPr>
          <p:cNvPr id="61" name="组合 60">
            <a:extLst>
              <a:ext uri="{FF2B5EF4-FFF2-40B4-BE49-F238E27FC236}">
                <a16:creationId xmlns:a16="http://schemas.microsoft.com/office/drawing/2014/main" id="{A095B087-5242-50D1-0903-BE32AAFD278E}"/>
              </a:ext>
            </a:extLst>
          </p:cNvPr>
          <p:cNvGrpSpPr/>
          <p:nvPr/>
        </p:nvGrpSpPr>
        <p:grpSpPr>
          <a:xfrm>
            <a:off x="4141669" y="3895004"/>
            <a:ext cx="6952658" cy="2204775"/>
            <a:chOff x="4141669" y="3895004"/>
            <a:chExt cx="6952658" cy="2204775"/>
          </a:xfrm>
        </p:grpSpPr>
        <p:sp>
          <p:nvSpPr>
            <p:cNvPr id="62" name="矩形: 圆角 47">
              <a:extLst>
                <a:ext uri="{FF2B5EF4-FFF2-40B4-BE49-F238E27FC236}">
                  <a16:creationId xmlns:a16="http://schemas.microsoft.com/office/drawing/2014/main" id="{E5DD6382-FCEA-5005-DEDE-F194B2659DB8}"/>
                </a:ext>
              </a:extLst>
            </p:cNvPr>
            <p:cNvSpPr/>
            <p:nvPr/>
          </p:nvSpPr>
          <p:spPr>
            <a:xfrm>
              <a:off x="6180152" y="4005677"/>
              <a:ext cx="939303" cy="440992"/>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CPU</a:t>
              </a:r>
              <a:endParaRPr lang="zh-CN" altLang="en-US">
                <a:latin typeface="Calibri" panose="020F0502020204030204" pitchFamily="34" charset="0"/>
                <a:cs typeface="Calibri" panose="020F0502020204030204" pitchFamily="34" charset="0"/>
              </a:endParaRPr>
            </a:p>
          </p:txBody>
        </p:sp>
        <p:sp>
          <p:nvSpPr>
            <p:cNvPr id="63" name="矩形: 圆角 47">
              <a:extLst>
                <a:ext uri="{FF2B5EF4-FFF2-40B4-BE49-F238E27FC236}">
                  <a16:creationId xmlns:a16="http://schemas.microsoft.com/office/drawing/2014/main" id="{6F32CA98-2D2D-EB49-2E67-33895C4F8329}"/>
                </a:ext>
              </a:extLst>
            </p:cNvPr>
            <p:cNvSpPr/>
            <p:nvPr/>
          </p:nvSpPr>
          <p:spPr>
            <a:xfrm>
              <a:off x="8435693" y="4002713"/>
              <a:ext cx="939303" cy="440992"/>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CPU</a:t>
              </a:r>
              <a:endParaRPr lang="zh-CN" altLang="en-US">
                <a:latin typeface="Calibri" panose="020F0502020204030204" pitchFamily="34" charset="0"/>
                <a:cs typeface="Calibri" panose="020F0502020204030204" pitchFamily="34" charset="0"/>
              </a:endParaRPr>
            </a:p>
          </p:txBody>
        </p:sp>
        <p:cxnSp>
          <p:nvCxnSpPr>
            <p:cNvPr id="64" name="直接箭头连接符 64">
              <a:extLst>
                <a:ext uri="{FF2B5EF4-FFF2-40B4-BE49-F238E27FC236}">
                  <a16:creationId xmlns:a16="http://schemas.microsoft.com/office/drawing/2014/main" id="{9949E75B-D2A9-74AE-0D1E-A7EDA50798AD}"/>
                </a:ext>
              </a:extLst>
            </p:cNvPr>
            <p:cNvCxnSpPr>
              <a:cxnSpLocks/>
              <a:stCxn id="63" idx="1"/>
              <a:endCxn id="62" idx="3"/>
            </p:cNvCxnSpPr>
            <p:nvPr/>
          </p:nvCxnSpPr>
          <p:spPr>
            <a:xfrm flipH="1">
              <a:off x="7119455" y="4223209"/>
              <a:ext cx="1316237" cy="296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5" name="文本框 64">
              <a:extLst>
                <a:ext uri="{FF2B5EF4-FFF2-40B4-BE49-F238E27FC236}">
                  <a16:creationId xmlns:a16="http://schemas.microsoft.com/office/drawing/2014/main" id="{7EF17DF8-B8D2-6AC3-4B60-3C8D424C32A8}"/>
                </a:ext>
              </a:extLst>
            </p:cNvPr>
            <p:cNvSpPr txBox="1"/>
            <p:nvPr/>
          </p:nvSpPr>
          <p:spPr>
            <a:xfrm>
              <a:off x="7380707" y="3895004"/>
              <a:ext cx="840092" cy="369332"/>
            </a:xfrm>
            <a:prstGeom prst="rect">
              <a:avLst/>
            </a:prstGeom>
            <a:noFill/>
          </p:spPr>
          <p:txBody>
            <a:bodyPr wrap="square" rtlCol="0">
              <a:spAutoFit/>
            </a:bodyPr>
            <a:lstStyle/>
            <a:p>
              <a:pPr algn="ctr"/>
              <a:r>
                <a:rPr lang="en-US" altLang="zh-CN">
                  <a:latin typeface="Calibri" panose="020F0502020204030204" pitchFamily="34" charset="0"/>
                  <a:ea typeface="Calibri" panose="020F0502020204030204" pitchFamily="34" charset="0"/>
                  <a:cs typeface="Calibri" panose="020F0502020204030204" pitchFamily="34" charset="0"/>
                </a:rPr>
                <a:t>UPI</a:t>
              </a:r>
              <a:endParaRPr lang="zh-CN" altLang="en-US">
                <a:latin typeface="Calibri" panose="020F0502020204030204" pitchFamily="34" charset="0"/>
                <a:cs typeface="Calibri" panose="020F0502020204030204" pitchFamily="34" charset="0"/>
              </a:endParaRPr>
            </a:p>
          </p:txBody>
        </p:sp>
        <p:sp>
          <p:nvSpPr>
            <p:cNvPr id="66" name="矩形: 圆角 47">
              <a:extLst>
                <a:ext uri="{FF2B5EF4-FFF2-40B4-BE49-F238E27FC236}">
                  <a16:creationId xmlns:a16="http://schemas.microsoft.com/office/drawing/2014/main" id="{F9654CB7-3C65-B943-4BA8-152271438494}"/>
                </a:ext>
              </a:extLst>
            </p:cNvPr>
            <p:cNvSpPr/>
            <p:nvPr/>
          </p:nvSpPr>
          <p:spPr>
            <a:xfrm rot="16200000">
              <a:off x="4338991" y="5593643"/>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cuda:0</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sp>
          <p:nvSpPr>
            <p:cNvPr id="67" name="矩形: 圆角 47">
              <a:extLst>
                <a:ext uri="{FF2B5EF4-FFF2-40B4-BE49-F238E27FC236}">
                  <a16:creationId xmlns:a16="http://schemas.microsoft.com/office/drawing/2014/main" id="{4118167E-D99B-5BAB-B4A5-320C87299620}"/>
                </a:ext>
              </a:extLst>
            </p:cNvPr>
            <p:cNvSpPr/>
            <p:nvPr/>
          </p:nvSpPr>
          <p:spPr>
            <a:xfrm rot="16200000">
              <a:off x="4697425" y="5593644"/>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mlx5_5</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8" name="矩形: 圆角 47">
              <a:extLst>
                <a:ext uri="{FF2B5EF4-FFF2-40B4-BE49-F238E27FC236}">
                  <a16:creationId xmlns:a16="http://schemas.microsoft.com/office/drawing/2014/main" id="{A5E949E6-819A-86D3-68E7-C2DEB519C376}"/>
                </a:ext>
              </a:extLst>
            </p:cNvPr>
            <p:cNvSpPr/>
            <p:nvPr/>
          </p:nvSpPr>
          <p:spPr>
            <a:xfrm rot="16200000">
              <a:off x="5055860" y="5593643"/>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cuda:1</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sp>
          <p:nvSpPr>
            <p:cNvPr id="69" name="矩形: 圆角 47">
              <a:extLst>
                <a:ext uri="{FF2B5EF4-FFF2-40B4-BE49-F238E27FC236}">
                  <a16:creationId xmlns:a16="http://schemas.microsoft.com/office/drawing/2014/main" id="{712E4BCC-CB5E-8853-7B73-124156517BA0}"/>
                </a:ext>
              </a:extLst>
            </p:cNvPr>
            <p:cNvSpPr/>
            <p:nvPr/>
          </p:nvSpPr>
          <p:spPr>
            <a:xfrm rot="16200000">
              <a:off x="5414294" y="5593644"/>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mlx5_6</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70" name="矩形: 圆角 47">
              <a:extLst>
                <a:ext uri="{FF2B5EF4-FFF2-40B4-BE49-F238E27FC236}">
                  <a16:creationId xmlns:a16="http://schemas.microsoft.com/office/drawing/2014/main" id="{2E6816F7-F908-CA24-8D67-FCBDA76CD988}"/>
                </a:ext>
              </a:extLst>
            </p:cNvPr>
            <p:cNvSpPr/>
            <p:nvPr/>
          </p:nvSpPr>
          <p:spPr>
            <a:xfrm rot="16200000">
              <a:off x="5769908" y="5592726"/>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cuda:2</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71" name="矩形: 圆角 47">
              <a:extLst>
                <a:ext uri="{FF2B5EF4-FFF2-40B4-BE49-F238E27FC236}">
                  <a16:creationId xmlns:a16="http://schemas.microsoft.com/office/drawing/2014/main" id="{A6F42E00-8FF4-4865-21F8-6E449292CDF8}"/>
                </a:ext>
              </a:extLst>
            </p:cNvPr>
            <p:cNvSpPr/>
            <p:nvPr/>
          </p:nvSpPr>
          <p:spPr>
            <a:xfrm rot="16200000">
              <a:off x="6128342" y="5592727"/>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mlx5_7</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72" name="矩形: 圆角 47">
              <a:extLst>
                <a:ext uri="{FF2B5EF4-FFF2-40B4-BE49-F238E27FC236}">
                  <a16:creationId xmlns:a16="http://schemas.microsoft.com/office/drawing/2014/main" id="{F76EC2E2-4B60-4723-C700-98507C3719A9}"/>
                </a:ext>
              </a:extLst>
            </p:cNvPr>
            <p:cNvSpPr/>
            <p:nvPr/>
          </p:nvSpPr>
          <p:spPr>
            <a:xfrm rot="16200000">
              <a:off x="6845210" y="5592727"/>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mlx5_8</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73" name="矩形: 圆角 47">
              <a:extLst>
                <a:ext uri="{FF2B5EF4-FFF2-40B4-BE49-F238E27FC236}">
                  <a16:creationId xmlns:a16="http://schemas.microsoft.com/office/drawing/2014/main" id="{421A994B-85A9-5192-A9A1-1ADE9BA0BD3B}"/>
                </a:ext>
              </a:extLst>
            </p:cNvPr>
            <p:cNvSpPr/>
            <p:nvPr/>
          </p:nvSpPr>
          <p:spPr>
            <a:xfrm>
              <a:off x="4450325" y="3950819"/>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74" name="矩形: 圆角 47">
              <a:extLst>
                <a:ext uri="{FF2B5EF4-FFF2-40B4-BE49-F238E27FC236}">
                  <a16:creationId xmlns:a16="http://schemas.microsoft.com/office/drawing/2014/main" id="{0C7017C6-3349-DB56-0C51-C5C5DC673669}"/>
                </a:ext>
              </a:extLst>
            </p:cNvPr>
            <p:cNvSpPr/>
            <p:nvPr/>
          </p:nvSpPr>
          <p:spPr>
            <a:xfrm>
              <a:off x="4499263" y="3996857"/>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75" name="矩形: 圆角 47">
              <a:extLst>
                <a:ext uri="{FF2B5EF4-FFF2-40B4-BE49-F238E27FC236}">
                  <a16:creationId xmlns:a16="http://schemas.microsoft.com/office/drawing/2014/main" id="{B513D245-735A-69A3-B921-BEF0D0C86B90}"/>
                </a:ext>
              </a:extLst>
            </p:cNvPr>
            <p:cNvSpPr/>
            <p:nvPr/>
          </p:nvSpPr>
          <p:spPr>
            <a:xfrm>
              <a:off x="4541695" y="4040071"/>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lnSpc>
                  <a:spcPts val="1800"/>
                </a:lnSpc>
              </a:pPr>
              <a:r>
                <a:rPr lang="en-US" altLang="zh-CN" dirty="0">
                  <a:latin typeface="Calibri" panose="020F0502020204030204" pitchFamily="34" charset="0"/>
                  <a:ea typeface="Calibri" panose="020F0502020204030204" pitchFamily="34" charset="0"/>
                  <a:cs typeface="Calibri" panose="020F0502020204030204" pitchFamily="34" charset="0"/>
                </a:rPr>
                <a:t>DRAM</a:t>
              </a:r>
            </a:p>
            <a:p>
              <a:pPr algn="ctr">
                <a:lnSpc>
                  <a:spcPts val="1800"/>
                </a:lnSpc>
              </a:pP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cpu:0</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cxnSp>
          <p:nvCxnSpPr>
            <p:cNvPr id="76" name="直接箭头连接符 64">
              <a:extLst>
                <a:ext uri="{FF2B5EF4-FFF2-40B4-BE49-F238E27FC236}">
                  <a16:creationId xmlns:a16="http://schemas.microsoft.com/office/drawing/2014/main" id="{344F7042-EC65-B7D1-D992-228CFC7ADA95}"/>
                </a:ext>
              </a:extLst>
            </p:cNvPr>
            <p:cNvCxnSpPr>
              <a:cxnSpLocks/>
              <a:stCxn id="62" idx="1"/>
            </p:cNvCxnSpPr>
            <p:nvPr/>
          </p:nvCxnSpPr>
          <p:spPr>
            <a:xfrm flipH="1" flipV="1">
              <a:off x="5657584" y="4223209"/>
              <a:ext cx="525602" cy="296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7" name="矩形: 圆角 47">
              <a:extLst>
                <a:ext uri="{FF2B5EF4-FFF2-40B4-BE49-F238E27FC236}">
                  <a16:creationId xmlns:a16="http://schemas.microsoft.com/office/drawing/2014/main" id="{52A1CD96-07FC-74F5-88CE-6EFECC93766F}"/>
                </a:ext>
              </a:extLst>
            </p:cNvPr>
            <p:cNvSpPr/>
            <p:nvPr/>
          </p:nvSpPr>
          <p:spPr>
            <a:xfrm>
              <a:off x="9894246" y="3957132"/>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78" name="矩形: 圆角 47">
              <a:extLst>
                <a:ext uri="{FF2B5EF4-FFF2-40B4-BE49-F238E27FC236}">
                  <a16:creationId xmlns:a16="http://schemas.microsoft.com/office/drawing/2014/main" id="{E7C1D990-783E-FAD6-FBFC-075DE7C1FA71}"/>
                </a:ext>
              </a:extLst>
            </p:cNvPr>
            <p:cNvSpPr/>
            <p:nvPr/>
          </p:nvSpPr>
          <p:spPr>
            <a:xfrm>
              <a:off x="9936672" y="4003170"/>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79" name="矩形: 圆角 47">
              <a:extLst>
                <a:ext uri="{FF2B5EF4-FFF2-40B4-BE49-F238E27FC236}">
                  <a16:creationId xmlns:a16="http://schemas.microsoft.com/office/drawing/2014/main" id="{D243BCC4-85B7-ECF0-5006-610FF785D684}"/>
                </a:ext>
              </a:extLst>
            </p:cNvPr>
            <p:cNvSpPr/>
            <p:nvPr/>
          </p:nvSpPr>
          <p:spPr>
            <a:xfrm>
              <a:off x="9985612" y="4046384"/>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lnSpc>
                  <a:spcPts val="1800"/>
                </a:lnSpc>
              </a:pPr>
              <a:r>
                <a:rPr lang="en-US" altLang="zh-CN" dirty="0">
                  <a:latin typeface="Calibri" panose="020F0502020204030204" pitchFamily="34" charset="0"/>
                  <a:ea typeface="Calibri" panose="020F0502020204030204" pitchFamily="34" charset="0"/>
                  <a:cs typeface="Calibri" panose="020F0502020204030204" pitchFamily="34" charset="0"/>
                </a:rPr>
                <a:t>DRAM</a:t>
              </a:r>
            </a:p>
            <a:p>
              <a:pPr algn="ctr">
                <a:lnSpc>
                  <a:spcPts val="1800"/>
                </a:lnSpc>
              </a:pP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cpu:1</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cxnSp>
          <p:nvCxnSpPr>
            <p:cNvPr id="80" name="直接箭头连接符 64">
              <a:extLst>
                <a:ext uri="{FF2B5EF4-FFF2-40B4-BE49-F238E27FC236}">
                  <a16:creationId xmlns:a16="http://schemas.microsoft.com/office/drawing/2014/main" id="{8DF02123-FC70-0313-E2DE-B689938B6454}"/>
                </a:ext>
              </a:extLst>
            </p:cNvPr>
            <p:cNvCxnSpPr>
              <a:cxnSpLocks/>
              <a:endCxn id="63" idx="3"/>
            </p:cNvCxnSpPr>
            <p:nvPr/>
          </p:nvCxnSpPr>
          <p:spPr>
            <a:xfrm flipH="1">
              <a:off x="9374996" y="4223209"/>
              <a:ext cx="525602"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1" name="矩形: 圆角 47">
              <a:extLst>
                <a:ext uri="{FF2B5EF4-FFF2-40B4-BE49-F238E27FC236}">
                  <a16:creationId xmlns:a16="http://schemas.microsoft.com/office/drawing/2014/main" id="{024361A7-7EA5-0C93-4407-6C8E652B2B2A}"/>
                </a:ext>
              </a:extLst>
            </p:cNvPr>
            <p:cNvSpPr/>
            <p:nvPr/>
          </p:nvSpPr>
          <p:spPr>
            <a:xfrm>
              <a:off x="4533800" y="4801975"/>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latin typeface="Calibri" panose="020F0502020204030204" pitchFamily="34" charset="0"/>
                  <a:ea typeface="Calibri" panose="020F0502020204030204" pitchFamily="34" charset="0"/>
                  <a:cs typeface="Calibri" panose="020F0502020204030204" pitchFamily="34" charset="0"/>
                </a:rPr>
                <a:t>PCIe Switches</a:t>
              </a:r>
              <a:endParaRPr lang="zh-CN" altLang="en-US" dirty="0">
                <a:latin typeface="Calibri" panose="020F0502020204030204" pitchFamily="34" charset="0"/>
                <a:cs typeface="Calibri" panose="020F0502020204030204" pitchFamily="34" charset="0"/>
              </a:endParaRPr>
            </a:p>
          </p:txBody>
        </p:sp>
        <p:sp>
          <p:nvSpPr>
            <p:cNvPr id="82" name="矩形: 圆角 47">
              <a:extLst>
                <a:ext uri="{FF2B5EF4-FFF2-40B4-BE49-F238E27FC236}">
                  <a16:creationId xmlns:a16="http://schemas.microsoft.com/office/drawing/2014/main" id="{C12584ED-8B30-4670-4383-7EF1FE59376E}"/>
                </a:ext>
              </a:extLst>
            </p:cNvPr>
            <p:cNvSpPr/>
            <p:nvPr/>
          </p:nvSpPr>
          <p:spPr>
            <a:xfrm>
              <a:off x="5964886" y="4801975"/>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cxnSp>
          <p:nvCxnSpPr>
            <p:cNvPr id="83" name="直接箭头连接符 64">
              <a:extLst>
                <a:ext uri="{FF2B5EF4-FFF2-40B4-BE49-F238E27FC236}">
                  <a16:creationId xmlns:a16="http://schemas.microsoft.com/office/drawing/2014/main" id="{EF68033B-09A0-7A9E-83AC-8B55B474B5D8}"/>
                </a:ext>
              </a:extLst>
            </p:cNvPr>
            <p:cNvCxnSpPr>
              <a:cxnSpLocks/>
              <a:stCxn id="62" idx="2"/>
              <a:endCxn id="81" idx="0"/>
            </p:cNvCxnSpPr>
            <p:nvPr/>
          </p:nvCxnSpPr>
          <p:spPr>
            <a:xfrm flipH="1">
              <a:off x="5216380" y="4446669"/>
              <a:ext cx="1433423" cy="35530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4" name="直接箭头连接符 64">
              <a:extLst>
                <a:ext uri="{FF2B5EF4-FFF2-40B4-BE49-F238E27FC236}">
                  <a16:creationId xmlns:a16="http://schemas.microsoft.com/office/drawing/2014/main" id="{C133D2B2-684A-6F63-6FFB-C8DF6AE40C5E}"/>
                </a:ext>
              </a:extLst>
            </p:cNvPr>
            <p:cNvCxnSpPr>
              <a:cxnSpLocks/>
              <a:stCxn id="62" idx="2"/>
              <a:endCxn id="82" idx="0"/>
            </p:cNvCxnSpPr>
            <p:nvPr/>
          </p:nvCxnSpPr>
          <p:spPr>
            <a:xfrm flipH="1">
              <a:off x="6647466" y="4446669"/>
              <a:ext cx="2337" cy="35530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 name="直接箭头连接符 64">
              <a:extLst>
                <a:ext uri="{FF2B5EF4-FFF2-40B4-BE49-F238E27FC236}">
                  <a16:creationId xmlns:a16="http://schemas.microsoft.com/office/drawing/2014/main" id="{8C160576-F4E8-DBA1-A5C5-A4E99432EDB2}"/>
                </a:ext>
              </a:extLst>
            </p:cNvPr>
            <p:cNvCxnSpPr>
              <a:cxnSpLocks/>
              <a:stCxn id="81" idx="2"/>
              <a:endCxn id="66" idx="3"/>
            </p:cNvCxnSpPr>
            <p:nvPr/>
          </p:nvCxnSpPr>
          <p:spPr>
            <a:xfrm flipH="1">
              <a:off x="4681627" y="5127929"/>
              <a:ext cx="534753"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6" name="直接箭头连接符 64">
              <a:extLst>
                <a:ext uri="{FF2B5EF4-FFF2-40B4-BE49-F238E27FC236}">
                  <a16:creationId xmlns:a16="http://schemas.microsoft.com/office/drawing/2014/main" id="{2C35E44D-04F1-418D-102B-D1A0800214F1}"/>
                </a:ext>
              </a:extLst>
            </p:cNvPr>
            <p:cNvCxnSpPr>
              <a:cxnSpLocks/>
              <a:stCxn id="81" idx="2"/>
              <a:endCxn id="67" idx="3"/>
            </p:cNvCxnSpPr>
            <p:nvPr/>
          </p:nvCxnSpPr>
          <p:spPr>
            <a:xfrm flipH="1">
              <a:off x="5040061" y="5127929"/>
              <a:ext cx="176319"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7" name="直接箭头连接符 64">
              <a:extLst>
                <a:ext uri="{FF2B5EF4-FFF2-40B4-BE49-F238E27FC236}">
                  <a16:creationId xmlns:a16="http://schemas.microsoft.com/office/drawing/2014/main" id="{29C6B1C9-C073-54CC-FD53-334D9BB42706}"/>
                </a:ext>
              </a:extLst>
            </p:cNvPr>
            <p:cNvCxnSpPr>
              <a:cxnSpLocks/>
              <a:stCxn id="81" idx="2"/>
              <a:endCxn id="68" idx="3"/>
            </p:cNvCxnSpPr>
            <p:nvPr/>
          </p:nvCxnSpPr>
          <p:spPr>
            <a:xfrm>
              <a:off x="5216380" y="5127929"/>
              <a:ext cx="182115"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8" name="直接箭头连接符 64">
              <a:extLst>
                <a:ext uri="{FF2B5EF4-FFF2-40B4-BE49-F238E27FC236}">
                  <a16:creationId xmlns:a16="http://schemas.microsoft.com/office/drawing/2014/main" id="{52D4C78B-2AD6-8A67-178B-C5D8D295B732}"/>
                </a:ext>
              </a:extLst>
            </p:cNvPr>
            <p:cNvCxnSpPr>
              <a:cxnSpLocks/>
              <a:stCxn id="81" idx="2"/>
              <a:endCxn id="69" idx="3"/>
            </p:cNvCxnSpPr>
            <p:nvPr/>
          </p:nvCxnSpPr>
          <p:spPr>
            <a:xfrm>
              <a:off x="5216380" y="5127929"/>
              <a:ext cx="540550"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直接箭头连接符 64">
              <a:extLst>
                <a:ext uri="{FF2B5EF4-FFF2-40B4-BE49-F238E27FC236}">
                  <a16:creationId xmlns:a16="http://schemas.microsoft.com/office/drawing/2014/main" id="{D8A28478-F3D7-9CFD-C084-37E6CC2D9F25}"/>
                </a:ext>
              </a:extLst>
            </p:cNvPr>
            <p:cNvCxnSpPr>
              <a:cxnSpLocks/>
              <a:stCxn id="82" idx="2"/>
              <a:endCxn id="70" idx="3"/>
            </p:cNvCxnSpPr>
            <p:nvPr/>
          </p:nvCxnSpPr>
          <p:spPr>
            <a:xfrm flipH="1">
              <a:off x="6112543" y="5127929"/>
              <a:ext cx="534923"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0" name="直接箭头连接符 64">
              <a:extLst>
                <a:ext uri="{FF2B5EF4-FFF2-40B4-BE49-F238E27FC236}">
                  <a16:creationId xmlns:a16="http://schemas.microsoft.com/office/drawing/2014/main" id="{324839B9-D419-F395-77F9-230F31C6A4BA}"/>
                </a:ext>
              </a:extLst>
            </p:cNvPr>
            <p:cNvCxnSpPr>
              <a:cxnSpLocks/>
              <a:stCxn id="82" idx="2"/>
              <a:endCxn id="71" idx="3"/>
            </p:cNvCxnSpPr>
            <p:nvPr/>
          </p:nvCxnSpPr>
          <p:spPr>
            <a:xfrm flipH="1">
              <a:off x="6470978" y="5127929"/>
              <a:ext cx="176488"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1" name="直接箭头连接符 64">
              <a:extLst>
                <a:ext uri="{FF2B5EF4-FFF2-40B4-BE49-F238E27FC236}">
                  <a16:creationId xmlns:a16="http://schemas.microsoft.com/office/drawing/2014/main" id="{23382119-195B-BE47-7305-67F06F5600E6}"/>
                </a:ext>
              </a:extLst>
            </p:cNvPr>
            <p:cNvCxnSpPr>
              <a:cxnSpLocks/>
              <a:stCxn id="82" idx="2"/>
              <a:endCxn id="115" idx="3"/>
            </p:cNvCxnSpPr>
            <p:nvPr/>
          </p:nvCxnSpPr>
          <p:spPr>
            <a:xfrm>
              <a:off x="6647466" y="5127929"/>
              <a:ext cx="181946"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2" name="直接箭头连接符 64">
              <a:extLst>
                <a:ext uri="{FF2B5EF4-FFF2-40B4-BE49-F238E27FC236}">
                  <a16:creationId xmlns:a16="http://schemas.microsoft.com/office/drawing/2014/main" id="{57B5B95D-8AF8-D0D8-5FB6-F1EF60569B6F}"/>
                </a:ext>
              </a:extLst>
            </p:cNvPr>
            <p:cNvCxnSpPr>
              <a:cxnSpLocks/>
              <a:stCxn id="82" idx="2"/>
              <a:endCxn id="72" idx="3"/>
            </p:cNvCxnSpPr>
            <p:nvPr/>
          </p:nvCxnSpPr>
          <p:spPr>
            <a:xfrm>
              <a:off x="6647466" y="5127929"/>
              <a:ext cx="540380"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3" name="矩形: 圆角 47">
              <a:extLst>
                <a:ext uri="{FF2B5EF4-FFF2-40B4-BE49-F238E27FC236}">
                  <a16:creationId xmlns:a16="http://schemas.microsoft.com/office/drawing/2014/main" id="{308E7C65-8DD5-9F56-DF5D-B2E528AE85EB}"/>
                </a:ext>
              </a:extLst>
            </p:cNvPr>
            <p:cNvSpPr/>
            <p:nvPr/>
          </p:nvSpPr>
          <p:spPr>
            <a:xfrm rot="16200000">
              <a:off x="8034845" y="5598886"/>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1600" dirty="0">
                  <a:latin typeface="Calibri" panose="020F0502020204030204" pitchFamily="34" charset="0"/>
                  <a:ea typeface="Calibri" panose="020F0502020204030204" pitchFamily="34" charset="0"/>
                  <a:cs typeface="Calibri" panose="020F0502020204030204" pitchFamily="34" charset="0"/>
                </a:rPr>
                <a:t>mlx5_1</a:t>
              </a:r>
              <a:endParaRPr lang="zh-CN" altLang="en-US" sz="1600" dirty="0">
                <a:latin typeface="Calibri" panose="020F0502020204030204" pitchFamily="34" charset="0"/>
                <a:cs typeface="Calibri" panose="020F0502020204030204" pitchFamily="34" charset="0"/>
              </a:endParaRPr>
            </a:p>
          </p:txBody>
        </p:sp>
        <p:sp>
          <p:nvSpPr>
            <p:cNvPr id="94" name="矩形: 圆角 47">
              <a:extLst>
                <a:ext uri="{FF2B5EF4-FFF2-40B4-BE49-F238E27FC236}">
                  <a16:creationId xmlns:a16="http://schemas.microsoft.com/office/drawing/2014/main" id="{381448C9-3E3A-FDB8-CDCD-6E9CC94D6F68}"/>
                </a:ext>
              </a:extLst>
            </p:cNvPr>
            <p:cNvSpPr/>
            <p:nvPr/>
          </p:nvSpPr>
          <p:spPr>
            <a:xfrm rot="16200000">
              <a:off x="8393279" y="5598887"/>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cuda:4</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95" name="矩形: 圆角 47">
              <a:extLst>
                <a:ext uri="{FF2B5EF4-FFF2-40B4-BE49-F238E27FC236}">
                  <a16:creationId xmlns:a16="http://schemas.microsoft.com/office/drawing/2014/main" id="{4F05CFEB-F102-67D3-3223-6A3D81E17D79}"/>
                </a:ext>
              </a:extLst>
            </p:cNvPr>
            <p:cNvSpPr/>
            <p:nvPr/>
          </p:nvSpPr>
          <p:spPr>
            <a:xfrm rot="16200000">
              <a:off x="8751714" y="5598886"/>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mlx5_2</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96" name="矩形: 圆角 47">
              <a:extLst>
                <a:ext uri="{FF2B5EF4-FFF2-40B4-BE49-F238E27FC236}">
                  <a16:creationId xmlns:a16="http://schemas.microsoft.com/office/drawing/2014/main" id="{673AA0B9-1E64-E9DB-3AAB-9FC1FCA02C1D}"/>
                </a:ext>
              </a:extLst>
            </p:cNvPr>
            <p:cNvSpPr/>
            <p:nvPr/>
          </p:nvSpPr>
          <p:spPr>
            <a:xfrm rot="16200000">
              <a:off x="9110148" y="5598887"/>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cuda:5</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97" name="矩形: 圆角 47">
              <a:extLst>
                <a:ext uri="{FF2B5EF4-FFF2-40B4-BE49-F238E27FC236}">
                  <a16:creationId xmlns:a16="http://schemas.microsoft.com/office/drawing/2014/main" id="{55A41ED4-5246-7AD1-9AC9-A183F0D2CEDC}"/>
                </a:ext>
              </a:extLst>
            </p:cNvPr>
            <p:cNvSpPr/>
            <p:nvPr/>
          </p:nvSpPr>
          <p:spPr>
            <a:xfrm rot="16200000">
              <a:off x="9465762" y="5597969"/>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mlx5_3</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98" name="矩形: 圆角 47">
              <a:extLst>
                <a:ext uri="{FF2B5EF4-FFF2-40B4-BE49-F238E27FC236}">
                  <a16:creationId xmlns:a16="http://schemas.microsoft.com/office/drawing/2014/main" id="{D885F842-EA1E-5C14-BCC8-3633CE19838D}"/>
                </a:ext>
              </a:extLst>
            </p:cNvPr>
            <p:cNvSpPr/>
            <p:nvPr/>
          </p:nvSpPr>
          <p:spPr>
            <a:xfrm rot="16200000">
              <a:off x="9824196" y="5597970"/>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cuda:6</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99" name="矩形: 圆角 47">
              <a:extLst>
                <a:ext uri="{FF2B5EF4-FFF2-40B4-BE49-F238E27FC236}">
                  <a16:creationId xmlns:a16="http://schemas.microsoft.com/office/drawing/2014/main" id="{45A68991-17A1-1F0A-D985-DA3C3DD46392}"/>
                </a:ext>
              </a:extLst>
            </p:cNvPr>
            <p:cNvSpPr/>
            <p:nvPr/>
          </p:nvSpPr>
          <p:spPr>
            <a:xfrm rot="16200000">
              <a:off x="10182630" y="5597969"/>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mlx5_4</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00" name="矩形: 圆角 47">
              <a:extLst>
                <a:ext uri="{FF2B5EF4-FFF2-40B4-BE49-F238E27FC236}">
                  <a16:creationId xmlns:a16="http://schemas.microsoft.com/office/drawing/2014/main" id="{468CA1FE-951C-92E5-6899-BC582A6F719E}"/>
                </a:ext>
              </a:extLst>
            </p:cNvPr>
            <p:cNvSpPr/>
            <p:nvPr/>
          </p:nvSpPr>
          <p:spPr>
            <a:xfrm rot="16200000">
              <a:off x="10541064" y="5597970"/>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cuda:7</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01" name="矩形: 圆角 47">
              <a:extLst>
                <a:ext uri="{FF2B5EF4-FFF2-40B4-BE49-F238E27FC236}">
                  <a16:creationId xmlns:a16="http://schemas.microsoft.com/office/drawing/2014/main" id="{E3330996-CE18-C1EE-A324-B1EAE1536BB1}"/>
                </a:ext>
              </a:extLst>
            </p:cNvPr>
            <p:cNvSpPr/>
            <p:nvPr/>
          </p:nvSpPr>
          <p:spPr>
            <a:xfrm>
              <a:off x="8229654" y="4807218"/>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sp>
          <p:nvSpPr>
            <p:cNvPr id="102" name="矩形: 圆角 47">
              <a:extLst>
                <a:ext uri="{FF2B5EF4-FFF2-40B4-BE49-F238E27FC236}">
                  <a16:creationId xmlns:a16="http://schemas.microsoft.com/office/drawing/2014/main" id="{F30E877B-6F8C-D69A-E6CE-D7BB6EE5CA6B}"/>
                </a:ext>
              </a:extLst>
            </p:cNvPr>
            <p:cNvSpPr/>
            <p:nvPr/>
          </p:nvSpPr>
          <p:spPr>
            <a:xfrm>
              <a:off x="9660740" y="4807218"/>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cxnSp>
          <p:nvCxnSpPr>
            <p:cNvPr id="103" name="直接箭头连接符 64">
              <a:extLst>
                <a:ext uri="{FF2B5EF4-FFF2-40B4-BE49-F238E27FC236}">
                  <a16:creationId xmlns:a16="http://schemas.microsoft.com/office/drawing/2014/main" id="{A84C7628-099B-DD61-6E1A-18876BA33911}"/>
                </a:ext>
              </a:extLst>
            </p:cNvPr>
            <p:cNvCxnSpPr>
              <a:cxnSpLocks/>
              <a:stCxn id="101" idx="2"/>
              <a:endCxn id="93" idx="3"/>
            </p:cNvCxnSpPr>
            <p:nvPr/>
          </p:nvCxnSpPr>
          <p:spPr>
            <a:xfrm flipH="1">
              <a:off x="8377481" y="5133172"/>
              <a:ext cx="534753"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64">
              <a:extLst>
                <a:ext uri="{FF2B5EF4-FFF2-40B4-BE49-F238E27FC236}">
                  <a16:creationId xmlns:a16="http://schemas.microsoft.com/office/drawing/2014/main" id="{34478C07-AA71-810D-BDE1-2D9ADCA6FF03}"/>
                </a:ext>
              </a:extLst>
            </p:cNvPr>
            <p:cNvCxnSpPr>
              <a:cxnSpLocks/>
              <a:stCxn id="101" idx="2"/>
              <a:endCxn id="94" idx="3"/>
            </p:cNvCxnSpPr>
            <p:nvPr/>
          </p:nvCxnSpPr>
          <p:spPr>
            <a:xfrm flipH="1">
              <a:off x="8735915" y="5133172"/>
              <a:ext cx="176319"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5" name="直接箭头连接符 64">
              <a:extLst>
                <a:ext uri="{FF2B5EF4-FFF2-40B4-BE49-F238E27FC236}">
                  <a16:creationId xmlns:a16="http://schemas.microsoft.com/office/drawing/2014/main" id="{9FECB035-BB02-C017-B663-BF3E69DBC553}"/>
                </a:ext>
              </a:extLst>
            </p:cNvPr>
            <p:cNvCxnSpPr>
              <a:cxnSpLocks/>
              <a:stCxn id="101" idx="2"/>
              <a:endCxn id="95" idx="3"/>
            </p:cNvCxnSpPr>
            <p:nvPr/>
          </p:nvCxnSpPr>
          <p:spPr>
            <a:xfrm>
              <a:off x="8912234" y="5133172"/>
              <a:ext cx="182115"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6" name="直接箭头连接符 64">
              <a:extLst>
                <a:ext uri="{FF2B5EF4-FFF2-40B4-BE49-F238E27FC236}">
                  <a16:creationId xmlns:a16="http://schemas.microsoft.com/office/drawing/2014/main" id="{97D4762F-481E-78CF-3689-7D5D0E46AF4D}"/>
                </a:ext>
              </a:extLst>
            </p:cNvPr>
            <p:cNvCxnSpPr>
              <a:cxnSpLocks/>
              <a:stCxn id="101" idx="2"/>
              <a:endCxn id="96" idx="3"/>
            </p:cNvCxnSpPr>
            <p:nvPr/>
          </p:nvCxnSpPr>
          <p:spPr>
            <a:xfrm>
              <a:off x="8912234" y="5133172"/>
              <a:ext cx="540550"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7" name="直接箭头连接符 64">
              <a:extLst>
                <a:ext uri="{FF2B5EF4-FFF2-40B4-BE49-F238E27FC236}">
                  <a16:creationId xmlns:a16="http://schemas.microsoft.com/office/drawing/2014/main" id="{2696FBC7-4A38-CD97-F369-169351368F88}"/>
                </a:ext>
              </a:extLst>
            </p:cNvPr>
            <p:cNvCxnSpPr>
              <a:cxnSpLocks/>
              <a:stCxn id="102" idx="2"/>
              <a:endCxn id="97" idx="3"/>
            </p:cNvCxnSpPr>
            <p:nvPr/>
          </p:nvCxnSpPr>
          <p:spPr>
            <a:xfrm flipH="1">
              <a:off x="9808397" y="5133172"/>
              <a:ext cx="534923"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8" name="直接箭头连接符 64">
              <a:extLst>
                <a:ext uri="{FF2B5EF4-FFF2-40B4-BE49-F238E27FC236}">
                  <a16:creationId xmlns:a16="http://schemas.microsoft.com/office/drawing/2014/main" id="{6310E8D0-CB11-8CD7-0857-923C9540BBE8}"/>
                </a:ext>
              </a:extLst>
            </p:cNvPr>
            <p:cNvCxnSpPr>
              <a:cxnSpLocks/>
              <a:stCxn id="102" idx="2"/>
              <a:endCxn id="98" idx="3"/>
            </p:cNvCxnSpPr>
            <p:nvPr/>
          </p:nvCxnSpPr>
          <p:spPr>
            <a:xfrm flipH="1">
              <a:off x="10166832" y="5133172"/>
              <a:ext cx="176488"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9" name="直接箭头连接符 64">
              <a:extLst>
                <a:ext uri="{FF2B5EF4-FFF2-40B4-BE49-F238E27FC236}">
                  <a16:creationId xmlns:a16="http://schemas.microsoft.com/office/drawing/2014/main" id="{198951AF-09E3-6C1B-866D-BD93413EAC11}"/>
                </a:ext>
              </a:extLst>
            </p:cNvPr>
            <p:cNvCxnSpPr>
              <a:cxnSpLocks/>
              <a:stCxn id="102" idx="2"/>
              <a:endCxn id="99" idx="3"/>
            </p:cNvCxnSpPr>
            <p:nvPr/>
          </p:nvCxnSpPr>
          <p:spPr>
            <a:xfrm>
              <a:off x="10343320" y="5133172"/>
              <a:ext cx="181946"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0" name="直接箭头连接符 64">
              <a:extLst>
                <a:ext uri="{FF2B5EF4-FFF2-40B4-BE49-F238E27FC236}">
                  <a16:creationId xmlns:a16="http://schemas.microsoft.com/office/drawing/2014/main" id="{74FDEE7F-61E6-8E1B-04B0-927A7D730F3B}"/>
                </a:ext>
              </a:extLst>
            </p:cNvPr>
            <p:cNvCxnSpPr>
              <a:cxnSpLocks/>
              <a:stCxn id="102" idx="2"/>
              <a:endCxn id="100" idx="3"/>
            </p:cNvCxnSpPr>
            <p:nvPr/>
          </p:nvCxnSpPr>
          <p:spPr>
            <a:xfrm>
              <a:off x="10343320" y="5133172"/>
              <a:ext cx="540380"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1" name="直接箭头连接符 64">
              <a:extLst>
                <a:ext uri="{FF2B5EF4-FFF2-40B4-BE49-F238E27FC236}">
                  <a16:creationId xmlns:a16="http://schemas.microsoft.com/office/drawing/2014/main" id="{357C012B-A323-A09C-BAD4-7B95B3FEC8FD}"/>
                </a:ext>
              </a:extLst>
            </p:cNvPr>
            <p:cNvCxnSpPr>
              <a:cxnSpLocks/>
              <a:stCxn id="63" idx="2"/>
              <a:endCxn id="101" idx="0"/>
            </p:cNvCxnSpPr>
            <p:nvPr/>
          </p:nvCxnSpPr>
          <p:spPr>
            <a:xfrm>
              <a:off x="8905344" y="4443705"/>
              <a:ext cx="6890" cy="36351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2" name="直接箭头连接符 64">
              <a:extLst>
                <a:ext uri="{FF2B5EF4-FFF2-40B4-BE49-F238E27FC236}">
                  <a16:creationId xmlns:a16="http://schemas.microsoft.com/office/drawing/2014/main" id="{067586EA-7110-4AAA-CF9D-544FBA4E8CE6}"/>
                </a:ext>
              </a:extLst>
            </p:cNvPr>
            <p:cNvCxnSpPr>
              <a:cxnSpLocks/>
              <a:stCxn id="63" idx="2"/>
              <a:endCxn id="102" idx="0"/>
            </p:cNvCxnSpPr>
            <p:nvPr/>
          </p:nvCxnSpPr>
          <p:spPr>
            <a:xfrm>
              <a:off x="8905344" y="4443705"/>
              <a:ext cx="1437976" cy="36351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3" name="矩形: 圆角 47">
              <a:extLst>
                <a:ext uri="{FF2B5EF4-FFF2-40B4-BE49-F238E27FC236}">
                  <a16:creationId xmlns:a16="http://schemas.microsoft.com/office/drawing/2014/main" id="{759ED75D-4599-ADDD-2BE6-3D7E92E5C1D2}"/>
                </a:ext>
              </a:extLst>
            </p:cNvPr>
            <p:cNvSpPr/>
            <p:nvPr/>
          </p:nvSpPr>
          <p:spPr>
            <a:xfrm rot="16200000">
              <a:off x="3934997" y="5602210"/>
              <a:ext cx="704241" cy="29089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latin typeface="Calibri" panose="020F0502020204030204" pitchFamily="34" charset="0"/>
                  <a:ea typeface="Calibri" panose="020F0502020204030204" pitchFamily="34" charset="0"/>
                  <a:cs typeface="Calibri" panose="020F0502020204030204" pitchFamily="34" charset="0"/>
                </a:rPr>
                <a:t>ssd:0</a:t>
              </a:r>
              <a:endParaRPr lang="zh-CN" altLang="en-US" dirty="0">
                <a:latin typeface="Calibri" panose="020F0502020204030204" pitchFamily="34" charset="0"/>
                <a:cs typeface="Calibri" panose="020F0502020204030204" pitchFamily="34" charset="0"/>
              </a:endParaRPr>
            </a:p>
          </p:txBody>
        </p:sp>
        <p:cxnSp>
          <p:nvCxnSpPr>
            <p:cNvPr id="114" name="连接符: 肘形 113">
              <a:extLst>
                <a:ext uri="{FF2B5EF4-FFF2-40B4-BE49-F238E27FC236}">
                  <a16:creationId xmlns:a16="http://schemas.microsoft.com/office/drawing/2014/main" id="{D7875322-FE87-14BD-2F4A-A17FCF27FACC}"/>
                </a:ext>
              </a:extLst>
            </p:cNvPr>
            <p:cNvCxnSpPr>
              <a:cxnSpLocks/>
              <a:stCxn id="81" idx="1"/>
              <a:endCxn id="113" idx="3"/>
            </p:cNvCxnSpPr>
            <p:nvPr/>
          </p:nvCxnSpPr>
          <p:spPr>
            <a:xfrm rot="10800000" flipV="1">
              <a:off x="4287118" y="4964951"/>
              <a:ext cx="246682" cy="430587"/>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15" name="矩形: 圆角 47">
              <a:extLst>
                <a:ext uri="{FF2B5EF4-FFF2-40B4-BE49-F238E27FC236}">
                  <a16:creationId xmlns:a16="http://schemas.microsoft.com/office/drawing/2014/main" id="{C2A5FCFE-886C-C8C4-32DA-7CCB1F4C6258}"/>
                </a:ext>
              </a:extLst>
            </p:cNvPr>
            <p:cNvSpPr/>
            <p:nvPr/>
          </p:nvSpPr>
          <p:spPr>
            <a:xfrm rot="16200000">
              <a:off x="6486776" y="5592726"/>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cuda:3</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spTree>
    <p:extLst>
      <p:ext uri="{BB962C8B-B14F-4D97-AF65-F5344CB8AC3E}">
        <p14:creationId xmlns:p14="http://schemas.microsoft.com/office/powerpoint/2010/main" val="33444788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9B670-CCB5-168B-AF32-2EB0E7A86D7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18B266C-9AC7-F751-1175-8E8C8A8D1057}"/>
              </a:ext>
            </a:extLst>
          </p:cNvPr>
          <p:cNvSpPr>
            <a:spLocks noGrp="1"/>
          </p:cNvSpPr>
          <p:nvPr>
            <p:ph type="title"/>
          </p:nvPr>
        </p:nvSpPr>
        <p:spPr/>
        <p:txBody>
          <a:bodyPr>
            <a:normAutofit/>
          </a:bodyPr>
          <a:lstStyle/>
          <a:p>
            <a:r>
              <a:rPr lang="en-US" altLang="zh-CN" dirty="0"/>
              <a:t>Application-Oblivious Topology Discovery</a:t>
            </a:r>
            <a:endParaRPr lang="zh-CN" altLang="en-US" dirty="0"/>
          </a:p>
        </p:txBody>
      </p:sp>
      <p:sp>
        <p:nvSpPr>
          <p:cNvPr id="3" name="内容占位符 2">
            <a:extLst>
              <a:ext uri="{FF2B5EF4-FFF2-40B4-BE49-F238E27FC236}">
                <a16:creationId xmlns:a16="http://schemas.microsoft.com/office/drawing/2014/main" id="{CBD48633-9175-98F9-8059-AD6D0176DF4C}"/>
              </a:ext>
            </a:extLst>
          </p:cNvPr>
          <p:cNvSpPr>
            <a:spLocks noGrp="1"/>
          </p:cNvSpPr>
          <p:nvPr>
            <p:ph idx="1"/>
          </p:nvPr>
        </p:nvSpPr>
        <p:spPr>
          <a:xfrm>
            <a:off x="153371" y="1481650"/>
            <a:ext cx="11029615" cy="3678303"/>
          </a:xfrm>
        </p:spPr>
        <p:txBody>
          <a:bodyPr>
            <a:normAutofit/>
          </a:bodyPr>
          <a:lstStyle/>
          <a:p>
            <a:r>
              <a:rPr lang="en-US" altLang="zh-CN" sz="3200" dirty="0"/>
              <a:t>Step 1: Probe hardware information</a:t>
            </a:r>
          </a:p>
          <a:p>
            <a:r>
              <a:rPr lang="en-US" altLang="zh-CN" sz="3200" dirty="0"/>
              <a:t>Step 2: Maps NICs for each MEM</a:t>
            </a:r>
          </a:p>
          <a:p>
            <a:pPr lvl="1"/>
            <a:r>
              <a:rPr lang="en-US" altLang="zh-CN" sz="2800" dirty="0"/>
              <a:t>Tier 1: NIC(s) with the shortest PCIe hop</a:t>
            </a:r>
          </a:p>
          <a:p>
            <a:pPr lvl="1"/>
            <a:r>
              <a:rPr lang="en-US" altLang="zh-CN" sz="2800" dirty="0"/>
              <a:t>Tier 2: same NUMA but not in tier 1</a:t>
            </a:r>
          </a:p>
          <a:p>
            <a:pPr lvl="1"/>
            <a:r>
              <a:rPr lang="en-US" altLang="zh-CN" sz="2800" dirty="0"/>
              <a:t>Tier 3: cross NUMA</a:t>
            </a:r>
          </a:p>
        </p:txBody>
      </p:sp>
      <p:grpSp>
        <p:nvGrpSpPr>
          <p:cNvPr id="6" name="组合 5">
            <a:extLst>
              <a:ext uri="{FF2B5EF4-FFF2-40B4-BE49-F238E27FC236}">
                <a16:creationId xmlns:a16="http://schemas.microsoft.com/office/drawing/2014/main" id="{EB63028B-08E0-E3AE-A224-9CFC2EFABED5}"/>
              </a:ext>
            </a:extLst>
          </p:cNvPr>
          <p:cNvGrpSpPr/>
          <p:nvPr/>
        </p:nvGrpSpPr>
        <p:grpSpPr>
          <a:xfrm>
            <a:off x="4141669" y="3895004"/>
            <a:ext cx="6952658" cy="2204775"/>
            <a:chOff x="4141669" y="3895004"/>
            <a:chExt cx="6952658" cy="2204775"/>
          </a:xfrm>
        </p:grpSpPr>
        <p:sp>
          <p:nvSpPr>
            <p:cNvPr id="7" name="矩形: 圆角 47">
              <a:extLst>
                <a:ext uri="{FF2B5EF4-FFF2-40B4-BE49-F238E27FC236}">
                  <a16:creationId xmlns:a16="http://schemas.microsoft.com/office/drawing/2014/main" id="{F017570D-43D9-EBE0-8D0E-157834ECE1DC}"/>
                </a:ext>
              </a:extLst>
            </p:cNvPr>
            <p:cNvSpPr/>
            <p:nvPr/>
          </p:nvSpPr>
          <p:spPr>
            <a:xfrm>
              <a:off x="6180152" y="4005677"/>
              <a:ext cx="939303" cy="440992"/>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CPU</a:t>
              </a:r>
              <a:endParaRPr lang="zh-CN" altLang="en-US">
                <a:latin typeface="Calibri" panose="020F0502020204030204" pitchFamily="34" charset="0"/>
                <a:cs typeface="Calibri" panose="020F0502020204030204" pitchFamily="34" charset="0"/>
              </a:endParaRPr>
            </a:p>
          </p:txBody>
        </p:sp>
        <p:sp>
          <p:nvSpPr>
            <p:cNvPr id="8" name="矩形: 圆角 47">
              <a:extLst>
                <a:ext uri="{FF2B5EF4-FFF2-40B4-BE49-F238E27FC236}">
                  <a16:creationId xmlns:a16="http://schemas.microsoft.com/office/drawing/2014/main" id="{D56BFBD4-6DAE-9AB9-8845-15E002538536}"/>
                </a:ext>
              </a:extLst>
            </p:cNvPr>
            <p:cNvSpPr/>
            <p:nvPr/>
          </p:nvSpPr>
          <p:spPr>
            <a:xfrm>
              <a:off x="8435693" y="4002713"/>
              <a:ext cx="939303" cy="440992"/>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CPU</a:t>
              </a:r>
              <a:endParaRPr lang="zh-CN" altLang="en-US">
                <a:latin typeface="Calibri" panose="020F0502020204030204" pitchFamily="34" charset="0"/>
                <a:cs typeface="Calibri" panose="020F0502020204030204" pitchFamily="34" charset="0"/>
              </a:endParaRPr>
            </a:p>
          </p:txBody>
        </p:sp>
        <p:cxnSp>
          <p:nvCxnSpPr>
            <p:cNvPr id="9" name="直接箭头连接符 64">
              <a:extLst>
                <a:ext uri="{FF2B5EF4-FFF2-40B4-BE49-F238E27FC236}">
                  <a16:creationId xmlns:a16="http://schemas.microsoft.com/office/drawing/2014/main" id="{3491FE36-692A-DB5F-20CE-B10CC1BE3299}"/>
                </a:ext>
              </a:extLst>
            </p:cNvPr>
            <p:cNvCxnSpPr>
              <a:cxnSpLocks/>
              <a:stCxn id="8" idx="1"/>
              <a:endCxn id="7" idx="3"/>
            </p:cNvCxnSpPr>
            <p:nvPr/>
          </p:nvCxnSpPr>
          <p:spPr>
            <a:xfrm flipH="1">
              <a:off x="7119455" y="4223209"/>
              <a:ext cx="1316237" cy="296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EB427232-D5A8-B925-C8D8-8F2C24FEF09B}"/>
                </a:ext>
              </a:extLst>
            </p:cNvPr>
            <p:cNvSpPr txBox="1"/>
            <p:nvPr/>
          </p:nvSpPr>
          <p:spPr>
            <a:xfrm>
              <a:off x="7380707" y="3895004"/>
              <a:ext cx="840092" cy="369332"/>
            </a:xfrm>
            <a:prstGeom prst="rect">
              <a:avLst/>
            </a:prstGeom>
            <a:noFill/>
          </p:spPr>
          <p:txBody>
            <a:bodyPr wrap="square" rtlCol="0">
              <a:spAutoFit/>
            </a:bodyPr>
            <a:lstStyle/>
            <a:p>
              <a:pPr algn="ctr"/>
              <a:r>
                <a:rPr lang="en-US" altLang="zh-CN">
                  <a:latin typeface="Calibri" panose="020F0502020204030204" pitchFamily="34" charset="0"/>
                  <a:ea typeface="Calibri" panose="020F0502020204030204" pitchFamily="34" charset="0"/>
                  <a:cs typeface="Calibri" panose="020F0502020204030204" pitchFamily="34" charset="0"/>
                </a:rPr>
                <a:t>UPI</a:t>
              </a:r>
              <a:endParaRPr lang="zh-CN" altLang="en-US">
                <a:latin typeface="Calibri" panose="020F0502020204030204" pitchFamily="34" charset="0"/>
                <a:cs typeface="Calibri" panose="020F0502020204030204" pitchFamily="34" charset="0"/>
              </a:endParaRPr>
            </a:p>
          </p:txBody>
        </p:sp>
        <p:sp>
          <p:nvSpPr>
            <p:cNvPr id="11" name="矩形: 圆角 47">
              <a:extLst>
                <a:ext uri="{FF2B5EF4-FFF2-40B4-BE49-F238E27FC236}">
                  <a16:creationId xmlns:a16="http://schemas.microsoft.com/office/drawing/2014/main" id="{D864D195-29F0-5FB8-CCA3-159365B3B7BF}"/>
                </a:ext>
              </a:extLst>
            </p:cNvPr>
            <p:cNvSpPr/>
            <p:nvPr/>
          </p:nvSpPr>
          <p:spPr>
            <a:xfrm rot="16200000">
              <a:off x="4338991" y="5593643"/>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b="1" dirty="0">
                  <a:solidFill>
                    <a:srgbClr val="C00000"/>
                  </a:solidFill>
                  <a:latin typeface="Calibri" panose="020F0502020204030204" pitchFamily="34" charset="0"/>
                  <a:ea typeface="Calibri" panose="020F0502020204030204" pitchFamily="34" charset="0"/>
                  <a:cs typeface="Calibri" panose="020F0502020204030204" pitchFamily="34" charset="0"/>
                </a:rPr>
                <a:t>cuda:0</a:t>
              </a:r>
              <a:endParaRPr lang="zh-CN" altLang="en-US" b="1" dirty="0">
                <a:solidFill>
                  <a:srgbClr val="C00000"/>
                </a:solidFill>
                <a:latin typeface="Calibri" panose="020F0502020204030204" pitchFamily="34" charset="0"/>
                <a:cs typeface="Calibri" panose="020F0502020204030204" pitchFamily="34" charset="0"/>
              </a:endParaRPr>
            </a:p>
          </p:txBody>
        </p:sp>
        <p:sp>
          <p:nvSpPr>
            <p:cNvPr id="12" name="矩形: 圆角 47">
              <a:extLst>
                <a:ext uri="{FF2B5EF4-FFF2-40B4-BE49-F238E27FC236}">
                  <a16:creationId xmlns:a16="http://schemas.microsoft.com/office/drawing/2014/main" id="{3A239926-AA4B-1CD9-3849-47FEE20FBDC8}"/>
                </a:ext>
              </a:extLst>
            </p:cNvPr>
            <p:cNvSpPr/>
            <p:nvPr/>
          </p:nvSpPr>
          <p:spPr>
            <a:xfrm rot="16200000">
              <a:off x="4697425" y="5593644"/>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mlx5_5</a:t>
              </a:r>
              <a:endParaRPr kumimoji="0" lang="zh-CN" altLang="en-US" sz="1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3" name="矩形: 圆角 47">
              <a:extLst>
                <a:ext uri="{FF2B5EF4-FFF2-40B4-BE49-F238E27FC236}">
                  <a16:creationId xmlns:a16="http://schemas.microsoft.com/office/drawing/2014/main" id="{B8E35589-6F66-8CDF-82FC-3C3337806209}"/>
                </a:ext>
              </a:extLst>
            </p:cNvPr>
            <p:cNvSpPr/>
            <p:nvPr/>
          </p:nvSpPr>
          <p:spPr>
            <a:xfrm rot="16200000">
              <a:off x="5055860" y="5593643"/>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cuda:1</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sp>
          <p:nvSpPr>
            <p:cNvPr id="14" name="矩形: 圆角 47">
              <a:extLst>
                <a:ext uri="{FF2B5EF4-FFF2-40B4-BE49-F238E27FC236}">
                  <a16:creationId xmlns:a16="http://schemas.microsoft.com/office/drawing/2014/main" id="{F36748B4-F2B1-F33D-D5C1-CD3D7DD31158}"/>
                </a:ext>
              </a:extLst>
            </p:cNvPr>
            <p:cNvSpPr/>
            <p:nvPr/>
          </p:nvSpPr>
          <p:spPr>
            <a:xfrm rot="16200000">
              <a:off x="5414294" y="5593644"/>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mlx5_6</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5" name="矩形: 圆角 47">
              <a:extLst>
                <a:ext uri="{FF2B5EF4-FFF2-40B4-BE49-F238E27FC236}">
                  <a16:creationId xmlns:a16="http://schemas.microsoft.com/office/drawing/2014/main" id="{CDE3643F-9E97-5BFB-EB53-DF438629EA7A}"/>
                </a:ext>
              </a:extLst>
            </p:cNvPr>
            <p:cNvSpPr/>
            <p:nvPr/>
          </p:nvSpPr>
          <p:spPr>
            <a:xfrm rot="16200000">
              <a:off x="5769908" y="5592726"/>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cuda:2</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6" name="矩形: 圆角 47">
              <a:extLst>
                <a:ext uri="{FF2B5EF4-FFF2-40B4-BE49-F238E27FC236}">
                  <a16:creationId xmlns:a16="http://schemas.microsoft.com/office/drawing/2014/main" id="{A0B6A6AF-F908-222F-17C7-D46DAF71A6EE}"/>
                </a:ext>
              </a:extLst>
            </p:cNvPr>
            <p:cNvSpPr/>
            <p:nvPr/>
          </p:nvSpPr>
          <p:spPr>
            <a:xfrm rot="16200000">
              <a:off x="6128342" y="5592727"/>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mlx5_7</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7" name="矩形: 圆角 47">
              <a:extLst>
                <a:ext uri="{FF2B5EF4-FFF2-40B4-BE49-F238E27FC236}">
                  <a16:creationId xmlns:a16="http://schemas.microsoft.com/office/drawing/2014/main" id="{2B0F23A9-94F9-F9FD-E100-AB355EE66ACF}"/>
                </a:ext>
              </a:extLst>
            </p:cNvPr>
            <p:cNvSpPr/>
            <p:nvPr/>
          </p:nvSpPr>
          <p:spPr>
            <a:xfrm rot="16200000">
              <a:off x="6845210" y="5592727"/>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mlx5_8</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8" name="矩形: 圆角 47">
              <a:extLst>
                <a:ext uri="{FF2B5EF4-FFF2-40B4-BE49-F238E27FC236}">
                  <a16:creationId xmlns:a16="http://schemas.microsoft.com/office/drawing/2014/main" id="{47A52181-916E-68BE-CD5B-07E676349E5C}"/>
                </a:ext>
              </a:extLst>
            </p:cNvPr>
            <p:cNvSpPr/>
            <p:nvPr/>
          </p:nvSpPr>
          <p:spPr>
            <a:xfrm>
              <a:off x="4450325" y="3950819"/>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19" name="矩形: 圆角 47">
              <a:extLst>
                <a:ext uri="{FF2B5EF4-FFF2-40B4-BE49-F238E27FC236}">
                  <a16:creationId xmlns:a16="http://schemas.microsoft.com/office/drawing/2014/main" id="{70D86FAE-8C35-4B52-6848-E7501E1EFD4E}"/>
                </a:ext>
              </a:extLst>
            </p:cNvPr>
            <p:cNvSpPr/>
            <p:nvPr/>
          </p:nvSpPr>
          <p:spPr>
            <a:xfrm>
              <a:off x="4499263" y="3996857"/>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20" name="矩形: 圆角 47">
              <a:extLst>
                <a:ext uri="{FF2B5EF4-FFF2-40B4-BE49-F238E27FC236}">
                  <a16:creationId xmlns:a16="http://schemas.microsoft.com/office/drawing/2014/main" id="{A8401261-6D77-55E5-6BAC-BFD92D9447C8}"/>
                </a:ext>
              </a:extLst>
            </p:cNvPr>
            <p:cNvSpPr/>
            <p:nvPr/>
          </p:nvSpPr>
          <p:spPr>
            <a:xfrm>
              <a:off x="4541695" y="4040071"/>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lnSpc>
                  <a:spcPts val="1800"/>
                </a:lnSpc>
              </a:pPr>
              <a:r>
                <a:rPr lang="en-US" altLang="zh-CN" dirty="0">
                  <a:latin typeface="Calibri" panose="020F0502020204030204" pitchFamily="34" charset="0"/>
                  <a:ea typeface="Calibri" panose="020F0502020204030204" pitchFamily="34" charset="0"/>
                  <a:cs typeface="Calibri" panose="020F0502020204030204" pitchFamily="34" charset="0"/>
                </a:rPr>
                <a:t>DRAM</a:t>
              </a:r>
            </a:p>
            <a:p>
              <a:pPr algn="ctr">
                <a:lnSpc>
                  <a:spcPts val="1800"/>
                </a:lnSpc>
              </a:pP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cpu:0</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cxnSp>
          <p:nvCxnSpPr>
            <p:cNvPr id="21" name="直接箭头连接符 64">
              <a:extLst>
                <a:ext uri="{FF2B5EF4-FFF2-40B4-BE49-F238E27FC236}">
                  <a16:creationId xmlns:a16="http://schemas.microsoft.com/office/drawing/2014/main" id="{23784D56-623A-3C6C-F75D-9325E57AB0BF}"/>
                </a:ext>
              </a:extLst>
            </p:cNvPr>
            <p:cNvCxnSpPr>
              <a:cxnSpLocks/>
              <a:stCxn id="7" idx="1"/>
            </p:cNvCxnSpPr>
            <p:nvPr/>
          </p:nvCxnSpPr>
          <p:spPr>
            <a:xfrm flipH="1" flipV="1">
              <a:off x="5657584" y="4223209"/>
              <a:ext cx="525602" cy="296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矩形: 圆角 47">
              <a:extLst>
                <a:ext uri="{FF2B5EF4-FFF2-40B4-BE49-F238E27FC236}">
                  <a16:creationId xmlns:a16="http://schemas.microsoft.com/office/drawing/2014/main" id="{13356D92-5C70-1F68-4C98-69D1CB80B8F1}"/>
                </a:ext>
              </a:extLst>
            </p:cNvPr>
            <p:cNvSpPr/>
            <p:nvPr/>
          </p:nvSpPr>
          <p:spPr>
            <a:xfrm>
              <a:off x="9894246" y="3957132"/>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23" name="矩形: 圆角 47">
              <a:extLst>
                <a:ext uri="{FF2B5EF4-FFF2-40B4-BE49-F238E27FC236}">
                  <a16:creationId xmlns:a16="http://schemas.microsoft.com/office/drawing/2014/main" id="{17079310-2FBE-2B65-4D5D-DE72E834E7B0}"/>
                </a:ext>
              </a:extLst>
            </p:cNvPr>
            <p:cNvSpPr/>
            <p:nvPr/>
          </p:nvSpPr>
          <p:spPr>
            <a:xfrm>
              <a:off x="9936672" y="4003170"/>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24" name="矩形: 圆角 47">
              <a:extLst>
                <a:ext uri="{FF2B5EF4-FFF2-40B4-BE49-F238E27FC236}">
                  <a16:creationId xmlns:a16="http://schemas.microsoft.com/office/drawing/2014/main" id="{CB22BA62-7A77-B7D9-B26D-B4468DAE0A14}"/>
                </a:ext>
              </a:extLst>
            </p:cNvPr>
            <p:cNvSpPr/>
            <p:nvPr/>
          </p:nvSpPr>
          <p:spPr>
            <a:xfrm>
              <a:off x="9985612" y="4046384"/>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lnSpc>
                  <a:spcPts val="1800"/>
                </a:lnSpc>
              </a:pPr>
              <a:r>
                <a:rPr lang="en-US" altLang="zh-CN" dirty="0">
                  <a:latin typeface="Calibri" panose="020F0502020204030204" pitchFamily="34" charset="0"/>
                  <a:ea typeface="Calibri" panose="020F0502020204030204" pitchFamily="34" charset="0"/>
                  <a:cs typeface="Calibri" panose="020F0502020204030204" pitchFamily="34" charset="0"/>
                </a:rPr>
                <a:t>DRAM</a:t>
              </a:r>
            </a:p>
            <a:p>
              <a:pPr algn="ctr">
                <a:lnSpc>
                  <a:spcPts val="1800"/>
                </a:lnSpc>
              </a:pP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cpu:1</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cxnSp>
          <p:nvCxnSpPr>
            <p:cNvPr id="25" name="直接箭头连接符 64">
              <a:extLst>
                <a:ext uri="{FF2B5EF4-FFF2-40B4-BE49-F238E27FC236}">
                  <a16:creationId xmlns:a16="http://schemas.microsoft.com/office/drawing/2014/main" id="{B996DC1F-DF5F-AB45-FE5C-0EC80416341E}"/>
                </a:ext>
              </a:extLst>
            </p:cNvPr>
            <p:cNvCxnSpPr>
              <a:cxnSpLocks/>
              <a:endCxn id="8" idx="3"/>
            </p:cNvCxnSpPr>
            <p:nvPr/>
          </p:nvCxnSpPr>
          <p:spPr>
            <a:xfrm flipH="1">
              <a:off x="9374996" y="4223209"/>
              <a:ext cx="525602"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矩形: 圆角 47">
              <a:extLst>
                <a:ext uri="{FF2B5EF4-FFF2-40B4-BE49-F238E27FC236}">
                  <a16:creationId xmlns:a16="http://schemas.microsoft.com/office/drawing/2014/main" id="{50033DFB-7100-025F-52D8-575C28D78481}"/>
                </a:ext>
              </a:extLst>
            </p:cNvPr>
            <p:cNvSpPr/>
            <p:nvPr/>
          </p:nvSpPr>
          <p:spPr>
            <a:xfrm>
              <a:off x="4533800" y="4801975"/>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latin typeface="Calibri" panose="020F0502020204030204" pitchFamily="34" charset="0"/>
                  <a:ea typeface="Calibri" panose="020F0502020204030204" pitchFamily="34" charset="0"/>
                  <a:cs typeface="Calibri" panose="020F0502020204030204" pitchFamily="34" charset="0"/>
                </a:rPr>
                <a:t>PCIe Switches</a:t>
              </a:r>
              <a:endParaRPr lang="zh-CN" altLang="en-US" dirty="0">
                <a:latin typeface="Calibri" panose="020F0502020204030204" pitchFamily="34" charset="0"/>
                <a:cs typeface="Calibri" panose="020F0502020204030204" pitchFamily="34" charset="0"/>
              </a:endParaRPr>
            </a:p>
          </p:txBody>
        </p:sp>
        <p:sp>
          <p:nvSpPr>
            <p:cNvPr id="27" name="矩形: 圆角 47">
              <a:extLst>
                <a:ext uri="{FF2B5EF4-FFF2-40B4-BE49-F238E27FC236}">
                  <a16:creationId xmlns:a16="http://schemas.microsoft.com/office/drawing/2014/main" id="{529FFA64-FB70-8C31-CB17-C3399FD70ACD}"/>
                </a:ext>
              </a:extLst>
            </p:cNvPr>
            <p:cNvSpPr/>
            <p:nvPr/>
          </p:nvSpPr>
          <p:spPr>
            <a:xfrm>
              <a:off x="5964886" y="4801975"/>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cxnSp>
          <p:nvCxnSpPr>
            <p:cNvPr id="28" name="直接箭头连接符 64">
              <a:extLst>
                <a:ext uri="{FF2B5EF4-FFF2-40B4-BE49-F238E27FC236}">
                  <a16:creationId xmlns:a16="http://schemas.microsoft.com/office/drawing/2014/main" id="{F4FA6CAB-621A-A0EE-C252-29EAB3CB9AE4}"/>
                </a:ext>
              </a:extLst>
            </p:cNvPr>
            <p:cNvCxnSpPr>
              <a:cxnSpLocks/>
              <a:stCxn id="7" idx="2"/>
              <a:endCxn id="26" idx="0"/>
            </p:cNvCxnSpPr>
            <p:nvPr/>
          </p:nvCxnSpPr>
          <p:spPr>
            <a:xfrm flipH="1">
              <a:off x="5216380" y="4446669"/>
              <a:ext cx="1433423" cy="35530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64">
              <a:extLst>
                <a:ext uri="{FF2B5EF4-FFF2-40B4-BE49-F238E27FC236}">
                  <a16:creationId xmlns:a16="http://schemas.microsoft.com/office/drawing/2014/main" id="{AE3533F7-03EB-353B-16B1-8CCCC9902DA8}"/>
                </a:ext>
              </a:extLst>
            </p:cNvPr>
            <p:cNvCxnSpPr>
              <a:cxnSpLocks/>
              <a:stCxn id="7" idx="2"/>
              <a:endCxn id="27" idx="0"/>
            </p:cNvCxnSpPr>
            <p:nvPr/>
          </p:nvCxnSpPr>
          <p:spPr>
            <a:xfrm flipH="1">
              <a:off x="6647466" y="4446669"/>
              <a:ext cx="2337" cy="35530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64">
              <a:extLst>
                <a:ext uri="{FF2B5EF4-FFF2-40B4-BE49-F238E27FC236}">
                  <a16:creationId xmlns:a16="http://schemas.microsoft.com/office/drawing/2014/main" id="{2D62033C-10F9-974E-D3C6-CA9D4E9E85DC}"/>
                </a:ext>
              </a:extLst>
            </p:cNvPr>
            <p:cNvCxnSpPr>
              <a:cxnSpLocks/>
              <a:stCxn id="26" idx="2"/>
              <a:endCxn id="11" idx="3"/>
            </p:cNvCxnSpPr>
            <p:nvPr/>
          </p:nvCxnSpPr>
          <p:spPr>
            <a:xfrm flipH="1">
              <a:off x="4681627" y="5127929"/>
              <a:ext cx="534753"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64">
              <a:extLst>
                <a:ext uri="{FF2B5EF4-FFF2-40B4-BE49-F238E27FC236}">
                  <a16:creationId xmlns:a16="http://schemas.microsoft.com/office/drawing/2014/main" id="{E01A31D3-9890-1B86-EFDD-5C79638BA804}"/>
                </a:ext>
              </a:extLst>
            </p:cNvPr>
            <p:cNvCxnSpPr>
              <a:cxnSpLocks/>
              <a:stCxn id="26" idx="2"/>
              <a:endCxn id="12" idx="3"/>
            </p:cNvCxnSpPr>
            <p:nvPr/>
          </p:nvCxnSpPr>
          <p:spPr>
            <a:xfrm flipH="1">
              <a:off x="5040061" y="5127929"/>
              <a:ext cx="176319"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64">
              <a:extLst>
                <a:ext uri="{FF2B5EF4-FFF2-40B4-BE49-F238E27FC236}">
                  <a16:creationId xmlns:a16="http://schemas.microsoft.com/office/drawing/2014/main" id="{969E1D19-035F-A233-766A-372A14FB922E}"/>
                </a:ext>
              </a:extLst>
            </p:cNvPr>
            <p:cNvCxnSpPr>
              <a:cxnSpLocks/>
              <a:stCxn id="26" idx="2"/>
              <a:endCxn id="13" idx="3"/>
            </p:cNvCxnSpPr>
            <p:nvPr/>
          </p:nvCxnSpPr>
          <p:spPr>
            <a:xfrm>
              <a:off x="5216380" y="5127929"/>
              <a:ext cx="182115"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直接箭头连接符 64">
              <a:extLst>
                <a:ext uri="{FF2B5EF4-FFF2-40B4-BE49-F238E27FC236}">
                  <a16:creationId xmlns:a16="http://schemas.microsoft.com/office/drawing/2014/main" id="{7B7A1BCE-2947-922F-58F0-6AC0D56E6022}"/>
                </a:ext>
              </a:extLst>
            </p:cNvPr>
            <p:cNvCxnSpPr>
              <a:cxnSpLocks/>
              <a:stCxn id="26" idx="2"/>
              <a:endCxn id="14" idx="3"/>
            </p:cNvCxnSpPr>
            <p:nvPr/>
          </p:nvCxnSpPr>
          <p:spPr>
            <a:xfrm>
              <a:off x="5216380" y="5127929"/>
              <a:ext cx="540550"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直接箭头连接符 64">
              <a:extLst>
                <a:ext uri="{FF2B5EF4-FFF2-40B4-BE49-F238E27FC236}">
                  <a16:creationId xmlns:a16="http://schemas.microsoft.com/office/drawing/2014/main" id="{BE1255AC-C68E-5B2F-CF16-D96CB6F457A3}"/>
                </a:ext>
              </a:extLst>
            </p:cNvPr>
            <p:cNvCxnSpPr>
              <a:cxnSpLocks/>
              <a:stCxn id="27" idx="2"/>
              <a:endCxn id="15" idx="3"/>
            </p:cNvCxnSpPr>
            <p:nvPr/>
          </p:nvCxnSpPr>
          <p:spPr>
            <a:xfrm flipH="1">
              <a:off x="6112543" y="5127929"/>
              <a:ext cx="534923"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直接箭头连接符 64">
              <a:extLst>
                <a:ext uri="{FF2B5EF4-FFF2-40B4-BE49-F238E27FC236}">
                  <a16:creationId xmlns:a16="http://schemas.microsoft.com/office/drawing/2014/main" id="{7C9E5D6A-496F-C6EC-DE52-B88DA659F81D}"/>
                </a:ext>
              </a:extLst>
            </p:cNvPr>
            <p:cNvCxnSpPr>
              <a:cxnSpLocks/>
              <a:stCxn id="27" idx="2"/>
              <a:endCxn id="16" idx="3"/>
            </p:cNvCxnSpPr>
            <p:nvPr/>
          </p:nvCxnSpPr>
          <p:spPr>
            <a:xfrm flipH="1">
              <a:off x="6470978" y="5127929"/>
              <a:ext cx="176488"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直接箭头连接符 64">
              <a:extLst>
                <a:ext uri="{FF2B5EF4-FFF2-40B4-BE49-F238E27FC236}">
                  <a16:creationId xmlns:a16="http://schemas.microsoft.com/office/drawing/2014/main" id="{8D51EB1F-3140-FE21-D890-A22CADFB58B3}"/>
                </a:ext>
              </a:extLst>
            </p:cNvPr>
            <p:cNvCxnSpPr>
              <a:cxnSpLocks/>
              <a:stCxn id="27" idx="2"/>
              <a:endCxn id="60" idx="3"/>
            </p:cNvCxnSpPr>
            <p:nvPr/>
          </p:nvCxnSpPr>
          <p:spPr>
            <a:xfrm>
              <a:off x="6647466" y="5127929"/>
              <a:ext cx="181946"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直接箭头连接符 64">
              <a:extLst>
                <a:ext uri="{FF2B5EF4-FFF2-40B4-BE49-F238E27FC236}">
                  <a16:creationId xmlns:a16="http://schemas.microsoft.com/office/drawing/2014/main" id="{7301914F-BCF2-3B39-D7BB-FF1836663972}"/>
                </a:ext>
              </a:extLst>
            </p:cNvPr>
            <p:cNvCxnSpPr>
              <a:cxnSpLocks/>
              <a:stCxn id="27" idx="2"/>
              <a:endCxn id="17" idx="3"/>
            </p:cNvCxnSpPr>
            <p:nvPr/>
          </p:nvCxnSpPr>
          <p:spPr>
            <a:xfrm>
              <a:off x="6647466" y="5127929"/>
              <a:ext cx="540380"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矩形: 圆角 47">
              <a:extLst>
                <a:ext uri="{FF2B5EF4-FFF2-40B4-BE49-F238E27FC236}">
                  <a16:creationId xmlns:a16="http://schemas.microsoft.com/office/drawing/2014/main" id="{BD764F3F-2CC2-7DB2-4769-4684F71EC181}"/>
                </a:ext>
              </a:extLst>
            </p:cNvPr>
            <p:cNvSpPr/>
            <p:nvPr/>
          </p:nvSpPr>
          <p:spPr>
            <a:xfrm rot="16200000">
              <a:off x="8034845" y="5598886"/>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1600" dirty="0">
                  <a:latin typeface="Calibri" panose="020F0502020204030204" pitchFamily="34" charset="0"/>
                  <a:ea typeface="Calibri" panose="020F0502020204030204" pitchFamily="34" charset="0"/>
                  <a:cs typeface="Calibri" panose="020F0502020204030204" pitchFamily="34" charset="0"/>
                </a:rPr>
                <a:t>mlx5_1</a:t>
              </a:r>
              <a:endParaRPr lang="zh-CN" altLang="en-US" sz="1600" dirty="0">
                <a:latin typeface="Calibri" panose="020F0502020204030204" pitchFamily="34" charset="0"/>
                <a:cs typeface="Calibri" panose="020F0502020204030204" pitchFamily="34" charset="0"/>
              </a:endParaRPr>
            </a:p>
          </p:txBody>
        </p:sp>
        <p:sp>
          <p:nvSpPr>
            <p:cNvPr id="39" name="矩形: 圆角 47">
              <a:extLst>
                <a:ext uri="{FF2B5EF4-FFF2-40B4-BE49-F238E27FC236}">
                  <a16:creationId xmlns:a16="http://schemas.microsoft.com/office/drawing/2014/main" id="{471AEBF3-DE4E-0436-6635-4D17C692418B}"/>
                </a:ext>
              </a:extLst>
            </p:cNvPr>
            <p:cNvSpPr/>
            <p:nvPr/>
          </p:nvSpPr>
          <p:spPr>
            <a:xfrm rot="16200000">
              <a:off x="8393279" y="5598887"/>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cuda:4</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0" name="矩形: 圆角 47">
              <a:extLst>
                <a:ext uri="{FF2B5EF4-FFF2-40B4-BE49-F238E27FC236}">
                  <a16:creationId xmlns:a16="http://schemas.microsoft.com/office/drawing/2014/main" id="{5DF6AEDF-4ECB-38C2-6842-E0BA0D0A6754}"/>
                </a:ext>
              </a:extLst>
            </p:cNvPr>
            <p:cNvSpPr/>
            <p:nvPr/>
          </p:nvSpPr>
          <p:spPr>
            <a:xfrm rot="16200000">
              <a:off x="8751714" y="5598886"/>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mlx5_2</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1" name="矩形: 圆角 47">
              <a:extLst>
                <a:ext uri="{FF2B5EF4-FFF2-40B4-BE49-F238E27FC236}">
                  <a16:creationId xmlns:a16="http://schemas.microsoft.com/office/drawing/2014/main" id="{6327C611-E342-9CB5-F98A-93A0FD0EE990}"/>
                </a:ext>
              </a:extLst>
            </p:cNvPr>
            <p:cNvSpPr/>
            <p:nvPr/>
          </p:nvSpPr>
          <p:spPr>
            <a:xfrm rot="16200000">
              <a:off x="9110148" y="5598887"/>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cuda:5</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2" name="矩形: 圆角 47">
              <a:extLst>
                <a:ext uri="{FF2B5EF4-FFF2-40B4-BE49-F238E27FC236}">
                  <a16:creationId xmlns:a16="http://schemas.microsoft.com/office/drawing/2014/main" id="{BD2CC6E6-BA23-E4D7-3C2A-DC89B893207F}"/>
                </a:ext>
              </a:extLst>
            </p:cNvPr>
            <p:cNvSpPr/>
            <p:nvPr/>
          </p:nvSpPr>
          <p:spPr>
            <a:xfrm rot="16200000">
              <a:off x="9465762" y="5597969"/>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mlx5_3</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3" name="矩形: 圆角 47">
              <a:extLst>
                <a:ext uri="{FF2B5EF4-FFF2-40B4-BE49-F238E27FC236}">
                  <a16:creationId xmlns:a16="http://schemas.microsoft.com/office/drawing/2014/main" id="{564C5F34-84FF-0117-A90A-977EA6E505B9}"/>
                </a:ext>
              </a:extLst>
            </p:cNvPr>
            <p:cNvSpPr/>
            <p:nvPr/>
          </p:nvSpPr>
          <p:spPr>
            <a:xfrm rot="16200000">
              <a:off x="9824196" y="5597970"/>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cuda:6</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4" name="矩形: 圆角 47">
              <a:extLst>
                <a:ext uri="{FF2B5EF4-FFF2-40B4-BE49-F238E27FC236}">
                  <a16:creationId xmlns:a16="http://schemas.microsoft.com/office/drawing/2014/main" id="{EFBD6332-22F8-3BAC-29F3-A89B84D80B47}"/>
                </a:ext>
              </a:extLst>
            </p:cNvPr>
            <p:cNvSpPr/>
            <p:nvPr/>
          </p:nvSpPr>
          <p:spPr>
            <a:xfrm rot="16200000">
              <a:off x="10182630" y="5597969"/>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mlx5_4</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5" name="矩形: 圆角 47">
              <a:extLst>
                <a:ext uri="{FF2B5EF4-FFF2-40B4-BE49-F238E27FC236}">
                  <a16:creationId xmlns:a16="http://schemas.microsoft.com/office/drawing/2014/main" id="{F1FA481B-E86E-2AD8-74A5-C27F183143CE}"/>
                </a:ext>
              </a:extLst>
            </p:cNvPr>
            <p:cNvSpPr/>
            <p:nvPr/>
          </p:nvSpPr>
          <p:spPr>
            <a:xfrm rot="16200000">
              <a:off x="10541064" y="5597970"/>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cuda:7</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6" name="矩形: 圆角 47">
              <a:extLst>
                <a:ext uri="{FF2B5EF4-FFF2-40B4-BE49-F238E27FC236}">
                  <a16:creationId xmlns:a16="http://schemas.microsoft.com/office/drawing/2014/main" id="{E73DA15D-9970-ECD8-C411-68C9E4E8E25C}"/>
                </a:ext>
              </a:extLst>
            </p:cNvPr>
            <p:cNvSpPr/>
            <p:nvPr/>
          </p:nvSpPr>
          <p:spPr>
            <a:xfrm>
              <a:off x="8229654" y="4807218"/>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sp>
          <p:nvSpPr>
            <p:cNvPr id="47" name="矩形: 圆角 47">
              <a:extLst>
                <a:ext uri="{FF2B5EF4-FFF2-40B4-BE49-F238E27FC236}">
                  <a16:creationId xmlns:a16="http://schemas.microsoft.com/office/drawing/2014/main" id="{D206C86B-E3ED-4C21-6F8D-67CFAA97423F}"/>
                </a:ext>
              </a:extLst>
            </p:cNvPr>
            <p:cNvSpPr/>
            <p:nvPr/>
          </p:nvSpPr>
          <p:spPr>
            <a:xfrm>
              <a:off x="9660740" y="4807218"/>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cxnSp>
          <p:nvCxnSpPr>
            <p:cNvPr id="48" name="直接箭头连接符 64">
              <a:extLst>
                <a:ext uri="{FF2B5EF4-FFF2-40B4-BE49-F238E27FC236}">
                  <a16:creationId xmlns:a16="http://schemas.microsoft.com/office/drawing/2014/main" id="{E9F69F6F-8C7F-A5E4-906B-9C1AFC2C48EE}"/>
                </a:ext>
              </a:extLst>
            </p:cNvPr>
            <p:cNvCxnSpPr>
              <a:cxnSpLocks/>
              <a:stCxn id="46" idx="2"/>
              <a:endCxn id="38" idx="3"/>
            </p:cNvCxnSpPr>
            <p:nvPr/>
          </p:nvCxnSpPr>
          <p:spPr>
            <a:xfrm flipH="1">
              <a:off x="8377481" y="5133172"/>
              <a:ext cx="534753"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直接箭头连接符 64">
              <a:extLst>
                <a:ext uri="{FF2B5EF4-FFF2-40B4-BE49-F238E27FC236}">
                  <a16:creationId xmlns:a16="http://schemas.microsoft.com/office/drawing/2014/main" id="{CB61880C-D95A-BBFB-B8D7-588FC2D49BA4}"/>
                </a:ext>
              </a:extLst>
            </p:cNvPr>
            <p:cNvCxnSpPr>
              <a:cxnSpLocks/>
              <a:stCxn id="46" idx="2"/>
              <a:endCxn id="39" idx="3"/>
            </p:cNvCxnSpPr>
            <p:nvPr/>
          </p:nvCxnSpPr>
          <p:spPr>
            <a:xfrm flipH="1">
              <a:off x="8735915" y="5133172"/>
              <a:ext cx="176319"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直接箭头连接符 64">
              <a:extLst>
                <a:ext uri="{FF2B5EF4-FFF2-40B4-BE49-F238E27FC236}">
                  <a16:creationId xmlns:a16="http://schemas.microsoft.com/office/drawing/2014/main" id="{81F4A83E-1C91-23E4-39E7-AF2997B82E0B}"/>
                </a:ext>
              </a:extLst>
            </p:cNvPr>
            <p:cNvCxnSpPr>
              <a:cxnSpLocks/>
              <a:stCxn id="46" idx="2"/>
              <a:endCxn id="40" idx="3"/>
            </p:cNvCxnSpPr>
            <p:nvPr/>
          </p:nvCxnSpPr>
          <p:spPr>
            <a:xfrm>
              <a:off x="8912234" y="5133172"/>
              <a:ext cx="182115"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1" name="直接箭头连接符 64">
              <a:extLst>
                <a:ext uri="{FF2B5EF4-FFF2-40B4-BE49-F238E27FC236}">
                  <a16:creationId xmlns:a16="http://schemas.microsoft.com/office/drawing/2014/main" id="{ACC27D48-054B-5F40-CD25-F798EBB226DA}"/>
                </a:ext>
              </a:extLst>
            </p:cNvPr>
            <p:cNvCxnSpPr>
              <a:cxnSpLocks/>
              <a:stCxn id="46" idx="2"/>
              <a:endCxn id="41" idx="3"/>
            </p:cNvCxnSpPr>
            <p:nvPr/>
          </p:nvCxnSpPr>
          <p:spPr>
            <a:xfrm>
              <a:off x="8912234" y="5133172"/>
              <a:ext cx="540550"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直接箭头连接符 64">
              <a:extLst>
                <a:ext uri="{FF2B5EF4-FFF2-40B4-BE49-F238E27FC236}">
                  <a16:creationId xmlns:a16="http://schemas.microsoft.com/office/drawing/2014/main" id="{DD25E0CD-FD76-5CCF-40F2-72DE2A06F4E3}"/>
                </a:ext>
              </a:extLst>
            </p:cNvPr>
            <p:cNvCxnSpPr>
              <a:cxnSpLocks/>
              <a:stCxn id="47" idx="2"/>
              <a:endCxn id="42" idx="3"/>
            </p:cNvCxnSpPr>
            <p:nvPr/>
          </p:nvCxnSpPr>
          <p:spPr>
            <a:xfrm flipH="1">
              <a:off x="9808397" y="5133172"/>
              <a:ext cx="534923"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直接箭头连接符 64">
              <a:extLst>
                <a:ext uri="{FF2B5EF4-FFF2-40B4-BE49-F238E27FC236}">
                  <a16:creationId xmlns:a16="http://schemas.microsoft.com/office/drawing/2014/main" id="{72259328-6BF3-AA75-E295-32C25CCD1F6F}"/>
                </a:ext>
              </a:extLst>
            </p:cNvPr>
            <p:cNvCxnSpPr>
              <a:cxnSpLocks/>
              <a:stCxn id="47" idx="2"/>
              <a:endCxn id="43" idx="3"/>
            </p:cNvCxnSpPr>
            <p:nvPr/>
          </p:nvCxnSpPr>
          <p:spPr>
            <a:xfrm flipH="1">
              <a:off x="10166832" y="5133172"/>
              <a:ext cx="176488"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直接箭头连接符 64">
              <a:extLst>
                <a:ext uri="{FF2B5EF4-FFF2-40B4-BE49-F238E27FC236}">
                  <a16:creationId xmlns:a16="http://schemas.microsoft.com/office/drawing/2014/main" id="{D916E2BD-4160-84FC-8FCC-0A3218C4416A}"/>
                </a:ext>
              </a:extLst>
            </p:cNvPr>
            <p:cNvCxnSpPr>
              <a:cxnSpLocks/>
              <a:stCxn id="47" idx="2"/>
              <a:endCxn id="44" idx="3"/>
            </p:cNvCxnSpPr>
            <p:nvPr/>
          </p:nvCxnSpPr>
          <p:spPr>
            <a:xfrm>
              <a:off x="10343320" y="5133172"/>
              <a:ext cx="181946"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直接箭头连接符 64">
              <a:extLst>
                <a:ext uri="{FF2B5EF4-FFF2-40B4-BE49-F238E27FC236}">
                  <a16:creationId xmlns:a16="http://schemas.microsoft.com/office/drawing/2014/main" id="{2BEC126A-2EC9-EB2D-AD82-5B705595DD65}"/>
                </a:ext>
              </a:extLst>
            </p:cNvPr>
            <p:cNvCxnSpPr>
              <a:cxnSpLocks/>
              <a:stCxn id="47" idx="2"/>
              <a:endCxn id="45" idx="3"/>
            </p:cNvCxnSpPr>
            <p:nvPr/>
          </p:nvCxnSpPr>
          <p:spPr>
            <a:xfrm>
              <a:off x="10343320" y="5133172"/>
              <a:ext cx="540380"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直接箭头连接符 64">
              <a:extLst>
                <a:ext uri="{FF2B5EF4-FFF2-40B4-BE49-F238E27FC236}">
                  <a16:creationId xmlns:a16="http://schemas.microsoft.com/office/drawing/2014/main" id="{CC941672-3B35-3D8C-66B8-3C589E8E7877}"/>
                </a:ext>
              </a:extLst>
            </p:cNvPr>
            <p:cNvCxnSpPr>
              <a:cxnSpLocks/>
              <a:stCxn id="8" idx="2"/>
              <a:endCxn id="46" idx="0"/>
            </p:cNvCxnSpPr>
            <p:nvPr/>
          </p:nvCxnSpPr>
          <p:spPr>
            <a:xfrm>
              <a:off x="8905344" y="4443705"/>
              <a:ext cx="6890" cy="36351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直接箭头连接符 64">
              <a:extLst>
                <a:ext uri="{FF2B5EF4-FFF2-40B4-BE49-F238E27FC236}">
                  <a16:creationId xmlns:a16="http://schemas.microsoft.com/office/drawing/2014/main" id="{63254FC9-25BC-1D28-B9FB-F709B3121187}"/>
                </a:ext>
              </a:extLst>
            </p:cNvPr>
            <p:cNvCxnSpPr>
              <a:cxnSpLocks/>
              <a:stCxn id="8" idx="2"/>
              <a:endCxn id="47" idx="0"/>
            </p:cNvCxnSpPr>
            <p:nvPr/>
          </p:nvCxnSpPr>
          <p:spPr>
            <a:xfrm>
              <a:off x="8905344" y="4443705"/>
              <a:ext cx="1437976" cy="36351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8" name="矩形: 圆角 47">
              <a:extLst>
                <a:ext uri="{FF2B5EF4-FFF2-40B4-BE49-F238E27FC236}">
                  <a16:creationId xmlns:a16="http://schemas.microsoft.com/office/drawing/2014/main" id="{EC595F19-CF2B-11E8-FB91-9E581DE08BBA}"/>
                </a:ext>
              </a:extLst>
            </p:cNvPr>
            <p:cNvSpPr/>
            <p:nvPr/>
          </p:nvSpPr>
          <p:spPr>
            <a:xfrm rot="16200000">
              <a:off x="3934997" y="5602210"/>
              <a:ext cx="704241" cy="29089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latin typeface="Calibri" panose="020F0502020204030204" pitchFamily="34" charset="0"/>
                  <a:ea typeface="Calibri" panose="020F0502020204030204" pitchFamily="34" charset="0"/>
                  <a:cs typeface="Calibri" panose="020F0502020204030204" pitchFamily="34" charset="0"/>
                </a:rPr>
                <a:t>ssd:0</a:t>
              </a:r>
              <a:endParaRPr lang="zh-CN" altLang="en-US" dirty="0">
                <a:latin typeface="Calibri" panose="020F0502020204030204" pitchFamily="34" charset="0"/>
                <a:cs typeface="Calibri" panose="020F0502020204030204" pitchFamily="34" charset="0"/>
              </a:endParaRPr>
            </a:p>
          </p:txBody>
        </p:sp>
        <p:cxnSp>
          <p:nvCxnSpPr>
            <p:cNvPr id="59" name="连接符: 肘形 58">
              <a:extLst>
                <a:ext uri="{FF2B5EF4-FFF2-40B4-BE49-F238E27FC236}">
                  <a16:creationId xmlns:a16="http://schemas.microsoft.com/office/drawing/2014/main" id="{DEE8C426-C000-5795-557E-B1CD8CBBA6EC}"/>
                </a:ext>
              </a:extLst>
            </p:cNvPr>
            <p:cNvCxnSpPr>
              <a:cxnSpLocks/>
              <a:stCxn id="26" idx="1"/>
              <a:endCxn id="58" idx="3"/>
            </p:cNvCxnSpPr>
            <p:nvPr/>
          </p:nvCxnSpPr>
          <p:spPr>
            <a:xfrm rot="10800000" flipV="1">
              <a:off x="4287118" y="4964951"/>
              <a:ext cx="246682" cy="430587"/>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60" name="矩形: 圆角 47">
              <a:extLst>
                <a:ext uri="{FF2B5EF4-FFF2-40B4-BE49-F238E27FC236}">
                  <a16:creationId xmlns:a16="http://schemas.microsoft.com/office/drawing/2014/main" id="{86CC5273-E212-0B9F-5D17-724796E443C7}"/>
                </a:ext>
              </a:extLst>
            </p:cNvPr>
            <p:cNvSpPr/>
            <p:nvPr/>
          </p:nvSpPr>
          <p:spPr>
            <a:xfrm rot="16200000">
              <a:off x="6486776" y="5592726"/>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cuda:3</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grpSp>
        <p:nvGrpSpPr>
          <p:cNvPr id="71" name="组合 70">
            <a:extLst>
              <a:ext uri="{FF2B5EF4-FFF2-40B4-BE49-F238E27FC236}">
                <a16:creationId xmlns:a16="http://schemas.microsoft.com/office/drawing/2014/main" id="{A2FDD8CB-43CE-F10B-E360-2F75BB488823}"/>
              </a:ext>
            </a:extLst>
          </p:cNvPr>
          <p:cNvGrpSpPr/>
          <p:nvPr/>
        </p:nvGrpSpPr>
        <p:grpSpPr>
          <a:xfrm>
            <a:off x="7942919" y="1766696"/>
            <a:ext cx="4035952" cy="1891287"/>
            <a:chOff x="7627411" y="1640204"/>
            <a:chExt cx="4035952" cy="1891287"/>
          </a:xfrm>
        </p:grpSpPr>
        <p:sp>
          <p:nvSpPr>
            <p:cNvPr id="61" name="文本框 60">
              <a:extLst>
                <a:ext uri="{FF2B5EF4-FFF2-40B4-BE49-F238E27FC236}">
                  <a16:creationId xmlns:a16="http://schemas.microsoft.com/office/drawing/2014/main" id="{254B5DFB-0AE2-1201-D780-772DC79D8AE5}"/>
                </a:ext>
              </a:extLst>
            </p:cNvPr>
            <p:cNvSpPr txBox="1"/>
            <p:nvPr/>
          </p:nvSpPr>
          <p:spPr>
            <a:xfrm>
              <a:off x="7930479" y="1640204"/>
              <a:ext cx="3732884" cy="1891287"/>
            </a:xfrm>
            <a:prstGeom prst="rect">
              <a:avLst/>
            </a:prstGeom>
            <a:noFill/>
          </p:spPr>
          <p:txBody>
            <a:bodyPr wrap="square" rtlCol="0">
              <a:spAutoFit/>
            </a:bodyPr>
            <a:lstStyle/>
            <a:p>
              <a:pPr>
                <a:lnSpc>
                  <a:spcPct val="150000"/>
                </a:lnSpc>
              </a:pPr>
              <a:r>
                <a:rPr lang="en-US" altLang="zh-CN" sz="2000" dirty="0">
                  <a:latin typeface="Calibri" panose="020F0502020204030204" pitchFamily="34" charset="0"/>
                  <a:ea typeface="微软雅黑" panose="020B0503020204020204" pitchFamily="34" charset="-122"/>
                  <a:cs typeface="Calibri" panose="020F0502020204030204" pitchFamily="34" charset="0"/>
                </a:rPr>
                <a:t>      :{</a:t>
              </a:r>
            </a:p>
            <a:p>
              <a:pPr>
                <a:lnSpc>
                  <a:spcPct val="150000"/>
                </a:lnSpc>
              </a:pPr>
              <a:r>
                <a:rPr lang="en-US" altLang="zh-CN" sz="2000" dirty="0">
                  <a:latin typeface="Calibri" panose="020F0502020204030204" pitchFamily="34" charset="0"/>
                  <a:ea typeface="微软雅黑" panose="020B0503020204020204" pitchFamily="34" charset="-122"/>
                  <a:cs typeface="Calibri" panose="020F0502020204030204" pitchFamily="34" charset="0"/>
                </a:rPr>
                <a:t>[              ,   </a:t>
              </a:r>
              <a:r>
                <a:rPr lang="zh-CN" altLang="en-US" sz="2000" dirty="0">
                  <a:latin typeface="Calibri" panose="020F0502020204030204" pitchFamily="34" charset="0"/>
                  <a:ea typeface="微软雅黑" panose="020B0503020204020204" pitchFamily="34" charset="-122"/>
                  <a:cs typeface="Calibri" panose="020F0502020204030204" pitchFamily="34" charset="0"/>
                </a:rPr>
                <a:t>           </a:t>
              </a:r>
              <a:r>
                <a:rPr lang="en-US" altLang="zh-CN" sz="2000" dirty="0">
                  <a:latin typeface="Calibri" panose="020F0502020204030204" pitchFamily="34" charset="0"/>
                  <a:ea typeface="微软雅黑" panose="020B0503020204020204" pitchFamily="34" charset="-122"/>
                  <a:cs typeface="Calibri" panose="020F0502020204030204" pitchFamily="34" charset="0"/>
                </a:rPr>
                <a:t>],</a:t>
              </a:r>
            </a:p>
            <a:p>
              <a:pPr>
                <a:lnSpc>
                  <a:spcPct val="150000"/>
                </a:lnSpc>
              </a:pPr>
              <a:r>
                <a:rPr lang="en-US" altLang="zh-CN" sz="2000" dirty="0">
                  <a:latin typeface="Calibri" panose="020F0502020204030204" pitchFamily="34" charset="0"/>
                  <a:ea typeface="微软雅黑" panose="020B0503020204020204" pitchFamily="34" charset="-122"/>
                  <a:cs typeface="Calibri" panose="020F0502020204030204" pitchFamily="34" charset="0"/>
                </a:rPr>
                <a:t>[              ,              ],</a:t>
              </a:r>
            </a:p>
            <a:p>
              <a:pPr>
                <a:lnSpc>
                  <a:spcPct val="150000"/>
                </a:lnSpc>
              </a:pPr>
              <a:r>
                <a:rPr lang="en-US" altLang="zh-CN" sz="2000" dirty="0">
                  <a:latin typeface="Calibri" panose="020F0502020204030204" pitchFamily="34" charset="0"/>
                  <a:ea typeface="微软雅黑" panose="020B0503020204020204" pitchFamily="34" charset="-122"/>
                  <a:cs typeface="Calibri" panose="020F0502020204030204" pitchFamily="34" charset="0"/>
                </a:rPr>
                <a:t>[              ,</a:t>
              </a:r>
              <a:r>
                <a:rPr lang="zh-CN" altLang="en-US" sz="2000" dirty="0">
                  <a:latin typeface="Calibri" panose="020F0502020204030204" pitchFamily="34" charset="0"/>
                  <a:ea typeface="微软雅黑" panose="020B0503020204020204" pitchFamily="34" charset="-122"/>
                  <a:cs typeface="Calibri" panose="020F0502020204030204" pitchFamily="34" charset="0"/>
                </a:rPr>
                <a:t>              </a:t>
              </a:r>
              <a:r>
                <a:rPr lang="en-US" altLang="zh-CN" sz="2000" dirty="0">
                  <a:latin typeface="Calibri" panose="020F0502020204030204" pitchFamily="34" charset="0"/>
                  <a:ea typeface="微软雅黑" panose="020B0503020204020204" pitchFamily="34" charset="-122"/>
                  <a:cs typeface="Calibri" panose="020F0502020204030204" pitchFamily="34" charset="0"/>
                </a:rPr>
                <a:t>,</a:t>
              </a:r>
              <a:r>
                <a:rPr lang="zh-CN" altLang="en-US" sz="2000" dirty="0">
                  <a:latin typeface="Calibri" panose="020F0502020204030204" pitchFamily="34" charset="0"/>
                  <a:ea typeface="微软雅黑" panose="020B0503020204020204" pitchFamily="34" charset="-122"/>
                  <a:cs typeface="Calibri" panose="020F0502020204030204" pitchFamily="34" charset="0"/>
                </a:rPr>
                <a:t>              </a:t>
              </a:r>
              <a:r>
                <a:rPr lang="en-US" altLang="zh-CN" sz="2000" dirty="0">
                  <a:latin typeface="Calibri" panose="020F0502020204030204" pitchFamily="34" charset="0"/>
                  <a:ea typeface="微软雅黑" panose="020B0503020204020204" pitchFamily="34" charset="-122"/>
                  <a:cs typeface="Calibri" panose="020F0502020204030204" pitchFamily="34" charset="0"/>
                </a:rPr>
                <a:t>,             ]}   </a:t>
              </a:r>
            </a:p>
          </p:txBody>
        </p:sp>
        <p:sp>
          <p:nvSpPr>
            <p:cNvPr id="62" name="矩形: 圆角 47">
              <a:extLst>
                <a:ext uri="{FF2B5EF4-FFF2-40B4-BE49-F238E27FC236}">
                  <a16:creationId xmlns:a16="http://schemas.microsoft.com/office/drawing/2014/main" id="{83A0E316-7DD3-9089-420E-D3678D1AD631}"/>
                </a:ext>
              </a:extLst>
            </p:cNvPr>
            <p:cNvSpPr/>
            <p:nvPr/>
          </p:nvSpPr>
          <p:spPr>
            <a:xfrm>
              <a:off x="7627411" y="1829373"/>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b="1" dirty="0">
                  <a:solidFill>
                    <a:srgbClr val="C00000"/>
                  </a:solidFill>
                  <a:latin typeface="Calibri" panose="020F0502020204030204" pitchFamily="34" charset="0"/>
                  <a:ea typeface="Calibri" panose="020F0502020204030204" pitchFamily="34" charset="0"/>
                  <a:cs typeface="Calibri" panose="020F0502020204030204" pitchFamily="34" charset="0"/>
                </a:rPr>
                <a:t>cuda:0</a:t>
              </a:r>
              <a:endParaRPr lang="zh-CN" altLang="en-US" b="1" dirty="0">
                <a:solidFill>
                  <a:srgbClr val="C00000"/>
                </a:solidFill>
                <a:latin typeface="Calibri" panose="020F0502020204030204" pitchFamily="34" charset="0"/>
                <a:cs typeface="Calibri" panose="020F0502020204030204" pitchFamily="34" charset="0"/>
              </a:endParaRPr>
            </a:p>
          </p:txBody>
        </p:sp>
        <p:sp>
          <p:nvSpPr>
            <p:cNvPr id="63" name="矩形: 圆角 47">
              <a:extLst>
                <a:ext uri="{FF2B5EF4-FFF2-40B4-BE49-F238E27FC236}">
                  <a16:creationId xmlns:a16="http://schemas.microsoft.com/office/drawing/2014/main" id="{C45DC3BF-BDC9-FBC2-5A51-58526DAA4D54}"/>
                </a:ext>
              </a:extLst>
            </p:cNvPr>
            <p:cNvSpPr/>
            <p:nvPr/>
          </p:nvSpPr>
          <p:spPr>
            <a:xfrm>
              <a:off x="8185967" y="2274240"/>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mlx5_5</a:t>
              </a:r>
              <a:endParaRPr kumimoji="0" lang="zh-CN" altLang="en-US" sz="1600" b="1"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4" name="矩形: 圆角 47">
              <a:extLst>
                <a:ext uri="{FF2B5EF4-FFF2-40B4-BE49-F238E27FC236}">
                  <a16:creationId xmlns:a16="http://schemas.microsoft.com/office/drawing/2014/main" id="{C04BDA32-4BA7-E04D-5FFE-DD3B8EA2F86D}"/>
                </a:ext>
              </a:extLst>
            </p:cNvPr>
            <p:cNvSpPr/>
            <p:nvPr/>
          </p:nvSpPr>
          <p:spPr>
            <a:xfrm>
              <a:off x="9032360" y="2271808"/>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mlx5_6</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5" name="矩形: 圆角 47">
              <a:extLst>
                <a:ext uri="{FF2B5EF4-FFF2-40B4-BE49-F238E27FC236}">
                  <a16:creationId xmlns:a16="http://schemas.microsoft.com/office/drawing/2014/main" id="{D0E3C8A5-607F-976E-D385-1BBEACB296C3}"/>
                </a:ext>
              </a:extLst>
            </p:cNvPr>
            <p:cNvSpPr/>
            <p:nvPr/>
          </p:nvSpPr>
          <p:spPr>
            <a:xfrm>
              <a:off x="8185967" y="2728070"/>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mlx5_7</a:t>
              </a:r>
              <a:endParaRPr kumimoji="0" lang="zh-CN" altLang="en-US" sz="160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6" name="矩形: 圆角 47">
              <a:extLst>
                <a:ext uri="{FF2B5EF4-FFF2-40B4-BE49-F238E27FC236}">
                  <a16:creationId xmlns:a16="http://schemas.microsoft.com/office/drawing/2014/main" id="{C7644970-A86C-3FF2-BAA8-D2CDD1CB5F17}"/>
                </a:ext>
              </a:extLst>
            </p:cNvPr>
            <p:cNvSpPr/>
            <p:nvPr/>
          </p:nvSpPr>
          <p:spPr>
            <a:xfrm>
              <a:off x="9032360" y="2725638"/>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mlx5_8</a:t>
              </a:r>
              <a:endParaRPr kumimoji="0" lang="zh-CN" altLang="en-US" sz="160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7" name="矩形: 圆角 47">
              <a:extLst>
                <a:ext uri="{FF2B5EF4-FFF2-40B4-BE49-F238E27FC236}">
                  <a16:creationId xmlns:a16="http://schemas.microsoft.com/office/drawing/2014/main" id="{69D227A4-B8F8-155D-CFD7-111B4886C380}"/>
                </a:ext>
              </a:extLst>
            </p:cNvPr>
            <p:cNvSpPr/>
            <p:nvPr/>
          </p:nvSpPr>
          <p:spPr>
            <a:xfrm>
              <a:off x="8185967" y="3194310"/>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a:t>
              </a:r>
              <a:r>
                <a:rPr lang="en-US" altLang="zh-CN" sz="1600" dirty="0">
                  <a:solidFill>
                    <a:prstClr val="black"/>
                  </a:solidFill>
                  <a:latin typeface="Calibri" panose="020F0502020204030204" pitchFamily="34" charset="0"/>
                  <a:ea typeface="Calibri" panose="020F0502020204030204" pitchFamily="34" charset="0"/>
                  <a:cs typeface="Calibri" panose="020F0502020204030204" pitchFamily="34" charset="0"/>
                </a:rPr>
                <a:t>1</a:t>
              </a:r>
              <a:endParaRPr kumimoji="0" lang="zh-CN" altLang="en-US" sz="160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8" name="矩形: 圆角 47">
              <a:extLst>
                <a:ext uri="{FF2B5EF4-FFF2-40B4-BE49-F238E27FC236}">
                  <a16:creationId xmlns:a16="http://schemas.microsoft.com/office/drawing/2014/main" id="{8AA272B3-9DF9-F897-0D00-8325FF9E54AA}"/>
                </a:ext>
              </a:extLst>
            </p:cNvPr>
            <p:cNvSpPr/>
            <p:nvPr/>
          </p:nvSpPr>
          <p:spPr>
            <a:xfrm>
              <a:off x="9032360" y="3191878"/>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a:t>
              </a:r>
              <a:r>
                <a:rPr lang="en-US" altLang="zh-CN" sz="1600" dirty="0">
                  <a:solidFill>
                    <a:prstClr val="black"/>
                  </a:solidFill>
                  <a:latin typeface="Calibri" panose="020F0502020204030204" pitchFamily="34" charset="0"/>
                  <a:ea typeface="Calibri" panose="020F0502020204030204" pitchFamily="34" charset="0"/>
                  <a:cs typeface="Calibri" panose="020F0502020204030204" pitchFamily="34" charset="0"/>
                </a:rPr>
                <a:t>2</a:t>
              </a:r>
              <a:endParaRPr kumimoji="0" lang="zh-CN" altLang="en-US" sz="160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9" name="矩形: 圆角 47">
              <a:extLst>
                <a:ext uri="{FF2B5EF4-FFF2-40B4-BE49-F238E27FC236}">
                  <a16:creationId xmlns:a16="http://schemas.microsoft.com/office/drawing/2014/main" id="{9D8D3D6D-4793-2820-0A7C-F2BD8D8B1D15}"/>
                </a:ext>
              </a:extLst>
            </p:cNvPr>
            <p:cNvSpPr/>
            <p:nvPr/>
          </p:nvSpPr>
          <p:spPr>
            <a:xfrm>
              <a:off x="9891858" y="3194310"/>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a:t>
              </a:r>
              <a:r>
                <a:rPr lang="en-US" altLang="zh-CN" sz="1600" dirty="0">
                  <a:solidFill>
                    <a:prstClr val="black"/>
                  </a:solidFill>
                  <a:latin typeface="Calibri" panose="020F0502020204030204" pitchFamily="34" charset="0"/>
                  <a:ea typeface="Calibri" panose="020F0502020204030204" pitchFamily="34" charset="0"/>
                  <a:cs typeface="Calibri" panose="020F0502020204030204" pitchFamily="34" charset="0"/>
                </a:rPr>
                <a:t>3</a:t>
              </a:r>
              <a:endParaRPr kumimoji="0" lang="zh-CN" altLang="en-US" sz="160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70" name="矩形: 圆角 47">
              <a:extLst>
                <a:ext uri="{FF2B5EF4-FFF2-40B4-BE49-F238E27FC236}">
                  <a16:creationId xmlns:a16="http://schemas.microsoft.com/office/drawing/2014/main" id="{CE6CDD0A-D8AC-5AA2-5CB9-4BCD4A7AE935}"/>
                </a:ext>
              </a:extLst>
            </p:cNvPr>
            <p:cNvSpPr/>
            <p:nvPr/>
          </p:nvSpPr>
          <p:spPr>
            <a:xfrm>
              <a:off x="10738251" y="3191878"/>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a:t>
              </a:r>
              <a:r>
                <a:rPr lang="en-US" altLang="zh-CN" sz="1600" dirty="0">
                  <a:solidFill>
                    <a:prstClr val="black"/>
                  </a:solidFill>
                  <a:latin typeface="Calibri" panose="020F0502020204030204" pitchFamily="34" charset="0"/>
                  <a:ea typeface="Calibri" panose="020F0502020204030204" pitchFamily="34" charset="0"/>
                  <a:cs typeface="Calibri" panose="020F0502020204030204" pitchFamily="34" charset="0"/>
                </a:rPr>
                <a:t>4</a:t>
              </a:r>
              <a:endParaRPr kumimoji="0" lang="zh-CN" altLang="en-US" sz="160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sp>
        <p:nvSpPr>
          <p:cNvPr id="72" name="文本框 71">
            <a:extLst>
              <a:ext uri="{FF2B5EF4-FFF2-40B4-BE49-F238E27FC236}">
                <a16:creationId xmlns:a16="http://schemas.microsoft.com/office/drawing/2014/main" id="{B2F4991A-E9D4-E4D5-03D2-206B510D527E}"/>
              </a:ext>
            </a:extLst>
          </p:cNvPr>
          <p:cNvSpPr txBox="1"/>
          <p:nvPr/>
        </p:nvSpPr>
        <p:spPr>
          <a:xfrm>
            <a:off x="7229632" y="2749394"/>
            <a:ext cx="1434118" cy="967957"/>
          </a:xfrm>
          <a:prstGeom prst="rect">
            <a:avLst/>
          </a:prstGeom>
          <a:noFill/>
        </p:spPr>
        <p:txBody>
          <a:bodyPr wrap="square" rtlCol="0">
            <a:spAutoFit/>
          </a:bodyPr>
          <a:lstStyle/>
          <a:p>
            <a:pPr>
              <a:lnSpc>
                <a:spcPct val="150000"/>
              </a:lnSpc>
            </a:pPr>
            <a:r>
              <a:rPr lang="en-US" altLang="zh-CN" sz="2000" dirty="0">
                <a:solidFill>
                  <a:srgbClr val="0070C0"/>
                </a:solidFill>
                <a:latin typeface="Calibri" panose="020F0502020204030204" pitchFamily="34" charset="0"/>
                <a:ea typeface="微软雅黑" panose="020B0503020204020204" pitchFamily="34" charset="-122"/>
                <a:cs typeface="Calibri" panose="020F0502020204030204" pitchFamily="34" charset="0"/>
              </a:rPr>
              <a:t>…………….</a:t>
            </a:r>
          </a:p>
          <a:p>
            <a:pPr>
              <a:lnSpc>
                <a:spcPct val="150000"/>
              </a:lnSpc>
            </a:pPr>
            <a:r>
              <a:rPr lang="en-US" altLang="zh-CN" sz="2000" dirty="0">
                <a:solidFill>
                  <a:srgbClr val="0070C0"/>
                </a:solidFill>
                <a:latin typeface="Calibri" panose="020F0502020204030204" pitchFamily="34" charset="0"/>
                <a:ea typeface="微软雅黑" panose="020B0503020204020204" pitchFamily="34" charset="-122"/>
                <a:cs typeface="Calibri" panose="020F0502020204030204" pitchFamily="34" charset="0"/>
              </a:rPr>
              <a:t>…………….</a:t>
            </a:r>
            <a:endParaRPr lang="zh-CN" altLang="en-US" sz="2000" dirty="0">
              <a:solidFill>
                <a:srgbClr val="0070C0"/>
              </a:solidFill>
              <a:latin typeface="Calibri" panose="020F0502020204030204" pitchFamily="34" charset="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16368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AAC78-C627-30B8-22BC-402351825455}"/>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26585661-EDFB-101E-E243-67420E815016}"/>
              </a:ext>
            </a:extLst>
          </p:cNvPr>
          <p:cNvSpPr>
            <a:spLocks noGrp="1"/>
          </p:cNvSpPr>
          <p:nvPr>
            <p:ph type="title"/>
          </p:nvPr>
        </p:nvSpPr>
        <p:spPr/>
        <p:txBody>
          <a:bodyPr>
            <a:normAutofit/>
          </a:bodyPr>
          <a:lstStyle/>
          <a:p>
            <a:r>
              <a:rPr lang="en-US" altLang="zh-CN" dirty="0"/>
              <a:t>Application-Oblivious Topology Discovery</a:t>
            </a:r>
            <a:endParaRPr lang="zh-CN" altLang="en-US" dirty="0"/>
          </a:p>
        </p:txBody>
      </p:sp>
      <p:sp>
        <p:nvSpPr>
          <p:cNvPr id="3" name="内容占位符 2">
            <a:extLst>
              <a:ext uri="{FF2B5EF4-FFF2-40B4-BE49-F238E27FC236}">
                <a16:creationId xmlns:a16="http://schemas.microsoft.com/office/drawing/2014/main" id="{0ADB8385-7552-B7AA-7F78-47C986E9E370}"/>
              </a:ext>
            </a:extLst>
          </p:cNvPr>
          <p:cNvSpPr>
            <a:spLocks noGrp="1"/>
          </p:cNvSpPr>
          <p:nvPr>
            <p:ph idx="1"/>
          </p:nvPr>
        </p:nvSpPr>
        <p:spPr>
          <a:xfrm>
            <a:off x="242122" y="1273665"/>
            <a:ext cx="11029615" cy="3678303"/>
          </a:xfrm>
        </p:spPr>
        <p:txBody>
          <a:bodyPr>
            <a:normAutofit/>
          </a:bodyPr>
          <a:lstStyle/>
          <a:p>
            <a:r>
              <a:rPr lang="en-US" altLang="zh-CN" sz="2400" dirty="0"/>
              <a:t>Step 1: Probe hardware information</a:t>
            </a:r>
          </a:p>
          <a:p>
            <a:r>
              <a:rPr lang="en-US" altLang="zh-CN" sz="2400" dirty="0"/>
              <a:t>Step 2: Maps NICs for each MEM</a:t>
            </a:r>
          </a:p>
          <a:p>
            <a:r>
              <a:rPr lang="en-US" altLang="zh-CN" sz="2400" dirty="0"/>
              <a:t>Step 3: Load transports</a:t>
            </a:r>
          </a:p>
          <a:p>
            <a:pPr lvl="1"/>
            <a:r>
              <a:rPr lang="en-US" altLang="zh-CN" sz="2000" dirty="0"/>
              <a:t>Runtime support and transports can be dynamic libraries</a:t>
            </a:r>
          </a:p>
          <a:p>
            <a:pPr lvl="1"/>
            <a:r>
              <a:rPr lang="en-US" altLang="zh-CN" sz="2000" dirty="0"/>
              <a:t>They can be loaded on runtime </a:t>
            </a:r>
            <a:r>
              <a:rPr lang="en-US" altLang="zh-CN" sz="2400" dirty="0">
                <a:solidFill>
                  <a:srgbClr val="0070C0"/>
                </a:solidFill>
              </a:rPr>
              <a:t>(e.g., if CUDA is enabled)</a:t>
            </a:r>
            <a:endParaRPr lang="en-US" altLang="zh-CN" sz="2000" dirty="0">
              <a:solidFill>
                <a:srgbClr val="0070C0"/>
              </a:solidFill>
            </a:endParaRPr>
          </a:p>
        </p:txBody>
      </p:sp>
      <p:sp>
        <p:nvSpPr>
          <p:cNvPr id="4" name="日期占位符 3">
            <a:extLst>
              <a:ext uri="{FF2B5EF4-FFF2-40B4-BE49-F238E27FC236}">
                <a16:creationId xmlns:a16="http://schemas.microsoft.com/office/drawing/2014/main" id="{B985A50D-36CC-1197-AA7E-98C4951827B3}"/>
              </a:ext>
            </a:extLst>
          </p:cNvPr>
          <p:cNvSpPr>
            <a:spLocks noGrp="1"/>
          </p:cNvSpPr>
          <p:nvPr>
            <p:ph type="dt" sz="half" idx="10"/>
          </p:nvPr>
        </p:nvSpPr>
        <p:spPr/>
        <p:txBody>
          <a:bodyPr/>
          <a:lstStyle/>
          <a:p>
            <a:fld id="{17B934D0-F997-4851-A95F-3B2D32EBA133}" type="datetime1">
              <a:rPr lang="zh-CN" altLang="en-US" smtClean="0"/>
              <a:t>2026/7/21</a:t>
            </a:fld>
            <a:endParaRPr lang="zh-CN" altLang="en-US"/>
          </a:p>
        </p:txBody>
      </p:sp>
      <p:sp>
        <p:nvSpPr>
          <p:cNvPr id="5" name="灯片编号占位符 4">
            <a:extLst>
              <a:ext uri="{FF2B5EF4-FFF2-40B4-BE49-F238E27FC236}">
                <a16:creationId xmlns:a16="http://schemas.microsoft.com/office/drawing/2014/main" id="{4B538A28-E087-B4BF-B6E0-B924504B34B0}"/>
              </a:ext>
            </a:extLst>
          </p:cNvPr>
          <p:cNvSpPr>
            <a:spLocks noGrp="1"/>
          </p:cNvSpPr>
          <p:nvPr>
            <p:ph type="sldNum" sz="quarter" idx="12"/>
          </p:nvPr>
        </p:nvSpPr>
        <p:spPr/>
        <p:txBody>
          <a:bodyPr/>
          <a:lstStyle/>
          <a:p>
            <a:fld id="{752CB3A0-AE6E-40FD-AE02-413853AD0377}" type="slidenum">
              <a:rPr lang="zh-CN" altLang="en-US" smtClean="0"/>
              <a:t>37</a:t>
            </a:fld>
            <a:endParaRPr lang="zh-CN" altLang="en-US"/>
          </a:p>
        </p:txBody>
      </p:sp>
      <p:grpSp>
        <p:nvGrpSpPr>
          <p:cNvPr id="6" name="组合 5">
            <a:extLst>
              <a:ext uri="{FF2B5EF4-FFF2-40B4-BE49-F238E27FC236}">
                <a16:creationId xmlns:a16="http://schemas.microsoft.com/office/drawing/2014/main" id="{F0B397E6-1000-9499-A580-97A2C910A42D}"/>
              </a:ext>
            </a:extLst>
          </p:cNvPr>
          <p:cNvGrpSpPr/>
          <p:nvPr/>
        </p:nvGrpSpPr>
        <p:grpSpPr>
          <a:xfrm>
            <a:off x="4141669" y="3895004"/>
            <a:ext cx="6952658" cy="2204775"/>
            <a:chOff x="4141669" y="3895004"/>
            <a:chExt cx="6952658" cy="2204775"/>
          </a:xfrm>
        </p:grpSpPr>
        <p:sp>
          <p:nvSpPr>
            <p:cNvPr id="7" name="矩形: 圆角 47">
              <a:extLst>
                <a:ext uri="{FF2B5EF4-FFF2-40B4-BE49-F238E27FC236}">
                  <a16:creationId xmlns:a16="http://schemas.microsoft.com/office/drawing/2014/main" id="{B8F3D3B8-1568-F650-EE57-D3784F6EB2A4}"/>
                </a:ext>
              </a:extLst>
            </p:cNvPr>
            <p:cNvSpPr/>
            <p:nvPr/>
          </p:nvSpPr>
          <p:spPr>
            <a:xfrm>
              <a:off x="6180152" y="4005677"/>
              <a:ext cx="939303" cy="440992"/>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CPU</a:t>
              </a:r>
              <a:endParaRPr lang="zh-CN" altLang="en-US">
                <a:latin typeface="Calibri" panose="020F0502020204030204" pitchFamily="34" charset="0"/>
                <a:cs typeface="Calibri" panose="020F0502020204030204" pitchFamily="34" charset="0"/>
              </a:endParaRPr>
            </a:p>
          </p:txBody>
        </p:sp>
        <p:sp>
          <p:nvSpPr>
            <p:cNvPr id="8" name="矩形: 圆角 47">
              <a:extLst>
                <a:ext uri="{FF2B5EF4-FFF2-40B4-BE49-F238E27FC236}">
                  <a16:creationId xmlns:a16="http://schemas.microsoft.com/office/drawing/2014/main" id="{3A92D3AC-D822-3EC4-14EB-A8AC72CD547F}"/>
                </a:ext>
              </a:extLst>
            </p:cNvPr>
            <p:cNvSpPr/>
            <p:nvPr/>
          </p:nvSpPr>
          <p:spPr>
            <a:xfrm>
              <a:off x="8435693" y="4002713"/>
              <a:ext cx="939303" cy="440992"/>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CPU</a:t>
              </a:r>
              <a:endParaRPr lang="zh-CN" altLang="en-US">
                <a:latin typeface="Calibri" panose="020F0502020204030204" pitchFamily="34" charset="0"/>
                <a:cs typeface="Calibri" panose="020F0502020204030204" pitchFamily="34" charset="0"/>
              </a:endParaRPr>
            </a:p>
          </p:txBody>
        </p:sp>
        <p:cxnSp>
          <p:nvCxnSpPr>
            <p:cNvPr id="9" name="直接箭头连接符 64">
              <a:extLst>
                <a:ext uri="{FF2B5EF4-FFF2-40B4-BE49-F238E27FC236}">
                  <a16:creationId xmlns:a16="http://schemas.microsoft.com/office/drawing/2014/main" id="{D34EB4E3-0786-053A-04AB-E785BD14A0FF}"/>
                </a:ext>
              </a:extLst>
            </p:cNvPr>
            <p:cNvCxnSpPr>
              <a:cxnSpLocks/>
              <a:stCxn id="8" idx="1"/>
              <a:endCxn id="7" idx="3"/>
            </p:cNvCxnSpPr>
            <p:nvPr/>
          </p:nvCxnSpPr>
          <p:spPr>
            <a:xfrm flipH="1">
              <a:off x="7119455" y="4223209"/>
              <a:ext cx="1316237" cy="296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E62B6C36-960F-1C03-B571-31BBE289AFD7}"/>
                </a:ext>
              </a:extLst>
            </p:cNvPr>
            <p:cNvSpPr txBox="1"/>
            <p:nvPr/>
          </p:nvSpPr>
          <p:spPr>
            <a:xfrm>
              <a:off x="7380707" y="3895004"/>
              <a:ext cx="840092" cy="369332"/>
            </a:xfrm>
            <a:prstGeom prst="rect">
              <a:avLst/>
            </a:prstGeom>
            <a:noFill/>
          </p:spPr>
          <p:txBody>
            <a:bodyPr wrap="square" rtlCol="0">
              <a:spAutoFit/>
            </a:bodyPr>
            <a:lstStyle/>
            <a:p>
              <a:pPr algn="ctr"/>
              <a:r>
                <a:rPr lang="en-US" altLang="zh-CN">
                  <a:latin typeface="Calibri" panose="020F0502020204030204" pitchFamily="34" charset="0"/>
                  <a:ea typeface="Calibri" panose="020F0502020204030204" pitchFamily="34" charset="0"/>
                  <a:cs typeface="Calibri" panose="020F0502020204030204" pitchFamily="34" charset="0"/>
                </a:rPr>
                <a:t>UPI</a:t>
              </a:r>
              <a:endParaRPr lang="zh-CN" altLang="en-US">
                <a:latin typeface="Calibri" panose="020F0502020204030204" pitchFamily="34" charset="0"/>
                <a:cs typeface="Calibri" panose="020F0502020204030204" pitchFamily="34" charset="0"/>
              </a:endParaRPr>
            </a:p>
          </p:txBody>
        </p:sp>
        <p:sp>
          <p:nvSpPr>
            <p:cNvPr id="11" name="矩形: 圆角 47">
              <a:extLst>
                <a:ext uri="{FF2B5EF4-FFF2-40B4-BE49-F238E27FC236}">
                  <a16:creationId xmlns:a16="http://schemas.microsoft.com/office/drawing/2014/main" id="{CB3D19D9-6D48-B0C0-5E78-8C1FCDE77235}"/>
                </a:ext>
              </a:extLst>
            </p:cNvPr>
            <p:cNvSpPr/>
            <p:nvPr/>
          </p:nvSpPr>
          <p:spPr>
            <a:xfrm rot="16200000">
              <a:off x="4338991" y="5593643"/>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cuda:0</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sp>
          <p:nvSpPr>
            <p:cNvPr id="12" name="矩形: 圆角 47">
              <a:extLst>
                <a:ext uri="{FF2B5EF4-FFF2-40B4-BE49-F238E27FC236}">
                  <a16:creationId xmlns:a16="http://schemas.microsoft.com/office/drawing/2014/main" id="{4A13440D-6B0A-3151-815E-650E3E59E40C}"/>
                </a:ext>
              </a:extLst>
            </p:cNvPr>
            <p:cNvSpPr/>
            <p:nvPr/>
          </p:nvSpPr>
          <p:spPr>
            <a:xfrm rot="16200000">
              <a:off x="4697425" y="5593644"/>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mlx5_5</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3" name="矩形: 圆角 47">
              <a:extLst>
                <a:ext uri="{FF2B5EF4-FFF2-40B4-BE49-F238E27FC236}">
                  <a16:creationId xmlns:a16="http://schemas.microsoft.com/office/drawing/2014/main" id="{0F059229-B847-7D27-00EF-EB8C7D120351}"/>
                </a:ext>
              </a:extLst>
            </p:cNvPr>
            <p:cNvSpPr/>
            <p:nvPr/>
          </p:nvSpPr>
          <p:spPr>
            <a:xfrm rot="16200000">
              <a:off x="5055860" y="5593643"/>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cuda:1</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sp>
          <p:nvSpPr>
            <p:cNvPr id="14" name="矩形: 圆角 47">
              <a:extLst>
                <a:ext uri="{FF2B5EF4-FFF2-40B4-BE49-F238E27FC236}">
                  <a16:creationId xmlns:a16="http://schemas.microsoft.com/office/drawing/2014/main" id="{6A502CC5-2997-6686-A270-79E6332C16F7}"/>
                </a:ext>
              </a:extLst>
            </p:cNvPr>
            <p:cNvSpPr/>
            <p:nvPr/>
          </p:nvSpPr>
          <p:spPr>
            <a:xfrm rot="16200000">
              <a:off x="5414294" y="5593644"/>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mlx5_6</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5" name="矩形: 圆角 47">
              <a:extLst>
                <a:ext uri="{FF2B5EF4-FFF2-40B4-BE49-F238E27FC236}">
                  <a16:creationId xmlns:a16="http://schemas.microsoft.com/office/drawing/2014/main" id="{448103D0-9196-9BBB-846D-B04915FF5CDF}"/>
                </a:ext>
              </a:extLst>
            </p:cNvPr>
            <p:cNvSpPr/>
            <p:nvPr/>
          </p:nvSpPr>
          <p:spPr>
            <a:xfrm rot="16200000">
              <a:off x="5769908" y="5592726"/>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cuda:2</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6" name="矩形: 圆角 47">
              <a:extLst>
                <a:ext uri="{FF2B5EF4-FFF2-40B4-BE49-F238E27FC236}">
                  <a16:creationId xmlns:a16="http://schemas.microsoft.com/office/drawing/2014/main" id="{F77FEFA7-ED53-F2EB-51A8-FB85168E6578}"/>
                </a:ext>
              </a:extLst>
            </p:cNvPr>
            <p:cNvSpPr/>
            <p:nvPr/>
          </p:nvSpPr>
          <p:spPr>
            <a:xfrm rot="16200000">
              <a:off x="6128342" y="5592727"/>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mlx5_7</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7" name="矩形: 圆角 47">
              <a:extLst>
                <a:ext uri="{FF2B5EF4-FFF2-40B4-BE49-F238E27FC236}">
                  <a16:creationId xmlns:a16="http://schemas.microsoft.com/office/drawing/2014/main" id="{65311AE3-5419-63A1-78EF-FE8122E3D53D}"/>
                </a:ext>
              </a:extLst>
            </p:cNvPr>
            <p:cNvSpPr/>
            <p:nvPr/>
          </p:nvSpPr>
          <p:spPr>
            <a:xfrm rot="16200000">
              <a:off x="6845210" y="5592727"/>
              <a:ext cx="685272" cy="290898"/>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mlx5_8</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8" name="矩形: 圆角 47">
              <a:extLst>
                <a:ext uri="{FF2B5EF4-FFF2-40B4-BE49-F238E27FC236}">
                  <a16:creationId xmlns:a16="http://schemas.microsoft.com/office/drawing/2014/main" id="{8A2C1F2A-D1C3-551C-C5DC-03DB56A0B306}"/>
                </a:ext>
              </a:extLst>
            </p:cNvPr>
            <p:cNvSpPr/>
            <p:nvPr/>
          </p:nvSpPr>
          <p:spPr>
            <a:xfrm>
              <a:off x="4450325" y="3950819"/>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19" name="矩形: 圆角 47">
              <a:extLst>
                <a:ext uri="{FF2B5EF4-FFF2-40B4-BE49-F238E27FC236}">
                  <a16:creationId xmlns:a16="http://schemas.microsoft.com/office/drawing/2014/main" id="{1C27A672-B267-8DFE-9D68-6C52A3566E76}"/>
                </a:ext>
              </a:extLst>
            </p:cNvPr>
            <p:cNvSpPr/>
            <p:nvPr/>
          </p:nvSpPr>
          <p:spPr>
            <a:xfrm>
              <a:off x="4499263" y="3996857"/>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20" name="矩形: 圆角 47">
              <a:extLst>
                <a:ext uri="{FF2B5EF4-FFF2-40B4-BE49-F238E27FC236}">
                  <a16:creationId xmlns:a16="http://schemas.microsoft.com/office/drawing/2014/main" id="{3E177F4F-9651-A2EA-FCE5-8C704B719AE5}"/>
                </a:ext>
              </a:extLst>
            </p:cNvPr>
            <p:cNvSpPr/>
            <p:nvPr/>
          </p:nvSpPr>
          <p:spPr>
            <a:xfrm>
              <a:off x="4541695" y="4040071"/>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lnSpc>
                  <a:spcPts val="1800"/>
                </a:lnSpc>
              </a:pPr>
              <a:r>
                <a:rPr lang="en-US" altLang="zh-CN" dirty="0">
                  <a:latin typeface="Calibri" panose="020F0502020204030204" pitchFamily="34" charset="0"/>
                  <a:ea typeface="Calibri" panose="020F0502020204030204" pitchFamily="34" charset="0"/>
                  <a:cs typeface="Calibri" panose="020F0502020204030204" pitchFamily="34" charset="0"/>
                </a:rPr>
                <a:t>DRAM</a:t>
              </a:r>
            </a:p>
            <a:p>
              <a:pPr algn="ctr">
                <a:lnSpc>
                  <a:spcPts val="1800"/>
                </a:lnSpc>
              </a:pP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cpu:0</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cxnSp>
          <p:nvCxnSpPr>
            <p:cNvPr id="21" name="直接箭头连接符 64">
              <a:extLst>
                <a:ext uri="{FF2B5EF4-FFF2-40B4-BE49-F238E27FC236}">
                  <a16:creationId xmlns:a16="http://schemas.microsoft.com/office/drawing/2014/main" id="{CCA91CA0-803D-58DC-2E0E-82660E00A69A}"/>
                </a:ext>
              </a:extLst>
            </p:cNvPr>
            <p:cNvCxnSpPr>
              <a:cxnSpLocks/>
              <a:stCxn id="7" idx="1"/>
            </p:cNvCxnSpPr>
            <p:nvPr/>
          </p:nvCxnSpPr>
          <p:spPr>
            <a:xfrm flipH="1" flipV="1">
              <a:off x="5657584" y="4223209"/>
              <a:ext cx="525602" cy="296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矩形: 圆角 47">
              <a:extLst>
                <a:ext uri="{FF2B5EF4-FFF2-40B4-BE49-F238E27FC236}">
                  <a16:creationId xmlns:a16="http://schemas.microsoft.com/office/drawing/2014/main" id="{2D890241-99A4-8A52-C7C8-93487F785350}"/>
                </a:ext>
              </a:extLst>
            </p:cNvPr>
            <p:cNvSpPr/>
            <p:nvPr/>
          </p:nvSpPr>
          <p:spPr>
            <a:xfrm>
              <a:off x="9894246" y="3957132"/>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23" name="矩形: 圆角 47">
              <a:extLst>
                <a:ext uri="{FF2B5EF4-FFF2-40B4-BE49-F238E27FC236}">
                  <a16:creationId xmlns:a16="http://schemas.microsoft.com/office/drawing/2014/main" id="{BFAB6850-BDC0-5D43-95A5-1F6ACBE9AE51}"/>
                </a:ext>
              </a:extLst>
            </p:cNvPr>
            <p:cNvSpPr/>
            <p:nvPr/>
          </p:nvSpPr>
          <p:spPr>
            <a:xfrm>
              <a:off x="9936672" y="4003170"/>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DRAM</a:t>
              </a:r>
              <a:endParaRPr lang="zh-CN" altLang="en-US">
                <a:latin typeface="Calibri" panose="020F0502020204030204" pitchFamily="34" charset="0"/>
                <a:cs typeface="Calibri" panose="020F0502020204030204" pitchFamily="34" charset="0"/>
              </a:endParaRPr>
            </a:p>
          </p:txBody>
        </p:sp>
        <p:sp>
          <p:nvSpPr>
            <p:cNvPr id="24" name="矩形: 圆角 47">
              <a:extLst>
                <a:ext uri="{FF2B5EF4-FFF2-40B4-BE49-F238E27FC236}">
                  <a16:creationId xmlns:a16="http://schemas.microsoft.com/office/drawing/2014/main" id="{B3E7AA9B-9897-D5FF-FE21-1824EEAEA25F}"/>
                </a:ext>
              </a:extLst>
            </p:cNvPr>
            <p:cNvSpPr/>
            <p:nvPr/>
          </p:nvSpPr>
          <p:spPr>
            <a:xfrm>
              <a:off x="9985612" y="4046384"/>
              <a:ext cx="1108715" cy="440991"/>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rtlCol="0" anchor="ctr"/>
            <a:lstStyle/>
            <a:p>
              <a:pPr algn="ctr">
                <a:lnSpc>
                  <a:spcPts val="1800"/>
                </a:lnSpc>
              </a:pPr>
              <a:r>
                <a:rPr lang="en-US" altLang="zh-CN" dirty="0">
                  <a:latin typeface="Calibri" panose="020F0502020204030204" pitchFamily="34" charset="0"/>
                  <a:ea typeface="Calibri" panose="020F0502020204030204" pitchFamily="34" charset="0"/>
                  <a:cs typeface="Calibri" panose="020F0502020204030204" pitchFamily="34" charset="0"/>
                </a:rPr>
                <a:t>DRAM</a:t>
              </a:r>
            </a:p>
            <a:p>
              <a:pPr algn="ctr">
                <a:lnSpc>
                  <a:spcPts val="1800"/>
                </a:lnSpc>
              </a:pPr>
              <a:r>
                <a:rPr lang="en-US" altLang="zh-CN"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cpu:1</a:t>
              </a:r>
              <a:endParaRPr lang="zh-CN" altLang="en-US" dirty="0">
                <a:solidFill>
                  <a:schemeClr val="accent5">
                    <a:lumMod val="75000"/>
                  </a:schemeClr>
                </a:solidFill>
                <a:latin typeface="Calibri" panose="020F0502020204030204" pitchFamily="34" charset="0"/>
                <a:cs typeface="Calibri" panose="020F0502020204030204" pitchFamily="34" charset="0"/>
              </a:endParaRPr>
            </a:p>
          </p:txBody>
        </p:sp>
        <p:cxnSp>
          <p:nvCxnSpPr>
            <p:cNvPr id="25" name="直接箭头连接符 64">
              <a:extLst>
                <a:ext uri="{FF2B5EF4-FFF2-40B4-BE49-F238E27FC236}">
                  <a16:creationId xmlns:a16="http://schemas.microsoft.com/office/drawing/2014/main" id="{9977D4DC-EE07-0461-E931-D329C93F0AF2}"/>
                </a:ext>
              </a:extLst>
            </p:cNvPr>
            <p:cNvCxnSpPr>
              <a:cxnSpLocks/>
              <a:endCxn id="8" idx="3"/>
            </p:cNvCxnSpPr>
            <p:nvPr/>
          </p:nvCxnSpPr>
          <p:spPr>
            <a:xfrm flipH="1">
              <a:off x="9374996" y="4223209"/>
              <a:ext cx="525602"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矩形: 圆角 47">
              <a:extLst>
                <a:ext uri="{FF2B5EF4-FFF2-40B4-BE49-F238E27FC236}">
                  <a16:creationId xmlns:a16="http://schemas.microsoft.com/office/drawing/2014/main" id="{6F8195C4-D109-95DB-5C0F-8F994689AA97}"/>
                </a:ext>
              </a:extLst>
            </p:cNvPr>
            <p:cNvSpPr/>
            <p:nvPr/>
          </p:nvSpPr>
          <p:spPr>
            <a:xfrm>
              <a:off x="4533800" y="4801975"/>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latin typeface="Calibri" panose="020F0502020204030204" pitchFamily="34" charset="0"/>
                  <a:ea typeface="Calibri" panose="020F0502020204030204" pitchFamily="34" charset="0"/>
                  <a:cs typeface="Calibri" panose="020F0502020204030204" pitchFamily="34" charset="0"/>
                </a:rPr>
                <a:t>PCIe Switches</a:t>
              </a:r>
              <a:endParaRPr lang="zh-CN" altLang="en-US" dirty="0">
                <a:latin typeface="Calibri" panose="020F0502020204030204" pitchFamily="34" charset="0"/>
                <a:cs typeface="Calibri" panose="020F0502020204030204" pitchFamily="34" charset="0"/>
              </a:endParaRPr>
            </a:p>
          </p:txBody>
        </p:sp>
        <p:sp>
          <p:nvSpPr>
            <p:cNvPr id="27" name="矩形: 圆角 47">
              <a:extLst>
                <a:ext uri="{FF2B5EF4-FFF2-40B4-BE49-F238E27FC236}">
                  <a16:creationId xmlns:a16="http://schemas.microsoft.com/office/drawing/2014/main" id="{68D213E2-6C85-8355-881F-885781D8E9B2}"/>
                </a:ext>
              </a:extLst>
            </p:cNvPr>
            <p:cNvSpPr/>
            <p:nvPr/>
          </p:nvSpPr>
          <p:spPr>
            <a:xfrm>
              <a:off x="5964886" y="4801975"/>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cxnSp>
          <p:nvCxnSpPr>
            <p:cNvPr id="28" name="直接箭头连接符 64">
              <a:extLst>
                <a:ext uri="{FF2B5EF4-FFF2-40B4-BE49-F238E27FC236}">
                  <a16:creationId xmlns:a16="http://schemas.microsoft.com/office/drawing/2014/main" id="{7FD90B81-1D36-C7C2-5BC9-E5C822EC0D13}"/>
                </a:ext>
              </a:extLst>
            </p:cNvPr>
            <p:cNvCxnSpPr>
              <a:cxnSpLocks/>
              <a:stCxn id="7" idx="2"/>
              <a:endCxn id="26" idx="0"/>
            </p:cNvCxnSpPr>
            <p:nvPr/>
          </p:nvCxnSpPr>
          <p:spPr>
            <a:xfrm flipH="1">
              <a:off x="5216380" y="4446669"/>
              <a:ext cx="1433423" cy="35530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64">
              <a:extLst>
                <a:ext uri="{FF2B5EF4-FFF2-40B4-BE49-F238E27FC236}">
                  <a16:creationId xmlns:a16="http://schemas.microsoft.com/office/drawing/2014/main" id="{3AA4D1EF-3D55-BBCE-B919-16683B53639A}"/>
                </a:ext>
              </a:extLst>
            </p:cNvPr>
            <p:cNvCxnSpPr>
              <a:cxnSpLocks/>
              <a:stCxn id="7" idx="2"/>
              <a:endCxn id="27" idx="0"/>
            </p:cNvCxnSpPr>
            <p:nvPr/>
          </p:nvCxnSpPr>
          <p:spPr>
            <a:xfrm flipH="1">
              <a:off x="6647466" y="4446669"/>
              <a:ext cx="2337" cy="35530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64">
              <a:extLst>
                <a:ext uri="{FF2B5EF4-FFF2-40B4-BE49-F238E27FC236}">
                  <a16:creationId xmlns:a16="http://schemas.microsoft.com/office/drawing/2014/main" id="{A72784BE-B28C-6AB8-7480-6DF3569E60A6}"/>
                </a:ext>
              </a:extLst>
            </p:cNvPr>
            <p:cNvCxnSpPr>
              <a:cxnSpLocks/>
              <a:stCxn id="26" idx="2"/>
              <a:endCxn id="11" idx="3"/>
            </p:cNvCxnSpPr>
            <p:nvPr/>
          </p:nvCxnSpPr>
          <p:spPr>
            <a:xfrm flipH="1">
              <a:off x="4681627" y="5127929"/>
              <a:ext cx="534753"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64">
              <a:extLst>
                <a:ext uri="{FF2B5EF4-FFF2-40B4-BE49-F238E27FC236}">
                  <a16:creationId xmlns:a16="http://schemas.microsoft.com/office/drawing/2014/main" id="{A60930C8-F5EE-E4F0-9E52-FB55E358018A}"/>
                </a:ext>
              </a:extLst>
            </p:cNvPr>
            <p:cNvCxnSpPr>
              <a:cxnSpLocks/>
              <a:stCxn id="26" idx="2"/>
              <a:endCxn id="12" idx="3"/>
            </p:cNvCxnSpPr>
            <p:nvPr/>
          </p:nvCxnSpPr>
          <p:spPr>
            <a:xfrm flipH="1">
              <a:off x="5040061" y="5127929"/>
              <a:ext cx="176319"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64">
              <a:extLst>
                <a:ext uri="{FF2B5EF4-FFF2-40B4-BE49-F238E27FC236}">
                  <a16:creationId xmlns:a16="http://schemas.microsoft.com/office/drawing/2014/main" id="{9F01F790-5CFA-A744-E1AF-35DB612354AD}"/>
                </a:ext>
              </a:extLst>
            </p:cNvPr>
            <p:cNvCxnSpPr>
              <a:cxnSpLocks/>
              <a:stCxn id="26" idx="2"/>
              <a:endCxn id="13" idx="3"/>
            </p:cNvCxnSpPr>
            <p:nvPr/>
          </p:nvCxnSpPr>
          <p:spPr>
            <a:xfrm>
              <a:off x="5216380" y="5127929"/>
              <a:ext cx="182115"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直接箭头连接符 64">
              <a:extLst>
                <a:ext uri="{FF2B5EF4-FFF2-40B4-BE49-F238E27FC236}">
                  <a16:creationId xmlns:a16="http://schemas.microsoft.com/office/drawing/2014/main" id="{162E6097-78FE-BCB7-0F64-857229C41AF0}"/>
                </a:ext>
              </a:extLst>
            </p:cNvPr>
            <p:cNvCxnSpPr>
              <a:cxnSpLocks/>
              <a:stCxn id="26" idx="2"/>
              <a:endCxn id="14" idx="3"/>
            </p:cNvCxnSpPr>
            <p:nvPr/>
          </p:nvCxnSpPr>
          <p:spPr>
            <a:xfrm>
              <a:off x="5216380" y="5127929"/>
              <a:ext cx="540550"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直接箭头连接符 64">
              <a:extLst>
                <a:ext uri="{FF2B5EF4-FFF2-40B4-BE49-F238E27FC236}">
                  <a16:creationId xmlns:a16="http://schemas.microsoft.com/office/drawing/2014/main" id="{53FD821E-2D77-FFDC-D2A2-6337AF98F0DE}"/>
                </a:ext>
              </a:extLst>
            </p:cNvPr>
            <p:cNvCxnSpPr>
              <a:cxnSpLocks/>
              <a:stCxn id="27" idx="2"/>
              <a:endCxn id="15" idx="3"/>
            </p:cNvCxnSpPr>
            <p:nvPr/>
          </p:nvCxnSpPr>
          <p:spPr>
            <a:xfrm flipH="1">
              <a:off x="6112543" y="5127929"/>
              <a:ext cx="534923"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直接箭头连接符 64">
              <a:extLst>
                <a:ext uri="{FF2B5EF4-FFF2-40B4-BE49-F238E27FC236}">
                  <a16:creationId xmlns:a16="http://schemas.microsoft.com/office/drawing/2014/main" id="{E661B0EC-DDD8-B129-1BA5-CBC0B03C5FB7}"/>
                </a:ext>
              </a:extLst>
            </p:cNvPr>
            <p:cNvCxnSpPr>
              <a:cxnSpLocks/>
              <a:stCxn id="27" idx="2"/>
              <a:endCxn id="16" idx="3"/>
            </p:cNvCxnSpPr>
            <p:nvPr/>
          </p:nvCxnSpPr>
          <p:spPr>
            <a:xfrm flipH="1">
              <a:off x="6470978" y="5127929"/>
              <a:ext cx="176488"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直接箭头连接符 64">
              <a:extLst>
                <a:ext uri="{FF2B5EF4-FFF2-40B4-BE49-F238E27FC236}">
                  <a16:creationId xmlns:a16="http://schemas.microsoft.com/office/drawing/2014/main" id="{9309BD0A-9F1F-A4A4-4885-334E9C7EC345}"/>
                </a:ext>
              </a:extLst>
            </p:cNvPr>
            <p:cNvCxnSpPr>
              <a:cxnSpLocks/>
              <a:stCxn id="27" idx="2"/>
              <a:endCxn id="60" idx="3"/>
            </p:cNvCxnSpPr>
            <p:nvPr/>
          </p:nvCxnSpPr>
          <p:spPr>
            <a:xfrm>
              <a:off x="6647466" y="5127929"/>
              <a:ext cx="181946"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直接箭头连接符 64">
              <a:extLst>
                <a:ext uri="{FF2B5EF4-FFF2-40B4-BE49-F238E27FC236}">
                  <a16:creationId xmlns:a16="http://schemas.microsoft.com/office/drawing/2014/main" id="{0DFC2064-C9F6-3483-1639-3CAD3AFBF290}"/>
                </a:ext>
              </a:extLst>
            </p:cNvPr>
            <p:cNvCxnSpPr>
              <a:cxnSpLocks/>
              <a:stCxn id="27" idx="2"/>
              <a:endCxn id="17" idx="3"/>
            </p:cNvCxnSpPr>
            <p:nvPr/>
          </p:nvCxnSpPr>
          <p:spPr>
            <a:xfrm>
              <a:off x="6647466" y="5127929"/>
              <a:ext cx="540380"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矩形: 圆角 47">
              <a:extLst>
                <a:ext uri="{FF2B5EF4-FFF2-40B4-BE49-F238E27FC236}">
                  <a16:creationId xmlns:a16="http://schemas.microsoft.com/office/drawing/2014/main" id="{FDAE8413-B6B4-2F14-A3F4-65F4EE808799}"/>
                </a:ext>
              </a:extLst>
            </p:cNvPr>
            <p:cNvSpPr/>
            <p:nvPr/>
          </p:nvSpPr>
          <p:spPr>
            <a:xfrm rot="16200000">
              <a:off x="8034845" y="5598886"/>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1600" dirty="0">
                  <a:latin typeface="Calibri" panose="020F0502020204030204" pitchFamily="34" charset="0"/>
                  <a:ea typeface="Calibri" panose="020F0502020204030204" pitchFamily="34" charset="0"/>
                  <a:cs typeface="Calibri" panose="020F0502020204030204" pitchFamily="34" charset="0"/>
                </a:rPr>
                <a:t>mlx5_1</a:t>
              </a:r>
              <a:endParaRPr lang="zh-CN" altLang="en-US" sz="1600" dirty="0">
                <a:latin typeface="Calibri" panose="020F0502020204030204" pitchFamily="34" charset="0"/>
                <a:cs typeface="Calibri" panose="020F0502020204030204" pitchFamily="34" charset="0"/>
              </a:endParaRPr>
            </a:p>
          </p:txBody>
        </p:sp>
        <p:sp>
          <p:nvSpPr>
            <p:cNvPr id="39" name="矩形: 圆角 47">
              <a:extLst>
                <a:ext uri="{FF2B5EF4-FFF2-40B4-BE49-F238E27FC236}">
                  <a16:creationId xmlns:a16="http://schemas.microsoft.com/office/drawing/2014/main" id="{8CE741A2-E6F1-FCA1-40F0-1E249C008B8A}"/>
                </a:ext>
              </a:extLst>
            </p:cNvPr>
            <p:cNvSpPr/>
            <p:nvPr/>
          </p:nvSpPr>
          <p:spPr>
            <a:xfrm rot="16200000">
              <a:off x="8393279" y="5598887"/>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cuda:4</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0" name="矩形: 圆角 47">
              <a:extLst>
                <a:ext uri="{FF2B5EF4-FFF2-40B4-BE49-F238E27FC236}">
                  <a16:creationId xmlns:a16="http://schemas.microsoft.com/office/drawing/2014/main" id="{A7E5891E-0C1B-5EC0-5D96-E9EEA94D4E3D}"/>
                </a:ext>
              </a:extLst>
            </p:cNvPr>
            <p:cNvSpPr/>
            <p:nvPr/>
          </p:nvSpPr>
          <p:spPr>
            <a:xfrm rot="16200000">
              <a:off x="8751714" y="5598886"/>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mlx5_2</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1" name="矩形: 圆角 47">
              <a:extLst>
                <a:ext uri="{FF2B5EF4-FFF2-40B4-BE49-F238E27FC236}">
                  <a16:creationId xmlns:a16="http://schemas.microsoft.com/office/drawing/2014/main" id="{66BFEBAE-34B9-C5A8-4482-A2D1FCB7998E}"/>
                </a:ext>
              </a:extLst>
            </p:cNvPr>
            <p:cNvSpPr/>
            <p:nvPr/>
          </p:nvSpPr>
          <p:spPr>
            <a:xfrm rot="16200000">
              <a:off x="9110148" y="5598887"/>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cuda:5</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2" name="矩形: 圆角 47">
              <a:extLst>
                <a:ext uri="{FF2B5EF4-FFF2-40B4-BE49-F238E27FC236}">
                  <a16:creationId xmlns:a16="http://schemas.microsoft.com/office/drawing/2014/main" id="{A6930AA3-9D31-49AE-FC77-93F00400F2F4}"/>
                </a:ext>
              </a:extLst>
            </p:cNvPr>
            <p:cNvSpPr/>
            <p:nvPr/>
          </p:nvSpPr>
          <p:spPr>
            <a:xfrm rot="16200000">
              <a:off x="9465762" y="5597969"/>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mlx5_3</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3" name="矩形: 圆角 47">
              <a:extLst>
                <a:ext uri="{FF2B5EF4-FFF2-40B4-BE49-F238E27FC236}">
                  <a16:creationId xmlns:a16="http://schemas.microsoft.com/office/drawing/2014/main" id="{D96DB843-E79E-E3E7-2724-CCD4E10A1CBE}"/>
                </a:ext>
              </a:extLst>
            </p:cNvPr>
            <p:cNvSpPr/>
            <p:nvPr/>
          </p:nvSpPr>
          <p:spPr>
            <a:xfrm rot="16200000">
              <a:off x="9824196" y="5597970"/>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cuda:6</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4" name="矩形: 圆角 47">
              <a:extLst>
                <a:ext uri="{FF2B5EF4-FFF2-40B4-BE49-F238E27FC236}">
                  <a16:creationId xmlns:a16="http://schemas.microsoft.com/office/drawing/2014/main" id="{6BA668DA-E590-B9F2-E922-BCA446406CD4}"/>
                </a:ext>
              </a:extLst>
            </p:cNvPr>
            <p:cNvSpPr/>
            <p:nvPr/>
          </p:nvSpPr>
          <p:spPr>
            <a:xfrm rot="16200000">
              <a:off x="10182630" y="5597969"/>
              <a:ext cx="685270" cy="29089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mlx5_4</a:t>
              </a:r>
              <a:endParaRPr kumimoji="0" lang="zh-CN" alt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5" name="矩形: 圆角 47">
              <a:extLst>
                <a:ext uri="{FF2B5EF4-FFF2-40B4-BE49-F238E27FC236}">
                  <a16:creationId xmlns:a16="http://schemas.microsoft.com/office/drawing/2014/main" id="{BDF23D54-E00F-CCDB-70FC-D84E8682B77D}"/>
                </a:ext>
              </a:extLst>
            </p:cNvPr>
            <p:cNvSpPr/>
            <p:nvPr/>
          </p:nvSpPr>
          <p:spPr>
            <a:xfrm rot="16200000">
              <a:off x="10541064" y="5597970"/>
              <a:ext cx="685272" cy="290898"/>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cuda:7</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46" name="矩形: 圆角 47">
              <a:extLst>
                <a:ext uri="{FF2B5EF4-FFF2-40B4-BE49-F238E27FC236}">
                  <a16:creationId xmlns:a16="http://schemas.microsoft.com/office/drawing/2014/main" id="{6F3F7921-2954-62C3-5D74-3DE19CFBCD4A}"/>
                </a:ext>
              </a:extLst>
            </p:cNvPr>
            <p:cNvSpPr/>
            <p:nvPr/>
          </p:nvSpPr>
          <p:spPr>
            <a:xfrm>
              <a:off x="8229654" y="4807218"/>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sp>
          <p:nvSpPr>
            <p:cNvPr id="47" name="矩形: 圆角 47">
              <a:extLst>
                <a:ext uri="{FF2B5EF4-FFF2-40B4-BE49-F238E27FC236}">
                  <a16:creationId xmlns:a16="http://schemas.microsoft.com/office/drawing/2014/main" id="{C2B85DF1-EE7D-2243-D8FF-3EE42E3B6121}"/>
                </a:ext>
              </a:extLst>
            </p:cNvPr>
            <p:cNvSpPr/>
            <p:nvPr/>
          </p:nvSpPr>
          <p:spPr>
            <a:xfrm>
              <a:off x="9660740" y="4807218"/>
              <a:ext cx="1365159" cy="32595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a:latin typeface="Calibri" panose="020F0502020204030204" pitchFamily="34" charset="0"/>
                  <a:ea typeface="Calibri" panose="020F0502020204030204" pitchFamily="34" charset="0"/>
                  <a:cs typeface="Calibri" panose="020F0502020204030204" pitchFamily="34" charset="0"/>
                </a:rPr>
                <a:t>PCIe Switches</a:t>
              </a:r>
              <a:endParaRPr lang="zh-CN" altLang="en-US">
                <a:latin typeface="Calibri" panose="020F0502020204030204" pitchFamily="34" charset="0"/>
                <a:cs typeface="Calibri" panose="020F0502020204030204" pitchFamily="34" charset="0"/>
              </a:endParaRPr>
            </a:p>
          </p:txBody>
        </p:sp>
        <p:cxnSp>
          <p:nvCxnSpPr>
            <p:cNvPr id="48" name="直接箭头连接符 64">
              <a:extLst>
                <a:ext uri="{FF2B5EF4-FFF2-40B4-BE49-F238E27FC236}">
                  <a16:creationId xmlns:a16="http://schemas.microsoft.com/office/drawing/2014/main" id="{4BF19EE6-1784-28E1-4AE9-28B4FDB4A9C5}"/>
                </a:ext>
              </a:extLst>
            </p:cNvPr>
            <p:cNvCxnSpPr>
              <a:cxnSpLocks/>
              <a:stCxn id="46" idx="2"/>
              <a:endCxn id="38" idx="3"/>
            </p:cNvCxnSpPr>
            <p:nvPr/>
          </p:nvCxnSpPr>
          <p:spPr>
            <a:xfrm flipH="1">
              <a:off x="8377481" y="5133172"/>
              <a:ext cx="534753"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直接箭头连接符 64">
              <a:extLst>
                <a:ext uri="{FF2B5EF4-FFF2-40B4-BE49-F238E27FC236}">
                  <a16:creationId xmlns:a16="http://schemas.microsoft.com/office/drawing/2014/main" id="{D896D549-33B1-E6CC-6391-7F717BE168CB}"/>
                </a:ext>
              </a:extLst>
            </p:cNvPr>
            <p:cNvCxnSpPr>
              <a:cxnSpLocks/>
              <a:stCxn id="46" idx="2"/>
              <a:endCxn id="39" idx="3"/>
            </p:cNvCxnSpPr>
            <p:nvPr/>
          </p:nvCxnSpPr>
          <p:spPr>
            <a:xfrm flipH="1">
              <a:off x="8735915" y="5133172"/>
              <a:ext cx="176319"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直接箭头连接符 64">
              <a:extLst>
                <a:ext uri="{FF2B5EF4-FFF2-40B4-BE49-F238E27FC236}">
                  <a16:creationId xmlns:a16="http://schemas.microsoft.com/office/drawing/2014/main" id="{780F904E-3E7E-57C7-9BA1-D755AC174156}"/>
                </a:ext>
              </a:extLst>
            </p:cNvPr>
            <p:cNvCxnSpPr>
              <a:cxnSpLocks/>
              <a:stCxn id="46" idx="2"/>
              <a:endCxn id="40" idx="3"/>
            </p:cNvCxnSpPr>
            <p:nvPr/>
          </p:nvCxnSpPr>
          <p:spPr>
            <a:xfrm>
              <a:off x="8912234" y="5133172"/>
              <a:ext cx="182115" cy="26852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1" name="直接箭头连接符 64">
              <a:extLst>
                <a:ext uri="{FF2B5EF4-FFF2-40B4-BE49-F238E27FC236}">
                  <a16:creationId xmlns:a16="http://schemas.microsoft.com/office/drawing/2014/main" id="{016934A2-BE2A-BC11-5EF1-5C6E9C670E58}"/>
                </a:ext>
              </a:extLst>
            </p:cNvPr>
            <p:cNvCxnSpPr>
              <a:cxnSpLocks/>
              <a:stCxn id="46" idx="2"/>
              <a:endCxn id="41" idx="3"/>
            </p:cNvCxnSpPr>
            <p:nvPr/>
          </p:nvCxnSpPr>
          <p:spPr>
            <a:xfrm>
              <a:off x="8912234" y="5133172"/>
              <a:ext cx="540550" cy="268529"/>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直接箭头连接符 64">
              <a:extLst>
                <a:ext uri="{FF2B5EF4-FFF2-40B4-BE49-F238E27FC236}">
                  <a16:creationId xmlns:a16="http://schemas.microsoft.com/office/drawing/2014/main" id="{49E33A58-8326-F23D-8745-22FF2AF5EC09}"/>
                </a:ext>
              </a:extLst>
            </p:cNvPr>
            <p:cNvCxnSpPr>
              <a:cxnSpLocks/>
              <a:stCxn id="47" idx="2"/>
              <a:endCxn id="42" idx="3"/>
            </p:cNvCxnSpPr>
            <p:nvPr/>
          </p:nvCxnSpPr>
          <p:spPr>
            <a:xfrm flipH="1">
              <a:off x="9808397" y="5133172"/>
              <a:ext cx="534923"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直接箭头连接符 64">
              <a:extLst>
                <a:ext uri="{FF2B5EF4-FFF2-40B4-BE49-F238E27FC236}">
                  <a16:creationId xmlns:a16="http://schemas.microsoft.com/office/drawing/2014/main" id="{6B4CEE14-26C2-64E5-032F-A2E3A6C15241}"/>
                </a:ext>
              </a:extLst>
            </p:cNvPr>
            <p:cNvCxnSpPr>
              <a:cxnSpLocks/>
              <a:stCxn id="47" idx="2"/>
              <a:endCxn id="43" idx="3"/>
            </p:cNvCxnSpPr>
            <p:nvPr/>
          </p:nvCxnSpPr>
          <p:spPr>
            <a:xfrm flipH="1">
              <a:off x="10166832" y="5133172"/>
              <a:ext cx="176488"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直接箭头连接符 64">
              <a:extLst>
                <a:ext uri="{FF2B5EF4-FFF2-40B4-BE49-F238E27FC236}">
                  <a16:creationId xmlns:a16="http://schemas.microsoft.com/office/drawing/2014/main" id="{0BB23E21-4D11-9CF7-B5B1-FBA4FF003EE1}"/>
                </a:ext>
              </a:extLst>
            </p:cNvPr>
            <p:cNvCxnSpPr>
              <a:cxnSpLocks/>
              <a:stCxn id="47" idx="2"/>
              <a:endCxn id="44" idx="3"/>
            </p:cNvCxnSpPr>
            <p:nvPr/>
          </p:nvCxnSpPr>
          <p:spPr>
            <a:xfrm>
              <a:off x="10343320" y="5133172"/>
              <a:ext cx="181946" cy="26761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5" name="直接箭头连接符 64">
              <a:extLst>
                <a:ext uri="{FF2B5EF4-FFF2-40B4-BE49-F238E27FC236}">
                  <a16:creationId xmlns:a16="http://schemas.microsoft.com/office/drawing/2014/main" id="{D24BA83A-1DAA-5CF5-88A6-36981F1703BE}"/>
                </a:ext>
              </a:extLst>
            </p:cNvPr>
            <p:cNvCxnSpPr>
              <a:cxnSpLocks/>
              <a:stCxn id="47" idx="2"/>
              <a:endCxn id="45" idx="3"/>
            </p:cNvCxnSpPr>
            <p:nvPr/>
          </p:nvCxnSpPr>
          <p:spPr>
            <a:xfrm>
              <a:off x="10343320" y="5133172"/>
              <a:ext cx="540380" cy="267612"/>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直接箭头连接符 64">
              <a:extLst>
                <a:ext uri="{FF2B5EF4-FFF2-40B4-BE49-F238E27FC236}">
                  <a16:creationId xmlns:a16="http://schemas.microsoft.com/office/drawing/2014/main" id="{DBBB37EF-2B00-FB5B-AFA1-22D0756F3392}"/>
                </a:ext>
              </a:extLst>
            </p:cNvPr>
            <p:cNvCxnSpPr>
              <a:cxnSpLocks/>
              <a:stCxn id="8" idx="2"/>
              <a:endCxn id="46" idx="0"/>
            </p:cNvCxnSpPr>
            <p:nvPr/>
          </p:nvCxnSpPr>
          <p:spPr>
            <a:xfrm>
              <a:off x="8905344" y="4443705"/>
              <a:ext cx="6890" cy="36351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直接箭头连接符 64">
              <a:extLst>
                <a:ext uri="{FF2B5EF4-FFF2-40B4-BE49-F238E27FC236}">
                  <a16:creationId xmlns:a16="http://schemas.microsoft.com/office/drawing/2014/main" id="{4B71E216-FC24-AC3B-F971-3AEF05B4805F}"/>
                </a:ext>
              </a:extLst>
            </p:cNvPr>
            <p:cNvCxnSpPr>
              <a:cxnSpLocks/>
              <a:stCxn id="8" idx="2"/>
              <a:endCxn id="47" idx="0"/>
            </p:cNvCxnSpPr>
            <p:nvPr/>
          </p:nvCxnSpPr>
          <p:spPr>
            <a:xfrm>
              <a:off x="8905344" y="4443705"/>
              <a:ext cx="1437976" cy="36351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8" name="矩形: 圆角 47">
              <a:extLst>
                <a:ext uri="{FF2B5EF4-FFF2-40B4-BE49-F238E27FC236}">
                  <a16:creationId xmlns:a16="http://schemas.microsoft.com/office/drawing/2014/main" id="{FA2EA951-CBA5-3DA2-9CB9-6FBA19240856}"/>
                </a:ext>
              </a:extLst>
            </p:cNvPr>
            <p:cNvSpPr/>
            <p:nvPr/>
          </p:nvSpPr>
          <p:spPr>
            <a:xfrm rot="16200000">
              <a:off x="3934997" y="5602210"/>
              <a:ext cx="704241" cy="290898"/>
            </a:xfrm>
            <a:prstGeom prst="roundRect">
              <a:avLst/>
            </a:prstGeom>
            <a:solidFill>
              <a:schemeClr val="bg2"/>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dirty="0">
                  <a:latin typeface="Calibri" panose="020F0502020204030204" pitchFamily="34" charset="0"/>
                  <a:ea typeface="Calibri" panose="020F0502020204030204" pitchFamily="34" charset="0"/>
                  <a:cs typeface="Calibri" panose="020F0502020204030204" pitchFamily="34" charset="0"/>
                </a:rPr>
                <a:t>ssd:0</a:t>
              </a:r>
              <a:endParaRPr lang="zh-CN" altLang="en-US" dirty="0">
                <a:latin typeface="Calibri" panose="020F0502020204030204" pitchFamily="34" charset="0"/>
                <a:cs typeface="Calibri" panose="020F0502020204030204" pitchFamily="34" charset="0"/>
              </a:endParaRPr>
            </a:p>
          </p:txBody>
        </p:sp>
        <p:cxnSp>
          <p:nvCxnSpPr>
            <p:cNvPr id="59" name="连接符: 肘形 58">
              <a:extLst>
                <a:ext uri="{FF2B5EF4-FFF2-40B4-BE49-F238E27FC236}">
                  <a16:creationId xmlns:a16="http://schemas.microsoft.com/office/drawing/2014/main" id="{69298F42-D7DB-8834-38BE-9AEA9E633F15}"/>
                </a:ext>
              </a:extLst>
            </p:cNvPr>
            <p:cNvCxnSpPr>
              <a:cxnSpLocks/>
              <a:stCxn id="26" idx="1"/>
              <a:endCxn id="58" idx="3"/>
            </p:cNvCxnSpPr>
            <p:nvPr/>
          </p:nvCxnSpPr>
          <p:spPr>
            <a:xfrm rot="10800000" flipV="1">
              <a:off x="4287118" y="4964951"/>
              <a:ext cx="246682" cy="430587"/>
            </a:xfrm>
            <a:prstGeom prst="bentConnector2">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60" name="矩形: 圆角 47">
              <a:extLst>
                <a:ext uri="{FF2B5EF4-FFF2-40B4-BE49-F238E27FC236}">
                  <a16:creationId xmlns:a16="http://schemas.microsoft.com/office/drawing/2014/main" id="{E137E6ED-CEDB-79DB-0B91-CBF364CCD74B}"/>
                </a:ext>
              </a:extLst>
            </p:cNvPr>
            <p:cNvSpPr/>
            <p:nvPr/>
          </p:nvSpPr>
          <p:spPr>
            <a:xfrm rot="16200000">
              <a:off x="6486776" y="5592726"/>
              <a:ext cx="685270" cy="290896"/>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cuda:3</a:t>
              </a:r>
              <a:endParaRPr kumimoji="0" lang="zh-CN" altLang="en-US" sz="18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sp>
        <p:nvSpPr>
          <p:cNvPr id="61" name="矩形 60">
            <a:extLst>
              <a:ext uri="{FF2B5EF4-FFF2-40B4-BE49-F238E27FC236}">
                <a16:creationId xmlns:a16="http://schemas.microsoft.com/office/drawing/2014/main" id="{B2F77900-27BE-4121-6DB3-5C0BF54B642C}"/>
              </a:ext>
            </a:extLst>
          </p:cNvPr>
          <p:cNvSpPr/>
          <p:nvPr/>
        </p:nvSpPr>
        <p:spPr>
          <a:xfrm>
            <a:off x="1299326" y="4061972"/>
            <a:ext cx="2098219" cy="41248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RDMA</a:t>
            </a:r>
            <a:r>
              <a:rPr lang="en-US" altLang="zh-CN" sz="1200" dirty="0">
                <a:solidFill>
                  <a:schemeClr val="tx1"/>
                </a:solidFill>
                <a:latin typeface="Consolas" panose="020B0609020204030204" pitchFamily="49" charset="0"/>
              </a:rPr>
              <a:t> </a:t>
            </a:r>
            <a:r>
              <a:rPr lang="en-US" altLang="zh-CN" sz="1400" dirty="0">
                <a:solidFill>
                  <a:schemeClr val="tx1"/>
                </a:solidFill>
                <a:latin typeface="Calibri" panose="020F0502020204030204" pitchFamily="34" charset="0"/>
                <a:ea typeface="Calibri" panose="020F0502020204030204" pitchFamily="34" charset="0"/>
                <a:cs typeface="Calibri" panose="020F0502020204030204" pitchFamily="34" charset="0"/>
              </a:rPr>
              <a:t>(with GDR)</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62" name="矩形 61">
            <a:extLst>
              <a:ext uri="{FF2B5EF4-FFF2-40B4-BE49-F238E27FC236}">
                <a16:creationId xmlns:a16="http://schemas.microsoft.com/office/drawing/2014/main" id="{9B510B68-22B7-1CF1-60CF-265196521C33}"/>
              </a:ext>
            </a:extLst>
          </p:cNvPr>
          <p:cNvSpPr/>
          <p:nvPr/>
        </p:nvSpPr>
        <p:spPr>
          <a:xfrm>
            <a:off x="1299326" y="4635115"/>
            <a:ext cx="2098219" cy="41248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err="1">
                <a:solidFill>
                  <a:schemeClr val="tx1"/>
                </a:solidFill>
                <a:latin typeface="Consolas" panose="020B0609020204030204" pitchFamily="49" charset="0"/>
              </a:rPr>
              <a:t>NVLink</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63" name="矩形 62">
            <a:extLst>
              <a:ext uri="{FF2B5EF4-FFF2-40B4-BE49-F238E27FC236}">
                <a16:creationId xmlns:a16="http://schemas.microsoft.com/office/drawing/2014/main" id="{F41BA73E-B6A9-73BE-A3B3-417BBBC35F37}"/>
              </a:ext>
            </a:extLst>
          </p:cNvPr>
          <p:cNvSpPr/>
          <p:nvPr/>
        </p:nvSpPr>
        <p:spPr>
          <a:xfrm>
            <a:off x="1299326" y="5208258"/>
            <a:ext cx="2098219" cy="41248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TCP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64" name="矩形 63">
            <a:extLst>
              <a:ext uri="{FF2B5EF4-FFF2-40B4-BE49-F238E27FC236}">
                <a16:creationId xmlns:a16="http://schemas.microsoft.com/office/drawing/2014/main" id="{9D483803-FEC1-BB7A-2C0C-48812D172EC7}"/>
              </a:ext>
            </a:extLst>
          </p:cNvPr>
          <p:cNvSpPr/>
          <p:nvPr/>
        </p:nvSpPr>
        <p:spPr>
          <a:xfrm>
            <a:off x="1299326" y="5764480"/>
            <a:ext cx="2098219" cy="412484"/>
          </a:xfrm>
          <a:prstGeom prst="rect">
            <a:avLst/>
          </a:prstGeom>
          <a:solidFill>
            <a:schemeClr val="bg2">
              <a:lumMod val="9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Ascend NIXL</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65" name="文本框 64">
            <a:extLst>
              <a:ext uri="{FF2B5EF4-FFF2-40B4-BE49-F238E27FC236}">
                <a16:creationId xmlns:a16="http://schemas.microsoft.com/office/drawing/2014/main" id="{CB9454E9-446A-B2FD-1346-50204741FF8A}"/>
              </a:ext>
            </a:extLst>
          </p:cNvPr>
          <p:cNvSpPr txBox="1"/>
          <p:nvPr/>
        </p:nvSpPr>
        <p:spPr>
          <a:xfrm rot="20504258">
            <a:off x="1640287" y="5834105"/>
            <a:ext cx="1491627" cy="369332"/>
          </a:xfrm>
          <a:prstGeom prst="rect">
            <a:avLst/>
          </a:prstGeom>
          <a:noFill/>
          <a:ln w="25400">
            <a:solidFill>
              <a:srgbClr val="C00000"/>
            </a:solidFill>
          </a:ln>
        </p:spPr>
        <p:txBody>
          <a:bodyPr wrap="none" rtlCol="0">
            <a:spAutoFit/>
          </a:bodyPr>
          <a:lstStyle/>
          <a:p>
            <a:r>
              <a:rPr lang="en-US" altLang="zh-CN"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Not loaded</a:t>
            </a:r>
            <a:endParaRPr lang="zh-CN" altLang="en-US"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684128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a:extLst>
              <a:ext uri="{FF2B5EF4-FFF2-40B4-BE49-F238E27FC236}">
                <a16:creationId xmlns:a16="http://schemas.microsoft.com/office/drawing/2014/main" id="{691E2F2D-FC78-6433-DA80-2E9182C55AC8}"/>
              </a:ext>
            </a:extLst>
          </p:cNvPr>
          <p:cNvSpPr/>
          <p:nvPr/>
        </p:nvSpPr>
        <p:spPr>
          <a:xfrm>
            <a:off x="4989442" y="1324545"/>
            <a:ext cx="5531127" cy="2015415"/>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8031F0A7-CDA1-7910-EC35-FBCEC4B8649D}"/>
              </a:ext>
            </a:extLst>
          </p:cNvPr>
          <p:cNvSpPr>
            <a:spLocks noGrp="1"/>
          </p:cNvSpPr>
          <p:nvPr>
            <p:ph type="title"/>
          </p:nvPr>
        </p:nvSpPr>
        <p:spPr/>
        <p:txBody>
          <a:bodyPr/>
          <a:lstStyle/>
          <a:p>
            <a:r>
              <a:rPr lang="en-US" altLang="zh-CN" dirty="0"/>
              <a:t>Dynamic Per-Request Orchestration</a:t>
            </a:r>
            <a:endParaRPr lang="zh-CN" altLang="en-US" dirty="0"/>
          </a:p>
        </p:txBody>
      </p:sp>
      <p:sp>
        <p:nvSpPr>
          <p:cNvPr id="3" name="内容占位符 2">
            <a:extLst>
              <a:ext uri="{FF2B5EF4-FFF2-40B4-BE49-F238E27FC236}">
                <a16:creationId xmlns:a16="http://schemas.microsoft.com/office/drawing/2014/main" id="{F954C8D7-9C6E-C3F8-D32E-158FCDB9183E}"/>
              </a:ext>
            </a:extLst>
          </p:cNvPr>
          <p:cNvSpPr>
            <a:spLocks noGrp="1"/>
          </p:cNvSpPr>
          <p:nvPr>
            <p:ph idx="1"/>
          </p:nvPr>
        </p:nvSpPr>
        <p:spPr>
          <a:xfrm>
            <a:off x="838200" y="3500619"/>
            <a:ext cx="10350579" cy="2072390"/>
          </a:xfrm>
        </p:spPr>
        <p:txBody>
          <a:bodyPr>
            <a:normAutofit/>
          </a:bodyPr>
          <a:lstStyle/>
          <a:p>
            <a:r>
              <a:rPr lang="en-US" altLang="zh-CN" sz="2200" dirty="0"/>
              <a:t>Decide transports for each request using </a:t>
            </a:r>
            <a:r>
              <a:rPr lang="en-US" altLang="zh-CN" sz="2200" u="sng" dirty="0"/>
              <a:t>the Unified Segment</a:t>
            </a:r>
          </a:p>
          <a:p>
            <a:pPr lvl="1"/>
            <a:r>
              <a:rPr lang="en-US" altLang="zh-CN" sz="2200" dirty="0">
                <a:solidFill>
                  <a:schemeClr val="accent5">
                    <a:lumMod val="75000"/>
                  </a:schemeClr>
                </a:solidFill>
              </a:rPr>
              <a:t>Local address</a:t>
            </a:r>
            <a:r>
              <a:rPr lang="en-US" altLang="zh-CN" sz="2200" dirty="0"/>
              <a:t> </a:t>
            </a:r>
          </a:p>
          <a:p>
            <a:pPr lvl="1" indent="0">
              <a:buNone/>
            </a:pPr>
            <a:r>
              <a:rPr lang="en-US" altLang="zh-CN" sz="2200" dirty="0"/>
              <a:t>find local MEM type</a:t>
            </a:r>
          </a:p>
          <a:p>
            <a:pPr lvl="1" indent="0">
              <a:buNone/>
            </a:pPr>
            <a:r>
              <a:rPr lang="en-US" altLang="zh-CN" sz="2200" dirty="0"/>
              <a:t>find local installed transports</a:t>
            </a:r>
          </a:p>
        </p:txBody>
      </p:sp>
      <p:sp>
        <p:nvSpPr>
          <p:cNvPr id="4" name="日期占位符 3">
            <a:extLst>
              <a:ext uri="{FF2B5EF4-FFF2-40B4-BE49-F238E27FC236}">
                <a16:creationId xmlns:a16="http://schemas.microsoft.com/office/drawing/2014/main" id="{2DF6D577-1FB2-79CF-4AEC-0F64070FA7CD}"/>
              </a:ext>
            </a:extLst>
          </p:cNvPr>
          <p:cNvSpPr>
            <a:spLocks noGrp="1"/>
          </p:cNvSpPr>
          <p:nvPr>
            <p:ph type="dt" sz="half" idx="10"/>
          </p:nvPr>
        </p:nvSpPr>
        <p:spPr/>
        <p:txBody>
          <a:bodyPr/>
          <a:lstStyle/>
          <a:p>
            <a:fld id="{17B934D0-F997-4851-A95F-3B2D32EBA133}" type="datetime1">
              <a:rPr lang="zh-CN" altLang="en-US" smtClean="0"/>
              <a:t>2026/7/21</a:t>
            </a:fld>
            <a:endParaRPr lang="zh-CN" altLang="en-US"/>
          </a:p>
        </p:txBody>
      </p:sp>
      <p:sp>
        <p:nvSpPr>
          <p:cNvPr id="5" name="灯片编号占位符 4">
            <a:extLst>
              <a:ext uri="{FF2B5EF4-FFF2-40B4-BE49-F238E27FC236}">
                <a16:creationId xmlns:a16="http://schemas.microsoft.com/office/drawing/2014/main" id="{C364522C-73FC-AA6D-3395-C0CC925E472F}"/>
              </a:ext>
            </a:extLst>
          </p:cNvPr>
          <p:cNvSpPr>
            <a:spLocks noGrp="1"/>
          </p:cNvSpPr>
          <p:nvPr>
            <p:ph type="sldNum" sz="quarter" idx="12"/>
          </p:nvPr>
        </p:nvSpPr>
        <p:spPr/>
        <p:txBody>
          <a:bodyPr/>
          <a:lstStyle/>
          <a:p>
            <a:fld id="{752CB3A0-AE6E-40FD-AE02-413853AD0377}" type="slidenum">
              <a:rPr lang="zh-CN" altLang="en-US" smtClean="0"/>
              <a:t>38</a:t>
            </a:fld>
            <a:endParaRPr lang="zh-CN" altLang="en-US"/>
          </a:p>
        </p:txBody>
      </p:sp>
      <p:grpSp>
        <p:nvGrpSpPr>
          <p:cNvPr id="28" name="组合 27">
            <a:extLst>
              <a:ext uri="{FF2B5EF4-FFF2-40B4-BE49-F238E27FC236}">
                <a16:creationId xmlns:a16="http://schemas.microsoft.com/office/drawing/2014/main" id="{5C220303-9D4F-2740-1850-5B29EA8E5779}"/>
              </a:ext>
            </a:extLst>
          </p:cNvPr>
          <p:cNvGrpSpPr/>
          <p:nvPr/>
        </p:nvGrpSpPr>
        <p:grpSpPr>
          <a:xfrm>
            <a:off x="1515540" y="1324546"/>
            <a:ext cx="2950098" cy="2015415"/>
            <a:chOff x="2612502" y="1059518"/>
            <a:chExt cx="2950098" cy="2015415"/>
          </a:xfrm>
        </p:grpSpPr>
        <p:grpSp>
          <p:nvGrpSpPr>
            <p:cNvPr id="13" name="组合 12">
              <a:extLst>
                <a:ext uri="{FF2B5EF4-FFF2-40B4-BE49-F238E27FC236}">
                  <a16:creationId xmlns:a16="http://schemas.microsoft.com/office/drawing/2014/main" id="{60E33B42-33AC-8A17-8E58-7B917F838238}"/>
                </a:ext>
              </a:extLst>
            </p:cNvPr>
            <p:cNvGrpSpPr/>
            <p:nvPr/>
          </p:nvGrpSpPr>
          <p:grpSpPr>
            <a:xfrm>
              <a:off x="3536041" y="1059518"/>
              <a:ext cx="2026559" cy="1803738"/>
              <a:chOff x="3816098" y="1173818"/>
              <a:chExt cx="2217059" cy="1803738"/>
            </a:xfrm>
          </p:grpSpPr>
          <p:sp>
            <p:nvSpPr>
              <p:cNvPr id="8" name="矩形 7">
                <a:extLst>
                  <a:ext uri="{FF2B5EF4-FFF2-40B4-BE49-F238E27FC236}">
                    <a16:creationId xmlns:a16="http://schemas.microsoft.com/office/drawing/2014/main" id="{35EACC4F-F081-6962-39FB-883093FAA6B6}"/>
                  </a:ext>
                </a:extLst>
              </p:cNvPr>
              <p:cNvSpPr/>
              <p:nvPr/>
            </p:nvSpPr>
            <p:spPr>
              <a:xfrm>
                <a:off x="3816105" y="1173818"/>
                <a:ext cx="2217046" cy="36104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Opcode</a:t>
                </a:r>
                <a:endParaRPr lang="zh-CN" altLang="en-US" dirty="0">
                  <a:solidFill>
                    <a:schemeClr val="tx1"/>
                  </a:solidFill>
                  <a:latin typeface="Calibri" panose="020F0502020204030204" pitchFamily="34" charset="0"/>
                  <a:cs typeface="Calibri" panose="020F0502020204030204" pitchFamily="34" charset="0"/>
                </a:endParaRPr>
              </a:p>
            </p:txBody>
          </p:sp>
          <p:sp>
            <p:nvSpPr>
              <p:cNvPr id="9" name="矩形 8">
                <a:extLst>
                  <a:ext uri="{FF2B5EF4-FFF2-40B4-BE49-F238E27FC236}">
                    <a16:creationId xmlns:a16="http://schemas.microsoft.com/office/drawing/2014/main" id="{BD905EF6-F5DD-C24F-D9F1-0D99A01DE2D9}"/>
                  </a:ext>
                </a:extLst>
              </p:cNvPr>
              <p:cNvSpPr/>
              <p:nvPr/>
            </p:nvSpPr>
            <p:spPr>
              <a:xfrm>
                <a:off x="3816107" y="1528602"/>
                <a:ext cx="2217050" cy="36680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Local address</a:t>
                </a:r>
                <a:endParaRPr lang="zh-CN" altLang="en-US" dirty="0">
                  <a:solidFill>
                    <a:schemeClr val="tx1"/>
                  </a:solidFill>
                  <a:latin typeface="Calibri" panose="020F0502020204030204" pitchFamily="34" charset="0"/>
                  <a:cs typeface="Calibri" panose="020F0502020204030204" pitchFamily="34" charset="0"/>
                </a:endParaRPr>
              </a:p>
            </p:txBody>
          </p:sp>
          <p:sp>
            <p:nvSpPr>
              <p:cNvPr id="10" name="矩形 9">
                <a:extLst>
                  <a:ext uri="{FF2B5EF4-FFF2-40B4-BE49-F238E27FC236}">
                    <a16:creationId xmlns:a16="http://schemas.microsoft.com/office/drawing/2014/main" id="{57D17586-8731-16BE-5FB0-495AE61459FB}"/>
                  </a:ext>
                </a:extLst>
              </p:cNvPr>
              <p:cNvSpPr/>
              <p:nvPr/>
            </p:nvSpPr>
            <p:spPr>
              <a:xfrm>
                <a:off x="3816100" y="1889643"/>
                <a:ext cx="2217050" cy="363434"/>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Target Segment ID</a:t>
                </a:r>
                <a:endParaRPr lang="zh-CN" altLang="en-US" dirty="0">
                  <a:solidFill>
                    <a:schemeClr val="tx1"/>
                  </a:solidFill>
                  <a:latin typeface="Calibri" panose="020F0502020204030204" pitchFamily="34" charset="0"/>
                  <a:cs typeface="Calibri" panose="020F0502020204030204" pitchFamily="34" charset="0"/>
                </a:endParaRPr>
              </a:p>
            </p:txBody>
          </p:sp>
          <p:sp>
            <p:nvSpPr>
              <p:cNvPr id="11" name="矩形 10">
                <a:extLst>
                  <a:ext uri="{FF2B5EF4-FFF2-40B4-BE49-F238E27FC236}">
                    <a16:creationId xmlns:a16="http://schemas.microsoft.com/office/drawing/2014/main" id="{07313D64-78A5-600B-6939-6758B39DE133}"/>
                  </a:ext>
                </a:extLst>
              </p:cNvPr>
              <p:cNvSpPr/>
              <p:nvPr/>
            </p:nvSpPr>
            <p:spPr>
              <a:xfrm>
                <a:off x="3816102" y="2253078"/>
                <a:ext cx="2217050" cy="36343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Target Offset</a:t>
                </a:r>
                <a:endParaRPr lang="zh-CN" altLang="en-US" dirty="0">
                  <a:solidFill>
                    <a:schemeClr val="tx1"/>
                  </a:solidFill>
                  <a:latin typeface="Calibri" panose="020F0502020204030204" pitchFamily="34" charset="0"/>
                  <a:cs typeface="Calibri" panose="020F0502020204030204" pitchFamily="34" charset="0"/>
                </a:endParaRPr>
              </a:p>
            </p:txBody>
          </p:sp>
          <p:sp>
            <p:nvSpPr>
              <p:cNvPr id="12" name="矩形 11">
                <a:extLst>
                  <a:ext uri="{FF2B5EF4-FFF2-40B4-BE49-F238E27FC236}">
                    <a16:creationId xmlns:a16="http://schemas.microsoft.com/office/drawing/2014/main" id="{63FF46A7-5B28-04E1-2631-9FA3BB3DCE64}"/>
                  </a:ext>
                </a:extLst>
              </p:cNvPr>
              <p:cNvSpPr/>
              <p:nvPr/>
            </p:nvSpPr>
            <p:spPr>
              <a:xfrm>
                <a:off x="3816098" y="2616514"/>
                <a:ext cx="2217050" cy="36104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Length</a:t>
                </a:r>
                <a:endParaRPr lang="zh-CN" altLang="en-US" dirty="0">
                  <a:solidFill>
                    <a:schemeClr val="tx1"/>
                  </a:solidFill>
                  <a:latin typeface="Calibri" panose="020F0502020204030204" pitchFamily="34" charset="0"/>
                  <a:cs typeface="Calibri" panose="020F0502020204030204" pitchFamily="34" charset="0"/>
                </a:endParaRPr>
              </a:p>
            </p:txBody>
          </p:sp>
        </p:grpSp>
        <p:grpSp>
          <p:nvGrpSpPr>
            <p:cNvPr id="27" name="组合 26">
              <a:extLst>
                <a:ext uri="{FF2B5EF4-FFF2-40B4-BE49-F238E27FC236}">
                  <a16:creationId xmlns:a16="http://schemas.microsoft.com/office/drawing/2014/main" id="{BE51857B-FCDD-9FB0-0709-0A8F2890A84C}"/>
                </a:ext>
              </a:extLst>
            </p:cNvPr>
            <p:cNvGrpSpPr/>
            <p:nvPr/>
          </p:nvGrpSpPr>
          <p:grpSpPr>
            <a:xfrm>
              <a:off x="2612502" y="1173818"/>
              <a:ext cx="2848498" cy="1901115"/>
              <a:chOff x="2612502" y="1173818"/>
              <a:chExt cx="2848498" cy="1901115"/>
            </a:xfrm>
          </p:grpSpPr>
          <p:grpSp>
            <p:nvGrpSpPr>
              <p:cNvPr id="14" name="组合 13">
                <a:extLst>
                  <a:ext uri="{FF2B5EF4-FFF2-40B4-BE49-F238E27FC236}">
                    <a16:creationId xmlns:a16="http://schemas.microsoft.com/office/drawing/2014/main" id="{55D63752-62BC-1B3E-961A-4667C1E8B233}"/>
                  </a:ext>
                </a:extLst>
              </p:cNvPr>
              <p:cNvGrpSpPr/>
              <p:nvPr/>
            </p:nvGrpSpPr>
            <p:grpSpPr>
              <a:xfrm>
                <a:off x="3434441" y="1173818"/>
                <a:ext cx="2026559" cy="1803738"/>
                <a:chOff x="3816098" y="1173818"/>
                <a:chExt cx="2217059" cy="1803738"/>
              </a:xfrm>
            </p:grpSpPr>
            <p:sp>
              <p:nvSpPr>
                <p:cNvPr id="15" name="矩形 14">
                  <a:extLst>
                    <a:ext uri="{FF2B5EF4-FFF2-40B4-BE49-F238E27FC236}">
                      <a16:creationId xmlns:a16="http://schemas.microsoft.com/office/drawing/2014/main" id="{9721B5CA-6C83-43CA-102F-BEAC097B5295}"/>
                    </a:ext>
                  </a:extLst>
                </p:cNvPr>
                <p:cNvSpPr/>
                <p:nvPr/>
              </p:nvSpPr>
              <p:spPr>
                <a:xfrm>
                  <a:off x="3816105" y="1173818"/>
                  <a:ext cx="2217046" cy="36104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Opcode</a:t>
                  </a:r>
                  <a:endParaRPr lang="zh-CN" altLang="en-US" dirty="0">
                    <a:solidFill>
                      <a:schemeClr val="tx1"/>
                    </a:solidFill>
                    <a:latin typeface="Calibri" panose="020F0502020204030204" pitchFamily="34" charset="0"/>
                    <a:cs typeface="Calibri" panose="020F0502020204030204" pitchFamily="34" charset="0"/>
                  </a:endParaRPr>
                </a:p>
              </p:txBody>
            </p:sp>
            <p:sp>
              <p:nvSpPr>
                <p:cNvPr id="16" name="矩形 15">
                  <a:extLst>
                    <a:ext uri="{FF2B5EF4-FFF2-40B4-BE49-F238E27FC236}">
                      <a16:creationId xmlns:a16="http://schemas.microsoft.com/office/drawing/2014/main" id="{291B2597-841B-EDD4-9901-DA28E6FCC618}"/>
                    </a:ext>
                  </a:extLst>
                </p:cNvPr>
                <p:cNvSpPr/>
                <p:nvPr/>
              </p:nvSpPr>
              <p:spPr>
                <a:xfrm>
                  <a:off x="3816107" y="1528602"/>
                  <a:ext cx="2217050" cy="36680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Local address</a:t>
                  </a:r>
                  <a:endParaRPr lang="zh-CN" altLang="en-US" dirty="0">
                    <a:solidFill>
                      <a:schemeClr val="tx1"/>
                    </a:solidFill>
                    <a:latin typeface="Calibri" panose="020F0502020204030204" pitchFamily="34" charset="0"/>
                    <a:cs typeface="Calibri" panose="020F0502020204030204" pitchFamily="34" charset="0"/>
                  </a:endParaRPr>
                </a:p>
              </p:txBody>
            </p:sp>
            <p:sp>
              <p:nvSpPr>
                <p:cNvPr id="17" name="矩形 16">
                  <a:extLst>
                    <a:ext uri="{FF2B5EF4-FFF2-40B4-BE49-F238E27FC236}">
                      <a16:creationId xmlns:a16="http://schemas.microsoft.com/office/drawing/2014/main" id="{C1DDC7E0-6C5E-7DD1-5D1E-3B3E9EE0FB13}"/>
                    </a:ext>
                  </a:extLst>
                </p:cNvPr>
                <p:cNvSpPr/>
                <p:nvPr/>
              </p:nvSpPr>
              <p:spPr>
                <a:xfrm>
                  <a:off x="3816100" y="1889643"/>
                  <a:ext cx="2217050" cy="363434"/>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Target Segment ID</a:t>
                  </a:r>
                  <a:endParaRPr lang="zh-CN" altLang="en-US" dirty="0">
                    <a:solidFill>
                      <a:schemeClr val="tx1"/>
                    </a:solidFill>
                    <a:latin typeface="Calibri" panose="020F0502020204030204" pitchFamily="34" charset="0"/>
                    <a:cs typeface="Calibri" panose="020F0502020204030204" pitchFamily="34" charset="0"/>
                  </a:endParaRPr>
                </a:p>
              </p:txBody>
            </p:sp>
            <p:sp>
              <p:nvSpPr>
                <p:cNvPr id="18" name="矩形 17">
                  <a:extLst>
                    <a:ext uri="{FF2B5EF4-FFF2-40B4-BE49-F238E27FC236}">
                      <a16:creationId xmlns:a16="http://schemas.microsoft.com/office/drawing/2014/main" id="{18060217-61B7-78A2-6E0C-7295C456E3DD}"/>
                    </a:ext>
                  </a:extLst>
                </p:cNvPr>
                <p:cNvSpPr/>
                <p:nvPr/>
              </p:nvSpPr>
              <p:spPr>
                <a:xfrm>
                  <a:off x="3816102" y="2253078"/>
                  <a:ext cx="2217050" cy="36343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Target Offset</a:t>
                  </a:r>
                  <a:endParaRPr lang="zh-CN" altLang="en-US" dirty="0">
                    <a:solidFill>
                      <a:schemeClr val="tx1"/>
                    </a:solidFill>
                    <a:latin typeface="Calibri" panose="020F0502020204030204" pitchFamily="34" charset="0"/>
                    <a:cs typeface="Calibri" panose="020F0502020204030204" pitchFamily="34" charset="0"/>
                  </a:endParaRPr>
                </a:p>
              </p:txBody>
            </p:sp>
            <p:sp>
              <p:nvSpPr>
                <p:cNvPr id="19" name="矩形 18">
                  <a:extLst>
                    <a:ext uri="{FF2B5EF4-FFF2-40B4-BE49-F238E27FC236}">
                      <a16:creationId xmlns:a16="http://schemas.microsoft.com/office/drawing/2014/main" id="{4F708FAC-F777-DDA0-CBDC-A42A9A7832EC}"/>
                    </a:ext>
                  </a:extLst>
                </p:cNvPr>
                <p:cNvSpPr/>
                <p:nvPr/>
              </p:nvSpPr>
              <p:spPr>
                <a:xfrm>
                  <a:off x="3816098" y="2616514"/>
                  <a:ext cx="2217050" cy="36104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Length</a:t>
                  </a:r>
                  <a:endParaRPr lang="zh-CN" altLang="en-US" dirty="0">
                    <a:solidFill>
                      <a:schemeClr val="tx1"/>
                    </a:solidFill>
                    <a:latin typeface="Calibri" panose="020F0502020204030204" pitchFamily="34" charset="0"/>
                    <a:cs typeface="Calibri" panose="020F0502020204030204" pitchFamily="34" charset="0"/>
                  </a:endParaRPr>
                </a:p>
              </p:txBody>
            </p:sp>
          </p:grpSp>
          <p:grpSp>
            <p:nvGrpSpPr>
              <p:cNvPr id="20" name="组合 19">
                <a:extLst>
                  <a:ext uri="{FF2B5EF4-FFF2-40B4-BE49-F238E27FC236}">
                    <a16:creationId xmlns:a16="http://schemas.microsoft.com/office/drawing/2014/main" id="{88D18393-A905-12B2-624A-7BD956235836}"/>
                  </a:ext>
                </a:extLst>
              </p:cNvPr>
              <p:cNvGrpSpPr/>
              <p:nvPr/>
            </p:nvGrpSpPr>
            <p:grpSpPr>
              <a:xfrm>
                <a:off x="3332827" y="1271195"/>
                <a:ext cx="2026559" cy="1803738"/>
                <a:chOff x="3816098" y="1173818"/>
                <a:chExt cx="2217059" cy="1803738"/>
              </a:xfrm>
            </p:grpSpPr>
            <p:sp>
              <p:nvSpPr>
                <p:cNvPr id="21" name="矩形 20">
                  <a:extLst>
                    <a:ext uri="{FF2B5EF4-FFF2-40B4-BE49-F238E27FC236}">
                      <a16:creationId xmlns:a16="http://schemas.microsoft.com/office/drawing/2014/main" id="{CAED09BD-B070-A514-0BB6-B01877E7F4FE}"/>
                    </a:ext>
                  </a:extLst>
                </p:cNvPr>
                <p:cNvSpPr/>
                <p:nvPr/>
              </p:nvSpPr>
              <p:spPr>
                <a:xfrm>
                  <a:off x="3816105" y="1173818"/>
                  <a:ext cx="2217046" cy="36104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Opcode</a:t>
                  </a:r>
                  <a:endParaRPr lang="zh-CN" altLang="en-US" dirty="0">
                    <a:solidFill>
                      <a:schemeClr val="tx1"/>
                    </a:solidFill>
                    <a:latin typeface="Calibri" panose="020F0502020204030204" pitchFamily="34" charset="0"/>
                    <a:cs typeface="Calibri" panose="020F0502020204030204" pitchFamily="34" charset="0"/>
                  </a:endParaRPr>
                </a:p>
              </p:txBody>
            </p:sp>
            <p:sp>
              <p:nvSpPr>
                <p:cNvPr id="22" name="矩形 21">
                  <a:extLst>
                    <a:ext uri="{FF2B5EF4-FFF2-40B4-BE49-F238E27FC236}">
                      <a16:creationId xmlns:a16="http://schemas.microsoft.com/office/drawing/2014/main" id="{F1169FA6-B5D2-089B-30D2-E6EE3E8DD938}"/>
                    </a:ext>
                  </a:extLst>
                </p:cNvPr>
                <p:cNvSpPr/>
                <p:nvPr/>
              </p:nvSpPr>
              <p:spPr>
                <a:xfrm>
                  <a:off x="3816107" y="1528602"/>
                  <a:ext cx="2217050" cy="36680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Local address</a:t>
                  </a:r>
                  <a:endParaRPr lang="zh-CN" altLang="en-US" dirty="0">
                    <a:solidFill>
                      <a:schemeClr val="tx1"/>
                    </a:solidFill>
                    <a:latin typeface="Calibri" panose="020F0502020204030204" pitchFamily="34" charset="0"/>
                    <a:cs typeface="Calibri" panose="020F0502020204030204" pitchFamily="34" charset="0"/>
                  </a:endParaRPr>
                </a:p>
              </p:txBody>
            </p:sp>
            <p:sp>
              <p:nvSpPr>
                <p:cNvPr id="23" name="矩形 22">
                  <a:extLst>
                    <a:ext uri="{FF2B5EF4-FFF2-40B4-BE49-F238E27FC236}">
                      <a16:creationId xmlns:a16="http://schemas.microsoft.com/office/drawing/2014/main" id="{0E68CF14-0A41-7545-1189-3543E539BB6D}"/>
                    </a:ext>
                  </a:extLst>
                </p:cNvPr>
                <p:cNvSpPr/>
                <p:nvPr/>
              </p:nvSpPr>
              <p:spPr>
                <a:xfrm>
                  <a:off x="3816100" y="1889643"/>
                  <a:ext cx="2217050" cy="363434"/>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Remote segment ID</a:t>
                  </a:r>
                  <a:endParaRPr lang="zh-CN" altLang="en-US" dirty="0">
                    <a:solidFill>
                      <a:schemeClr val="tx1"/>
                    </a:solidFill>
                    <a:latin typeface="Calibri" panose="020F0502020204030204" pitchFamily="34" charset="0"/>
                    <a:cs typeface="Calibri" panose="020F0502020204030204" pitchFamily="34" charset="0"/>
                  </a:endParaRPr>
                </a:p>
              </p:txBody>
            </p:sp>
            <p:sp>
              <p:nvSpPr>
                <p:cNvPr id="24" name="矩形 23">
                  <a:extLst>
                    <a:ext uri="{FF2B5EF4-FFF2-40B4-BE49-F238E27FC236}">
                      <a16:creationId xmlns:a16="http://schemas.microsoft.com/office/drawing/2014/main" id="{FE74CCB1-C8C3-16D6-3139-98C72C2C4E30}"/>
                    </a:ext>
                  </a:extLst>
                </p:cNvPr>
                <p:cNvSpPr/>
                <p:nvPr/>
              </p:nvSpPr>
              <p:spPr>
                <a:xfrm>
                  <a:off x="3816102" y="2253078"/>
                  <a:ext cx="2217050" cy="363438"/>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Remote offset/</a:t>
                  </a:r>
                  <a:r>
                    <a:rPr lang="en-US" altLang="zh-CN" dirty="0" err="1">
                      <a:solidFill>
                        <a:schemeClr val="tx1"/>
                      </a:solidFill>
                      <a:latin typeface="Calibri" panose="020F0502020204030204" pitchFamily="34" charset="0"/>
                      <a:ea typeface="Calibri" panose="020F0502020204030204" pitchFamily="34" charset="0"/>
                      <a:cs typeface="Calibri" panose="020F0502020204030204" pitchFamily="34" charset="0"/>
                    </a:rPr>
                    <a:t>addr</a:t>
                  </a:r>
                  <a:endParaRPr lang="zh-CN" altLang="en-US" dirty="0">
                    <a:solidFill>
                      <a:schemeClr val="tx1"/>
                    </a:solidFill>
                    <a:latin typeface="Calibri" panose="020F0502020204030204" pitchFamily="34" charset="0"/>
                    <a:cs typeface="Calibri" panose="020F0502020204030204" pitchFamily="34" charset="0"/>
                  </a:endParaRPr>
                </a:p>
              </p:txBody>
            </p:sp>
            <p:sp>
              <p:nvSpPr>
                <p:cNvPr id="25" name="矩形 24">
                  <a:extLst>
                    <a:ext uri="{FF2B5EF4-FFF2-40B4-BE49-F238E27FC236}">
                      <a16:creationId xmlns:a16="http://schemas.microsoft.com/office/drawing/2014/main" id="{96697A1C-76A3-D697-EE01-E966387DC5AF}"/>
                    </a:ext>
                  </a:extLst>
                </p:cNvPr>
                <p:cNvSpPr/>
                <p:nvPr/>
              </p:nvSpPr>
              <p:spPr>
                <a:xfrm>
                  <a:off x="3816098" y="2616514"/>
                  <a:ext cx="2217050" cy="361042"/>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alibri" panose="020F0502020204030204" pitchFamily="34" charset="0"/>
                      <a:ea typeface="Calibri" panose="020F0502020204030204" pitchFamily="34" charset="0"/>
                      <a:cs typeface="Calibri" panose="020F0502020204030204" pitchFamily="34" charset="0"/>
                    </a:rPr>
                    <a:t>Length</a:t>
                  </a:r>
                  <a:endParaRPr lang="zh-CN" altLang="en-US" dirty="0">
                    <a:solidFill>
                      <a:schemeClr val="tx1"/>
                    </a:solidFill>
                    <a:latin typeface="Calibri" panose="020F0502020204030204" pitchFamily="34" charset="0"/>
                    <a:cs typeface="Calibri" panose="020F0502020204030204" pitchFamily="34" charset="0"/>
                  </a:endParaRPr>
                </a:p>
              </p:txBody>
            </p:sp>
          </p:grpSp>
          <p:sp>
            <p:nvSpPr>
              <p:cNvPr id="26" name="文本框 25">
                <a:extLst>
                  <a:ext uri="{FF2B5EF4-FFF2-40B4-BE49-F238E27FC236}">
                    <a16:creationId xmlns:a16="http://schemas.microsoft.com/office/drawing/2014/main" id="{C0E9D55F-C36B-20A3-D07C-4CA857223DAE}"/>
                  </a:ext>
                </a:extLst>
              </p:cNvPr>
              <p:cNvSpPr txBox="1"/>
              <p:nvPr/>
            </p:nvSpPr>
            <p:spPr>
              <a:xfrm rot="16200000">
                <a:off x="2463437" y="1928654"/>
                <a:ext cx="913684" cy="615553"/>
              </a:xfrm>
              <a:prstGeom prst="rect">
                <a:avLst/>
              </a:prstGeom>
              <a:noFill/>
            </p:spPr>
            <p:txBody>
              <a:bodyPr wrap="square" lIns="0" tIns="0" rIns="0" bIns="0" rtlCol="0">
                <a:spAutoFit/>
              </a:bodyPr>
              <a:lstStyle/>
              <a:p>
                <a:pPr algn="ctr"/>
                <a:r>
                  <a:rPr lang="en-US" altLang="zh-CN" sz="2000" b="1" i="1" dirty="0">
                    <a:latin typeface="Calibri" panose="020F0502020204030204" pitchFamily="34" charset="0"/>
                    <a:ea typeface="Calibri" panose="020F0502020204030204" pitchFamily="34" charset="0"/>
                    <a:cs typeface="Calibri" panose="020F0502020204030204" pitchFamily="34" charset="0"/>
                  </a:rPr>
                  <a:t>User Request</a:t>
                </a:r>
                <a:endParaRPr lang="zh-CN" altLang="en-US" sz="2000" b="1" i="1" dirty="0">
                  <a:latin typeface="Calibri" panose="020F0502020204030204" pitchFamily="34" charset="0"/>
                  <a:cs typeface="Calibri" panose="020F0502020204030204" pitchFamily="34" charset="0"/>
                </a:endParaRPr>
              </a:p>
            </p:txBody>
          </p:sp>
        </p:grpSp>
      </p:grpSp>
      <p:sp>
        <p:nvSpPr>
          <p:cNvPr id="29" name="箭头: 右 28">
            <a:extLst>
              <a:ext uri="{FF2B5EF4-FFF2-40B4-BE49-F238E27FC236}">
                <a16:creationId xmlns:a16="http://schemas.microsoft.com/office/drawing/2014/main" id="{53FD0BC6-59F9-5206-8858-BABA7071EAC4}"/>
              </a:ext>
            </a:extLst>
          </p:cNvPr>
          <p:cNvSpPr/>
          <p:nvPr/>
        </p:nvSpPr>
        <p:spPr>
          <a:xfrm>
            <a:off x="4760223" y="2252048"/>
            <a:ext cx="575365" cy="363433"/>
          </a:xfrm>
          <a:prstGeom prst="rightArrow">
            <a:avLst>
              <a:gd name="adj1" fmla="val 50000"/>
              <a:gd name="adj2" fmla="val 604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DA641056-D5B8-A97C-23A2-2A7F8261246C}"/>
              </a:ext>
            </a:extLst>
          </p:cNvPr>
          <p:cNvSpPr/>
          <p:nvPr/>
        </p:nvSpPr>
        <p:spPr>
          <a:xfrm>
            <a:off x="5399089" y="1789005"/>
            <a:ext cx="1682750" cy="1211484"/>
          </a:xfrm>
          <a:prstGeom prst="rect">
            <a:avLst/>
          </a:prstGeom>
          <a:solidFill>
            <a:schemeClr val="accent5">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b="1" dirty="0">
                <a:solidFill>
                  <a:schemeClr val="tx1"/>
                </a:solidFill>
                <a:latin typeface="Consolas" panose="020B0609020204030204" pitchFamily="49" charset="0"/>
              </a:rPr>
              <a:t>Orchestration</a:t>
            </a:r>
            <a:endParaRPr lang="zh-CN" altLang="en-US" sz="1600" b="1" dirty="0">
              <a:solidFill>
                <a:schemeClr val="tx1"/>
              </a:solidFill>
              <a:latin typeface="Consolas" panose="020B0609020204030204" pitchFamily="49" charset="0"/>
            </a:endParaRPr>
          </a:p>
        </p:txBody>
      </p:sp>
      <p:sp>
        <p:nvSpPr>
          <p:cNvPr id="31" name="矩形 30">
            <a:extLst>
              <a:ext uri="{FF2B5EF4-FFF2-40B4-BE49-F238E27FC236}">
                <a16:creationId xmlns:a16="http://schemas.microsoft.com/office/drawing/2014/main" id="{62977EA1-6BAB-ECEB-56FB-AFD36012C7DA}"/>
              </a:ext>
            </a:extLst>
          </p:cNvPr>
          <p:cNvSpPr/>
          <p:nvPr/>
        </p:nvSpPr>
        <p:spPr>
          <a:xfrm>
            <a:off x="5724588" y="2101989"/>
            <a:ext cx="1031751"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Routing</a:t>
            </a:r>
            <a:endParaRPr lang="zh-CN" altLang="en-US" sz="1600" dirty="0">
              <a:solidFill>
                <a:schemeClr val="tx1"/>
              </a:solidFill>
              <a:latin typeface="Consolas" panose="020B0609020204030204" pitchFamily="49" charset="0"/>
            </a:endParaRPr>
          </a:p>
        </p:txBody>
      </p:sp>
      <p:sp>
        <p:nvSpPr>
          <p:cNvPr id="32" name="矩形 31">
            <a:extLst>
              <a:ext uri="{FF2B5EF4-FFF2-40B4-BE49-F238E27FC236}">
                <a16:creationId xmlns:a16="http://schemas.microsoft.com/office/drawing/2014/main" id="{08A3D892-88AF-3598-FAE3-330C5A3B2EED}"/>
              </a:ext>
            </a:extLst>
          </p:cNvPr>
          <p:cNvSpPr/>
          <p:nvPr/>
        </p:nvSpPr>
        <p:spPr>
          <a:xfrm>
            <a:off x="5724588" y="2525514"/>
            <a:ext cx="1031751" cy="33415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Staging</a:t>
            </a:r>
            <a:endParaRPr lang="zh-CN" altLang="en-US" sz="1600" dirty="0">
              <a:solidFill>
                <a:schemeClr val="tx1"/>
              </a:solidFill>
              <a:latin typeface="Consolas" panose="020B0609020204030204" pitchFamily="49" charset="0"/>
            </a:endParaRPr>
          </a:p>
        </p:txBody>
      </p:sp>
      <p:sp>
        <p:nvSpPr>
          <p:cNvPr id="33" name="箭头: 右 32">
            <a:extLst>
              <a:ext uri="{FF2B5EF4-FFF2-40B4-BE49-F238E27FC236}">
                <a16:creationId xmlns:a16="http://schemas.microsoft.com/office/drawing/2014/main" id="{5EC6C117-8DE7-BEF7-217F-3905555DB175}"/>
              </a:ext>
            </a:extLst>
          </p:cNvPr>
          <p:cNvSpPr/>
          <p:nvPr/>
        </p:nvSpPr>
        <p:spPr>
          <a:xfrm>
            <a:off x="7186613" y="2222088"/>
            <a:ext cx="960439" cy="363433"/>
          </a:xfrm>
          <a:prstGeom prst="rightArrow">
            <a:avLst>
              <a:gd name="adj1" fmla="val 50000"/>
              <a:gd name="adj2" fmla="val 604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a:extLst>
              <a:ext uri="{FF2B5EF4-FFF2-40B4-BE49-F238E27FC236}">
                <a16:creationId xmlns:a16="http://schemas.microsoft.com/office/drawing/2014/main" id="{9835C32F-930B-9BCC-4078-9926CEA685E7}"/>
              </a:ext>
            </a:extLst>
          </p:cNvPr>
          <p:cNvSpPr/>
          <p:nvPr/>
        </p:nvSpPr>
        <p:spPr>
          <a:xfrm>
            <a:off x="8251826" y="1558481"/>
            <a:ext cx="2098219" cy="41248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RDMA</a:t>
            </a:r>
            <a:r>
              <a:rPr lang="en-US" altLang="zh-CN" sz="1200" dirty="0">
                <a:solidFill>
                  <a:schemeClr val="tx1"/>
                </a:solidFill>
                <a:latin typeface="Consolas" panose="020B0609020204030204" pitchFamily="49" charset="0"/>
              </a:rPr>
              <a:t> </a:t>
            </a:r>
            <a:r>
              <a:rPr lang="en-US" altLang="zh-CN" sz="1400" dirty="0">
                <a:solidFill>
                  <a:schemeClr val="tx1"/>
                </a:solidFill>
                <a:latin typeface="Calibri" panose="020F0502020204030204" pitchFamily="34" charset="0"/>
                <a:ea typeface="Calibri" panose="020F0502020204030204" pitchFamily="34" charset="0"/>
                <a:cs typeface="Calibri" panose="020F0502020204030204" pitchFamily="34" charset="0"/>
              </a:rPr>
              <a:t>(with GDR)</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35" name="矩形 34">
            <a:extLst>
              <a:ext uri="{FF2B5EF4-FFF2-40B4-BE49-F238E27FC236}">
                <a16:creationId xmlns:a16="http://schemas.microsoft.com/office/drawing/2014/main" id="{4428406D-E9F1-0720-CD24-C154C6B17AE1}"/>
              </a:ext>
            </a:extLst>
          </p:cNvPr>
          <p:cNvSpPr/>
          <p:nvPr/>
        </p:nvSpPr>
        <p:spPr>
          <a:xfrm>
            <a:off x="8251826" y="2131624"/>
            <a:ext cx="2098219" cy="41248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err="1">
                <a:solidFill>
                  <a:schemeClr val="tx1"/>
                </a:solidFill>
                <a:latin typeface="Consolas" panose="020B0609020204030204" pitchFamily="49" charset="0"/>
              </a:rPr>
              <a:t>NVLink</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36" name="矩形 35">
            <a:extLst>
              <a:ext uri="{FF2B5EF4-FFF2-40B4-BE49-F238E27FC236}">
                <a16:creationId xmlns:a16="http://schemas.microsoft.com/office/drawing/2014/main" id="{19D3F06F-1666-BF41-1485-EB4FA7922E66}"/>
              </a:ext>
            </a:extLst>
          </p:cNvPr>
          <p:cNvSpPr/>
          <p:nvPr/>
        </p:nvSpPr>
        <p:spPr>
          <a:xfrm>
            <a:off x="8251826" y="2704767"/>
            <a:ext cx="2098219" cy="412484"/>
          </a:xfrm>
          <a:prstGeom prst="rect">
            <a:avLst/>
          </a:prstGeom>
          <a:solidFill>
            <a:schemeClr val="accent4">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TCP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37" name="箭头: 圆角右 36">
            <a:extLst>
              <a:ext uri="{FF2B5EF4-FFF2-40B4-BE49-F238E27FC236}">
                <a16:creationId xmlns:a16="http://schemas.microsoft.com/office/drawing/2014/main" id="{3EF72244-3580-C607-3317-F601D7492B73}"/>
              </a:ext>
            </a:extLst>
          </p:cNvPr>
          <p:cNvSpPr/>
          <p:nvPr/>
        </p:nvSpPr>
        <p:spPr>
          <a:xfrm>
            <a:off x="7515228" y="1609924"/>
            <a:ext cx="631824" cy="752192"/>
          </a:xfrm>
          <a:prstGeom prst="bentArrow">
            <a:avLst>
              <a:gd name="adj1" fmla="val 25000"/>
              <a:gd name="adj2" fmla="val 30333"/>
              <a:gd name="adj3" fmla="val 34785"/>
              <a:gd name="adj4" fmla="val 394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 name="箭头: 圆角右 37">
            <a:extLst>
              <a:ext uri="{FF2B5EF4-FFF2-40B4-BE49-F238E27FC236}">
                <a16:creationId xmlns:a16="http://schemas.microsoft.com/office/drawing/2014/main" id="{5CEFD76B-95AE-7D6B-2B60-A6ACB536F1A6}"/>
              </a:ext>
            </a:extLst>
          </p:cNvPr>
          <p:cNvSpPr/>
          <p:nvPr/>
        </p:nvSpPr>
        <p:spPr>
          <a:xfrm flipV="1">
            <a:off x="7515228" y="2370462"/>
            <a:ext cx="631824" cy="752192"/>
          </a:xfrm>
          <a:prstGeom prst="bentArrow">
            <a:avLst>
              <a:gd name="adj1" fmla="val 25000"/>
              <a:gd name="adj2" fmla="val 30333"/>
              <a:gd name="adj3" fmla="val 34785"/>
              <a:gd name="adj4" fmla="val 394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3" name="文本框 42">
            <a:extLst>
              <a:ext uri="{FF2B5EF4-FFF2-40B4-BE49-F238E27FC236}">
                <a16:creationId xmlns:a16="http://schemas.microsoft.com/office/drawing/2014/main" id="{A50A5913-1AF7-45AE-8974-6A774F9CB06C}"/>
              </a:ext>
            </a:extLst>
          </p:cNvPr>
          <p:cNvSpPr txBox="1"/>
          <p:nvPr/>
        </p:nvSpPr>
        <p:spPr>
          <a:xfrm>
            <a:off x="4900743" y="4069968"/>
            <a:ext cx="6095170" cy="1333698"/>
          </a:xfrm>
          <a:prstGeom prst="rect">
            <a:avLst/>
          </a:prstGeom>
          <a:noFill/>
        </p:spPr>
        <p:txBody>
          <a:bodyPr wrap="square">
            <a:spAutoFit/>
          </a:bodyPr>
          <a:lstStyle/>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Remote segment ID &amp; offset/address </a:t>
            </a:r>
          </a:p>
          <a:p>
            <a:pPr marL="360000" marR="0" lvl="1" indent="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None/>
              <a:tabLst/>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find remote MEM type</a:t>
            </a:r>
          </a:p>
          <a:p>
            <a:pPr marL="360000" lvl="1">
              <a:spcBef>
                <a:spcPts val="500"/>
              </a:spcBef>
              <a:spcAft>
                <a:spcPts val="500"/>
              </a:spcAft>
              <a:buClr>
                <a:srgbClr val="5B9BD5">
                  <a:lumMod val="50000"/>
                </a:srgbClr>
              </a:buClr>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find </a:t>
            </a:r>
            <a:r>
              <a:rPr lang="en-US" altLang="zh-CN" sz="2000" dirty="0">
                <a:solidFill>
                  <a:prstClr val="black"/>
                </a:solidFill>
                <a:latin typeface="微软雅黑" panose="020B0503020204020204" pitchFamily="34" charset="-122"/>
                <a:ea typeface="微软雅黑" panose="020B0503020204020204" pitchFamily="34" charset="-122"/>
              </a:rPr>
              <a:t>remote installed </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transports</a:t>
            </a:r>
          </a:p>
        </p:txBody>
      </p:sp>
      <p:sp>
        <p:nvSpPr>
          <p:cNvPr id="44" name="左大括号 43">
            <a:extLst>
              <a:ext uri="{FF2B5EF4-FFF2-40B4-BE49-F238E27FC236}">
                <a16:creationId xmlns:a16="http://schemas.microsoft.com/office/drawing/2014/main" id="{BF828E24-EE64-60AB-9AC3-9ECCED633A7E}"/>
              </a:ext>
            </a:extLst>
          </p:cNvPr>
          <p:cNvSpPr/>
          <p:nvPr/>
        </p:nvSpPr>
        <p:spPr>
          <a:xfrm rot="16200000">
            <a:off x="5108992" y="1572976"/>
            <a:ext cx="277742" cy="7891666"/>
          </a:xfrm>
          <a:prstGeom prst="leftBrace">
            <a:avLst>
              <a:gd name="adj1" fmla="val 62011"/>
              <a:gd name="adj2" fmla="val 5000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5" name="文本框 44">
            <a:extLst>
              <a:ext uri="{FF2B5EF4-FFF2-40B4-BE49-F238E27FC236}">
                <a16:creationId xmlns:a16="http://schemas.microsoft.com/office/drawing/2014/main" id="{BA7E840C-0424-5CB4-4ED4-E092D16582F2}"/>
              </a:ext>
            </a:extLst>
          </p:cNvPr>
          <p:cNvSpPr txBox="1"/>
          <p:nvPr/>
        </p:nvSpPr>
        <p:spPr>
          <a:xfrm>
            <a:off x="1171518" y="5633042"/>
            <a:ext cx="5334057" cy="830997"/>
          </a:xfrm>
          <a:prstGeom prst="rect">
            <a:avLst/>
          </a:prstGeom>
          <a:noFill/>
        </p:spPr>
        <p:txBody>
          <a:bodyPr wrap="square" rtlCol="0">
            <a:spAutoFit/>
          </a:bodyPr>
          <a:lstStyle/>
          <a:p>
            <a:r>
              <a:rPr lang="en-US" altLang="zh-CN" sz="2400" dirty="0">
                <a:solidFill>
                  <a:schemeClr val="accent5">
                    <a:lumMod val="75000"/>
                  </a:schemeClr>
                </a:solidFill>
                <a:latin typeface="Calibri" panose="020F0502020204030204" pitchFamily="34" charset="0"/>
                <a:ea typeface="微软雅黑" panose="020B0503020204020204" pitchFamily="34" charset="-122"/>
                <a:cs typeface="Calibri" panose="020F0502020204030204" pitchFamily="34" charset="0"/>
              </a:rPr>
              <a:t>Prefer to use a transport with the </a:t>
            </a:r>
            <a:r>
              <a:rPr lang="en-US" altLang="zh-CN" sz="2400" u="sng" dirty="0">
                <a:solidFill>
                  <a:schemeClr val="accent5">
                    <a:lumMod val="75000"/>
                  </a:schemeClr>
                </a:solidFill>
                <a:latin typeface="Calibri" panose="020F0502020204030204" pitchFamily="34" charset="0"/>
                <a:ea typeface="微软雅黑" panose="020B0503020204020204" pitchFamily="34" charset="-122"/>
                <a:cs typeface="Calibri" panose="020F0502020204030204" pitchFamily="34" charset="0"/>
              </a:rPr>
              <a:t>highest</a:t>
            </a:r>
            <a:r>
              <a:rPr lang="en-US" altLang="zh-CN" sz="2400" dirty="0">
                <a:solidFill>
                  <a:schemeClr val="accent5">
                    <a:lumMod val="75000"/>
                  </a:schemeClr>
                </a:solidFill>
                <a:latin typeface="Calibri" panose="020F0502020204030204" pitchFamily="34" charset="0"/>
                <a:ea typeface="微软雅黑" panose="020B0503020204020204" pitchFamily="34" charset="-122"/>
                <a:cs typeface="Calibri" panose="020F0502020204030204" pitchFamily="34" charset="0"/>
              </a:rPr>
              <a:t> speed, and supported by </a:t>
            </a:r>
            <a:r>
              <a:rPr lang="en-US" altLang="zh-CN" sz="2400" u="sng" dirty="0">
                <a:solidFill>
                  <a:schemeClr val="accent5">
                    <a:lumMod val="75000"/>
                  </a:schemeClr>
                </a:solidFill>
                <a:latin typeface="Calibri" panose="020F0502020204030204" pitchFamily="34" charset="0"/>
                <a:ea typeface="微软雅黑" panose="020B0503020204020204" pitchFamily="34" charset="-122"/>
                <a:cs typeface="Calibri" panose="020F0502020204030204" pitchFamily="34" charset="0"/>
              </a:rPr>
              <a:t>both</a:t>
            </a:r>
            <a:r>
              <a:rPr lang="en-US" altLang="zh-CN" sz="2400" dirty="0">
                <a:solidFill>
                  <a:schemeClr val="accent5">
                    <a:lumMod val="75000"/>
                  </a:schemeClr>
                </a:solidFill>
                <a:latin typeface="Calibri" panose="020F0502020204030204" pitchFamily="34" charset="0"/>
                <a:ea typeface="微软雅黑" panose="020B0503020204020204" pitchFamily="34" charset="-122"/>
                <a:cs typeface="Calibri" panose="020F0502020204030204" pitchFamily="34" charset="0"/>
              </a:rPr>
              <a:t> sides </a:t>
            </a:r>
            <a:endParaRPr lang="zh-CN" altLang="en-US" sz="2400" dirty="0">
              <a:solidFill>
                <a:schemeClr val="accent5">
                  <a:lumMod val="75000"/>
                </a:schemeClr>
              </a:solidFill>
              <a:latin typeface="Calibri" panose="020F0502020204030204" pitchFamily="34" charset="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63901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14A21-02B2-4704-B0F7-F580D0DBA403}"/>
            </a:ext>
          </a:extLst>
        </p:cNvPr>
        <p:cNvGrpSpPr/>
        <p:nvPr/>
      </p:nvGrpSpPr>
      <p:grpSpPr>
        <a:xfrm>
          <a:off x="0" y="0"/>
          <a:ext cx="0" cy="0"/>
          <a:chOff x="0" y="0"/>
          <a:chExt cx="0" cy="0"/>
        </a:xfrm>
      </p:grpSpPr>
      <p:sp>
        <p:nvSpPr>
          <p:cNvPr id="7" name="矩形 6">
            <a:extLst>
              <a:ext uri="{FF2B5EF4-FFF2-40B4-BE49-F238E27FC236}">
                <a16:creationId xmlns:a16="http://schemas.microsoft.com/office/drawing/2014/main" id="{48B31D7D-A49B-6A5F-E412-2C0E3FEC5D02}"/>
              </a:ext>
            </a:extLst>
          </p:cNvPr>
          <p:cNvSpPr/>
          <p:nvPr/>
        </p:nvSpPr>
        <p:spPr>
          <a:xfrm>
            <a:off x="6267450" y="1275981"/>
            <a:ext cx="5181600" cy="2229220"/>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标题 1">
            <a:extLst>
              <a:ext uri="{FF2B5EF4-FFF2-40B4-BE49-F238E27FC236}">
                <a16:creationId xmlns:a16="http://schemas.microsoft.com/office/drawing/2014/main" id="{A913944A-C296-06D3-A63A-EC81647117F6}"/>
              </a:ext>
            </a:extLst>
          </p:cNvPr>
          <p:cNvSpPr>
            <a:spLocks noGrp="1"/>
          </p:cNvSpPr>
          <p:nvPr>
            <p:ph type="title"/>
          </p:nvPr>
        </p:nvSpPr>
        <p:spPr/>
        <p:txBody>
          <a:bodyPr/>
          <a:lstStyle/>
          <a:p>
            <a:r>
              <a:rPr lang="en-US" altLang="zh-CN" dirty="0"/>
              <a:t>Features of Mooncake TENT</a:t>
            </a:r>
            <a:endParaRPr lang="zh-CN" altLang="en-US" dirty="0"/>
          </a:p>
        </p:txBody>
      </p:sp>
      <p:sp>
        <p:nvSpPr>
          <p:cNvPr id="3" name="内容占位符 2">
            <a:extLst>
              <a:ext uri="{FF2B5EF4-FFF2-40B4-BE49-F238E27FC236}">
                <a16:creationId xmlns:a16="http://schemas.microsoft.com/office/drawing/2014/main" id="{219058DC-369A-E0E2-929F-DC7BF225CB20}"/>
              </a:ext>
            </a:extLst>
          </p:cNvPr>
          <p:cNvSpPr>
            <a:spLocks noGrp="1"/>
          </p:cNvSpPr>
          <p:nvPr>
            <p:ph sz="half" idx="1"/>
          </p:nvPr>
        </p:nvSpPr>
        <p:spPr>
          <a:xfrm>
            <a:off x="914400" y="1479610"/>
            <a:ext cx="5181600" cy="5130739"/>
          </a:xfrm>
        </p:spPr>
        <p:txBody>
          <a:bodyPr/>
          <a:lstStyle/>
          <a:p>
            <a:pPr marL="0" marR="0" lvl="0" indent="0" algn="l" defTabSz="914400" rtl="0" eaLnBrk="1" fontAlgn="auto" latinLnBrk="0" hangingPunct="1">
              <a:lnSpc>
                <a:spcPct val="100000"/>
              </a:lnSpc>
              <a:spcBef>
                <a:spcPts val="1000"/>
              </a:spcBef>
              <a:spcAft>
                <a:spcPts val="1000"/>
              </a:spcAft>
              <a:buClr>
                <a:srgbClr val="002060"/>
              </a:buClr>
              <a:buSzTx/>
              <a:buFont typeface="新宋体" panose="02010609030101010101" pitchFamily="49" charset="-122"/>
              <a:buNone/>
              <a:tabLst/>
              <a:defRPr/>
            </a:pPr>
            <a:r>
              <a:rPr kumimoji="0" lang="en-US" altLang="zh-CN" sz="2400" b="1"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Dynamic Orchestration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Unified Segment Abstraction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Application-Oblivious Topology Discovery</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Dynamic Per-Request Orchestration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endParaRPr lang="zh-CN" altLang="en-US" dirty="0"/>
          </a:p>
        </p:txBody>
      </p:sp>
      <p:sp>
        <p:nvSpPr>
          <p:cNvPr id="4" name="内容占位符 3">
            <a:extLst>
              <a:ext uri="{FF2B5EF4-FFF2-40B4-BE49-F238E27FC236}">
                <a16:creationId xmlns:a16="http://schemas.microsoft.com/office/drawing/2014/main" id="{488C6469-5548-67B9-5B9B-3A07B634C8E1}"/>
              </a:ext>
            </a:extLst>
          </p:cNvPr>
          <p:cNvSpPr>
            <a:spLocks noGrp="1"/>
          </p:cNvSpPr>
          <p:nvPr>
            <p:ph sz="half" idx="2"/>
          </p:nvPr>
        </p:nvSpPr>
        <p:spPr>
          <a:xfrm>
            <a:off x="6267450" y="1414525"/>
            <a:ext cx="5181600" cy="5065652"/>
          </a:xfrm>
        </p:spPr>
        <p:txBody>
          <a:bodyPr>
            <a:noAutofit/>
          </a:bodyPr>
          <a:lstStyle/>
          <a:p>
            <a:pPr marL="0" marR="0" lvl="0" indent="0" algn="l" defTabSz="914400" rtl="0" eaLnBrk="1" fontAlgn="auto" latinLnBrk="0" hangingPunct="1">
              <a:lnSpc>
                <a:spcPct val="100000"/>
              </a:lnSpc>
              <a:spcBef>
                <a:spcPts val="1000"/>
              </a:spcBef>
              <a:spcAft>
                <a:spcPts val="1000"/>
              </a:spcAft>
              <a:buClr>
                <a:srgbClr val="002060"/>
              </a:buClr>
              <a:buSzTx/>
              <a:buFont typeface="新宋体" panose="02010609030101010101" pitchFamily="49" charset="-122"/>
              <a:buNone/>
              <a:tabLst/>
              <a:defRPr/>
            </a:pPr>
            <a:r>
              <a:rPr kumimoji="0" lang="en-US" altLang="zh-CN" sz="2400" b="1"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Adaptive Slice Spraying</a:t>
            </a:r>
          </a:p>
          <a:p>
            <a:pPr marL="360000" lvl="1">
              <a:buClr>
                <a:srgbClr val="5B9BD5">
                  <a:lumMod val="50000"/>
                </a:srgbClr>
              </a:buClr>
              <a:defRPr/>
            </a:pPr>
            <a:r>
              <a:rPr lang="en-US" altLang="zh-CN" sz="2400" dirty="0">
                <a:solidFill>
                  <a:prstClr val="black"/>
                </a:solidFill>
                <a:latin typeface="微软雅黑" panose="020B0503020204020204" pitchFamily="34" charset="-122"/>
              </a:rPr>
              <a:t>Latency Prediction based NIC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Selection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Cross-Process Fairness</a:t>
            </a:r>
          </a:p>
          <a:p>
            <a:pPr marR="0" lvl="1" indent="0" algn="l" defTabSz="914400" rtl="0" eaLnBrk="1" fontAlgn="auto" latinLnBrk="0" hangingPunct="1">
              <a:lnSpc>
                <a:spcPct val="100000"/>
              </a:lnSpc>
              <a:spcBef>
                <a:spcPts val="500"/>
              </a:spcBef>
              <a:spcAft>
                <a:spcPts val="500"/>
              </a:spcAft>
              <a:buClr>
                <a:srgbClr val="5B9BD5">
                  <a:lumMod val="50000"/>
                </a:srgbClr>
              </a:buClr>
              <a:buSzTx/>
              <a:buNone/>
              <a:tabLst/>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1000"/>
              </a:spcBef>
              <a:spcAft>
                <a:spcPts val="1000"/>
              </a:spcAft>
              <a:buClr>
                <a:srgbClr val="002060"/>
              </a:buClr>
              <a:buSzTx/>
              <a:buFont typeface="新宋体" panose="02010609030101010101" pitchFamily="49" charset="-122"/>
              <a:buNone/>
              <a:tabLst/>
              <a:defRPr/>
            </a:pPr>
            <a:r>
              <a:rPr kumimoji="0" lang="en-US" altLang="zh-CN" sz="2400" b="1"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Resilient Self-Healing</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Link-Level Resilience</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Transport-Level Resilience</a:t>
            </a:r>
          </a:p>
          <a:p>
            <a:endParaRPr lang="zh-CN" altLang="en-US" sz="2400" dirty="0"/>
          </a:p>
        </p:txBody>
      </p:sp>
    </p:spTree>
    <p:extLst>
      <p:ext uri="{BB962C8B-B14F-4D97-AF65-F5344CB8AC3E}">
        <p14:creationId xmlns:p14="http://schemas.microsoft.com/office/powerpoint/2010/main" val="437553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2F4A5-2C2B-8441-5E0F-0E0E0A3359FA}"/>
            </a:ext>
          </a:extLst>
        </p:cNvPr>
        <p:cNvGrpSpPr/>
        <p:nvPr/>
      </p:nvGrpSpPr>
      <p:grpSpPr>
        <a:xfrm>
          <a:off x="0" y="0"/>
          <a:ext cx="0" cy="0"/>
          <a:chOff x="0" y="0"/>
          <a:chExt cx="0" cy="0"/>
        </a:xfrm>
      </p:grpSpPr>
      <p:sp>
        <p:nvSpPr>
          <p:cNvPr id="99" name="淘宝-想搞设计PPT(倒卖必究)-4">
            <a:extLst>
              <a:ext uri="{FF2B5EF4-FFF2-40B4-BE49-F238E27FC236}">
                <a16:creationId xmlns:a16="http://schemas.microsoft.com/office/drawing/2014/main" id="{91CF7ED1-7B62-72A3-66E3-D39276570492}"/>
              </a:ext>
            </a:extLst>
          </p:cNvPr>
          <p:cNvSpPr txBox="1"/>
          <p:nvPr/>
        </p:nvSpPr>
        <p:spPr>
          <a:xfrm>
            <a:off x="490032" y="68247"/>
            <a:ext cx="10457367" cy="570221"/>
          </a:xfrm>
          <a:prstGeom prst="rect">
            <a:avLst/>
          </a:prstGeom>
          <a:ln w="12700">
            <a:miter lim="400000"/>
          </a:ln>
        </p:spPr>
        <p:txBody>
          <a:bodyPr wrap="square" lIns="0" tIns="0" rIns="0" bIns="0">
            <a:spAutoFit/>
          </a:bodyPr>
          <a:lstStyle>
            <a:lvl1pPr>
              <a:lnSpc>
                <a:spcPct val="80000"/>
              </a:lnSpc>
              <a:defRPr sz="3000" b="1">
                <a:solidFill>
                  <a:srgbClr val="404040"/>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404040"/>
                </a:solidFill>
                <a:effectLst/>
                <a:uLnTx/>
                <a:uFillTx/>
                <a:latin typeface="微软雅黑" panose="020B0503020204020204" charset="-122"/>
                <a:ea typeface="微软雅黑" panose="020B0503020204020204" charset="-122"/>
                <a:sym typeface="微软雅黑" panose="020B0503020204020204" charset="-122"/>
              </a:rPr>
              <a:t>Compute Infrastructure ≠ Efficient Token Production</a:t>
            </a:r>
          </a:p>
        </p:txBody>
      </p:sp>
      <p:pic>
        <p:nvPicPr>
          <p:cNvPr id="100" name="Picture 104" descr="Picture 104">
            <a:extLst>
              <a:ext uri="{FF2B5EF4-FFF2-40B4-BE49-F238E27FC236}">
                <a16:creationId xmlns:a16="http://schemas.microsoft.com/office/drawing/2014/main" id="{05F6F901-CA94-EF57-AE10-2F55883B08FE}"/>
              </a:ext>
            </a:extLst>
          </p:cNvPr>
          <p:cNvPicPr>
            <a:picLocks noChangeAspect="1"/>
          </p:cNvPicPr>
          <p:nvPr/>
        </p:nvPicPr>
        <p:blipFill>
          <a:blip r:embed="rId3"/>
          <a:stretch>
            <a:fillRect/>
          </a:stretch>
        </p:blipFill>
        <p:spPr>
          <a:xfrm>
            <a:off x="10348258" y="238797"/>
            <a:ext cx="1332525" cy="419101"/>
          </a:xfrm>
          <a:prstGeom prst="rect">
            <a:avLst/>
          </a:prstGeom>
          <a:ln w="12700">
            <a:miter lim="400000"/>
            <a:headEnd/>
            <a:tailEnd/>
          </a:ln>
        </p:spPr>
      </p:pic>
      <p:sp>
        <p:nvSpPr>
          <p:cNvPr id="2" name="淘宝-想搞设计PPT(倒卖必究)-2">
            <a:extLst>
              <a:ext uri="{FF2B5EF4-FFF2-40B4-BE49-F238E27FC236}">
                <a16:creationId xmlns:a16="http://schemas.microsoft.com/office/drawing/2014/main" id="{E9E438A5-6451-332D-4121-29A2F696ECA1}"/>
              </a:ext>
            </a:extLst>
          </p:cNvPr>
          <p:cNvSpPr/>
          <p:nvPr/>
        </p:nvSpPr>
        <p:spPr>
          <a:xfrm>
            <a:off x="479425" y="834270"/>
            <a:ext cx="11233150" cy="19896"/>
          </a:xfrm>
          <a:prstGeom prst="rect">
            <a:avLst/>
          </a:prstGeom>
          <a:solidFill>
            <a:srgbClr val="6B0D71"/>
          </a:solidFill>
          <a:ln w="12700">
            <a:miter lim="400000"/>
          </a:ln>
        </p:spPr>
        <p:txBody>
          <a:bodyPr lIns="45719" rIns="45719" anchor="ctr"/>
          <a:lstStyle/>
          <a:p>
            <a:pPr marL="0" marR="0" lvl="0" indent="0" algn="ctr" defTabSz="914400" rtl="0" eaLnBrk="1" fontAlgn="auto" latinLnBrk="0" hangingPunct="0">
              <a:lnSpc>
                <a:spcPct val="100000"/>
              </a:lnSpc>
              <a:spcBef>
                <a:spcPts val="0"/>
              </a:spcBef>
              <a:spcAft>
                <a:spcPts val="0"/>
              </a:spcAft>
              <a:buClrTx/>
              <a:buSzTx/>
              <a:buFontTx/>
              <a:buNone/>
              <a:tabLst/>
              <a:defRPr sz="1200">
                <a:solidFill>
                  <a:srgbClr val="FFFFFF"/>
                </a:solidFill>
              </a:defRPr>
            </a:pPr>
            <a:endParaRPr kumimoji="0" sz="12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Malgun Gothic" panose="020B0503020000020004" charset="-127"/>
            </a:endParaRPr>
          </a:p>
        </p:txBody>
      </p:sp>
      <p:pic>
        <p:nvPicPr>
          <p:cNvPr id="4" name="图片 3">
            <a:extLst>
              <a:ext uri="{FF2B5EF4-FFF2-40B4-BE49-F238E27FC236}">
                <a16:creationId xmlns:a16="http://schemas.microsoft.com/office/drawing/2014/main" id="{7CC06815-40A6-6EE3-8F31-434AE0984A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200" y="854166"/>
            <a:ext cx="11921067" cy="5960534"/>
          </a:xfrm>
          <a:prstGeom prst="rect">
            <a:avLst/>
          </a:prstGeom>
        </p:spPr>
      </p:pic>
    </p:spTree>
    <p:extLst>
      <p:ext uri="{BB962C8B-B14F-4D97-AF65-F5344CB8AC3E}">
        <p14:creationId xmlns:p14="http://schemas.microsoft.com/office/powerpoint/2010/main" val="3523574382"/>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F35B38-162A-0D8F-D09A-E71E194F8011}"/>
              </a:ext>
            </a:extLst>
          </p:cNvPr>
          <p:cNvSpPr>
            <a:spLocks noGrp="1"/>
          </p:cNvSpPr>
          <p:nvPr>
            <p:ph type="title"/>
          </p:nvPr>
        </p:nvSpPr>
        <p:spPr/>
        <p:txBody>
          <a:bodyPr/>
          <a:lstStyle/>
          <a:p>
            <a:r>
              <a:rPr lang="en-US" altLang="zh-CN" dirty="0"/>
              <a:t>Telemetry-Driven Adaptive Scheduling</a:t>
            </a:r>
            <a:endParaRPr lang="zh-CN" altLang="en-US" dirty="0"/>
          </a:p>
        </p:txBody>
      </p:sp>
      <p:sp>
        <p:nvSpPr>
          <p:cNvPr id="3" name="内容占位符 2">
            <a:extLst>
              <a:ext uri="{FF2B5EF4-FFF2-40B4-BE49-F238E27FC236}">
                <a16:creationId xmlns:a16="http://schemas.microsoft.com/office/drawing/2014/main" id="{605B3C35-2CFC-B3AB-DD65-F95DEF572A1E}"/>
              </a:ext>
            </a:extLst>
          </p:cNvPr>
          <p:cNvSpPr>
            <a:spLocks noGrp="1"/>
          </p:cNvSpPr>
          <p:nvPr>
            <p:ph idx="1"/>
          </p:nvPr>
        </p:nvSpPr>
        <p:spPr>
          <a:xfrm>
            <a:off x="568955" y="4665840"/>
            <a:ext cx="10515600" cy="1808996"/>
          </a:xfrm>
        </p:spPr>
        <p:txBody>
          <a:bodyPr>
            <a:normAutofit/>
          </a:bodyPr>
          <a:lstStyle/>
          <a:p>
            <a:r>
              <a:rPr lang="en-US" altLang="zh-CN" sz="2800" dirty="0"/>
              <a:t>How to reduce transfer latency and avoid bandwidth waste</a:t>
            </a:r>
          </a:p>
          <a:p>
            <a:pPr lvl="1"/>
            <a:r>
              <a:rPr lang="en-US" altLang="zh-CN" sz="2400" b="1" dirty="0"/>
              <a:t>Predict</a:t>
            </a:r>
            <a:r>
              <a:rPr lang="en-US" altLang="zh-CN" sz="2400" dirty="0"/>
              <a:t>: select local-remote NIC pair based on historical telemetry</a:t>
            </a:r>
          </a:p>
          <a:p>
            <a:pPr lvl="1"/>
            <a:r>
              <a:rPr lang="en-US" altLang="zh-CN" sz="2400" b="1" dirty="0"/>
              <a:t>Feedback</a:t>
            </a:r>
            <a:r>
              <a:rPr lang="en-US" altLang="zh-CN" sz="2400" dirty="0"/>
              <a:t>: use measured latency to update prediction parameters</a:t>
            </a:r>
          </a:p>
        </p:txBody>
      </p:sp>
      <p:pic>
        <p:nvPicPr>
          <p:cNvPr id="6" name="图片 5">
            <a:extLst>
              <a:ext uri="{FF2B5EF4-FFF2-40B4-BE49-F238E27FC236}">
                <a16:creationId xmlns:a16="http://schemas.microsoft.com/office/drawing/2014/main" id="{C69B36C2-316A-519F-9AD6-90717B014764}"/>
              </a:ext>
            </a:extLst>
          </p:cNvPr>
          <p:cNvPicPr>
            <a:picLocks noChangeAspect="1"/>
          </p:cNvPicPr>
          <p:nvPr/>
        </p:nvPicPr>
        <p:blipFill>
          <a:blip r:embed="rId2"/>
          <a:stretch>
            <a:fillRect/>
          </a:stretch>
        </p:blipFill>
        <p:spPr>
          <a:xfrm>
            <a:off x="2730459" y="1651638"/>
            <a:ext cx="6896099" cy="3077269"/>
          </a:xfrm>
          <a:prstGeom prst="rect">
            <a:avLst/>
          </a:prstGeom>
        </p:spPr>
      </p:pic>
      <p:sp>
        <p:nvSpPr>
          <p:cNvPr id="7" name="文本框 6">
            <a:extLst>
              <a:ext uri="{FF2B5EF4-FFF2-40B4-BE49-F238E27FC236}">
                <a16:creationId xmlns:a16="http://schemas.microsoft.com/office/drawing/2014/main" id="{7CE2405B-4E2B-8530-3937-08CFAC8721A6}"/>
              </a:ext>
            </a:extLst>
          </p:cNvPr>
          <p:cNvSpPr txBox="1"/>
          <p:nvPr/>
        </p:nvSpPr>
        <p:spPr>
          <a:xfrm>
            <a:off x="2292308" y="2709637"/>
            <a:ext cx="7772400" cy="830997"/>
          </a:xfrm>
          <a:prstGeom prst="rect">
            <a:avLst/>
          </a:prstGeom>
          <a:solidFill>
            <a:schemeClr val="accent1">
              <a:lumMod val="40000"/>
              <a:lumOff val="60000"/>
            </a:schemeClr>
          </a:solidFill>
        </p:spPr>
        <p:txBody>
          <a:bodyPr wrap="square" rtlCol="0">
            <a:spAutoFit/>
          </a:bodyPr>
          <a:lstStyle/>
          <a:p>
            <a:r>
              <a:rPr lang="en-US" altLang="zh-CN" sz="2400" dirty="0">
                <a:latin typeface="微软雅黑" panose="020B0503020204020204" pitchFamily="34" charset="-122"/>
                <a:ea typeface="微软雅黑" panose="020B0503020204020204" pitchFamily="34" charset="-122"/>
              </a:rPr>
              <a:t>Static path selection → </a:t>
            </a:r>
            <a:r>
              <a:rPr lang="en-US" altLang="zh-CN" sz="2400" b="1" dirty="0">
                <a:latin typeface="微软雅黑" panose="020B0503020204020204" pitchFamily="34" charset="-122"/>
                <a:ea typeface="微软雅黑" panose="020B0503020204020204" pitchFamily="34" charset="-122"/>
              </a:rPr>
              <a:t>suboptimal performance</a:t>
            </a:r>
            <a:r>
              <a:rPr lang="en-US" altLang="zh-CN" sz="2400" dirty="0">
                <a:latin typeface="微软雅黑" panose="020B0503020204020204" pitchFamily="34" charset="-122"/>
                <a:ea typeface="微软雅黑" panose="020B0503020204020204" pitchFamily="34" charset="-122"/>
              </a:rPr>
              <a:t> in heterogeneous environments  </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400889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9514ED-FC75-B885-DC36-96EF5C98F446}"/>
              </a:ext>
            </a:extLst>
          </p:cNvPr>
          <p:cNvSpPr>
            <a:spLocks noGrp="1"/>
          </p:cNvSpPr>
          <p:nvPr>
            <p:ph type="title"/>
          </p:nvPr>
        </p:nvSpPr>
        <p:spPr/>
        <p:txBody>
          <a:bodyPr/>
          <a:lstStyle/>
          <a:p>
            <a:r>
              <a:rPr lang="en-US" altLang="zh-CN" dirty="0"/>
              <a:t>Local NIC Selection</a:t>
            </a:r>
            <a:endParaRPr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1AB07C15-ECB7-7C41-C3F3-316317639239}"/>
                  </a:ext>
                </a:extLst>
              </p:cNvPr>
              <p:cNvSpPr>
                <a:spLocks noGrp="1"/>
              </p:cNvSpPr>
              <p:nvPr>
                <p:ph idx="1"/>
              </p:nvPr>
            </p:nvSpPr>
            <p:spPr>
              <a:xfrm>
                <a:off x="581191" y="1366971"/>
                <a:ext cx="4966252" cy="5066302"/>
              </a:xfrm>
            </p:spPr>
            <p:txBody>
              <a:bodyPr>
                <a:normAutofit/>
              </a:bodyPr>
              <a:lstStyle/>
              <a:p>
                <a:r>
                  <a:rPr lang="en-US" altLang="zh-CN" sz="2800" dirty="0"/>
                  <a:t>Latency estimation</a:t>
                </a:r>
                <a:endParaRPr lang="en-US" altLang="zh-CN" sz="2800" b="0" i="1" dirty="0">
                  <a:solidFill>
                    <a:schemeClr val="tx1"/>
                  </a:solidFill>
                  <a:latin typeface="Cambria Math" panose="02040503050406030204" pitchFamily="18" charset="0"/>
                </a:endParaRPr>
              </a:p>
              <a:p>
                <a14:m>
                  <m:oMath xmlns:m="http://schemas.openxmlformats.org/officeDocument/2006/math">
                    <m:sSub>
                      <m:sSubPr>
                        <m:ctrlPr>
                          <a:rPr lang="en-US" altLang="zh-CN" sz="2800" b="0" i="1" smtClean="0">
                            <a:solidFill>
                              <a:schemeClr val="tx1"/>
                            </a:solidFill>
                            <a:latin typeface="Cambria Math" panose="02040503050406030204" pitchFamily="18" charset="0"/>
                          </a:rPr>
                        </m:ctrlPr>
                      </m:sSubPr>
                      <m:e>
                        <m:r>
                          <a:rPr lang="en-US" altLang="zh-CN" sz="2800" b="0" i="1" smtClean="0">
                            <a:solidFill>
                              <a:schemeClr val="tx1"/>
                            </a:solidFill>
                            <a:latin typeface="Cambria Math" panose="02040503050406030204" pitchFamily="18" charset="0"/>
                          </a:rPr>
                          <m:t>𝐿</m:t>
                        </m:r>
                      </m:e>
                      <m:sub>
                        <m:r>
                          <a:rPr lang="en-US" altLang="zh-CN" sz="2800" b="0" i="1" smtClean="0">
                            <a:solidFill>
                              <a:schemeClr val="tx1"/>
                            </a:solidFill>
                            <a:latin typeface="Cambria Math" panose="02040503050406030204" pitchFamily="18" charset="0"/>
                          </a:rPr>
                          <m:t>𝑝𝑟𝑒𝑑</m:t>
                        </m:r>
                      </m:sub>
                    </m:sSub>
                    <m:d>
                      <m:dPr>
                        <m:ctrlPr>
                          <a:rPr lang="en-US" altLang="zh-CN" sz="2800" b="0" i="1" smtClean="0">
                            <a:solidFill>
                              <a:schemeClr val="tx1"/>
                            </a:solidFill>
                            <a:latin typeface="Cambria Math" panose="02040503050406030204" pitchFamily="18" charset="0"/>
                          </a:rPr>
                        </m:ctrlPr>
                      </m:dPr>
                      <m:e>
                        <m:r>
                          <a:rPr lang="en-US" altLang="zh-CN" sz="2800" b="0" i="1" smtClean="0">
                            <a:solidFill>
                              <a:schemeClr val="tx1"/>
                            </a:solidFill>
                            <a:latin typeface="Cambria Math" panose="02040503050406030204" pitchFamily="18" charset="0"/>
                          </a:rPr>
                          <m:t>𝑁𝐼</m:t>
                        </m:r>
                        <m:sSub>
                          <m:sSubPr>
                            <m:ctrlPr>
                              <a:rPr lang="en-US" altLang="zh-CN" sz="2800" b="0" i="1" smtClean="0">
                                <a:solidFill>
                                  <a:schemeClr val="tx1"/>
                                </a:solidFill>
                                <a:latin typeface="Cambria Math" panose="02040503050406030204" pitchFamily="18" charset="0"/>
                              </a:rPr>
                            </m:ctrlPr>
                          </m:sSubPr>
                          <m:e>
                            <m:r>
                              <a:rPr lang="en-US" altLang="zh-CN" sz="2800" b="0" i="1" smtClean="0">
                                <a:solidFill>
                                  <a:schemeClr val="tx1"/>
                                </a:solidFill>
                                <a:latin typeface="Cambria Math" panose="02040503050406030204" pitchFamily="18" charset="0"/>
                              </a:rPr>
                              <m:t>𝐶</m:t>
                            </m:r>
                          </m:e>
                          <m:sub>
                            <m:r>
                              <a:rPr lang="en-US" altLang="zh-CN" sz="2800" b="0" i="1" smtClean="0">
                                <a:solidFill>
                                  <a:schemeClr val="tx1"/>
                                </a:solidFill>
                                <a:latin typeface="Cambria Math" panose="02040503050406030204" pitchFamily="18" charset="0"/>
                              </a:rPr>
                              <m:t>𝑘</m:t>
                            </m:r>
                          </m:sub>
                        </m:sSub>
                      </m:e>
                    </m:d>
                    <m:r>
                      <a:rPr lang="en-US" altLang="zh-CN" sz="2800" b="0" i="1" smtClean="0">
                        <a:solidFill>
                          <a:schemeClr val="tx1"/>
                        </a:solidFill>
                        <a:latin typeface="Cambria Math" panose="02040503050406030204" pitchFamily="18" charset="0"/>
                      </a:rPr>
                      <m:t>=</m:t>
                    </m:r>
                    <m:sSub>
                      <m:sSubPr>
                        <m:ctrlPr>
                          <a:rPr lang="en-US" altLang="zh-CN" sz="2800" b="0" i="1" smtClean="0">
                            <a:solidFill>
                              <a:schemeClr val="tx1"/>
                            </a:solidFill>
                            <a:latin typeface="Cambria Math" panose="02040503050406030204" pitchFamily="18" charset="0"/>
                          </a:rPr>
                        </m:ctrlPr>
                      </m:sSubPr>
                      <m:e>
                        <m:r>
                          <a:rPr lang="en-US" altLang="zh-CN" sz="2800" b="0" i="1" smtClean="0">
                            <a:solidFill>
                              <a:schemeClr val="tx1"/>
                            </a:solidFill>
                            <a:latin typeface="Cambria Math" panose="02040503050406030204" pitchFamily="18" charset="0"/>
                          </a:rPr>
                          <m:t>𝛽</m:t>
                        </m:r>
                      </m:e>
                      <m:sub>
                        <m:r>
                          <a:rPr lang="en-US" altLang="zh-CN" sz="2800" b="0" i="1" smtClean="0">
                            <a:solidFill>
                              <a:schemeClr val="tx1"/>
                            </a:solidFill>
                            <a:latin typeface="Cambria Math" panose="02040503050406030204" pitchFamily="18" charset="0"/>
                          </a:rPr>
                          <m:t>1,</m:t>
                        </m:r>
                        <m:r>
                          <a:rPr lang="en-US" altLang="zh-CN" sz="2800" b="0" i="1" smtClean="0">
                            <a:solidFill>
                              <a:schemeClr val="tx1"/>
                            </a:solidFill>
                            <a:latin typeface="Cambria Math" panose="02040503050406030204" pitchFamily="18" charset="0"/>
                          </a:rPr>
                          <m:t>𝑘</m:t>
                        </m:r>
                      </m:sub>
                    </m:sSub>
                    <m:f>
                      <m:fPr>
                        <m:ctrlPr>
                          <a:rPr lang="en-US" altLang="zh-CN" sz="2800" b="0" i="1" smtClean="0">
                            <a:solidFill>
                              <a:schemeClr val="tx1"/>
                            </a:solidFill>
                            <a:latin typeface="Cambria Math" panose="02040503050406030204" pitchFamily="18" charset="0"/>
                          </a:rPr>
                        </m:ctrlPr>
                      </m:fPr>
                      <m:num>
                        <m:sSub>
                          <m:sSubPr>
                            <m:ctrlPr>
                              <a:rPr lang="en-US" altLang="zh-CN" sz="2800" b="0" i="1" smtClean="0">
                                <a:solidFill>
                                  <a:schemeClr val="tx1"/>
                                </a:solidFill>
                                <a:latin typeface="Cambria Math" panose="02040503050406030204" pitchFamily="18" charset="0"/>
                              </a:rPr>
                            </m:ctrlPr>
                          </m:sSubPr>
                          <m:e>
                            <m:r>
                              <a:rPr lang="en-US" altLang="zh-CN" sz="2800" b="0" i="1" smtClean="0">
                                <a:solidFill>
                                  <a:schemeClr val="tx1"/>
                                </a:solidFill>
                                <a:latin typeface="Cambria Math" panose="02040503050406030204" pitchFamily="18" charset="0"/>
                              </a:rPr>
                              <m:t>𝐼𝐹</m:t>
                            </m:r>
                          </m:e>
                          <m:sub>
                            <m:r>
                              <a:rPr lang="en-US" altLang="zh-CN" sz="2800" b="0" i="1" smtClean="0">
                                <a:solidFill>
                                  <a:schemeClr val="tx1"/>
                                </a:solidFill>
                                <a:latin typeface="Cambria Math" panose="02040503050406030204" pitchFamily="18" charset="0"/>
                              </a:rPr>
                              <m:t>𝑘</m:t>
                            </m:r>
                          </m:sub>
                        </m:sSub>
                        <m:r>
                          <a:rPr lang="en-US" altLang="zh-CN" sz="2800" b="0" i="1" smtClean="0">
                            <a:solidFill>
                              <a:schemeClr val="tx1"/>
                            </a:solidFill>
                            <a:latin typeface="Cambria Math" panose="02040503050406030204" pitchFamily="18" charset="0"/>
                          </a:rPr>
                          <m:t>+</m:t>
                        </m:r>
                        <m:sSub>
                          <m:sSubPr>
                            <m:ctrlPr>
                              <a:rPr lang="en-US" altLang="zh-CN" sz="2800" b="0" i="1" smtClean="0">
                                <a:solidFill>
                                  <a:schemeClr val="tx1"/>
                                </a:solidFill>
                                <a:latin typeface="Cambria Math" panose="02040503050406030204" pitchFamily="18" charset="0"/>
                              </a:rPr>
                            </m:ctrlPr>
                          </m:sSubPr>
                          <m:e>
                            <m:r>
                              <a:rPr lang="en-US" altLang="zh-CN" sz="2800" b="0" i="1" smtClean="0">
                                <a:solidFill>
                                  <a:schemeClr val="tx1"/>
                                </a:solidFill>
                                <a:latin typeface="Cambria Math" panose="02040503050406030204" pitchFamily="18" charset="0"/>
                              </a:rPr>
                              <m:t>𝑃</m:t>
                            </m:r>
                          </m:e>
                          <m:sub>
                            <m:r>
                              <a:rPr lang="en-US" altLang="zh-CN" sz="2800" b="0" i="1" smtClean="0">
                                <a:solidFill>
                                  <a:schemeClr val="tx1"/>
                                </a:solidFill>
                                <a:latin typeface="Cambria Math" panose="02040503050406030204" pitchFamily="18" charset="0"/>
                              </a:rPr>
                              <m:t>𝑘</m:t>
                            </m:r>
                          </m:sub>
                        </m:sSub>
                        <m:r>
                          <a:rPr lang="en-US" altLang="zh-CN" sz="2800" b="0" i="1" smtClean="0">
                            <a:solidFill>
                              <a:schemeClr val="tx1"/>
                            </a:solidFill>
                            <a:latin typeface="Cambria Math" panose="02040503050406030204" pitchFamily="18" charset="0"/>
                          </a:rPr>
                          <m:t>∗</m:t>
                        </m:r>
                        <m:r>
                          <a:rPr lang="en-US" altLang="zh-CN" sz="2800" b="0" i="1" smtClean="0">
                            <a:solidFill>
                              <a:schemeClr val="tx1"/>
                            </a:solidFill>
                            <a:latin typeface="Cambria Math" panose="02040503050406030204" pitchFamily="18" charset="0"/>
                          </a:rPr>
                          <m:t>𝑆</m:t>
                        </m:r>
                      </m:num>
                      <m:den>
                        <m:r>
                          <a:rPr lang="en-US" altLang="zh-CN" sz="2800" b="0" i="1" smtClean="0">
                            <a:solidFill>
                              <a:schemeClr val="tx1"/>
                            </a:solidFill>
                            <a:latin typeface="Cambria Math" panose="02040503050406030204" pitchFamily="18" charset="0"/>
                          </a:rPr>
                          <m:t>𝐵</m:t>
                        </m:r>
                        <m:sSub>
                          <m:sSubPr>
                            <m:ctrlPr>
                              <a:rPr lang="en-US" altLang="zh-CN" sz="2800" b="0" i="1" smtClean="0">
                                <a:solidFill>
                                  <a:schemeClr val="tx1"/>
                                </a:solidFill>
                                <a:latin typeface="Cambria Math" panose="02040503050406030204" pitchFamily="18" charset="0"/>
                              </a:rPr>
                            </m:ctrlPr>
                          </m:sSubPr>
                          <m:e>
                            <m:r>
                              <a:rPr lang="en-US" altLang="zh-CN" sz="2800" b="0" i="1" smtClean="0">
                                <a:solidFill>
                                  <a:schemeClr val="tx1"/>
                                </a:solidFill>
                                <a:latin typeface="Cambria Math" panose="02040503050406030204" pitchFamily="18" charset="0"/>
                              </a:rPr>
                              <m:t>𝑊</m:t>
                            </m:r>
                          </m:e>
                          <m:sub>
                            <m:r>
                              <a:rPr lang="en-US" altLang="zh-CN" sz="2800" b="0" i="1" smtClean="0">
                                <a:solidFill>
                                  <a:schemeClr val="tx1"/>
                                </a:solidFill>
                                <a:latin typeface="Cambria Math" panose="02040503050406030204" pitchFamily="18" charset="0"/>
                              </a:rPr>
                              <m:t>𝑘</m:t>
                            </m:r>
                          </m:sub>
                        </m:sSub>
                      </m:den>
                    </m:f>
                    <m:r>
                      <a:rPr lang="en-US" altLang="zh-CN" sz="2800" b="0" i="1" smtClean="0">
                        <a:solidFill>
                          <a:schemeClr val="tx1"/>
                        </a:solidFill>
                        <a:latin typeface="Cambria Math" panose="02040503050406030204" pitchFamily="18" charset="0"/>
                      </a:rPr>
                      <m:t>+</m:t>
                    </m:r>
                    <m:sSub>
                      <m:sSubPr>
                        <m:ctrlPr>
                          <a:rPr lang="en-US" altLang="zh-CN" sz="2800" b="0" i="1" smtClean="0">
                            <a:solidFill>
                              <a:schemeClr val="tx1"/>
                            </a:solidFill>
                            <a:latin typeface="Cambria Math" panose="02040503050406030204" pitchFamily="18" charset="0"/>
                          </a:rPr>
                        </m:ctrlPr>
                      </m:sSubPr>
                      <m:e>
                        <m:r>
                          <a:rPr lang="en-US" altLang="zh-CN" sz="2800" b="0" i="1" smtClean="0">
                            <a:solidFill>
                              <a:schemeClr val="tx1"/>
                            </a:solidFill>
                            <a:latin typeface="Cambria Math" panose="02040503050406030204" pitchFamily="18" charset="0"/>
                          </a:rPr>
                          <m:t>𝛽</m:t>
                        </m:r>
                      </m:e>
                      <m:sub>
                        <m:r>
                          <a:rPr lang="en-US" altLang="zh-CN" sz="2800" b="0" i="1" smtClean="0">
                            <a:solidFill>
                              <a:schemeClr val="tx1"/>
                            </a:solidFill>
                            <a:latin typeface="Cambria Math" panose="02040503050406030204" pitchFamily="18" charset="0"/>
                          </a:rPr>
                          <m:t>0,</m:t>
                        </m:r>
                        <m:r>
                          <a:rPr lang="en-US" altLang="zh-CN" sz="2800" b="0" i="1" smtClean="0">
                            <a:solidFill>
                              <a:schemeClr val="tx1"/>
                            </a:solidFill>
                            <a:latin typeface="Cambria Math" panose="02040503050406030204" pitchFamily="18" charset="0"/>
                          </a:rPr>
                          <m:t>𝑘</m:t>
                        </m:r>
                      </m:sub>
                    </m:sSub>
                  </m:oMath>
                </a14:m>
                <a:endParaRPr lang="en-US" altLang="zh-CN" sz="2800" dirty="0"/>
              </a:p>
              <a:p>
                <a:pPr lvl="1"/>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𝐼𝐹</m:t>
                        </m:r>
                      </m:e>
                      <m:sub>
                        <m:r>
                          <a:rPr lang="en-US" altLang="zh-CN" sz="2400" i="1">
                            <a:latin typeface="Cambria Math" panose="02040503050406030204" pitchFamily="18" charset="0"/>
                          </a:rPr>
                          <m:t>𝑘</m:t>
                        </m:r>
                      </m:sub>
                    </m:sSub>
                    <m:r>
                      <a:rPr lang="en-US" altLang="zh-CN" sz="2400" i="1">
                        <a:latin typeface="Cambria Math" panose="02040503050406030204" pitchFamily="18" charset="0"/>
                      </a:rPr>
                      <m:t> </m:t>
                    </m:r>
                  </m:oMath>
                </a14:m>
                <a:r>
                  <a:rPr lang="en-US" altLang="zh-CN" sz="2400" dirty="0"/>
                  <a:t>: NIC inflight bytes</a:t>
                </a:r>
              </a:p>
              <a:p>
                <a:pPr lvl="1"/>
                <a14:m>
                  <m:oMath xmlns:m="http://schemas.openxmlformats.org/officeDocument/2006/math">
                    <m:r>
                      <a:rPr lang="en-US" altLang="zh-CN" sz="2400" b="0" i="1" smtClean="0">
                        <a:latin typeface="Cambria Math" panose="02040503050406030204" pitchFamily="18" charset="0"/>
                      </a:rPr>
                      <m:t>𝑆</m:t>
                    </m:r>
                    <m:r>
                      <a:rPr lang="en-US" altLang="zh-CN" sz="2400" i="1">
                        <a:latin typeface="Cambria Math" panose="02040503050406030204" pitchFamily="18" charset="0"/>
                      </a:rPr>
                      <m:t> </m:t>
                    </m:r>
                  </m:oMath>
                </a14:m>
                <a:r>
                  <a:rPr lang="en-US" altLang="zh-CN" sz="2400" dirty="0"/>
                  <a:t>: Slice length</a:t>
                </a:r>
              </a:p>
              <a:p>
                <a:pPr lvl="1"/>
                <a14:m>
                  <m:oMath xmlns:m="http://schemas.openxmlformats.org/officeDocument/2006/math">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𝑃</m:t>
                        </m:r>
                      </m:e>
                      <m:sub>
                        <m:r>
                          <a:rPr lang="en-US" altLang="zh-CN" sz="2400" b="0" i="1" smtClean="0">
                            <a:latin typeface="Cambria Math" panose="02040503050406030204" pitchFamily="18" charset="0"/>
                          </a:rPr>
                          <m:t>𝑘</m:t>
                        </m:r>
                      </m:sub>
                    </m:sSub>
                    <m:r>
                      <a:rPr lang="en-US" altLang="zh-CN" sz="2400" i="1">
                        <a:latin typeface="Cambria Math" panose="02040503050406030204" pitchFamily="18" charset="0"/>
                      </a:rPr>
                      <m:t> </m:t>
                    </m:r>
                  </m:oMath>
                </a14:m>
                <a:r>
                  <a:rPr lang="en-US" altLang="zh-CN" sz="2400" dirty="0"/>
                  <a:t>: Penalty factor (e.g., higher for cross-NUMA)</a:t>
                </a:r>
              </a:p>
              <a:p>
                <a:pPr lvl="1"/>
                <a14:m>
                  <m:oMath xmlns:m="http://schemas.openxmlformats.org/officeDocument/2006/math">
                    <m:r>
                      <a:rPr lang="en-US" altLang="zh-CN" sz="2400" b="0" i="1" smtClean="0">
                        <a:latin typeface="Cambria Math" panose="02040503050406030204" pitchFamily="18" charset="0"/>
                      </a:rPr>
                      <m:t>𝐵</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𝑊</m:t>
                        </m:r>
                      </m:e>
                      <m:sub>
                        <m:r>
                          <a:rPr lang="en-US" altLang="zh-CN" sz="2400" b="0" i="1" smtClean="0">
                            <a:latin typeface="Cambria Math" panose="02040503050406030204" pitchFamily="18" charset="0"/>
                          </a:rPr>
                          <m:t>𝑘</m:t>
                        </m:r>
                      </m:sub>
                    </m:sSub>
                    <m:r>
                      <a:rPr lang="en-US" altLang="zh-CN" sz="2400" i="1">
                        <a:latin typeface="Cambria Math" panose="02040503050406030204" pitchFamily="18" charset="0"/>
                      </a:rPr>
                      <m:t> </m:t>
                    </m:r>
                  </m:oMath>
                </a14:m>
                <a:r>
                  <a:rPr lang="en-US" altLang="zh-CN" sz="2400" dirty="0"/>
                  <a:t>: NIC bandwidth</a:t>
                </a:r>
                <a:endParaRPr lang="en-US" altLang="zh-CN" sz="2400" b="0" i="1" dirty="0">
                  <a:latin typeface="Cambria Math" panose="02040503050406030204" pitchFamily="18" charset="0"/>
                </a:endParaRPr>
              </a:p>
              <a:p>
                <a:pPr lvl="1"/>
                <a14:m>
                  <m:oMath xmlns:m="http://schemas.openxmlformats.org/officeDocument/2006/math">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𝛽</m:t>
                        </m:r>
                      </m:e>
                      <m:sub>
                        <m:r>
                          <a:rPr lang="en-US" altLang="zh-CN" sz="2400" b="0" i="1" smtClean="0">
                            <a:latin typeface="Cambria Math" panose="02040503050406030204" pitchFamily="18" charset="0"/>
                          </a:rPr>
                          <m:t>0,</m:t>
                        </m:r>
                        <m:r>
                          <a:rPr lang="en-US" altLang="zh-CN" sz="2400" b="0" i="1" smtClean="0">
                            <a:latin typeface="Cambria Math" panose="02040503050406030204" pitchFamily="18" charset="0"/>
                          </a:rPr>
                          <m:t>𝑘</m:t>
                        </m:r>
                      </m:sub>
                    </m:sSub>
                    <m:r>
                      <a:rPr lang="en-US" altLang="zh-CN" sz="2400" b="0" i="1" smtClean="0">
                        <a:latin typeface="Cambria Math" panose="02040503050406030204" pitchFamily="18" charset="0"/>
                      </a:rPr>
                      <m:t>,</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𝛽</m:t>
                        </m:r>
                      </m:e>
                      <m:sub>
                        <m:r>
                          <a:rPr lang="en-US" altLang="zh-CN" sz="2400" b="0" i="1" smtClean="0">
                            <a:latin typeface="Cambria Math" panose="02040503050406030204" pitchFamily="18" charset="0"/>
                          </a:rPr>
                          <m:t>1,</m:t>
                        </m:r>
                        <m:r>
                          <a:rPr lang="en-US" altLang="zh-CN" sz="2400" b="0" i="1" smtClean="0">
                            <a:latin typeface="Cambria Math" panose="02040503050406030204" pitchFamily="18" charset="0"/>
                          </a:rPr>
                          <m:t>𝑘</m:t>
                        </m:r>
                      </m:sub>
                    </m:sSub>
                  </m:oMath>
                </a14:m>
                <a:r>
                  <a:rPr lang="en-US" altLang="zh-CN" sz="2400" dirty="0"/>
                  <a:t>: Prediction parameters</a:t>
                </a:r>
                <a:endParaRPr lang="en-US" altLang="zh-CN" sz="2400" b="1" dirty="0">
                  <a:solidFill>
                    <a:schemeClr val="accent5">
                      <a:lumMod val="75000"/>
                    </a:schemeClr>
                  </a:solidFill>
                </a:endParaRPr>
              </a:p>
            </p:txBody>
          </p:sp>
        </mc:Choice>
        <mc:Fallback xmlns="">
          <p:sp>
            <p:nvSpPr>
              <p:cNvPr id="3" name="内容占位符 2">
                <a:extLst>
                  <a:ext uri="{FF2B5EF4-FFF2-40B4-BE49-F238E27FC236}">
                    <a16:creationId xmlns:a16="http://schemas.microsoft.com/office/drawing/2014/main" id="{1AB07C15-ECB7-7C41-C3F3-316317639239}"/>
                  </a:ext>
                </a:extLst>
              </p:cNvPr>
              <p:cNvSpPr>
                <a:spLocks noGrp="1" noRot="1" noChangeAspect="1" noMove="1" noResize="1" noEditPoints="1" noAdjustHandles="1" noChangeArrowheads="1" noChangeShapeType="1" noTextEdit="1"/>
              </p:cNvSpPr>
              <p:nvPr>
                <p:ph idx="1"/>
              </p:nvPr>
            </p:nvSpPr>
            <p:spPr>
              <a:xfrm>
                <a:off x="581191" y="1366971"/>
                <a:ext cx="4966252" cy="5066302"/>
              </a:xfrm>
              <a:blipFill>
                <a:blip r:embed="rId2"/>
                <a:stretch>
                  <a:fillRect l="-1718" t="-1203" r="-294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内容占位符 2">
                <a:extLst>
                  <a:ext uri="{FF2B5EF4-FFF2-40B4-BE49-F238E27FC236}">
                    <a16:creationId xmlns:a16="http://schemas.microsoft.com/office/drawing/2014/main" id="{94871306-2AC8-3AF6-7617-251021DDF267}"/>
                  </a:ext>
                </a:extLst>
              </p:cNvPr>
              <p:cNvSpPr txBox="1">
                <a:spLocks/>
              </p:cNvSpPr>
              <p:nvPr/>
            </p:nvSpPr>
            <p:spPr>
              <a:xfrm>
                <a:off x="6465404" y="1394680"/>
                <a:ext cx="4795631" cy="5066302"/>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1000"/>
                  </a:spcAft>
                  <a:buClr>
                    <a:srgbClr val="002060"/>
                  </a:buClr>
                  <a:buFont typeface="新宋体" panose="02010609030101010101" pitchFamily="49" charset="-122"/>
                  <a:buNone/>
                  <a:defRPr sz="2400" b="1" kern="1200" baseline="0">
                    <a:solidFill>
                      <a:schemeClr val="accent5">
                        <a:lumMod val="75000"/>
                      </a:schemeClr>
                    </a:solidFill>
                    <a:latin typeface="微软雅黑" panose="020B0503020204020204" pitchFamily="34" charset="-122"/>
                    <a:ea typeface="微软雅黑" panose="020B0503020204020204" pitchFamily="34" charset="-122"/>
                    <a:cs typeface="+mn-cs"/>
                  </a:defRPr>
                </a:lvl1pPr>
                <a:lvl2pPr marL="0" indent="-360000" algn="l" defTabSz="914400" rtl="0" eaLnBrk="1" latinLnBrk="0" hangingPunct="1">
                  <a:lnSpc>
                    <a:spcPct val="100000"/>
                  </a:lnSpc>
                  <a:spcBef>
                    <a:spcPts val="500"/>
                  </a:spcBef>
                  <a:spcAft>
                    <a:spcPts val="500"/>
                  </a:spcAft>
                  <a:buClr>
                    <a:schemeClr val="accent5">
                      <a:lumMod val="50000"/>
                    </a:schemeClr>
                  </a:buClr>
                  <a:buFont typeface="新宋体" panose="02010609030101010101" pitchFamily="49" charset="-122"/>
                  <a:buChar char="◎"/>
                  <a:defRPr sz="2400" kern="1200" baseline="0">
                    <a:solidFill>
                      <a:schemeClr val="tx1"/>
                    </a:solidFill>
                    <a:latin typeface="微软雅黑" panose="020B0503020204020204" pitchFamily="34" charset="-122"/>
                    <a:ea typeface="微软雅黑" panose="020B0503020204020204" pitchFamily="34" charset="-122"/>
                    <a:cs typeface="+mn-cs"/>
                  </a:defRPr>
                </a:lvl2pPr>
                <a:lvl3pPr marL="1044000" indent="-288000" algn="l" defTabSz="914400" rtl="0" eaLnBrk="1" latinLnBrk="0" hangingPunct="1">
                  <a:lnSpc>
                    <a:spcPct val="125000"/>
                  </a:lnSpc>
                  <a:spcBef>
                    <a:spcPts val="500"/>
                  </a:spcBef>
                  <a:buFont typeface="Wingdings" panose="05000000000000000000" pitchFamily="2" charset="2"/>
                  <a:buChar char="l"/>
                  <a:defRPr sz="3200" kern="1200" baseline="0">
                    <a:solidFill>
                      <a:schemeClr val="tx1"/>
                    </a:solidFill>
                    <a:latin typeface="微软雅黑" panose="020B0503020204020204" pitchFamily="34" charset="-122"/>
                    <a:ea typeface="微软雅黑" panose="020B0503020204020204" pitchFamily="34" charset="-122"/>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indent="0">
                  <a:spcBef>
                    <a:spcPts val="1000"/>
                  </a:spcBef>
                  <a:spcAft>
                    <a:spcPts val="1000"/>
                  </a:spcAft>
                  <a:buClr>
                    <a:srgbClr val="002060"/>
                  </a:buClr>
                  <a:buFont typeface="新宋体" panose="02010609030101010101" pitchFamily="49" charset="-122"/>
                  <a:buNone/>
                </a:pPr>
                <a:r>
                  <a:rPr lang="en-US" altLang="zh-CN" b="1" dirty="0">
                    <a:solidFill>
                      <a:schemeClr val="accent5">
                        <a:lumMod val="75000"/>
                      </a:schemeClr>
                    </a:solidFill>
                  </a:rPr>
                  <a:t>Pre-transfer</a:t>
                </a:r>
              </a:p>
              <a:p>
                <a:pPr lvl="1">
                  <a:buClr>
                    <a:srgbClr val="5B9BD5">
                      <a:lumMod val="50000"/>
                    </a:srgbClr>
                  </a:buClr>
                </a:pPr>
                <a:r>
                  <a:rPr lang="en-US" altLang="zh-CN" dirty="0">
                    <a:solidFill>
                      <a:prstClr val="black"/>
                    </a:solidFill>
                  </a:rPr>
                  <a:t>Calculate </a:t>
                </a:r>
                <a14:m>
                  <m:oMath xmlns:m="http://schemas.openxmlformats.org/officeDocument/2006/math">
                    <m:sSub>
                      <m:sSubPr>
                        <m:ctrlPr>
                          <a:rPr lang="en-US" altLang="zh-CN" i="1">
                            <a:solidFill>
                              <a:prstClr val="black"/>
                            </a:solidFill>
                            <a:latin typeface="Cambria Math" panose="02040503050406030204" pitchFamily="18" charset="0"/>
                          </a:rPr>
                        </m:ctrlPr>
                      </m:sSubPr>
                      <m:e>
                        <m:r>
                          <a:rPr lang="en-US" altLang="zh-CN">
                            <a:solidFill>
                              <a:prstClr val="black"/>
                            </a:solidFill>
                            <a:latin typeface="Cambria Math" panose="02040503050406030204" pitchFamily="18" charset="0"/>
                          </a:rPr>
                          <m:t>𝐿</m:t>
                        </m:r>
                      </m:e>
                      <m:sub>
                        <m:r>
                          <a:rPr lang="en-US" altLang="zh-CN">
                            <a:solidFill>
                              <a:prstClr val="black"/>
                            </a:solidFill>
                            <a:latin typeface="Cambria Math" panose="02040503050406030204" pitchFamily="18" charset="0"/>
                          </a:rPr>
                          <m:t>𝑝𝑟𝑒𝑑</m:t>
                        </m:r>
                      </m:sub>
                    </m:sSub>
                    <m:r>
                      <a:rPr lang="en-US" altLang="zh-CN">
                        <a:solidFill>
                          <a:prstClr val="black"/>
                        </a:solidFill>
                        <a:latin typeface="Cambria Math" panose="02040503050406030204" pitchFamily="18" charset="0"/>
                      </a:rPr>
                      <m:t> </m:t>
                    </m:r>
                  </m:oMath>
                </a14:m>
                <a:endParaRPr lang="en-US" altLang="zh-CN" dirty="0">
                  <a:solidFill>
                    <a:prstClr val="black"/>
                  </a:solidFill>
                </a:endParaRPr>
              </a:p>
              <a:p>
                <a:pPr lvl="1">
                  <a:buClr>
                    <a:srgbClr val="5B9BD5">
                      <a:lumMod val="50000"/>
                    </a:srgbClr>
                  </a:buClr>
                </a:pPr>
                <a:r>
                  <a:rPr lang="en-US" altLang="zh-CN" dirty="0">
                    <a:solidFill>
                      <a:prstClr val="black"/>
                    </a:solidFill>
                  </a:rPr>
                  <a:t>Find the best NIC</a:t>
                </a:r>
              </a:p>
              <a:p>
                <a:pPr lvl="1">
                  <a:buClr>
                    <a:srgbClr val="5B9BD5">
                      <a:lumMod val="50000"/>
                    </a:srgbClr>
                  </a:buClr>
                </a:pPr>
                <a:r>
                  <a:rPr lang="en-US" altLang="zh-CN" dirty="0">
                    <a:solidFill>
                      <a:prstClr val="black"/>
                    </a:solidFill>
                  </a:rPr>
                  <a:t>Reserve inflight bytes </a:t>
                </a:r>
                <a14:m>
                  <m:oMath xmlns:m="http://schemas.openxmlformats.org/officeDocument/2006/math">
                    <m:sSub>
                      <m:sSubPr>
                        <m:ctrlPr>
                          <a:rPr lang="en-US" altLang="zh-CN" i="1">
                            <a:solidFill>
                              <a:prstClr val="black"/>
                            </a:solidFill>
                            <a:latin typeface="Cambria Math" panose="02040503050406030204" pitchFamily="18" charset="0"/>
                          </a:rPr>
                        </m:ctrlPr>
                      </m:sSubPr>
                      <m:e>
                        <m:r>
                          <a:rPr lang="en-US" altLang="zh-CN">
                            <a:solidFill>
                              <a:prstClr val="black"/>
                            </a:solidFill>
                            <a:latin typeface="Cambria Math" panose="02040503050406030204" pitchFamily="18" charset="0"/>
                          </a:rPr>
                          <m:t>𝐼𝐹</m:t>
                        </m:r>
                      </m:e>
                      <m:sub>
                        <m:r>
                          <a:rPr lang="en-US" altLang="zh-CN">
                            <a:solidFill>
                              <a:prstClr val="black"/>
                            </a:solidFill>
                            <a:latin typeface="Cambria Math" panose="02040503050406030204" pitchFamily="18" charset="0"/>
                          </a:rPr>
                          <m:t>𝑘</m:t>
                        </m:r>
                      </m:sub>
                    </m:sSub>
                    <m:r>
                      <a:rPr lang="en-US" altLang="zh-CN">
                        <a:solidFill>
                          <a:prstClr val="black"/>
                        </a:solidFill>
                        <a:latin typeface="Cambria Math" panose="02040503050406030204" pitchFamily="18" charset="0"/>
                      </a:rPr>
                      <m:t> </m:t>
                    </m:r>
                  </m:oMath>
                </a14:m>
                <a:endParaRPr lang="en-US" altLang="zh-CN" b="1" dirty="0">
                  <a:solidFill>
                    <a:schemeClr val="accent5">
                      <a:lumMod val="75000"/>
                    </a:schemeClr>
                  </a:solidFill>
                </a:endParaRPr>
              </a:p>
              <a:p>
                <a:pPr lvl="1" indent="0">
                  <a:buClr>
                    <a:srgbClr val="5B9BD5">
                      <a:lumMod val="50000"/>
                    </a:srgbClr>
                  </a:buClr>
                  <a:buNone/>
                </a:pPr>
                <a:endParaRPr lang="en-US" altLang="zh-CN" b="1" dirty="0">
                  <a:solidFill>
                    <a:schemeClr val="accent5">
                      <a:lumMod val="75000"/>
                    </a:schemeClr>
                  </a:solidFill>
                </a:endParaRPr>
              </a:p>
              <a:p>
                <a:pPr lvl="1" indent="0">
                  <a:buClr>
                    <a:srgbClr val="5B9BD5">
                      <a:lumMod val="50000"/>
                    </a:srgbClr>
                  </a:buClr>
                  <a:buNone/>
                </a:pPr>
                <a:r>
                  <a:rPr lang="en-US" altLang="zh-CN" b="1" dirty="0">
                    <a:solidFill>
                      <a:schemeClr val="accent5">
                        <a:lumMod val="75000"/>
                      </a:schemeClr>
                    </a:solidFill>
                  </a:rPr>
                  <a:t>Post-transfer</a:t>
                </a:r>
                <a:endParaRPr lang="en-US" altLang="zh-CN" dirty="0">
                  <a:solidFill>
                    <a:prstClr val="black"/>
                  </a:solidFill>
                </a:endParaRPr>
              </a:p>
              <a:p>
                <a:pPr lvl="1">
                  <a:buClr>
                    <a:srgbClr val="5B9BD5">
                      <a:lumMod val="50000"/>
                    </a:srgbClr>
                  </a:buClr>
                </a:pPr>
                <a:r>
                  <a:rPr lang="en-US" altLang="zh-CN" dirty="0">
                    <a:solidFill>
                      <a:prstClr val="black"/>
                    </a:solidFill>
                  </a:rPr>
                  <a:t>Return inflight bytes </a:t>
                </a:r>
                <a14:m>
                  <m:oMath xmlns:m="http://schemas.openxmlformats.org/officeDocument/2006/math">
                    <m:sSub>
                      <m:sSubPr>
                        <m:ctrlPr>
                          <a:rPr lang="en-US" altLang="zh-CN" i="1">
                            <a:solidFill>
                              <a:prstClr val="black"/>
                            </a:solidFill>
                            <a:latin typeface="Cambria Math" panose="02040503050406030204" pitchFamily="18" charset="0"/>
                          </a:rPr>
                        </m:ctrlPr>
                      </m:sSubPr>
                      <m:e>
                        <m:r>
                          <a:rPr lang="en-US" altLang="zh-CN">
                            <a:solidFill>
                              <a:prstClr val="black"/>
                            </a:solidFill>
                            <a:latin typeface="Cambria Math" panose="02040503050406030204" pitchFamily="18" charset="0"/>
                          </a:rPr>
                          <m:t>𝐼𝐹</m:t>
                        </m:r>
                      </m:e>
                      <m:sub>
                        <m:r>
                          <a:rPr lang="en-US" altLang="zh-CN">
                            <a:solidFill>
                              <a:prstClr val="black"/>
                            </a:solidFill>
                            <a:latin typeface="Cambria Math" panose="02040503050406030204" pitchFamily="18" charset="0"/>
                          </a:rPr>
                          <m:t>𝑘</m:t>
                        </m:r>
                      </m:sub>
                    </m:sSub>
                  </m:oMath>
                </a14:m>
                <a:endParaRPr lang="en-US" altLang="zh-CN" dirty="0">
                  <a:solidFill>
                    <a:prstClr val="black"/>
                  </a:solidFill>
                </a:endParaRPr>
              </a:p>
              <a:p>
                <a:pPr lvl="1">
                  <a:buClr>
                    <a:srgbClr val="5B9BD5">
                      <a:lumMod val="50000"/>
                    </a:srgbClr>
                  </a:buClr>
                </a:pPr>
                <a:r>
                  <a:rPr lang="en-US" altLang="zh-CN" dirty="0">
                    <a:solidFill>
                      <a:prstClr val="black"/>
                    </a:solidFill>
                  </a:rPr>
                  <a:t>Measure latency </a:t>
                </a:r>
              </a:p>
              <a:p>
                <a:pPr lvl="1">
                  <a:buClr>
                    <a:srgbClr val="5B9BD5">
                      <a:lumMod val="50000"/>
                    </a:srgbClr>
                  </a:buClr>
                </a:pPr>
                <a:r>
                  <a:rPr lang="en-US" altLang="zh-CN" dirty="0">
                    <a:solidFill>
                      <a:prstClr val="black"/>
                    </a:solidFill>
                  </a:rPr>
                  <a:t>Update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𝛽</m:t>
                        </m:r>
                      </m:e>
                      <m:sub>
                        <m:r>
                          <a:rPr lang="en-US" altLang="zh-CN" i="1">
                            <a:latin typeface="Cambria Math" panose="02040503050406030204" pitchFamily="18" charset="0"/>
                          </a:rPr>
                          <m:t>0,</m:t>
                        </m:r>
                        <m:r>
                          <a:rPr lang="en-US" altLang="zh-CN" i="1">
                            <a:latin typeface="Cambria Math" panose="02040503050406030204" pitchFamily="18" charset="0"/>
                          </a:rPr>
                          <m:t>𝑘</m:t>
                        </m:r>
                      </m:sub>
                    </m:sSub>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𝛽</m:t>
                        </m:r>
                      </m:e>
                      <m:sub>
                        <m:r>
                          <a:rPr lang="en-US" altLang="zh-CN" i="1">
                            <a:latin typeface="Cambria Math" panose="02040503050406030204" pitchFamily="18" charset="0"/>
                          </a:rPr>
                          <m:t>1,</m:t>
                        </m:r>
                        <m:r>
                          <a:rPr lang="en-US" altLang="zh-CN" i="1">
                            <a:latin typeface="Cambria Math" panose="02040503050406030204" pitchFamily="18" charset="0"/>
                          </a:rPr>
                          <m:t>𝑘</m:t>
                        </m:r>
                      </m:sub>
                    </m:sSub>
                  </m:oMath>
                </a14:m>
                <a:r>
                  <a:rPr lang="en-US" altLang="zh-CN" dirty="0">
                    <a:solidFill>
                      <a:prstClr val="black"/>
                    </a:solidFill>
                  </a:rPr>
                  <a:t> using </a:t>
                </a:r>
                <a:r>
                  <a:rPr lang="en-US" altLang="zh-CN" dirty="0"/>
                  <a:t>EWMA</a:t>
                </a:r>
              </a:p>
              <a:p>
                <a:pPr lvl="1" indent="0">
                  <a:buClr>
                    <a:srgbClr val="5B9BD5">
                      <a:lumMod val="50000"/>
                    </a:srgbClr>
                  </a:buClr>
                  <a:buNone/>
                </a:pPr>
                <a:r>
                  <a:rPr lang="zh-CN" altLang="en-US" sz="1800" b="1" dirty="0">
                    <a:solidFill>
                      <a:schemeClr val="accent5">
                        <a:lumMod val="75000"/>
                      </a:schemeClr>
                    </a:solidFill>
                  </a:rPr>
                  <a:t>      </a:t>
                </a:r>
                <a:r>
                  <a:rPr lang="en-US" altLang="zh-CN" sz="1800" dirty="0">
                    <a:solidFill>
                      <a:schemeClr val="accent5">
                        <a:lumMod val="75000"/>
                      </a:schemeClr>
                    </a:solidFill>
                  </a:rPr>
                  <a:t>(make estimation more accurate)</a:t>
                </a:r>
              </a:p>
            </p:txBody>
          </p:sp>
        </mc:Choice>
        <mc:Fallback xmlns="">
          <p:sp>
            <p:nvSpPr>
              <p:cNvPr id="6" name="内容占位符 2">
                <a:extLst>
                  <a:ext uri="{FF2B5EF4-FFF2-40B4-BE49-F238E27FC236}">
                    <a16:creationId xmlns:a16="http://schemas.microsoft.com/office/drawing/2014/main" id="{94871306-2AC8-3AF6-7617-251021DDF267}"/>
                  </a:ext>
                </a:extLst>
              </p:cNvPr>
              <p:cNvSpPr txBox="1">
                <a:spLocks noRot="1" noChangeAspect="1" noMove="1" noResize="1" noEditPoints="1" noAdjustHandles="1" noChangeArrowheads="1" noChangeShapeType="1" noTextEdit="1"/>
              </p:cNvSpPr>
              <p:nvPr/>
            </p:nvSpPr>
            <p:spPr>
              <a:xfrm>
                <a:off x="6465404" y="1394680"/>
                <a:ext cx="4795631" cy="5066302"/>
              </a:xfrm>
              <a:prstGeom prst="rect">
                <a:avLst/>
              </a:prstGeom>
              <a:blipFill>
                <a:blip r:embed="rId3"/>
                <a:stretch>
                  <a:fillRect l="-2036" t="-963" r="-1272"/>
                </a:stretch>
              </a:blipFill>
            </p:spPr>
            <p:txBody>
              <a:bodyPr/>
              <a:lstStyle/>
              <a:p>
                <a:r>
                  <a:rPr lang="zh-CN" altLang="en-US">
                    <a:noFill/>
                  </a:rPr>
                  <a:t> </a:t>
                </a:r>
              </a:p>
            </p:txBody>
          </p:sp>
        </mc:Fallback>
      </mc:AlternateContent>
      <p:sp>
        <p:nvSpPr>
          <p:cNvPr id="7" name="矩形 6">
            <a:extLst>
              <a:ext uri="{FF2B5EF4-FFF2-40B4-BE49-F238E27FC236}">
                <a16:creationId xmlns:a16="http://schemas.microsoft.com/office/drawing/2014/main" id="{665D4501-4F11-062F-17BE-BF3DE3548A5C}"/>
              </a:ext>
            </a:extLst>
          </p:cNvPr>
          <p:cNvSpPr/>
          <p:nvPr/>
        </p:nvSpPr>
        <p:spPr>
          <a:xfrm>
            <a:off x="581191" y="2055443"/>
            <a:ext cx="4838700" cy="1277178"/>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703064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FDEA70-D819-4AEB-B258-9E194A1D66A7}"/>
              </a:ext>
            </a:extLst>
          </p:cNvPr>
          <p:cNvSpPr>
            <a:spLocks noGrp="1"/>
          </p:cNvSpPr>
          <p:nvPr>
            <p:ph type="title"/>
          </p:nvPr>
        </p:nvSpPr>
        <p:spPr/>
        <p:txBody>
          <a:bodyPr/>
          <a:lstStyle/>
          <a:p>
            <a:r>
              <a:rPr lang="en-US" altLang="zh-CN" dirty="0"/>
              <a:t>Cross-Process Fairness</a:t>
            </a:r>
            <a:endParaRPr lang="zh-CN" altLang="en-US" dirty="0"/>
          </a:p>
        </p:txBody>
      </p:sp>
      <p:sp>
        <p:nvSpPr>
          <p:cNvPr id="3" name="内容占位符 2">
            <a:extLst>
              <a:ext uri="{FF2B5EF4-FFF2-40B4-BE49-F238E27FC236}">
                <a16:creationId xmlns:a16="http://schemas.microsoft.com/office/drawing/2014/main" id="{5F147864-4090-D058-BDCC-5013ED568E0D}"/>
              </a:ext>
            </a:extLst>
          </p:cNvPr>
          <p:cNvSpPr>
            <a:spLocks noGrp="1"/>
          </p:cNvSpPr>
          <p:nvPr>
            <p:ph idx="1"/>
          </p:nvPr>
        </p:nvSpPr>
        <p:spPr/>
        <p:txBody>
          <a:bodyPr>
            <a:noAutofit/>
          </a:bodyPr>
          <a:lstStyle/>
          <a:p>
            <a:r>
              <a:rPr lang="en-US" altLang="zh-CN" sz="2400" dirty="0"/>
              <a:t>How to avoid any single process from saturating NICs?</a:t>
            </a:r>
          </a:p>
          <a:p>
            <a:pPr lvl="1"/>
            <a:r>
              <a:rPr lang="en-US" altLang="zh-CN" sz="2400" dirty="0"/>
              <a:t>Coarse-grained quota allocation</a:t>
            </a:r>
          </a:p>
          <a:p>
            <a:pPr lvl="1"/>
            <a:endParaRPr lang="en-US" altLang="zh-CN" sz="2400" dirty="0"/>
          </a:p>
          <a:p>
            <a:pPr lvl="1"/>
            <a:endParaRPr lang="en-US" altLang="zh-CN" sz="2400" dirty="0"/>
          </a:p>
          <a:p>
            <a:r>
              <a:rPr lang="en-US" altLang="zh-CN" sz="2400" dirty="0"/>
              <a:t>Decentralized, shared-memory implementation</a:t>
            </a:r>
          </a:p>
          <a:p>
            <a:pPr lvl="1"/>
            <a:r>
              <a:rPr lang="en-US" altLang="zh-CN" sz="2400" dirty="0"/>
              <a:t>Not every scheduling task enters the global level</a:t>
            </a:r>
            <a:br>
              <a:rPr lang="en-US" altLang="zh-CN" sz="2400" dirty="0"/>
            </a:br>
            <a:r>
              <a:rPr lang="en-US" altLang="zh-CN" sz="2400" dirty="0">
                <a:solidFill>
                  <a:schemeClr val="accent5">
                    <a:lumMod val="75000"/>
                  </a:schemeClr>
                </a:solidFill>
              </a:rPr>
              <a:t>Interval: ~tens of milliseconds</a:t>
            </a:r>
          </a:p>
          <a:p>
            <a:pPr lvl="1"/>
            <a:r>
              <a:rPr lang="en-US" altLang="zh-CN" sz="2400" dirty="0"/>
              <a:t>Tolerant shutdown/crashes of any process</a:t>
            </a:r>
          </a:p>
        </p:txBody>
      </p:sp>
      <p:sp>
        <p:nvSpPr>
          <p:cNvPr id="4" name="日期占位符 3">
            <a:extLst>
              <a:ext uri="{FF2B5EF4-FFF2-40B4-BE49-F238E27FC236}">
                <a16:creationId xmlns:a16="http://schemas.microsoft.com/office/drawing/2014/main" id="{B5591F90-5F41-752F-A402-CB7D9EEEBE54}"/>
              </a:ext>
            </a:extLst>
          </p:cNvPr>
          <p:cNvSpPr>
            <a:spLocks noGrp="1"/>
          </p:cNvSpPr>
          <p:nvPr>
            <p:ph type="dt" sz="half" idx="10"/>
          </p:nvPr>
        </p:nvSpPr>
        <p:spPr/>
        <p:txBody>
          <a:bodyPr/>
          <a:lstStyle/>
          <a:p>
            <a:fld id="{17B934D0-F997-4851-A95F-3B2D32EBA133}" type="datetime1">
              <a:rPr lang="zh-CN" altLang="en-US" smtClean="0"/>
              <a:t>2026/7/21</a:t>
            </a:fld>
            <a:endParaRPr lang="zh-CN" altLang="en-US"/>
          </a:p>
        </p:txBody>
      </p:sp>
      <p:sp>
        <p:nvSpPr>
          <p:cNvPr id="5" name="灯片编号占位符 4">
            <a:extLst>
              <a:ext uri="{FF2B5EF4-FFF2-40B4-BE49-F238E27FC236}">
                <a16:creationId xmlns:a16="http://schemas.microsoft.com/office/drawing/2014/main" id="{74E12AFC-C4D2-004E-2380-1A215AC11367}"/>
              </a:ext>
            </a:extLst>
          </p:cNvPr>
          <p:cNvSpPr>
            <a:spLocks noGrp="1"/>
          </p:cNvSpPr>
          <p:nvPr>
            <p:ph type="sldNum" sz="quarter" idx="12"/>
          </p:nvPr>
        </p:nvSpPr>
        <p:spPr/>
        <p:txBody>
          <a:bodyPr/>
          <a:lstStyle/>
          <a:p>
            <a:fld id="{752CB3A0-AE6E-40FD-AE02-413853AD0377}" type="slidenum">
              <a:rPr lang="zh-CN" altLang="en-US" smtClean="0"/>
              <a:t>42</a:t>
            </a:fld>
            <a:endParaRPr lang="zh-CN" altLang="en-US"/>
          </a:p>
        </p:txBody>
      </p:sp>
      <p:sp>
        <p:nvSpPr>
          <p:cNvPr id="12" name="矩形 11">
            <a:extLst>
              <a:ext uri="{FF2B5EF4-FFF2-40B4-BE49-F238E27FC236}">
                <a16:creationId xmlns:a16="http://schemas.microsoft.com/office/drawing/2014/main" id="{747AFAE0-9DB7-CF3C-9588-6BEB747855AF}"/>
              </a:ext>
            </a:extLst>
          </p:cNvPr>
          <p:cNvSpPr/>
          <p:nvPr/>
        </p:nvSpPr>
        <p:spPr>
          <a:xfrm>
            <a:off x="8255195" y="5655160"/>
            <a:ext cx="956018" cy="521804"/>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t>Local NIC Scheduler</a:t>
            </a:r>
            <a:endParaRPr lang="zh-CN" altLang="en-US" sz="1200" dirty="0">
              <a:solidFill>
                <a:schemeClr val="tx1"/>
              </a:solidFill>
              <a:latin typeface="微软雅黑" panose="020B0503020204020204" pitchFamily="34" charset="-122"/>
              <a:ea typeface="微软雅黑" panose="020B0503020204020204" pitchFamily="34" charset="-122"/>
              <a:cs typeface="Calibri" panose="020F0502020204030204" pitchFamily="34" charset="0"/>
            </a:endParaRPr>
          </a:p>
        </p:txBody>
      </p:sp>
      <p:grpSp>
        <p:nvGrpSpPr>
          <p:cNvPr id="28" name="组合 27">
            <a:extLst>
              <a:ext uri="{FF2B5EF4-FFF2-40B4-BE49-F238E27FC236}">
                <a16:creationId xmlns:a16="http://schemas.microsoft.com/office/drawing/2014/main" id="{A623652A-B354-2A74-7797-B6D6A42B1FEF}"/>
              </a:ext>
            </a:extLst>
          </p:cNvPr>
          <p:cNvGrpSpPr/>
          <p:nvPr/>
        </p:nvGrpSpPr>
        <p:grpSpPr>
          <a:xfrm>
            <a:off x="8802780" y="3286744"/>
            <a:ext cx="2022381" cy="1926141"/>
            <a:chOff x="8733204" y="3273163"/>
            <a:chExt cx="2022381" cy="1926141"/>
          </a:xfrm>
        </p:grpSpPr>
        <p:sp>
          <p:nvSpPr>
            <p:cNvPr id="11" name="矩形 10">
              <a:extLst>
                <a:ext uri="{FF2B5EF4-FFF2-40B4-BE49-F238E27FC236}">
                  <a16:creationId xmlns:a16="http://schemas.microsoft.com/office/drawing/2014/main" id="{BEC63979-8A87-A532-3FD7-5ACFDD895A39}"/>
                </a:ext>
              </a:extLst>
            </p:cNvPr>
            <p:cNvSpPr/>
            <p:nvPr/>
          </p:nvSpPr>
          <p:spPr>
            <a:xfrm>
              <a:off x="9104978" y="3584401"/>
              <a:ext cx="1278835" cy="1614903"/>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6" name="矩形 5">
              <a:extLst>
                <a:ext uri="{FF2B5EF4-FFF2-40B4-BE49-F238E27FC236}">
                  <a16:creationId xmlns:a16="http://schemas.microsoft.com/office/drawing/2014/main" id="{8662286E-A6EC-55E4-1D78-8D573F563D8D}"/>
                </a:ext>
              </a:extLst>
            </p:cNvPr>
            <p:cNvSpPr/>
            <p:nvPr/>
          </p:nvSpPr>
          <p:spPr>
            <a:xfrm>
              <a:off x="9204506" y="3690608"/>
              <a:ext cx="677379" cy="320970"/>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NIC1</a:t>
              </a:r>
              <a:endParaRPr lang="zh-CN" altLang="en-US" sz="1600" dirty="0">
                <a:solidFill>
                  <a:schemeClr val="tx1"/>
                </a:solidFill>
                <a:latin typeface="Calibri" panose="020F0502020204030204" pitchFamily="34" charset="0"/>
                <a:cs typeface="Calibri" panose="020F0502020204030204" pitchFamily="34" charset="0"/>
              </a:endParaRPr>
            </a:p>
          </p:txBody>
        </p:sp>
        <p:sp>
          <p:nvSpPr>
            <p:cNvPr id="8" name="矩形 7">
              <a:extLst>
                <a:ext uri="{FF2B5EF4-FFF2-40B4-BE49-F238E27FC236}">
                  <a16:creationId xmlns:a16="http://schemas.microsoft.com/office/drawing/2014/main" id="{FEB7C01E-EF36-9091-86D7-A943FC5B01DD}"/>
                </a:ext>
              </a:extLst>
            </p:cNvPr>
            <p:cNvSpPr/>
            <p:nvPr/>
          </p:nvSpPr>
          <p:spPr>
            <a:xfrm>
              <a:off x="9204506" y="4071608"/>
              <a:ext cx="677379" cy="320970"/>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NIC2</a:t>
              </a:r>
              <a:endParaRPr lang="zh-CN" altLang="en-US" sz="1600" dirty="0">
                <a:solidFill>
                  <a:schemeClr val="tx1"/>
                </a:solidFill>
                <a:latin typeface="Calibri" panose="020F0502020204030204" pitchFamily="34" charset="0"/>
                <a:cs typeface="Calibri" panose="020F0502020204030204" pitchFamily="34" charset="0"/>
              </a:endParaRPr>
            </a:p>
          </p:txBody>
        </p:sp>
        <p:sp>
          <p:nvSpPr>
            <p:cNvPr id="9" name="矩形 8">
              <a:extLst>
                <a:ext uri="{FF2B5EF4-FFF2-40B4-BE49-F238E27FC236}">
                  <a16:creationId xmlns:a16="http://schemas.microsoft.com/office/drawing/2014/main" id="{47378391-C9BA-B41F-6354-52FD603F15C2}"/>
                </a:ext>
              </a:extLst>
            </p:cNvPr>
            <p:cNvSpPr/>
            <p:nvPr/>
          </p:nvSpPr>
          <p:spPr>
            <a:xfrm>
              <a:off x="9204506" y="4452608"/>
              <a:ext cx="677379" cy="320970"/>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a:t>
              </a:r>
              <a:endParaRPr lang="zh-CN" altLang="en-US" sz="1600" dirty="0">
                <a:solidFill>
                  <a:schemeClr val="tx1"/>
                </a:solidFill>
                <a:latin typeface="Calibri" panose="020F0502020204030204" pitchFamily="34" charset="0"/>
                <a:cs typeface="Calibri" panose="020F0502020204030204" pitchFamily="34" charset="0"/>
              </a:endParaRPr>
            </a:p>
          </p:txBody>
        </p:sp>
        <p:sp>
          <p:nvSpPr>
            <p:cNvPr id="10" name="矩形 9">
              <a:extLst>
                <a:ext uri="{FF2B5EF4-FFF2-40B4-BE49-F238E27FC236}">
                  <a16:creationId xmlns:a16="http://schemas.microsoft.com/office/drawing/2014/main" id="{CE347DDA-A503-AE56-478F-95F8E7B8B60A}"/>
                </a:ext>
              </a:extLst>
            </p:cNvPr>
            <p:cNvSpPr/>
            <p:nvPr/>
          </p:nvSpPr>
          <p:spPr>
            <a:xfrm>
              <a:off x="9204506" y="4817275"/>
              <a:ext cx="677379" cy="320970"/>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600" dirty="0">
                  <a:solidFill>
                    <a:schemeClr val="tx1"/>
                  </a:solidFill>
                  <a:latin typeface="Consolas" panose="020B0609020204030204" pitchFamily="49" charset="0"/>
                </a:rPr>
                <a:t>NIC8</a:t>
              </a:r>
              <a:endParaRPr lang="zh-CN" altLang="en-US" sz="1600" dirty="0">
                <a:solidFill>
                  <a:schemeClr val="tx1"/>
                </a:solidFill>
                <a:latin typeface="Calibri" panose="020F0502020204030204" pitchFamily="34" charset="0"/>
                <a:cs typeface="Calibri" panose="020F0502020204030204" pitchFamily="34" charset="0"/>
              </a:endParaRPr>
            </a:p>
          </p:txBody>
        </p:sp>
        <p:sp>
          <p:nvSpPr>
            <p:cNvPr id="13" name="文本框 12">
              <a:extLst>
                <a:ext uri="{FF2B5EF4-FFF2-40B4-BE49-F238E27FC236}">
                  <a16:creationId xmlns:a16="http://schemas.microsoft.com/office/drawing/2014/main" id="{4D731D11-10FE-01CE-DE2E-7E03AE95D343}"/>
                </a:ext>
              </a:extLst>
            </p:cNvPr>
            <p:cNvSpPr txBox="1"/>
            <p:nvPr/>
          </p:nvSpPr>
          <p:spPr>
            <a:xfrm>
              <a:off x="8733204" y="3273163"/>
              <a:ext cx="2022381" cy="338554"/>
            </a:xfrm>
            <a:prstGeom prst="rect">
              <a:avLst/>
            </a:prstGeom>
            <a:noFill/>
          </p:spPr>
          <p:txBody>
            <a:bodyPr wrap="square" rtlCol="0">
              <a:spAutoFit/>
            </a:bodyPr>
            <a:lstStyle/>
            <a:p>
              <a:r>
                <a:rPr lang="en-US" altLang="zh-CN" sz="1600" dirty="0">
                  <a:latin typeface="Calibri" panose="020F0502020204030204" pitchFamily="34" charset="0"/>
                  <a:ea typeface="微软雅黑" panose="020B0503020204020204" pitchFamily="34" charset="-122"/>
                  <a:cs typeface="Calibri" panose="020F0502020204030204" pitchFamily="34" charset="0"/>
                </a:rPr>
                <a:t>/dev/</a:t>
              </a:r>
              <a:r>
                <a:rPr lang="en-US" altLang="zh-CN" sz="1600" dirty="0" err="1">
                  <a:latin typeface="Calibri" panose="020F0502020204030204" pitchFamily="34" charset="0"/>
                  <a:ea typeface="微软雅黑" panose="020B0503020204020204" pitchFamily="34" charset="-122"/>
                  <a:cs typeface="Calibri" panose="020F0502020204030204" pitchFamily="34" charset="0"/>
                </a:rPr>
                <a:t>shm</a:t>
              </a:r>
              <a:r>
                <a:rPr lang="en-US" altLang="zh-CN" sz="1600" dirty="0">
                  <a:latin typeface="Calibri" panose="020F0502020204030204" pitchFamily="34" charset="0"/>
                  <a:ea typeface="微软雅黑" panose="020B0503020204020204" pitchFamily="34" charset="-122"/>
                  <a:cs typeface="Calibri" panose="020F0502020204030204" pitchFamily="34" charset="0"/>
                </a:rPr>
                <a:t>/mooncake</a:t>
              </a:r>
              <a:endParaRPr lang="zh-CN" altLang="en-US" sz="1600" dirty="0">
                <a:latin typeface="Calibri" panose="020F0502020204030204" pitchFamily="34" charset="0"/>
                <a:ea typeface="微软雅黑" panose="020B0503020204020204" pitchFamily="34" charset="-122"/>
                <a:cs typeface="Calibri" panose="020F0502020204030204" pitchFamily="34" charset="0"/>
              </a:endParaRPr>
            </a:p>
          </p:txBody>
        </p:sp>
        <p:sp>
          <p:nvSpPr>
            <p:cNvPr id="14" name="矩形 13">
              <a:extLst>
                <a:ext uri="{FF2B5EF4-FFF2-40B4-BE49-F238E27FC236}">
                  <a16:creationId xmlns:a16="http://schemas.microsoft.com/office/drawing/2014/main" id="{9704F6E8-F7BE-90D0-A40C-0DBC93C8A5B4}"/>
                </a:ext>
              </a:extLst>
            </p:cNvPr>
            <p:cNvSpPr/>
            <p:nvPr/>
          </p:nvSpPr>
          <p:spPr>
            <a:xfrm rot="16200000">
              <a:off x="9398202" y="4253941"/>
              <a:ext cx="1447637" cy="320970"/>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1400" dirty="0">
                  <a:solidFill>
                    <a:schemeClr val="tx1"/>
                  </a:solidFill>
                  <a:latin typeface="Consolas" panose="020B0609020204030204" pitchFamily="49" charset="0"/>
                </a:rPr>
                <a:t>Lock Manager</a:t>
              </a:r>
              <a:endParaRPr lang="zh-CN" altLang="en-US" sz="1400" dirty="0">
                <a:solidFill>
                  <a:schemeClr val="tx1"/>
                </a:solidFill>
                <a:latin typeface="Calibri" panose="020F0502020204030204" pitchFamily="34" charset="0"/>
                <a:cs typeface="Calibri" panose="020F0502020204030204" pitchFamily="34" charset="0"/>
              </a:endParaRPr>
            </a:p>
          </p:txBody>
        </p:sp>
      </p:grpSp>
      <p:sp>
        <p:nvSpPr>
          <p:cNvPr id="15" name="矩形 14">
            <a:extLst>
              <a:ext uri="{FF2B5EF4-FFF2-40B4-BE49-F238E27FC236}">
                <a16:creationId xmlns:a16="http://schemas.microsoft.com/office/drawing/2014/main" id="{156EA36D-299C-D69E-D8F0-B56DC41505E1}"/>
              </a:ext>
            </a:extLst>
          </p:cNvPr>
          <p:cNvSpPr/>
          <p:nvPr/>
        </p:nvSpPr>
        <p:spPr>
          <a:xfrm>
            <a:off x="9326488" y="5653142"/>
            <a:ext cx="956018" cy="521804"/>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t>Local NIC Scheduler</a:t>
            </a:r>
            <a:endParaRPr lang="zh-CN" altLang="en-US" sz="1200" dirty="0">
              <a:solidFill>
                <a:schemeClr val="tx1"/>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16" name="矩形 15">
            <a:extLst>
              <a:ext uri="{FF2B5EF4-FFF2-40B4-BE49-F238E27FC236}">
                <a16:creationId xmlns:a16="http://schemas.microsoft.com/office/drawing/2014/main" id="{F345B2A8-75A7-3264-A577-631CC37CBE7D}"/>
              </a:ext>
            </a:extLst>
          </p:cNvPr>
          <p:cNvSpPr/>
          <p:nvPr/>
        </p:nvSpPr>
        <p:spPr>
          <a:xfrm>
            <a:off x="10397781" y="5653142"/>
            <a:ext cx="956018" cy="521804"/>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cs typeface="Calibri" panose="020F0502020204030204" pitchFamily="34" charset="0"/>
              </a:rPr>
              <a:t>Local NIC Scheduler</a:t>
            </a:r>
            <a:endParaRPr lang="zh-CN" altLang="en-US" sz="1200" dirty="0">
              <a:solidFill>
                <a:schemeClr val="tx1"/>
              </a:solidFill>
              <a:latin typeface="微软雅黑" panose="020B0503020204020204" pitchFamily="34" charset="-122"/>
              <a:ea typeface="微软雅黑" panose="020B0503020204020204" pitchFamily="34" charset="-122"/>
              <a:cs typeface="Calibri" panose="020F0502020204030204" pitchFamily="34" charset="0"/>
            </a:endParaRPr>
          </a:p>
        </p:txBody>
      </p:sp>
      <p:cxnSp>
        <p:nvCxnSpPr>
          <p:cNvPr id="17" name="直接箭头连接符 16">
            <a:extLst>
              <a:ext uri="{FF2B5EF4-FFF2-40B4-BE49-F238E27FC236}">
                <a16:creationId xmlns:a16="http://schemas.microsoft.com/office/drawing/2014/main" id="{2999A617-48E9-94CD-3ECB-9DA6B3C35C2C}"/>
              </a:ext>
            </a:extLst>
          </p:cNvPr>
          <p:cNvCxnSpPr>
            <a:cxnSpLocks/>
            <a:stCxn id="12" idx="0"/>
            <a:endCxn id="11" idx="2"/>
          </p:cNvCxnSpPr>
          <p:nvPr/>
        </p:nvCxnSpPr>
        <p:spPr>
          <a:xfrm flipV="1">
            <a:off x="8733204" y="5212885"/>
            <a:ext cx="1080768" cy="442275"/>
          </a:xfrm>
          <a:prstGeom prst="straightConnector1">
            <a:avLst/>
          </a:prstGeom>
          <a:ln w="2222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a:extLst>
              <a:ext uri="{FF2B5EF4-FFF2-40B4-BE49-F238E27FC236}">
                <a16:creationId xmlns:a16="http://schemas.microsoft.com/office/drawing/2014/main" id="{084022FD-4A8A-3C57-CAAA-9479DD248FDC}"/>
              </a:ext>
            </a:extLst>
          </p:cNvPr>
          <p:cNvCxnSpPr>
            <a:cxnSpLocks/>
            <a:stCxn id="16" idx="0"/>
            <a:endCxn id="11" idx="2"/>
          </p:cNvCxnSpPr>
          <p:nvPr/>
        </p:nvCxnSpPr>
        <p:spPr>
          <a:xfrm flipH="1" flipV="1">
            <a:off x="9813972" y="5212885"/>
            <a:ext cx="1061818" cy="440257"/>
          </a:xfrm>
          <a:prstGeom prst="straightConnector1">
            <a:avLst/>
          </a:prstGeom>
          <a:ln w="2222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a:extLst>
              <a:ext uri="{FF2B5EF4-FFF2-40B4-BE49-F238E27FC236}">
                <a16:creationId xmlns:a16="http://schemas.microsoft.com/office/drawing/2014/main" id="{BFEFE962-7CBC-8EB6-4436-0441606C6F0E}"/>
              </a:ext>
            </a:extLst>
          </p:cNvPr>
          <p:cNvCxnSpPr>
            <a:cxnSpLocks/>
            <a:stCxn id="15" idx="0"/>
            <a:endCxn id="11" idx="2"/>
          </p:cNvCxnSpPr>
          <p:nvPr/>
        </p:nvCxnSpPr>
        <p:spPr>
          <a:xfrm flipV="1">
            <a:off x="9804497" y="5212885"/>
            <a:ext cx="9475" cy="440257"/>
          </a:xfrm>
          <a:prstGeom prst="straightConnector1">
            <a:avLst/>
          </a:prstGeom>
          <a:ln w="2222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711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BE59D-7E82-8284-E2E8-9B66BE6AB2B4}"/>
            </a:ext>
          </a:extLst>
        </p:cNvPr>
        <p:cNvGrpSpPr/>
        <p:nvPr/>
      </p:nvGrpSpPr>
      <p:grpSpPr>
        <a:xfrm>
          <a:off x="0" y="0"/>
          <a:ext cx="0" cy="0"/>
          <a:chOff x="0" y="0"/>
          <a:chExt cx="0" cy="0"/>
        </a:xfrm>
      </p:grpSpPr>
      <p:sp>
        <p:nvSpPr>
          <p:cNvPr id="7" name="矩形 6">
            <a:extLst>
              <a:ext uri="{FF2B5EF4-FFF2-40B4-BE49-F238E27FC236}">
                <a16:creationId xmlns:a16="http://schemas.microsoft.com/office/drawing/2014/main" id="{8B141B4F-1C23-6FFE-835E-0F1BA759CD66}"/>
              </a:ext>
            </a:extLst>
          </p:cNvPr>
          <p:cNvSpPr/>
          <p:nvPr/>
        </p:nvSpPr>
        <p:spPr>
          <a:xfrm>
            <a:off x="6096000" y="3481393"/>
            <a:ext cx="5181600" cy="2420644"/>
          </a:xfrm>
          <a:prstGeom prst="rect">
            <a:avLst/>
          </a:prstGeom>
          <a:noFill/>
          <a:ln w="254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标题 1">
            <a:extLst>
              <a:ext uri="{FF2B5EF4-FFF2-40B4-BE49-F238E27FC236}">
                <a16:creationId xmlns:a16="http://schemas.microsoft.com/office/drawing/2014/main" id="{864297FA-2195-E943-2138-437F3204222C}"/>
              </a:ext>
            </a:extLst>
          </p:cNvPr>
          <p:cNvSpPr>
            <a:spLocks noGrp="1"/>
          </p:cNvSpPr>
          <p:nvPr>
            <p:ph type="title"/>
          </p:nvPr>
        </p:nvSpPr>
        <p:spPr/>
        <p:txBody>
          <a:bodyPr/>
          <a:lstStyle/>
          <a:p>
            <a:r>
              <a:rPr lang="en-US" altLang="zh-CN" dirty="0"/>
              <a:t>Features of Mooncake TENT</a:t>
            </a:r>
            <a:endParaRPr lang="zh-CN" altLang="en-US" dirty="0"/>
          </a:p>
        </p:txBody>
      </p:sp>
      <p:sp>
        <p:nvSpPr>
          <p:cNvPr id="3" name="内容占位符 2">
            <a:extLst>
              <a:ext uri="{FF2B5EF4-FFF2-40B4-BE49-F238E27FC236}">
                <a16:creationId xmlns:a16="http://schemas.microsoft.com/office/drawing/2014/main" id="{98C8A221-35DE-3901-2BF7-E5E9B2D7660B}"/>
              </a:ext>
            </a:extLst>
          </p:cNvPr>
          <p:cNvSpPr>
            <a:spLocks noGrp="1"/>
          </p:cNvSpPr>
          <p:nvPr>
            <p:ph sz="half" idx="1"/>
          </p:nvPr>
        </p:nvSpPr>
        <p:spPr>
          <a:xfrm>
            <a:off x="914400" y="1479610"/>
            <a:ext cx="5181600" cy="5130739"/>
          </a:xfrm>
        </p:spPr>
        <p:txBody>
          <a:bodyPr/>
          <a:lstStyle/>
          <a:p>
            <a:pPr marL="0" marR="0" lvl="0" indent="0" algn="l" defTabSz="914400" rtl="0" eaLnBrk="1" fontAlgn="auto" latinLnBrk="0" hangingPunct="1">
              <a:lnSpc>
                <a:spcPct val="100000"/>
              </a:lnSpc>
              <a:spcBef>
                <a:spcPts val="1000"/>
              </a:spcBef>
              <a:spcAft>
                <a:spcPts val="1000"/>
              </a:spcAft>
              <a:buClr>
                <a:srgbClr val="002060"/>
              </a:buClr>
              <a:buSzTx/>
              <a:buFont typeface="新宋体" panose="02010609030101010101" pitchFamily="49" charset="-122"/>
              <a:buNone/>
              <a:tabLst/>
              <a:defRPr/>
            </a:pPr>
            <a:r>
              <a:rPr kumimoji="0" lang="en-US" altLang="zh-CN" sz="2400" b="1"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Dynamic Orchestration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Unified Segment Abstraction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Application-Oblivious Topology Discovery</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Dynamic Per-Request Orchestration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endParaRPr lang="zh-CN" altLang="en-US" dirty="0"/>
          </a:p>
        </p:txBody>
      </p:sp>
      <p:sp>
        <p:nvSpPr>
          <p:cNvPr id="4" name="内容占位符 3">
            <a:extLst>
              <a:ext uri="{FF2B5EF4-FFF2-40B4-BE49-F238E27FC236}">
                <a16:creationId xmlns:a16="http://schemas.microsoft.com/office/drawing/2014/main" id="{DEFF01F8-DAE7-FCB4-5736-87A375EC70DC}"/>
              </a:ext>
            </a:extLst>
          </p:cNvPr>
          <p:cNvSpPr>
            <a:spLocks noGrp="1"/>
          </p:cNvSpPr>
          <p:nvPr>
            <p:ph sz="half" idx="2"/>
          </p:nvPr>
        </p:nvSpPr>
        <p:spPr>
          <a:xfrm>
            <a:off x="6267450" y="1414525"/>
            <a:ext cx="5181600" cy="5065652"/>
          </a:xfrm>
        </p:spPr>
        <p:txBody>
          <a:bodyPr>
            <a:noAutofit/>
          </a:bodyPr>
          <a:lstStyle/>
          <a:p>
            <a:pPr marL="0" marR="0" lvl="0" indent="0" algn="l" defTabSz="914400" rtl="0" eaLnBrk="1" fontAlgn="auto" latinLnBrk="0" hangingPunct="1">
              <a:lnSpc>
                <a:spcPct val="100000"/>
              </a:lnSpc>
              <a:spcBef>
                <a:spcPts val="1000"/>
              </a:spcBef>
              <a:spcAft>
                <a:spcPts val="1000"/>
              </a:spcAft>
              <a:buClr>
                <a:srgbClr val="002060"/>
              </a:buClr>
              <a:buSzTx/>
              <a:buFont typeface="新宋体" panose="02010609030101010101" pitchFamily="49" charset="-122"/>
              <a:buNone/>
              <a:tabLst/>
              <a:defRPr/>
            </a:pPr>
            <a:r>
              <a:rPr kumimoji="0" lang="en-US" altLang="zh-CN" sz="2400" b="1"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Adaptive Slice Spraying</a:t>
            </a:r>
          </a:p>
          <a:p>
            <a:pPr marL="360000" lvl="1">
              <a:buClr>
                <a:srgbClr val="5B9BD5">
                  <a:lumMod val="50000"/>
                </a:srgbClr>
              </a:buClr>
              <a:defRPr/>
            </a:pPr>
            <a:r>
              <a:rPr lang="en-US" altLang="zh-CN" sz="2400" dirty="0">
                <a:solidFill>
                  <a:prstClr val="black"/>
                </a:solidFill>
                <a:latin typeface="微软雅黑" panose="020B0503020204020204" pitchFamily="34" charset="-122"/>
              </a:rPr>
              <a:t>Latency Prediction based NIC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Selection</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Cross-Process Fairness</a:t>
            </a:r>
          </a:p>
          <a:p>
            <a:pPr marR="0" lvl="1" indent="0" algn="l" defTabSz="914400" rtl="0" eaLnBrk="1" fontAlgn="auto" latinLnBrk="0" hangingPunct="1">
              <a:lnSpc>
                <a:spcPct val="100000"/>
              </a:lnSpc>
              <a:spcBef>
                <a:spcPts val="500"/>
              </a:spcBef>
              <a:spcAft>
                <a:spcPts val="500"/>
              </a:spcAft>
              <a:buClr>
                <a:srgbClr val="5B9BD5">
                  <a:lumMod val="50000"/>
                </a:srgbClr>
              </a:buClr>
              <a:buSzTx/>
              <a:buNone/>
              <a:tabLst/>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1000"/>
              </a:spcBef>
              <a:spcAft>
                <a:spcPts val="1000"/>
              </a:spcAft>
              <a:buClr>
                <a:srgbClr val="002060"/>
              </a:buClr>
              <a:buSzTx/>
              <a:buFont typeface="新宋体" panose="02010609030101010101" pitchFamily="49" charset="-122"/>
              <a:buNone/>
              <a:tabLst/>
              <a:defRPr/>
            </a:pPr>
            <a:r>
              <a:rPr kumimoji="0" lang="en-US" altLang="zh-CN" sz="2400" b="1" i="0" u="none" strike="noStrike" kern="1200" cap="none" spc="0" normalizeH="0" baseline="0" noProof="0" dirty="0">
                <a:ln>
                  <a:noFill/>
                </a:ln>
                <a:solidFill>
                  <a:srgbClr val="5B9BD5">
                    <a:lumMod val="75000"/>
                  </a:srgbClr>
                </a:solidFill>
                <a:effectLst/>
                <a:uLnTx/>
                <a:uFillTx/>
                <a:latin typeface="微软雅黑" panose="020B0503020204020204" pitchFamily="34" charset="-122"/>
                <a:ea typeface="微软雅黑" panose="020B0503020204020204" pitchFamily="34" charset="-122"/>
                <a:cs typeface="+mn-cs"/>
              </a:rPr>
              <a:t>Resilient Self-Healing</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Link-Level Resilience</a:t>
            </a:r>
          </a:p>
          <a:p>
            <a:pPr marL="360000" marR="0" lvl="1" indent="-360000" algn="l" defTabSz="914400" rtl="0" eaLnBrk="1" fontAlgn="auto" latinLnBrk="0" hangingPunct="1">
              <a:lnSpc>
                <a:spcPct val="100000"/>
              </a:lnSpc>
              <a:spcBef>
                <a:spcPts val="500"/>
              </a:spcBef>
              <a:spcAft>
                <a:spcPts val="500"/>
              </a:spcAft>
              <a:buClr>
                <a:srgbClr val="5B9BD5">
                  <a:lumMod val="50000"/>
                </a:srgbClr>
              </a:buClr>
              <a:buSzTx/>
              <a:buFont typeface="新宋体" panose="02010609030101010101" pitchFamily="49" charset="-122"/>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Transport-Level Resilience</a:t>
            </a:r>
          </a:p>
          <a:p>
            <a:endParaRPr lang="zh-CN" altLang="en-US" sz="2400" dirty="0"/>
          </a:p>
        </p:txBody>
      </p:sp>
    </p:spTree>
    <p:extLst>
      <p:ext uri="{BB962C8B-B14F-4D97-AF65-F5344CB8AC3E}">
        <p14:creationId xmlns:p14="http://schemas.microsoft.com/office/powerpoint/2010/main" val="15404251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093F3-C12F-5C26-B602-357C49A4F50D}"/>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0C530FC4-53D3-1F73-206E-982894B3ECFA}"/>
              </a:ext>
            </a:extLst>
          </p:cNvPr>
          <p:cNvSpPr>
            <a:spLocks noGrp="1"/>
          </p:cNvSpPr>
          <p:nvPr>
            <p:ph type="title"/>
          </p:nvPr>
        </p:nvSpPr>
        <p:spPr/>
        <p:txBody>
          <a:bodyPr/>
          <a:lstStyle/>
          <a:p>
            <a:r>
              <a:rPr lang="en-US" altLang="zh-CN" dirty="0"/>
              <a:t>Proactive Dual-Layer Resilience</a:t>
            </a:r>
            <a:endParaRPr lang="zh-CN" altLang="en-US" dirty="0"/>
          </a:p>
        </p:txBody>
      </p:sp>
      <p:sp>
        <p:nvSpPr>
          <p:cNvPr id="3" name="内容占位符 2">
            <a:extLst>
              <a:ext uri="{FF2B5EF4-FFF2-40B4-BE49-F238E27FC236}">
                <a16:creationId xmlns:a16="http://schemas.microsoft.com/office/drawing/2014/main" id="{9B253F3A-A71A-DC15-32D8-70F966BECB0E}"/>
              </a:ext>
            </a:extLst>
          </p:cNvPr>
          <p:cNvSpPr>
            <a:spLocks noGrp="1"/>
          </p:cNvSpPr>
          <p:nvPr>
            <p:ph idx="1"/>
          </p:nvPr>
        </p:nvSpPr>
        <p:spPr>
          <a:xfrm>
            <a:off x="531984" y="1445093"/>
            <a:ext cx="6322156" cy="1662088"/>
          </a:xfrm>
        </p:spPr>
        <p:txBody>
          <a:bodyPr>
            <a:normAutofit/>
          </a:bodyPr>
          <a:lstStyle/>
          <a:p>
            <a:r>
              <a:rPr lang="en-US" altLang="zh-CN" sz="3200" dirty="0"/>
              <a:t>RDMA Resource Lifecycle</a:t>
            </a:r>
          </a:p>
          <a:p>
            <a:pPr lvl="1"/>
            <a:r>
              <a:rPr lang="en-US" altLang="zh-CN" sz="2800" dirty="0"/>
              <a:t>Endpoint == NIC-to-NIC connection</a:t>
            </a:r>
          </a:p>
        </p:txBody>
      </p:sp>
      <p:sp>
        <p:nvSpPr>
          <p:cNvPr id="39" name="矩形 38">
            <a:extLst>
              <a:ext uri="{FF2B5EF4-FFF2-40B4-BE49-F238E27FC236}">
                <a16:creationId xmlns:a16="http://schemas.microsoft.com/office/drawing/2014/main" id="{184CEAF9-C35E-3CC2-7AEC-C7FF4D1A833D}"/>
              </a:ext>
            </a:extLst>
          </p:cNvPr>
          <p:cNvSpPr/>
          <p:nvPr/>
        </p:nvSpPr>
        <p:spPr>
          <a:xfrm>
            <a:off x="7187615" y="1668592"/>
            <a:ext cx="3420789" cy="76814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Calibri" panose="020F0502020204030204" pitchFamily="34" charset="0"/>
              <a:cs typeface="Calibri" panose="020F0502020204030204" pitchFamily="34" charset="0"/>
            </a:endParaRPr>
          </a:p>
        </p:txBody>
      </p:sp>
      <p:sp>
        <p:nvSpPr>
          <p:cNvPr id="40" name="矩形 39">
            <a:extLst>
              <a:ext uri="{FF2B5EF4-FFF2-40B4-BE49-F238E27FC236}">
                <a16:creationId xmlns:a16="http://schemas.microsoft.com/office/drawing/2014/main" id="{99BBBD3F-A0FE-8C8C-EE99-73D35931D9B8}"/>
              </a:ext>
            </a:extLst>
          </p:cNvPr>
          <p:cNvSpPr/>
          <p:nvPr/>
        </p:nvSpPr>
        <p:spPr>
          <a:xfrm>
            <a:off x="7284806" y="1964970"/>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44" name="文本框 43">
            <a:extLst>
              <a:ext uri="{FF2B5EF4-FFF2-40B4-BE49-F238E27FC236}">
                <a16:creationId xmlns:a16="http://schemas.microsoft.com/office/drawing/2014/main" id="{626EDA09-EF25-7657-F1C7-EB1BE5D10B61}"/>
              </a:ext>
            </a:extLst>
          </p:cNvPr>
          <p:cNvSpPr txBox="1"/>
          <p:nvPr/>
        </p:nvSpPr>
        <p:spPr>
          <a:xfrm>
            <a:off x="7140488" y="1575987"/>
            <a:ext cx="3044508"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EP: NIC 1 – Proc 2 NIC 1</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
        <p:nvSpPr>
          <p:cNvPr id="46" name="矩形 45">
            <a:extLst>
              <a:ext uri="{FF2B5EF4-FFF2-40B4-BE49-F238E27FC236}">
                <a16:creationId xmlns:a16="http://schemas.microsoft.com/office/drawing/2014/main" id="{C25D4F84-D7D7-133B-6485-6DB0642B7A07}"/>
              </a:ext>
            </a:extLst>
          </p:cNvPr>
          <p:cNvSpPr/>
          <p:nvPr/>
        </p:nvSpPr>
        <p:spPr>
          <a:xfrm>
            <a:off x="8075248" y="1964970"/>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47" name="矩形 46">
            <a:extLst>
              <a:ext uri="{FF2B5EF4-FFF2-40B4-BE49-F238E27FC236}">
                <a16:creationId xmlns:a16="http://schemas.microsoft.com/office/drawing/2014/main" id="{8498B565-DDF2-65CA-71ED-5F5BA892178A}"/>
              </a:ext>
            </a:extLst>
          </p:cNvPr>
          <p:cNvSpPr/>
          <p:nvPr/>
        </p:nvSpPr>
        <p:spPr>
          <a:xfrm>
            <a:off x="8864293" y="1967186"/>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49" name="矩形 48">
            <a:extLst>
              <a:ext uri="{FF2B5EF4-FFF2-40B4-BE49-F238E27FC236}">
                <a16:creationId xmlns:a16="http://schemas.microsoft.com/office/drawing/2014/main" id="{0D0A4521-27CD-21BA-6306-F422A1AD4A54}"/>
              </a:ext>
            </a:extLst>
          </p:cNvPr>
          <p:cNvSpPr/>
          <p:nvPr/>
        </p:nvSpPr>
        <p:spPr>
          <a:xfrm>
            <a:off x="7383710" y="1864687"/>
            <a:ext cx="3420789" cy="76814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Calibri" panose="020F0502020204030204" pitchFamily="34" charset="0"/>
              <a:cs typeface="Calibri" panose="020F0502020204030204" pitchFamily="34" charset="0"/>
            </a:endParaRPr>
          </a:p>
        </p:txBody>
      </p:sp>
      <p:sp>
        <p:nvSpPr>
          <p:cNvPr id="50" name="矩形 49">
            <a:extLst>
              <a:ext uri="{FF2B5EF4-FFF2-40B4-BE49-F238E27FC236}">
                <a16:creationId xmlns:a16="http://schemas.microsoft.com/office/drawing/2014/main" id="{533920BA-6051-E8A7-0E34-CF4AA6C9CFA9}"/>
              </a:ext>
            </a:extLst>
          </p:cNvPr>
          <p:cNvSpPr/>
          <p:nvPr/>
        </p:nvSpPr>
        <p:spPr>
          <a:xfrm>
            <a:off x="7480900" y="2161065"/>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51" name="文本框 50">
            <a:extLst>
              <a:ext uri="{FF2B5EF4-FFF2-40B4-BE49-F238E27FC236}">
                <a16:creationId xmlns:a16="http://schemas.microsoft.com/office/drawing/2014/main" id="{9565C1B6-013B-DBE5-FE19-DBF4ACD152AF}"/>
              </a:ext>
            </a:extLst>
          </p:cNvPr>
          <p:cNvSpPr txBox="1"/>
          <p:nvPr/>
        </p:nvSpPr>
        <p:spPr>
          <a:xfrm>
            <a:off x="7336583" y="1772082"/>
            <a:ext cx="2690224"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EP: NIC 3 – Proc 2 NIC 3</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
        <p:nvSpPr>
          <p:cNvPr id="52" name="矩形 51">
            <a:extLst>
              <a:ext uri="{FF2B5EF4-FFF2-40B4-BE49-F238E27FC236}">
                <a16:creationId xmlns:a16="http://schemas.microsoft.com/office/drawing/2014/main" id="{90433583-C743-C2A1-B809-E0ECB5FE8601}"/>
              </a:ext>
            </a:extLst>
          </p:cNvPr>
          <p:cNvSpPr/>
          <p:nvPr/>
        </p:nvSpPr>
        <p:spPr>
          <a:xfrm>
            <a:off x="8271343" y="2161065"/>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53" name="矩形 52">
            <a:extLst>
              <a:ext uri="{FF2B5EF4-FFF2-40B4-BE49-F238E27FC236}">
                <a16:creationId xmlns:a16="http://schemas.microsoft.com/office/drawing/2014/main" id="{A9DF587C-F17B-8909-03E4-AA01916CD948}"/>
              </a:ext>
            </a:extLst>
          </p:cNvPr>
          <p:cNvSpPr/>
          <p:nvPr/>
        </p:nvSpPr>
        <p:spPr>
          <a:xfrm>
            <a:off x="9060388" y="2163281"/>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55" name="矩形 54">
            <a:extLst>
              <a:ext uri="{FF2B5EF4-FFF2-40B4-BE49-F238E27FC236}">
                <a16:creationId xmlns:a16="http://schemas.microsoft.com/office/drawing/2014/main" id="{E1D78001-41D1-CD69-D755-61AB9DAE4FEE}"/>
              </a:ext>
            </a:extLst>
          </p:cNvPr>
          <p:cNvSpPr/>
          <p:nvPr/>
        </p:nvSpPr>
        <p:spPr>
          <a:xfrm>
            <a:off x="8271343" y="2161065"/>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56" name="矩形 55">
            <a:extLst>
              <a:ext uri="{FF2B5EF4-FFF2-40B4-BE49-F238E27FC236}">
                <a16:creationId xmlns:a16="http://schemas.microsoft.com/office/drawing/2014/main" id="{E8D823D0-02D9-74B3-36DE-D7E7A8973256}"/>
              </a:ext>
            </a:extLst>
          </p:cNvPr>
          <p:cNvSpPr/>
          <p:nvPr/>
        </p:nvSpPr>
        <p:spPr>
          <a:xfrm>
            <a:off x="9060388" y="2163281"/>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57" name="矩形 56">
            <a:extLst>
              <a:ext uri="{FF2B5EF4-FFF2-40B4-BE49-F238E27FC236}">
                <a16:creationId xmlns:a16="http://schemas.microsoft.com/office/drawing/2014/main" id="{F4C43925-455F-FF43-49E0-8A7768F17167}"/>
              </a:ext>
            </a:extLst>
          </p:cNvPr>
          <p:cNvSpPr/>
          <p:nvPr/>
        </p:nvSpPr>
        <p:spPr>
          <a:xfrm>
            <a:off x="7579805" y="2060781"/>
            <a:ext cx="3405291" cy="76814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Calibri" panose="020F0502020204030204" pitchFamily="34" charset="0"/>
              <a:cs typeface="Calibri" panose="020F0502020204030204" pitchFamily="34" charset="0"/>
            </a:endParaRPr>
          </a:p>
        </p:txBody>
      </p:sp>
      <p:sp>
        <p:nvSpPr>
          <p:cNvPr id="58" name="矩形 57">
            <a:extLst>
              <a:ext uri="{FF2B5EF4-FFF2-40B4-BE49-F238E27FC236}">
                <a16:creationId xmlns:a16="http://schemas.microsoft.com/office/drawing/2014/main" id="{6FA59099-7742-C990-DF3E-293CBA6C5B5E}"/>
              </a:ext>
            </a:extLst>
          </p:cNvPr>
          <p:cNvSpPr/>
          <p:nvPr/>
        </p:nvSpPr>
        <p:spPr>
          <a:xfrm>
            <a:off x="7676995" y="2357160"/>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59" name="文本框 58">
            <a:extLst>
              <a:ext uri="{FF2B5EF4-FFF2-40B4-BE49-F238E27FC236}">
                <a16:creationId xmlns:a16="http://schemas.microsoft.com/office/drawing/2014/main" id="{466170FC-6EAE-7F68-99B0-6CE7517D28DD}"/>
              </a:ext>
            </a:extLst>
          </p:cNvPr>
          <p:cNvSpPr txBox="1"/>
          <p:nvPr/>
        </p:nvSpPr>
        <p:spPr>
          <a:xfrm>
            <a:off x="7532677" y="1968177"/>
            <a:ext cx="3144413"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EP: NIC 2 – Proc 2 NIC 2</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
        <p:nvSpPr>
          <p:cNvPr id="60" name="矩形 59">
            <a:extLst>
              <a:ext uri="{FF2B5EF4-FFF2-40B4-BE49-F238E27FC236}">
                <a16:creationId xmlns:a16="http://schemas.microsoft.com/office/drawing/2014/main" id="{CCD8DC74-1E2E-7975-A3A3-55ADC9C0A1EB}"/>
              </a:ext>
            </a:extLst>
          </p:cNvPr>
          <p:cNvSpPr/>
          <p:nvPr/>
        </p:nvSpPr>
        <p:spPr>
          <a:xfrm>
            <a:off x="8467438" y="2357160"/>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61" name="矩形 60">
            <a:extLst>
              <a:ext uri="{FF2B5EF4-FFF2-40B4-BE49-F238E27FC236}">
                <a16:creationId xmlns:a16="http://schemas.microsoft.com/office/drawing/2014/main" id="{1EF1DAA6-D024-7E49-61F0-8AB9C3D6BA6E}"/>
              </a:ext>
            </a:extLst>
          </p:cNvPr>
          <p:cNvSpPr/>
          <p:nvPr/>
        </p:nvSpPr>
        <p:spPr>
          <a:xfrm>
            <a:off x="9256483" y="2359376"/>
            <a:ext cx="671420" cy="412996"/>
          </a:xfrm>
          <a:prstGeom prst="rect">
            <a:avLst/>
          </a:prstGeom>
          <a:solidFill>
            <a:schemeClr val="accent3">
              <a:lumMod val="20000"/>
              <a:lumOff val="80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sz="2000" dirty="0">
                <a:solidFill>
                  <a:schemeClr val="tx1"/>
                </a:solidFill>
                <a:latin typeface="Consolas" panose="020B0609020204030204" pitchFamily="49" charset="0"/>
              </a:rPr>
              <a:t>QP</a:t>
            </a:r>
            <a:endParaRPr lang="zh-CN" altLang="en-US" sz="2000" dirty="0">
              <a:solidFill>
                <a:schemeClr val="tx1"/>
              </a:solidFill>
              <a:latin typeface="Calibri" panose="020F0502020204030204" pitchFamily="34" charset="0"/>
              <a:cs typeface="Calibri" panose="020F0502020204030204" pitchFamily="34" charset="0"/>
            </a:endParaRPr>
          </a:p>
        </p:txBody>
      </p:sp>
      <p:sp>
        <p:nvSpPr>
          <p:cNvPr id="104" name="文本框 103">
            <a:extLst>
              <a:ext uri="{FF2B5EF4-FFF2-40B4-BE49-F238E27FC236}">
                <a16:creationId xmlns:a16="http://schemas.microsoft.com/office/drawing/2014/main" id="{28954E6E-2E51-990A-03AD-F095B47E018F}"/>
              </a:ext>
            </a:extLst>
          </p:cNvPr>
          <p:cNvSpPr txBox="1"/>
          <p:nvPr/>
        </p:nvSpPr>
        <p:spPr>
          <a:xfrm>
            <a:off x="9914984" y="2394741"/>
            <a:ext cx="1151074" cy="338554"/>
          </a:xfrm>
          <a:prstGeom prst="rect">
            <a:avLst/>
          </a:prstGeom>
          <a:noFill/>
        </p:spPr>
        <p:txBody>
          <a:bodyPr wrap="square">
            <a:spAutoFit/>
          </a:bodyPr>
          <a:lstStyle/>
          <a:p>
            <a:r>
              <a:rPr lang="en-US" altLang="zh-CN" sz="1600" b="1" dirty="0">
                <a:solidFill>
                  <a:schemeClr val="accent6"/>
                </a:solidFill>
                <a:latin typeface="微软雅黑" panose="020B0503020204020204" pitchFamily="34" charset="-122"/>
                <a:ea typeface="微软雅黑" panose="020B0503020204020204" pitchFamily="34" charset="-122"/>
              </a:rPr>
              <a:t>READY</a:t>
            </a:r>
            <a:endParaRPr lang="zh-CN" altLang="en-US" sz="1600" dirty="0">
              <a:solidFill>
                <a:schemeClr val="accent6"/>
              </a:solidFill>
            </a:endParaRPr>
          </a:p>
        </p:txBody>
      </p:sp>
      <p:sp>
        <p:nvSpPr>
          <p:cNvPr id="32" name="矩形 31">
            <a:extLst>
              <a:ext uri="{FF2B5EF4-FFF2-40B4-BE49-F238E27FC236}">
                <a16:creationId xmlns:a16="http://schemas.microsoft.com/office/drawing/2014/main" id="{2D36CF7D-4608-B566-F027-15EBCF247895}"/>
              </a:ext>
            </a:extLst>
          </p:cNvPr>
          <p:cNvSpPr/>
          <p:nvPr/>
        </p:nvSpPr>
        <p:spPr>
          <a:xfrm>
            <a:off x="994006" y="3464844"/>
            <a:ext cx="1960016"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35" name="矩形: 圆角 47">
            <a:extLst>
              <a:ext uri="{FF2B5EF4-FFF2-40B4-BE49-F238E27FC236}">
                <a16:creationId xmlns:a16="http://schemas.microsoft.com/office/drawing/2014/main" id="{4006E35C-B28B-AE06-80D4-5E7C5101B4E1}"/>
              </a:ext>
            </a:extLst>
          </p:cNvPr>
          <p:cNvSpPr/>
          <p:nvPr/>
        </p:nvSpPr>
        <p:spPr>
          <a:xfrm rot="16200000">
            <a:off x="834797" y="3911690"/>
            <a:ext cx="985574" cy="351859"/>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NIC1</a:t>
            </a:r>
            <a:endParaRPr lang="zh-CN" altLang="en-US" sz="2400" dirty="0">
              <a:latin typeface="Calibri" panose="020F0502020204030204" pitchFamily="34" charset="0"/>
              <a:cs typeface="Calibri" panose="020F0502020204030204" pitchFamily="34" charset="0"/>
            </a:endParaRPr>
          </a:p>
        </p:txBody>
      </p:sp>
      <p:sp>
        <p:nvSpPr>
          <p:cNvPr id="36" name="矩形: 圆角 47">
            <a:extLst>
              <a:ext uri="{FF2B5EF4-FFF2-40B4-BE49-F238E27FC236}">
                <a16:creationId xmlns:a16="http://schemas.microsoft.com/office/drawing/2014/main" id="{2E299982-99CF-442F-7934-F424E65A0726}"/>
              </a:ext>
            </a:extLst>
          </p:cNvPr>
          <p:cNvSpPr/>
          <p:nvPr/>
        </p:nvSpPr>
        <p:spPr>
          <a:xfrm rot="16200000">
            <a:off x="1268348" y="3911691"/>
            <a:ext cx="985577" cy="351861"/>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NIC2</a:t>
            </a:r>
            <a:endParaRPr lang="zh-CN" altLang="en-US" sz="2400" dirty="0">
              <a:latin typeface="Calibri" panose="020F0502020204030204" pitchFamily="34" charset="0"/>
              <a:cs typeface="Calibri" panose="020F0502020204030204" pitchFamily="34" charset="0"/>
            </a:endParaRPr>
          </a:p>
        </p:txBody>
      </p:sp>
      <p:sp>
        <p:nvSpPr>
          <p:cNvPr id="37" name="矩形: 圆角 47">
            <a:extLst>
              <a:ext uri="{FF2B5EF4-FFF2-40B4-BE49-F238E27FC236}">
                <a16:creationId xmlns:a16="http://schemas.microsoft.com/office/drawing/2014/main" id="{ECF3272C-0762-EEF8-F5D6-DC432DD4EA70}"/>
              </a:ext>
            </a:extLst>
          </p:cNvPr>
          <p:cNvSpPr/>
          <p:nvPr/>
        </p:nvSpPr>
        <p:spPr>
          <a:xfrm rot="16200000">
            <a:off x="2132268" y="3931844"/>
            <a:ext cx="985574" cy="351859"/>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NIC4</a:t>
            </a:r>
            <a:endParaRPr lang="zh-CN" altLang="en-US" sz="2400" dirty="0">
              <a:latin typeface="Calibri" panose="020F0502020204030204" pitchFamily="34" charset="0"/>
              <a:cs typeface="Calibri" panose="020F0502020204030204" pitchFamily="34" charset="0"/>
            </a:endParaRPr>
          </a:p>
        </p:txBody>
      </p:sp>
      <p:sp>
        <p:nvSpPr>
          <p:cNvPr id="38" name="矩形: 圆角 47">
            <a:extLst>
              <a:ext uri="{FF2B5EF4-FFF2-40B4-BE49-F238E27FC236}">
                <a16:creationId xmlns:a16="http://schemas.microsoft.com/office/drawing/2014/main" id="{E873A3C2-7AB9-2394-DD70-485F73A9E566}"/>
              </a:ext>
            </a:extLst>
          </p:cNvPr>
          <p:cNvSpPr/>
          <p:nvPr/>
        </p:nvSpPr>
        <p:spPr>
          <a:xfrm rot="16200000">
            <a:off x="1700307" y="3921556"/>
            <a:ext cx="985577" cy="351861"/>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NIC3</a:t>
            </a:r>
            <a:endParaRPr lang="zh-CN" altLang="en-US" sz="2400" dirty="0">
              <a:latin typeface="Calibri" panose="020F0502020204030204" pitchFamily="34" charset="0"/>
              <a:cs typeface="Calibri" panose="020F0502020204030204" pitchFamily="34" charset="0"/>
            </a:endParaRPr>
          </a:p>
        </p:txBody>
      </p:sp>
      <p:sp>
        <p:nvSpPr>
          <p:cNvPr id="41" name="矩形 40">
            <a:extLst>
              <a:ext uri="{FF2B5EF4-FFF2-40B4-BE49-F238E27FC236}">
                <a16:creationId xmlns:a16="http://schemas.microsoft.com/office/drawing/2014/main" id="{AA70C02D-C3F6-7784-6889-2AB8043E8D8F}"/>
              </a:ext>
            </a:extLst>
          </p:cNvPr>
          <p:cNvSpPr/>
          <p:nvPr/>
        </p:nvSpPr>
        <p:spPr>
          <a:xfrm>
            <a:off x="3429133" y="3476758"/>
            <a:ext cx="1960016"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42" name="矩形: 圆角 47">
            <a:extLst>
              <a:ext uri="{FF2B5EF4-FFF2-40B4-BE49-F238E27FC236}">
                <a16:creationId xmlns:a16="http://schemas.microsoft.com/office/drawing/2014/main" id="{5A3A606A-54F2-6333-A962-DC446767F200}"/>
              </a:ext>
            </a:extLst>
          </p:cNvPr>
          <p:cNvSpPr/>
          <p:nvPr/>
        </p:nvSpPr>
        <p:spPr>
          <a:xfrm rot="16200000">
            <a:off x="3269925" y="3923604"/>
            <a:ext cx="985574" cy="351859"/>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NIC1</a:t>
            </a:r>
            <a:endParaRPr lang="zh-CN" altLang="en-US" sz="2400" dirty="0">
              <a:latin typeface="Calibri" panose="020F0502020204030204" pitchFamily="34" charset="0"/>
              <a:cs typeface="Calibri" panose="020F0502020204030204" pitchFamily="34" charset="0"/>
            </a:endParaRPr>
          </a:p>
        </p:txBody>
      </p:sp>
      <p:sp>
        <p:nvSpPr>
          <p:cNvPr id="43" name="矩形: 圆角 47">
            <a:extLst>
              <a:ext uri="{FF2B5EF4-FFF2-40B4-BE49-F238E27FC236}">
                <a16:creationId xmlns:a16="http://schemas.microsoft.com/office/drawing/2014/main" id="{44CC72EC-F0AD-2A19-0005-3D0EC9FF77E8}"/>
              </a:ext>
            </a:extLst>
          </p:cNvPr>
          <p:cNvSpPr/>
          <p:nvPr/>
        </p:nvSpPr>
        <p:spPr>
          <a:xfrm rot="16200000">
            <a:off x="3703475" y="3923606"/>
            <a:ext cx="985577" cy="351861"/>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NIC2</a:t>
            </a:r>
            <a:endParaRPr lang="zh-CN" altLang="en-US" sz="2400" dirty="0">
              <a:latin typeface="Calibri" panose="020F0502020204030204" pitchFamily="34" charset="0"/>
              <a:cs typeface="Calibri" panose="020F0502020204030204" pitchFamily="34" charset="0"/>
            </a:endParaRPr>
          </a:p>
        </p:txBody>
      </p:sp>
      <p:sp>
        <p:nvSpPr>
          <p:cNvPr id="45" name="矩形: 圆角 47">
            <a:extLst>
              <a:ext uri="{FF2B5EF4-FFF2-40B4-BE49-F238E27FC236}">
                <a16:creationId xmlns:a16="http://schemas.microsoft.com/office/drawing/2014/main" id="{74BE236E-2F78-74FF-BEB3-A7F881051B1F}"/>
              </a:ext>
            </a:extLst>
          </p:cNvPr>
          <p:cNvSpPr/>
          <p:nvPr/>
        </p:nvSpPr>
        <p:spPr>
          <a:xfrm rot="16200000">
            <a:off x="4567395" y="3943758"/>
            <a:ext cx="985574" cy="351859"/>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NIC4</a:t>
            </a:r>
            <a:endParaRPr lang="zh-CN" altLang="en-US" sz="2400" dirty="0">
              <a:latin typeface="Calibri" panose="020F0502020204030204" pitchFamily="34" charset="0"/>
              <a:cs typeface="Calibri" panose="020F0502020204030204" pitchFamily="34" charset="0"/>
            </a:endParaRPr>
          </a:p>
        </p:txBody>
      </p:sp>
      <p:sp>
        <p:nvSpPr>
          <p:cNvPr id="48" name="矩形: 圆角 47">
            <a:extLst>
              <a:ext uri="{FF2B5EF4-FFF2-40B4-BE49-F238E27FC236}">
                <a16:creationId xmlns:a16="http://schemas.microsoft.com/office/drawing/2014/main" id="{CA84C910-DF06-9F77-F3FD-43596E7E0828}"/>
              </a:ext>
            </a:extLst>
          </p:cNvPr>
          <p:cNvSpPr/>
          <p:nvPr/>
        </p:nvSpPr>
        <p:spPr>
          <a:xfrm rot="16200000">
            <a:off x="4135434" y="3933471"/>
            <a:ext cx="985577" cy="351861"/>
          </a:xfrm>
          <a:prstGeom prst="round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NIC3</a:t>
            </a:r>
            <a:endParaRPr lang="zh-CN" altLang="en-US" sz="2400" dirty="0">
              <a:latin typeface="Calibri" panose="020F0502020204030204" pitchFamily="34" charset="0"/>
              <a:cs typeface="Calibri" panose="020F0502020204030204" pitchFamily="34" charset="0"/>
            </a:endParaRPr>
          </a:p>
        </p:txBody>
      </p:sp>
      <p:sp>
        <p:nvSpPr>
          <p:cNvPr id="54" name="矩形: 圆角 47">
            <a:extLst>
              <a:ext uri="{FF2B5EF4-FFF2-40B4-BE49-F238E27FC236}">
                <a16:creationId xmlns:a16="http://schemas.microsoft.com/office/drawing/2014/main" id="{BC304EA7-D94C-1785-FCD8-87CCAC03ABB5}"/>
              </a:ext>
            </a:extLst>
          </p:cNvPr>
          <p:cNvSpPr/>
          <p:nvPr/>
        </p:nvSpPr>
        <p:spPr>
          <a:xfrm>
            <a:off x="972226" y="5540726"/>
            <a:ext cx="4415207" cy="43829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b="1" dirty="0">
                <a:latin typeface="Calibri" panose="020F0502020204030204" pitchFamily="34" charset="0"/>
                <a:ea typeface="Calibri" panose="020F0502020204030204" pitchFamily="34" charset="0"/>
                <a:cs typeface="Calibri" panose="020F0502020204030204" pitchFamily="34" charset="0"/>
              </a:rPr>
              <a:t>RDMA Switches</a:t>
            </a:r>
            <a:endParaRPr lang="zh-CN" altLang="en-US" sz="2000" b="1" dirty="0">
              <a:latin typeface="Calibri" panose="020F0502020204030204" pitchFamily="34" charset="0"/>
              <a:cs typeface="Calibri" panose="020F0502020204030204" pitchFamily="34" charset="0"/>
            </a:endParaRPr>
          </a:p>
        </p:txBody>
      </p:sp>
      <p:sp>
        <p:nvSpPr>
          <p:cNvPr id="62" name="箭头: 上下 61">
            <a:extLst>
              <a:ext uri="{FF2B5EF4-FFF2-40B4-BE49-F238E27FC236}">
                <a16:creationId xmlns:a16="http://schemas.microsoft.com/office/drawing/2014/main" id="{D27278CB-E3DC-7A73-7784-C60F59EC2246}"/>
              </a:ext>
            </a:extLst>
          </p:cNvPr>
          <p:cNvSpPr/>
          <p:nvPr/>
        </p:nvSpPr>
        <p:spPr>
          <a:xfrm>
            <a:off x="4538961" y="4591914"/>
            <a:ext cx="192254" cy="933269"/>
          </a:xfrm>
          <a:prstGeom prst="upDownArrow">
            <a:avLst/>
          </a:prstGeom>
          <a:solidFill>
            <a:schemeClr val="accent3">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66" name="箭头: 上下 61">
            <a:extLst>
              <a:ext uri="{FF2B5EF4-FFF2-40B4-BE49-F238E27FC236}">
                <a16:creationId xmlns:a16="http://schemas.microsoft.com/office/drawing/2014/main" id="{50B6DCF6-9875-05D0-5170-51241F6F2970}"/>
              </a:ext>
            </a:extLst>
          </p:cNvPr>
          <p:cNvSpPr/>
          <p:nvPr/>
        </p:nvSpPr>
        <p:spPr>
          <a:xfrm>
            <a:off x="4093250" y="4596670"/>
            <a:ext cx="192254" cy="933269"/>
          </a:xfrm>
          <a:prstGeom prst="upDownArrow">
            <a:avLst/>
          </a:prstGeom>
          <a:solidFill>
            <a:schemeClr val="accent2">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67" name="箭头: 上下 61">
            <a:extLst>
              <a:ext uri="{FF2B5EF4-FFF2-40B4-BE49-F238E27FC236}">
                <a16:creationId xmlns:a16="http://schemas.microsoft.com/office/drawing/2014/main" id="{81769F70-C40E-3EB3-7E00-73BAFBEE474B}"/>
              </a:ext>
            </a:extLst>
          </p:cNvPr>
          <p:cNvSpPr/>
          <p:nvPr/>
        </p:nvSpPr>
        <p:spPr>
          <a:xfrm>
            <a:off x="2112069" y="4602700"/>
            <a:ext cx="192254" cy="933269"/>
          </a:xfrm>
          <a:prstGeom prst="upDownArrow">
            <a:avLst/>
          </a:prstGeom>
          <a:solidFill>
            <a:schemeClr val="accent3">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69" name="箭头: 上下 61">
            <a:extLst>
              <a:ext uri="{FF2B5EF4-FFF2-40B4-BE49-F238E27FC236}">
                <a16:creationId xmlns:a16="http://schemas.microsoft.com/office/drawing/2014/main" id="{88751933-4212-7245-9BB8-CB85F3441B3D}"/>
              </a:ext>
            </a:extLst>
          </p:cNvPr>
          <p:cNvSpPr/>
          <p:nvPr/>
        </p:nvSpPr>
        <p:spPr>
          <a:xfrm>
            <a:off x="1666357" y="4607457"/>
            <a:ext cx="192254" cy="933269"/>
          </a:xfrm>
          <a:prstGeom prst="upDownArrow">
            <a:avLst/>
          </a:prstGeom>
          <a:solidFill>
            <a:schemeClr val="accent2">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70" name="箭头: 上下 61">
            <a:extLst>
              <a:ext uri="{FF2B5EF4-FFF2-40B4-BE49-F238E27FC236}">
                <a16:creationId xmlns:a16="http://schemas.microsoft.com/office/drawing/2014/main" id="{040A38CF-1A10-1CE4-A5CA-18CB971FB04D}"/>
              </a:ext>
            </a:extLst>
          </p:cNvPr>
          <p:cNvSpPr/>
          <p:nvPr/>
        </p:nvSpPr>
        <p:spPr>
          <a:xfrm>
            <a:off x="1219630" y="4599775"/>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71" name="箭头: 上下 61">
            <a:extLst>
              <a:ext uri="{FF2B5EF4-FFF2-40B4-BE49-F238E27FC236}">
                <a16:creationId xmlns:a16="http://schemas.microsoft.com/office/drawing/2014/main" id="{3C2294EF-86F3-79F8-6890-20C300766C11}"/>
              </a:ext>
            </a:extLst>
          </p:cNvPr>
          <p:cNvSpPr/>
          <p:nvPr/>
        </p:nvSpPr>
        <p:spPr>
          <a:xfrm>
            <a:off x="2522728" y="4602700"/>
            <a:ext cx="192254" cy="933269"/>
          </a:xfrm>
          <a:prstGeom prst="upDownArrow">
            <a:avLst/>
          </a:prstGeom>
          <a:solidFill>
            <a:schemeClr val="accent6">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73" name="箭头: 上下 61">
            <a:extLst>
              <a:ext uri="{FF2B5EF4-FFF2-40B4-BE49-F238E27FC236}">
                <a16:creationId xmlns:a16="http://schemas.microsoft.com/office/drawing/2014/main" id="{712DADBF-3C26-7173-A533-C16D059FD7D1}"/>
              </a:ext>
            </a:extLst>
          </p:cNvPr>
          <p:cNvSpPr/>
          <p:nvPr/>
        </p:nvSpPr>
        <p:spPr>
          <a:xfrm>
            <a:off x="3652595" y="4591129"/>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76" name="箭头: 上下 61">
            <a:extLst>
              <a:ext uri="{FF2B5EF4-FFF2-40B4-BE49-F238E27FC236}">
                <a16:creationId xmlns:a16="http://schemas.microsoft.com/office/drawing/2014/main" id="{B76AE2CE-90C6-3335-3F38-617DA5DDD396}"/>
              </a:ext>
            </a:extLst>
          </p:cNvPr>
          <p:cNvSpPr/>
          <p:nvPr/>
        </p:nvSpPr>
        <p:spPr>
          <a:xfrm>
            <a:off x="4955693" y="4594054"/>
            <a:ext cx="192254" cy="933269"/>
          </a:xfrm>
          <a:prstGeom prst="upDownArrow">
            <a:avLst/>
          </a:prstGeom>
          <a:solidFill>
            <a:schemeClr val="accent6">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77" name="乘号 76">
            <a:extLst>
              <a:ext uri="{FF2B5EF4-FFF2-40B4-BE49-F238E27FC236}">
                <a16:creationId xmlns:a16="http://schemas.microsoft.com/office/drawing/2014/main" id="{337B381F-F59F-8F60-B43B-96C6A6E34753}"/>
              </a:ext>
            </a:extLst>
          </p:cNvPr>
          <p:cNvSpPr/>
          <p:nvPr/>
        </p:nvSpPr>
        <p:spPr>
          <a:xfrm>
            <a:off x="3876913" y="4761845"/>
            <a:ext cx="638699" cy="632045"/>
          </a:xfrm>
          <a:prstGeom prst="mathMultiply">
            <a:avLst>
              <a:gd name="adj1" fmla="val 15657"/>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文本框 77">
            <a:extLst>
              <a:ext uri="{FF2B5EF4-FFF2-40B4-BE49-F238E27FC236}">
                <a16:creationId xmlns:a16="http://schemas.microsoft.com/office/drawing/2014/main" id="{D8B47D27-D7C4-F455-77FB-820FFF11BD84}"/>
              </a:ext>
            </a:extLst>
          </p:cNvPr>
          <p:cNvSpPr txBox="1"/>
          <p:nvPr/>
        </p:nvSpPr>
        <p:spPr>
          <a:xfrm>
            <a:off x="1370528" y="3099974"/>
            <a:ext cx="1206971"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Process 1</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
        <p:nvSpPr>
          <p:cNvPr id="79" name="文本框 78">
            <a:extLst>
              <a:ext uri="{FF2B5EF4-FFF2-40B4-BE49-F238E27FC236}">
                <a16:creationId xmlns:a16="http://schemas.microsoft.com/office/drawing/2014/main" id="{1DB2E042-ABB7-1D42-23A6-984CFBD4B567}"/>
              </a:ext>
            </a:extLst>
          </p:cNvPr>
          <p:cNvSpPr txBox="1"/>
          <p:nvPr/>
        </p:nvSpPr>
        <p:spPr>
          <a:xfrm>
            <a:off x="3811111" y="3128732"/>
            <a:ext cx="1206971"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Process 2</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cxnSp>
        <p:nvCxnSpPr>
          <p:cNvPr id="84" name="直接连接符 83">
            <a:extLst>
              <a:ext uri="{FF2B5EF4-FFF2-40B4-BE49-F238E27FC236}">
                <a16:creationId xmlns:a16="http://schemas.microsoft.com/office/drawing/2014/main" id="{F6F045BE-1D97-2D77-E03E-08DA8339329A}"/>
              </a:ext>
            </a:extLst>
          </p:cNvPr>
          <p:cNvCxnSpPr>
            <a:cxnSpLocks/>
          </p:cNvCxnSpPr>
          <p:nvPr/>
        </p:nvCxnSpPr>
        <p:spPr>
          <a:xfrm>
            <a:off x="1749425" y="5742443"/>
            <a:ext cx="290036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5" name="直接连接符 84">
            <a:extLst>
              <a:ext uri="{FF2B5EF4-FFF2-40B4-BE49-F238E27FC236}">
                <a16:creationId xmlns:a16="http://schemas.microsoft.com/office/drawing/2014/main" id="{0108A576-478E-777E-FD6F-F2AAFD04756A}"/>
              </a:ext>
            </a:extLst>
          </p:cNvPr>
          <p:cNvCxnSpPr>
            <a:cxnSpLocks/>
          </p:cNvCxnSpPr>
          <p:nvPr/>
        </p:nvCxnSpPr>
        <p:spPr>
          <a:xfrm>
            <a:off x="1769116" y="4120722"/>
            <a:ext cx="0" cy="162613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6" name="直接连接符 85">
            <a:extLst>
              <a:ext uri="{FF2B5EF4-FFF2-40B4-BE49-F238E27FC236}">
                <a16:creationId xmlns:a16="http://schemas.microsoft.com/office/drawing/2014/main" id="{3D81B835-7FC7-432E-38E1-25F29C96FD02}"/>
              </a:ext>
            </a:extLst>
          </p:cNvPr>
          <p:cNvCxnSpPr>
            <a:cxnSpLocks/>
          </p:cNvCxnSpPr>
          <p:nvPr/>
        </p:nvCxnSpPr>
        <p:spPr>
          <a:xfrm>
            <a:off x="4629980" y="4129450"/>
            <a:ext cx="0" cy="161951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内容占位符 2">
            <a:extLst>
              <a:ext uri="{FF2B5EF4-FFF2-40B4-BE49-F238E27FC236}">
                <a16:creationId xmlns:a16="http://schemas.microsoft.com/office/drawing/2014/main" id="{943A86EE-61A1-204E-B818-BDF4FD3CE6A8}"/>
              </a:ext>
            </a:extLst>
          </p:cNvPr>
          <p:cNvSpPr txBox="1">
            <a:spLocks/>
          </p:cNvSpPr>
          <p:nvPr/>
        </p:nvSpPr>
        <p:spPr>
          <a:xfrm>
            <a:off x="5902799" y="3303240"/>
            <a:ext cx="5257801" cy="2133936"/>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1000"/>
              </a:spcAft>
              <a:buClr>
                <a:srgbClr val="002060"/>
              </a:buClr>
              <a:buFont typeface="新宋体" panose="02010609030101010101" pitchFamily="49" charset="-122"/>
              <a:buNone/>
              <a:defRPr sz="2400" b="1" kern="1200" baseline="0">
                <a:solidFill>
                  <a:schemeClr val="accent5">
                    <a:lumMod val="75000"/>
                  </a:schemeClr>
                </a:solidFill>
                <a:latin typeface="微软雅黑" panose="020B0503020204020204" pitchFamily="34" charset="-122"/>
                <a:ea typeface="微软雅黑" panose="020B0503020204020204" pitchFamily="34" charset="-122"/>
                <a:cs typeface="+mn-cs"/>
              </a:defRPr>
            </a:lvl1pPr>
            <a:lvl2pPr marL="360000" indent="-360000" algn="l" defTabSz="914400" rtl="0" eaLnBrk="1" latinLnBrk="0" hangingPunct="1">
              <a:lnSpc>
                <a:spcPct val="100000"/>
              </a:lnSpc>
              <a:spcBef>
                <a:spcPts val="500"/>
              </a:spcBef>
              <a:spcAft>
                <a:spcPts val="500"/>
              </a:spcAft>
              <a:buClr>
                <a:schemeClr val="accent5">
                  <a:lumMod val="50000"/>
                </a:schemeClr>
              </a:buClr>
              <a:buFont typeface="新宋体" panose="02010609030101010101" pitchFamily="49" charset="-122"/>
              <a:buChar char="◎"/>
              <a:defRPr sz="2400" kern="1200" baseline="0">
                <a:solidFill>
                  <a:schemeClr val="tx1"/>
                </a:solidFill>
                <a:latin typeface="微软雅黑" panose="020B0503020204020204" pitchFamily="34" charset="-122"/>
                <a:ea typeface="微软雅黑" panose="020B0503020204020204" pitchFamily="34" charset="-122"/>
                <a:cs typeface="+mn-cs"/>
              </a:defRPr>
            </a:lvl2pPr>
            <a:lvl3pPr marL="1044000" indent="-288000" algn="l" defTabSz="914400" rtl="0" eaLnBrk="1" latinLnBrk="0" hangingPunct="1">
              <a:lnSpc>
                <a:spcPct val="125000"/>
              </a:lnSpc>
              <a:spcBef>
                <a:spcPts val="500"/>
              </a:spcBef>
              <a:buFont typeface="Wingdings" panose="05000000000000000000" pitchFamily="2" charset="2"/>
              <a:buChar char="l"/>
              <a:defRPr sz="3200" kern="1200" baseline="0">
                <a:solidFill>
                  <a:schemeClr val="tx1"/>
                </a:solidFill>
                <a:latin typeface="微软雅黑" panose="020B0503020204020204" pitchFamily="34" charset="-122"/>
                <a:ea typeface="微软雅黑" panose="020B0503020204020204" pitchFamily="34" charset="-122"/>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Link-Level Resilience</a:t>
            </a:r>
          </a:p>
          <a:p>
            <a:pPr lvl="1"/>
            <a:r>
              <a:rPr lang="en-US" altLang="zh-CN" dirty="0"/>
              <a:t>Detect </a:t>
            </a:r>
            <a:r>
              <a:rPr lang="en-US" altLang="zh-CN" dirty="0">
                <a:solidFill>
                  <a:srgbClr val="C00000"/>
                </a:solidFill>
              </a:rPr>
              <a:t>failed</a:t>
            </a:r>
            <a:r>
              <a:rPr lang="en-US" altLang="zh-CN" dirty="0"/>
              <a:t>/</a:t>
            </a:r>
            <a:r>
              <a:rPr lang="en-US" altLang="zh-CN" dirty="0">
                <a:solidFill>
                  <a:schemeClr val="accent5">
                    <a:lumMod val="75000"/>
                  </a:schemeClr>
                </a:solidFill>
              </a:rPr>
              <a:t>unstable</a:t>
            </a:r>
            <a:r>
              <a:rPr lang="en-US" altLang="zh-CN" dirty="0"/>
              <a:t> link: PAUSE, CLOSE or TERMINATE</a:t>
            </a:r>
          </a:p>
          <a:p>
            <a:pPr lvl="1"/>
            <a:r>
              <a:rPr lang="en-US" altLang="zh-CN" dirty="0"/>
              <a:t>Allow suboptimal path</a:t>
            </a:r>
          </a:p>
        </p:txBody>
      </p:sp>
    </p:spTree>
    <p:extLst>
      <p:ext uri="{BB962C8B-B14F-4D97-AF65-F5344CB8AC3E}">
        <p14:creationId xmlns:p14="http://schemas.microsoft.com/office/powerpoint/2010/main" val="8842910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DE58-62F1-6119-3EA7-1220C891B6AA}"/>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3C8B96A-84C7-9677-EA5F-D5D8E499B413}"/>
              </a:ext>
            </a:extLst>
          </p:cNvPr>
          <p:cNvSpPr>
            <a:spLocks noGrp="1"/>
          </p:cNvSpPr>
          <p:nvPr>
            <p:ph type="title"/>
          </p:nvPr>
        </p:nvSpPr>
        <p:spPr/>
        <p:txBody>
          <a:bodyPr/>
          <a:lstStyle/>
          <a:p>
            <a:r>
              <a:rPr lang="en-US" altLang="zh-CN" dirty="0"/>
              <a:t>Proactive Dual-Layer Resilience</a:t>
            </a:r>
            <a:endParaRPr lang="zh-CN" altLang="en-US" dirty="0"/>
          </a:p>
        </p:txBody>
      </p:sp>
      <p:sp>
        <p:nvSpPr>
          <p:cNvPr id="3" name="内容占位符 2">
            <a:extLst>
              <a:ext uri="{FF2B5EF4-FFF2-40B4-BE49-F238E27FC236}">
                <a16:creationId xmlns:a16="http://schemas.microsoft.com/office/drawing/2014/main" id="{3105BED9-197C-D03A-A820-C4F1CF90E3D2}"/>
              </a:ext>
            </a:extLst>
          </p:cNvPr>
          <p:cNvSpPr>
            <a:spLocks noGrp="1"/>
          </p:cNvSpPr>
          <p:nvPr>
            <p:ph idx="1"/>
          </p:nvPr>
        </p:nvSpPr>
        <p:spPr>
          <a:xfrm>
            <a:off x="468268" y="1456557"/>
            <a:ext cx="5515093" cy="5066302"/>
          </a:xfrm>
        </p:spPr>
        <p:txBody>
          <a:bodyPr>
            <a:normAutofit/>
          </a:bodyPr>
          <a:lstStyle/>
          <a:p>
            <a:r>
              <a:rPr lang="en-US" altLang="zh-CN" sz="2800" dirty="0"/>
              <a:t>Transport-Level Resilience</a:t>
            </a:r>
          </a:p>
          <a:p>
            <a:pPr lvl="1"/>
            <a:r>
              <a:rPr lang="en-US" altLang="zh-CN" sz="2400" dirty="0"/>
              <a:t>Transparent fallback to other transports </a:t>
            </a:r>
            <a:br>
              <a:rPr lang="en-US" altLang="zh-CN" sz="2400" dirty="0"/>
            </a:br>
            <a:r>
              <a:rPr lang="en-US" altLang="zh-CN" sz="2800" dirty="0">
                <a:solidFill>
                  <a:schemeClr val="accent5">
                    <a:lumMod val="75000"/>
                  </a:schemeClr>
                </a:solidFill>
              </a:rPr>
              <a:t>(e.g., RDMA→TCP)</a:t>
            </a:r>
            <a:endParaRPr lang="en-US" altLang="zh-CN" sz="2400" dirty="0"/>
          </a:p>
          <a:p>
            <a:pPr lvl="1"/>
            <a:r>
              <a:rPr lang="en-US" altLang="zh-CN" sz="2400" dirty="0"/>
              <a:t>Driven by Dynamic Per-Request Orchestration</a:t>
            </a:r>
          </a:p>
          <a:p>
            <a:endParaRPr lang="en-US" altLang="zh-CN" sz="2800" dirty="0"/>
          </a:p>
          <a:p>
            <a:r>
              <a:rPr lang="en-US" altLang="zh-CN" sz="2800" dirty="0"/>
              <a:t>Recovery</a:t>
            </a:r>
          </a:p>
          <a:p>
            <a:pPr lvl="1"/>
            <a:r>
              <a:rPr lang="en-US" altLang="zh-CN" sz="2400" dirty="0"/>
              <a:t>Transport/path will be reused after link recovery</a:t>
            </a:r>
          </a:p>
        </p:txBody>
      </p:sp>
      <p:sp>
        <p:nvSpPr>
          <p:cNvPr id="6" name="矩形 5">
            <a:extLst>
              <a:ext uri="{FF2B5EF4-FFF2-40B4-BE49-F238E27FC236}">
                <a16:creationId xmlns:a16="http://schemas.microsoft.com/office/drawing/2014/main" id="{4D23D03E-9BF6-064E-E35E-E160ACA4418E}"/>
              </a:ext>
            </a:extLst>
          </p:cNvPr>
          <p:cNvSpPr/>
          <p:nvPr/>
        </p:nvSpPr>
        <p:spPr>
          <a:xfrm>
            <a:off x="6891153" y="2216751"/>
            <a:ext cx="1960016"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7" name="矩形: 圆角 47">
            <a:extLst>
              <a:ext uri="{FF2B5EF4-FFF2-40B4-BE49-F238E27FC236}">
                <a16:creationId xmlns:a16="http://schemas.microsoft.com/office/drawing/2014/main" id="{F7FD162A-216C-9713-20C7-DE8F16130B12}"/>
              </a:ext>
            </a:extLst>
          </p:cNvPr>
          <p:cNvSpPr/>
          <p:nvPr/>
        </p:nvSpPr>
        <p:spPr>
          <a:xfrm rot="16200000">
            <a:off x="6731944" y="2663597"/>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8" name="矩形: 圆角 47">
            <a:extLst>
              <a:ext uri="{FF2B5EF4-FFF2-40B4-BE49-F238E27FC236}">
                <a16:creationId xmlns:a16="http://schemas.microsoft.com/office/drawing/2014/main" id="{0C783DCA-0457-7F78-CECB-C4FEF9C03E4E}"/>
              </a:ext>
            </a:extLst>
          </p:cNvPr>
          <p:cNvSpPr/>
          <p:nvPr/>
        </p:nvSpPr>
        <p:spPr>
          <a:xfrm rot="16200000">
            <a:off x="7165495" y="2663598"/>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9" name="矩形: 圆角 47">
            <a:extLst>
              <a:ext uri="{FF2B5EF4-FFF2-40B4-BE49-F238E27FC236}">
                <a16:creationId xmlns:a16="http://schemas.microsoft.com/office/drawing/2014/main" id="{5532E97F-6E93-6B50-B224-84803A60CBF8}"/>
              </a:ext>
            </a:extLst>
          </p:cNvPr>
          <p:cNvSpPr/>
          <p:nvPr/>
        </p:nvSpPr>
        <p:spPr>
          <a:xfrm rot="16200000">
            <a:off x="8029415" y="2683751"/>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0" name="矩形: 圆角 47">
            <a:extLst>
              <a:ext uri="{FF2B5EF4-FFF2-40B4-BE49-F238E27FC236}">
                <a16:creationId xmlns:a16="http://schemas.microsoft.com/office/drawing/2014/main" id="{CCE76C68-DCA7-31E2-FBB7-02BE271A68F6}"/>
              </a:ext>
            </a:extLst>
          </p:cNvPr>
          <p:cNvSpPr/>
          <p:nvPr/>
        </p:nvSpPr>
        <p:spPr>
          <a:xfrm rot="16200000">
            <a:off x="7597454" y="2673463"/>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1" name="矩形 10">
            <a:extLst>
              <a:ext uri="{FF2B5EF4-FFF2-40B4-BE49-F238E27FC236}">
                <a16:creationId xmlns:a16="http://schemas.microsoft.com/office/drawing/2014/main" id="{2D096A3D-0279-865D-32F1-E96AEE99984E}"/>
              </a:ext>
            </a:extLst>
          </p:cNvPr>
          <p:cNvSpPr/>
          <p:nvPr/>
        </p:nvSpPr>
        <p:spPr>
          <a:xfrm>
            <a:off x="9326280" y="2228665"/>
            <a:ext cx="1960016" cy="1227668"/>
          </a:xfrm>
          <a:prstGeom prst="rect">
            <a:avLst/>
          </a:prstGeom>
          <a:solidFill>
            <a:schemeClr val="accent4">
              <a:lumMod val="20000"/>
              <a:lumOff val="80000"/>
            </a:schemeClr>
          </a:solidFill>
          <a:ln w="12700" cmpd="sng">
            <a:solidFill>
              <a:schemeClr val="accent1">
                <a:shade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Calibri" panose="020F0502020204030204" pitchFamily="34" charset="0"/>
              <a:cs typeface="Calibri" panose="020F0502020204030204" pitchFamily="34" charset="0"/>
            </a:endParaRPr>
          </a:p>
        </p:txBody>
      </p:sp>
      <p:sp>
        <p:nvSpPr>
          <p:cNvPr id="12" name="矩形: 圆角 47">
            <a:extLst>
              <a:ext uri="{FF2B5EF4-FFF2-40B4-BE49-F238E27FC236}">
                <a16:creationId xmlns:a16="http://schemas.microsoft.com/office/drawing/2014/main" id="{BB7EDE41-DCB3-239E-DFB2-F70FAB5586E5}"/>
              </a:ext>
            </a:extLst>
          </p:cNvPr>
          <p:cNvSpPr/>
          <p:nvPr/>
        </p:nvSpPr>
        <p:spPr>
          <a:xfrm rot="16200000">
            <a:off x="9167072" y="2675511"/>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3" name="矩形: 圆角 47">
            <a:extLst>
              <a:ext uri="{FF2B5EF4-FFF2-40B4-BE49-F238E27FC236}">
                <a16:creationId xmlns:a16="http://schemas.microsoft.com/office/drawing/2014/main" id="{E73CC7DA-4F1D-54E0-0337-1C0F8F016545}"/>
              </a:ext>
            </a:extLst>
          </p:cNvPr>
          <p:cNvSpPr/>
          <p:nvPr/>
        </p:nvSpPr>
        <p:spPr>
          <a:xfrm rot="16200000">
            <a:off x="9600622" y="2675513"/>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4" name="矩形: 圆角 47">
            <a:extLst>
              <a:ext uri="{FF2B5EF4-FFF2-40B4-BE49-F238E27FC236}">
                <a16:creationId xmlns:a16="http://schemas.microsoft.com/office/drawing/2014/main" id="{A8F36991-5E37-CC89-1522-BA47DC0C1491}"/>
              </a:ext>
            </a:extLst>
          </p:cNvPr>
          <p:cNvSpPr/>
          <p:nvPr/>
        </p:nvSpPr>
        <p:spPr>
          <a:xfrm rot="16200000">
            <a:off x="10464542" y="2695665"/>
            <a:ext cx="985574" cy="351859"/>
          </a:xfrm>
          <a:prstGeom prst="roundRect">
            <a:avLst/>
          </a:prstGeom>
          <a:solidFill>
            <a:schemeClr val="tx2">
              <a:lumMod val="10000"/>
              <a:lumOff val="9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5" name="矩形: 圆角 47">
            <a:extLst>
              <a:ext uri="{FF2B5EF4-FFF2-40B4-BE49-F238E27FC236}">
                <a16:creationId xmlns:a16="http://schemas.microsoft.com/office/drawing/2014/main" id="{E773D2C8-E49B-0CFC-61DF-E5769CE9EFC6}"/>
              </a:ext>
            </a:extLst>
          </p:cNvPr>
          <p:cNvSpPr/>
          <p:nvPr/>
        </p:nvSpPr>
        <p:spPr>
          <a:xfrm rot="16200000">
            <a:off x="10032581" y="2685378"/>
            <a:ext cx="985577" cy="351861"/>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400" dirty="0">
                <a:latin typeface="Calibri" panose="020F0502020204030204" pitchFamily="34" charset="0"/>
                <a:ea typeface="Calibri" panose="020F0502020204030204" pitchFamily="34" charset="0"/>
                <a:cs typeface="Calibri" panose="020F0502020204030204" pitchFamily="34" charset="0"/>
              </a:rPr>
              <a:t>NIC</a:t>
            </a:r>
            <a:endParaRPr lang="zh-CN" altLang="en-US" sz="2400" dirty="0">
              <a:latin typeface="Calibri" panose="020F0502020204030204" pitchFamily="34" charset="0"/>
              <a:cs typeface="Calibri" panose="020F0502020204030204" pitchFamily="34" charset="0"/>
            </a:endParaRPr>
          </a:p>
        </p:txBody>
      </p:sp>
      <p:sp>
        <p:nvSpPr>
          <p:cNvPr id="16" name="矩形: 圆角 47">
            <a:extLst>
              <a:ext uri="{FF2B5EF4-FFF2-40B4-BE49-F238E27FC236}">
                <a16:creationId xmlns:a16="http://schemas.microsoft.com/office/drawing/2014/main" id="{F7B4A3B0-1B79-4E65-E88B-86F711D83C18}"/>
              </a:ext>
            </a:extLst>
          </p:cNvPr>
          <p:cNvSpPr/>
          <p:nvPr/>
        </p:nvSpPr>
        <p:spPr>
          <a:xfrm>
            <a:off x="6869373" y="4292633"/>
            <a:ext cx="4415207" cy="438294"/>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altLang="zh-CN" sz="2000" b="1" dirty="0">
                <a:latin typeface="Calibri" panose="020F0502020204030204" pitchFamily="34" charset="0"/>
                <a:ea typeface="Calibri" panose="020F0502020204030204" pitchFamily="34" charset="0"/>
                <a:cs typeface="Calibri" panose="020F0502020204030204" pitchFamily="34" charset="0"/>
              </a:rPr>
              <a:t>RDMA Switches</a:t>
            </a:r>
            <a:endParaRPr lang="zh-CN" altLang="en-US" sz="2000" b="1" dirty="0">
              <a:latin typeface="Calibri" panose="020F0502020204030204" pitchFamily="34" charset="0"/>
              <a:cs typeface="Calibri" panose="020F0502020204030204" pitchFamily="34" charset="0"/>
            </a:endParaRPr>
          </a:p>
        </p:txBody>
      </p:sp>
      <p:sp>
        <p:nvSpPr>
          <p:cNvPr id="17" name="箭头: 上下 61">
            <a:extLst>
              <a:ext uri="{FF2B5EF4-FFF2-40B4-BE49-F238E27FC236}">
                <a16:creationId xmlns:a16="http://schemas.microsoft.com/office/drawing/2014/main" id="{B96AC0B0-E48F-9D86-3B15-88E1CBAC858F}"/>
              </a:ext>
            </a:extLst>
          </p:cNvPr>
          <p:cNvSpPr/>
          <p:nvPr/>
        </p:nvSpPr>
        <p:spPr>
          <a:xfrm>
            <a:off x="10436108" y="3343821"/>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18" name="箭头: 上下 61">
            <a:extLst>
              <a:ext uri="{FF2B5EF4-FFF2-40B4-BE49-F238E27FC236}">
                <a16:creationId xmlns:a16="http://schemas.microsoft.com/office/drawing/2014/main" id="{70EC4999-0566-AF20-2435-FFCD293B16A9}"/>
              </a:ext>
            </a:extLst>
          </p:cNvPr>
          <p:cNvSpPr/>
          <p:nvPr/>
        </p:nvSpPr>
        <p:spPr>
          <a:xfrm>
            <a:off x="9990397" y="3348577"/>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19" name="箭头: 上下 61">
            <a:extLst>
              <a:ext uri="{FF2B5EF4-FFF2-40B4-BE49-F238E27FC236}">
                <a16:creationId xmlns:a16="http://schemas.microsoft.com/office/drawing/2014/main" id="{A2CC82A7-C0AE-6D2A-6305-CB016EBF0280}"/>
              </a:ext>
            </a:extLst>
          </p:cNvPr>
          <p:cNvSpPr/>
          <p:nvPr/>
        </p:nvSpPr>
        <p:spPr>
          <a:xfrm>
            <a:off x="8009216" y="3354607"/>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20" name="箭头: 上下 61">
            <a:extLst>
              <a:ext uri="{FF2B5EF4-FFF2-40B4-BE49-F238E27FC236}">
                <a16:creationId xmlns:a16="http://schemas.microsoft.com/office/drawing/2014/main" id="{DAA7FF82-69B2-2BCC-06E9-45E76B4468F0}"/>
              </a:ext>
            </a:extLst>
          </p:cNvPr>
          <p:cNvSpPr/>
          <p:nvPr/>
        </p:nvSpPr>
        <p:spPr>
          <a:xfrm>
            <a:off x="7563504" y="3359364"/>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21" name="箭头: 上下 61">
            <a:extLst>
              <a:ext uri="{FF2B5EF4-FFF2-40B4-BE49-F238E27FC236}">
                <a16:creationId xmlns:a16="http://schemas.microsoft.com/office/drawing/2014/main" id="{62E5FDDA-0AD5-F820-899F-22B4467AEF0F}"/>
              </a:ext>
            </a:extLst>
          </p:cNvPr>
          <p:cNvSpPr/>
          <p:nvPr/>
        </p:nvSpPr>
        <p:spPr>
          <a:xfrm>
            <a:off x="7116777" y="3351682"/>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22" name="箭头: 上下 61">
            <a:extLst>
              <a:ext uri="{FF2B5EF4-FFF2-40B4-BE49-F238E27FC236}">
                <a16:creationId xmlns:a16="http://schemas.microsoft.com/office/drawing/2014/main" id="{6508844B-7449-4250-4DCC-BBB863EDE34A}"/>
              </a:ext>
            </a:extLst>
          </p:cNvPr>
          <p:cNvSpPr/>
          <p:nvPr/>
        </p:nvSpPr>
        <p:spPr>
          <a:xfrm>
            <a:off x="8419875" y="3354607"/>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23" name="箭头: 上下 61">
            <a:extLst>
              <a:ext uri="{FF2B5EF4-FFF2-40B4-BE49-F238E27FC236}">
                <a16:creationId xmlns:a16="http://schemas.microsoft.com/office/drawing/2014/main" id="{D4D5A3E5-2D60-9439-7D83-DDD8FEF575D2}"/>
              </a:ext>
            </a:extLst>
          </p:cNvPr>
          <p:cNvSpPr/>
          <p:nvPr/>
        </p:nvSpPr>
        <p:spPr>
          <a:xfrm>
            <a:off x="9549742" y="3343036"/>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24" name="箭头: 上下 61">
            <a:extLst>
              <a:ext uri="{FF2B5EF4-FFF2-40B4-BE49-F238E27FC236}">
                <a16:creationId xmlns:a16="http://schemas.microsoft.com/office/drawing/2014/main" id="{7F5507C6-76F8-A6B4-8ED2-3ED50F9A4390}"/>
              </a:ext>
            </a:extLst>
          </p:cNvPr>
          <p:cNvSpPr/>
          <p:nvPr/>
        </p:nvSpPr>
        <p:spPr>
          <a:xfrm>
            <a:off x="10852840" y="3345961"/>
            <a:ext cx="192254" cy="933269"/>
          </a:xfrm>
          <a:prstGeom prst="upDownArrow">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400">
              <a:latin typeface="Calibri" panose="020F0502020204030204" pitchFamily="34" charset="0"/>
              <a:cs typeface="Calibri" panose="020F0502020204030204" pitchFamily="34" charset="0"/>
            </a:endParaRPr>
          </a:p>
        </p:txBody>
      </p:sp>
      <p:sp>
        <p:nvSpPr>
          <p:cNvPr id="26" name="文本框 25">
            <a:extLst>
              <a:ext uri="{FF2B5EF4-FFF2-40B4-BE49-F238E27FC236}">
                <a16:creationId xmlns:a16="http://schemas.microsoft.com/office/drawing/2014/main" id="{AE9A9A2E-8508-94C7-64C6-A25EEB39944B}"/>
              </a:ext>
            </a:extLst>
          </p:cNvPr>
          <p:cNvSpPr txBox="1"/>
          <p:nvPr/>
        </p:nvSpPr>
        <p:spPr>
          <a:xfrm>
            <a:off x="7267675" y="1851881"/>
            <a:ext cx="1206971"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Process 1</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
        <p:nvSpPr>
          <p:cNvPr id="27" name="文本框 26">
            <a:extLst>
              <a:ext uri="{FF2B5EF4-FFF2-40B4-BE49-F238E27FC236}">
                <a16:creationId xmlns:a16="http://schemas.microsoft.com/office/drawing/2014/main" id="{87BC930E-F3A9-C033-DA04-1144221998E0}"/>
              </a:ext>
            </a:extLst>
          </p:cNvPr>
          <p:cNvSpPr txBox="1"/>
          <p:nvPr/>
        </p:nvSpPr>
        <p:spPr>
          <a:xfrm>
            <a:off x="9708258" y="1880639"/>
            <a:ext cx="1206971"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Process 2</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
        <p:nvSpPr>
          <p:cNvPr id="29" name="乘号 28">
            <a:extLst>
              <a:ext uri="{FF2B5EF4-FFF2-40B4-BE49-F238E27FC236}">
                <a16:creationId xmlns:a16="http://schemas.microsoft.com/office/drawing/2014/main" id="{F9126408-E90B-24B4-57F4-5EFCEFE77046}"/>
              </a:ext>
            </a:extLst>
          </p:cNvPr>
          <p:cNvSpPr/>
          <p:nvPr/>
        </p:nvSpPr>
        <p:spPr>
          <a:xfrm>
            <a:off x="8761331" y="4195607"/>
            <a:ext cx="638699" cy="632045"/>
          </a:xfrm>
          <a:prstGeom prst="mathMultiply">
            <a:avLst>
              <a:gd name="adj1" fmla="val 15657"/>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3" name="组合 32">
            <a:extLst>
              <a:ext uri="{FF2B5EF4-FFF2-40B4-BE49-F238E27FC236}">
                <a16:creationId xmlns:a16="http://schemas.microsoft.com/office/drawing/2014/main" id="{9921946F-4A4A-4BC8-8294-3E6AA7304B0C}"/>
              </a:ext>
            </a:extLst>
          </p:cNvPr>
          <p:cNvGrpSpPr/>
          <p:nvPr/>
        </p:nvGrpSpPr>
        <p:grpSpPr>
          <a:xfrm>
            <a:off x="7615578" y="3037563"/>
            <a:ext cx="2900363" cy="1927653"/>
            <a:chOff x="1749425" y="4120722"/>
            <a:chExt cx="2900363" cy="1628246"/>
          </a:xfrm>
        </p:grpSpPr>
        <p:cxnSp>
          <p:nvCxnSpPr>
            <p:cNvPr id="30" name="直接连接符 29">
              <a:extLst>
                <a:ext uri="{FF2B5EF4-FFF2-40B4-BE49-F238E27FC236}">
                  <a16:creationId xmlns:a16="http://schemas.microsoft.com/office/drawing/2014/main" id="{96E9CDAB-1F26-B00B-B792-8E49402AA496}"/>
                </a:ext>
              </a:extLst>
            </p:cNvPr>
            <p:cNvCxnSpPr>
              <a:cxnSpLocks/>
            </p:cNvCxnSpPr>
            <p:nvPr/>
          </p:nvCxnSpPr>
          <p:spPr>
            <a:xfrm>
              <a:off x="1749425" y="5742443"/>
              <a:ext cx="290036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FB8E7D5B-36EE-DCC0-7310-F679C19F4012}"/>
                </a:ext>
              </a:extLst>
            </p:cNvPr>
            <p:cNvCxnSpPr>
              <a:cxnSpLocks/>
            </p:cNvCxnSpPr>
            <p:nvPr/>
          </p:nvCxnSpPr>
          <p:spPr>
            <a:xfrm>
              <a:off x="1769116" y="4120722"/>
              <a:ext cx="0" cy="162613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C2BCD39A-427C-3220-2A7E-55889ABFD029}"/>
                </a:ext>
              </a:extLst>
            </p:cNvPr>
            <p:cNvCxnSpPr>
              <a:cxnSpLocks/>
            </p:cNvCxnSpPr>
            <p:nvPr/>
          </p:nvCxnSpPr>
          <p:spPr>
            <a:xfrm>
              <a:off x="4629980" y="4129450"/>
              <a:ext cx="0" cy="161951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4" name="文本框 33">
            <a:extLst>
              <a:ext uri="{FF2B5EF4-FFF2-40B4-BE49-F238E27FC236}">
                <a16:creationId xmlns:a16="http://schemas.microsoft.com/office/drawing/2014/main" id="{0F4EEEA1-E5F0-D52E-6A10-5B05518E5A95}"/>
              </a:ext>
            </a:extLst>
          </p:cNvPr>
          <p:cNvSpPr txBox="1"/>
          <p:nvPr/>
        </p:nvSpPr>
        <p:spPr>
          <a:xfrm>
            <a:off x="8553739" y="5015579"/>
            <a:ext cx="1339006" cy="400110"/>
          </a:xfrm>
          <a:prstGeom prst="rect">
            <a:avLst/>
          </a:prstGeom>
          <a:noFill/>
        </p:spPr>
        <p:txBody>
          <a:bodyPr wrap="square" rtlCol="0">
            <a:spAutoFit/>
          </a:bodyPr>
          <a:lstStyle/>
          <a:p>
            <a:r>
              <a:rPr lang="en-US" altLang="zh-CN" sz="2000" dirty="0">
                <a:latin typeface="Calibri" panose="020F0502020204030204" pitchFamily="34" charset="0"/>
                <a:ea typeface="微软雅黑" panose="020B0503020204020204" pitchFamily="34" charset="-122"/>
                <a:cs typeface="Calibri" panose="020F0502020204030204" pitchFamily="34" charset="0"/>
              </a:rPr>
              <a:t>TCP link(s)</a:t>
            </a:r>
            <a:endParaRPr lang="zh-CN" altLang="en-US" sz="2000" dirty="0">
              <a:latin typeface="Calibri" panose="020F0502020204030204" pitchFamily="34" charset="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949737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366DCA-B58E-32FD-DAEC-36555145D252}"/>
              </a:ext>
            </a:extLst>
          </p:cNvPr>
          <p:cNvSpPr>
            <a:spLocks noGrp="1"/>
          </p:cNvSpPr>
          <p:nvPr>
            <p:ph type="title"/>
          </p:nvPr>
        </p:nvSpPr>
        <p:spPr/>
        <p:txBody>
          <a:bodyPr/>
          <a:lstStyle/>
          <a:p>
            <a:r>
              <a:rPr lang="en-US" altLang="zh-CN" dirty="0"/>
              <a:t>Evaluation</a:t>
            </a:r>
            <a:endParaRPr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36B690FE-140C-9DA6-E208-2260F76FED56}"/>
                  </a:ext>
                </a:extLst>
              </p:cNvPr>
              <p:cNvSpPr>
                <a:spLocks noGrp="1"/>
              </p:cNvSpPr>
              <p:nvPr>
                <p:ph idx="1"/>
              </p:nvPr>
            </p:nvSpPr>
            <p:spPr/>
            <p:txBody>
              <a:bodyPr>
                <a:normAutofit fontScale="92500" lnSpcReduction="20000"/>
              </a:bodyPr>
              <a:lstStyle/>
              <a:p>
                <a:r>
                  <a:rPr lang="en-US" altLang="zh-CN" sz="2800" dirty="0"/>
                  <a:t>Test Cluster: NVIDIA H800 Platform</a:t>
                </a:r>
              </a:p>
              <a:p>
                <a:pPr lvl="1"/>
                <a:r>
                  <a:rPr lang="en-US" altLang="zh-CN" sz="2400" dirty="0"/>
                  <a:t>Each node is equipped with two Intel Xeon Platinum 8468V CPUs and eight NVIDIA H800 GPUs</a:t>
                </a:r>
              </a:p>
              <a:p>
                <a:pPr lvl="1"/>
                <a:r>
                  <a:rPr lang="en-US" altLang="zh-CN" sz="2400" dirty="0" err="1"/>
                  <a:t>NVLink</a:t>
                </a:r>
                <a:r>
                  <a:rPr lang="en-US" altLang="zh-CN" sz="2400" dirty="0"/>
                  <a:t> &amp; 200 Gbps </a:t>
                </a:r>
                <a14:m>
                  <m:oMath xmlns:m="http://schemas.openxmlformats.org/officeDocument/2006/math">
                    <m:r>
                      <a:rPr lang="en-US" altLang="zh-CN" sz="2400" b="0" i="1" smtClean="0">
                        <a:latin typeface="Cambria Math" panose="02040503050406030204" pitchFamily="18" charset="0"/>
                      </a:rPr>
                      <m:t>×8</m:t>
                    </m:r>
                  </m:oMath>
                </a14:m>
                <a:r>
                  <a:rPr lang="en-US" altLang="zh-CN" sz="2400" dirty="0"/>
                  <a:t> RoCE interconnect</a:t>
                </a:r>
              </a:p>
              <a:p>
                <a:pPr lvl="1" indent="0">
                  <a:buNone/>
                </a:pPr>
                <a:endParaRPr lang="en-US" altLang="zh-CN" sz="2400" dirty="0"/>
              </a:p>
              <a:p>
                <a:r>
                  <a:rPr lang="en-US" altLang="zh-CN" sz="2800" b="1" dirty="0">
                    <a:solidFill>
                      <a:schemeClr val="accent5">
                        <a:lumMod val="75000"/>
                      </a:schemeClr>
                    </a:solidFill>
                  </a:rPr>
                  <a:t>Competitors</a:t>
                </a:r>
              </a:p>
              <a:p>
                <a:pPr lvl="1"/>
                <a:r>
                  <a:rPr lang="en-US" altLang="zh-CN" sz="2400" dirty="0"/>
                  <a:t>Mooncake TENT</a:t>
                </a:r>
              </a:p>
              <a:p>
                <a:pPr lvl="1"/>
                <a:r>
                  <a:rPr lang="en-US" altLang="zh-CN" sz="2400" dirty="0"/>
                  <a:t>Mooncake TE (mainstream version)</a:t>
                </a:r>
              </a:p>
              <a:p>
                <a:pPr lvl="1"/>
                <a:r>
                  <a:rPr lang="en-US" altLang="zh-CN" sz="2400" dirty="0"/>
                  <a:t>NVIDIA NIXL (UCX backend)</a:t>
                </a:r>
                <a:endParaRPr lang="zh-CN" altLang="en-US" sz="2400" dirty="0"/>
              </a:p>
            </p:txBody>
          </p:sp>
        </mc:Choice>
        <mc:Fallback xmlns="">
          <p:sp>
            <p:nvSpPr>
              <p:cNvPr id="3" name="内容占位符 2">
                <a:extLst>
                  <a:ext uri="{FF2B5EF4-FFF2-40B4-BE49-F238E27FC236}">
                    <a16:creationId xmlns:a16="http://schemas.microsoft.com/office/drawing/2014/main" id="{36B690FE-140C-9DA6-E208-2260F76FED56}"/>
                  </a:ext>
                </a:extLst>
              </p:cNvPr>
              <p:cNvSpPr>
                <a:spLocks noGrp="1" noRot="1" noChangeAspect="1" noMove="1" noResize="1" noEditPoints="1" noAdjustHandles="1" noChangeArrowheads="1" noChangeShapeType="1" noTextEdit="1"/>
              </p:cNvSpPr>
              <p:nvPr>
                <p:ph idx="1"/>
              </p:nvPr>
            </p:nvSpPr>
            <p:spPr>
              <a:blipFill>
                <a:blip r:embed="rId2"/>
                <a:stretch>
                  <a:fillRect l="-663" t="-3814" b="-182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4600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2486AB-9C5D-83B2-54A0-E650121D8D55}"/>
              </a:ext>
            </a:extLst>
          </p:cNvPr>
          <p:cNvSpPr>
            <a:spLocks noGrp="1"/>
          </p:cNvSpPr>
          <p:nvPr>
            <p:ph type="title"/>
          </p:nvPr>
        </p:nvSpPr>
        <p:spPr/>
        <p:txBody>
          <a:bodyPr/>
          <a:lstStyle/>
          <a:p>
            <a:r>
              <a:rPr lang="en-US" altLang="zh-CN" dirty="0"/>
              <a:t>Evaluation</a:t>
            </a:r>
            <a:endParaRPr lang="zh-CN" altLang="en-US" dirty="0"/>
          </a:p>
        </p:txBody>
      </p:sp>
      <p:sp>
        <p:nvSpPr>
          <p:cNvPr id="3" name="内容占位符 2">
            <a:extLst>
              <a:ext uri="{FF2B5EF4-FFF2-40B4-BE49-F238E27FC236}">
                <a16:creationId xmlns:a16="http://schemas.microsoft.com/office/drawing/2014/main" id="{3E0B5739-ECA0-1ABB-4E32-F5462091D589}"/>
              </a:ext>
            </a:extLst>
          </p:cNvPr>
          <p:cNvSpPr>
            <a:spLocks noGrp="1"/>
          </p:cNvSpPr>
          <p:nvPr>
            <p:ph idx="1"/>
          </p:nvPr>
        </p:nvSpPr>
        <p:spPr>
          <a:xfrm>
            <a:off x="762000" y="1398121"/>
            <a:ext cx="4043363" cy="5066302"/>
          </a:xfrm>
        </p:spPr>
        <p:txBody>
          <a:bodyPr>
            <a:normAutofit/>
          </a:bodyPr>
          <a:lstStyle/>
          <a:p>
            <a:r>
              <a:rPr lang="en-US" altLang="zh-CN" sz="3200" dirty="0"/>
              <a:t>Synthetic Workload</a:t>
            </a:r>
          </a:p>
          <a:p>
            <a:pPr lvl="1"/>
            <a:r>
              <a:rPr lang="en-US" altLang="zh-CN" sz="2800" dirty="0"/>
              <a:t>Block size range from 4KB to 64MB</a:t>
            </a:r>
          </a:p>
          <a:p>
            <a:pPr lvl="1"/>
            <a:r>
              <a:rPr lang="en-US" altLang="zh-CN" sz="2800" dirty="0"/>
              <a:t>Two concurrent threads, 8 NICs are fully utilized</a:t>
            </a:r>
            <a:endParaRPr lang="zh-CN" altLang="en-US" sz="2800" dirty="0"/>
          </a:p>
        </p:txBody>
      </p:sp>
      <p:sp>
        <p:nvSpPr>
          <p:cNvPr id="4" name="日期占位符 3">
            <a:extLst>
              <a:ext uri="{FF2B5EF4-FFF2-40B4-BE49-F238E27FC236}">
                <a16:creationId xmlns:a16="http://schemas.microsoft.com/office/drawing/2014/main" id="{DF3083E0-4091-9FAA-DC23-8D0780FAF623}"/>
              </a:ext>
            </a:extLst>
          </p:cNvPr>
          <p:cNvSpPr>
            <a:spLocks noGrp="1"/>
          </p:cNvSpPr>
          <p:nvPr>
            <p:ph type="dt" sz="half" idx="10"/>
          </p:nvPr>
        </p:nvSpPr>
        <p:spPr/>
        <p:txBody>
          <a:bodyPr/>
          <a:lstStyle/>
          <a:p>
            <a:fld id="{17B934D0-F997-4851-A95F-3B2D32EBA133}" type="datetime1">
              <a:rPr lang="zh-CN" altLang="en-US" smtClean="0"/>
              <a:t>2026/7/21</a:t>
            </a:fld>
            <a:endParaRPr lang="zh-CN" altLang="en-US"/>
          </a:p>
        </p:txBody>
      </p:sp>
      <p:sp>
        <p:nvSpPr>
          <p:cNvPr id="5" name="灯片编号占位符 4">
            <a:extLst>
              <a:ext uri="{FF2B5EF4-FFF2-40B4-BE49-F238E27FC236}">
                <a16:creationId xmlns:a16="http://schemas.microsoft.com/office/drawing/2014/main" id="{EE4F2B0B-469F-D943-9FF5-E7BBEAB58740}"/>
              </a:ext>
            </a:extLst>
          </p:cNvPr>
          <p:cNvSpPr>
            <a:spLocks noGrp="1"/>
          </p:cNvSpPr>
          <p:nvPr>
            <p:ph type="sldNum" sz="quarter" idx="12"/>
          </p:nvPr>
        </p:nvSpPr>
        <p:spPr/>
        <p:txBody>
          <a:bodyPr/>
          <a:lstStyle/>
          <a:p>
            <a:fld id="{752CB3A0-AE6E-40FD-AE02-413853AD0377}" type="slidenum">
              <a:rPr lang="zh-CN" altLang="en-US" smtClean="0"/>
              <a:t>47</a:t>
            </a:fld>
            <a:endParaRPr lang="zh-CN" altLang="en-US"/>
          </a:p>
        </p:txBody>
      </p:sp>
      <p:pic>
        <p:nvPicPr>
          <p:cNvPr id="7" name="图片 6">
            <a:extLst>
              <a:ext uri="{FF2B5EF4-FFF2-40B4-BE49-F238E27FC236}">
                <a16:creationId xmlns:a16="http://schemas.microsoft.com/office/drawing/2014/main" id="{6D7D6151-2773-ED43-2EE2-B9943EA9A4A7}"/>
              </a:ext>
            </a:extLst>
          </p:cNvPr>
          <p:cNvPicPr>
            <a:picLocks noChangeAspect="1"/>
          </p:cNvPicPr>
          <p:nvPr/>
        </p:nvPicPr>
        <p:blipFill>
          <a:blip r:embed="rId2"/>
          <a:srcRect t="4149"/>
          <a:stretch>
            <a:fillRect/>
          </a:stretch>
        </p:blipFill>
        <p:spPr>
          <a:xfrm>
            <a:off x="5243851" y="1239278"/>
            <a:ext cx="5770514" cy="5225145"/>
          </a:xfrm>
          <a:prstGeom prst="rect">
            <a:avLst/>
          </a:prstGeom>
        </p:spPr>
      </p:pic>
    </p:spTree>
    <p:extLst>
      <p:ext uri="{BB962C8B-B14F-4D97-AF65-F5344CB8AC3E}">
        <p14:creationId xmlns:p14="http://schemas.microsoft.com/office/powerpoint/2010/main" val="19847081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41C10-C187-ECDC-3398-48379FCF8EB2}"/>
              </a:ext>
            </a:extLst>
          </p:cNvPr>
          <p:cNvSpPr>
            <a:spLocks noGrp="1"/>
          </p:cNvSpPr>
          <p:nvPr>
            <p:ph type="title"/>
          </p:nvPr>
        </p:nvSpPr>
        <p:spPr/>
        <p:txBody>
          <a:bodyPr/>
          <a:lstStyle/>
          <a:p>
            <a:r>
              <a:rPr lang="en-US" altLang="zh-CN" dirty="0"/>
              <a:t>Evaluation</a:t>
            </a:r>
            <a:endParaRPr lang="zh-CN" altLang="en-US" dirty="0"/>
          </a:p>
        </p:txBody>
      </p:sp>
      <p:sp>
        <p:nvSpPr>
          <p:cNvPr id="3" name="内容占位符 2">
            <a:extLst>
              <a:ext uri="{FF2B5EF4-FFF2-40B4-BE49-F238E27FC236}">
                <a16:creationId xmlns:a16="http://schemas.microsoft.com/office/drawing/2014/main" id="{8593C8F6-0268-2552-DDA8-941D9C9E7ED7}"/>
              </a:ext>
            </a:extLst>
          </p:cNvPr>
          <p:cNvSpPr>
            <a:spLocks noGrp="1"/>
          </p:cNvSpPr>
          <p:nvPr>
            <p:ph idx="1"/>
          </p:nvPr>
        </p:nvSpPr>
        <p:spPr>
          <a:xfrm>
            <a:off x="442649" y="1480843"/>
            <a:ext cx="11029615" cy="3678303"/>
          </a:xfrm>
        </p:spPr>
        <p:txBody>
          <a:bodyPr>
            <a:normAutofit/>
          </a:bodyPr>
          <a:lstStyle/>
          <a:p>
            <a:r>
              <a:rPr lang="en-US" altLang="zh-CN" sz="2400" dirty="0" err="1"/>
              <a:t>KVCache</a:t>
            </a:r>
            <a:r>
              <a:rPr lang="en-US" altLang="zh-CN" sz="2400" dirty="0"/>
              <a:t> Transfer Benchmark</a:t>
            </a:r>
          </a:p>
          <a:p>
            <a:pPr lvl="1"/>
            <a:r>
              <a:rPr lang="en-US" altLang="zh-CN" sz="2400" b="1" dirty="0"/>
              <a:t>Workload:</a:t>
            </a:r>
            <a:r>
              <a:rPr lang="en-US" altLang="zh-CN" sz="2400" dirty="0"/>
              <a:t> DeepSeek-R1-W8A8 model with a 4K input </a:t>
            </a:r>
          </a:p>
          <a:p>
            <a:pPr lvl="1"/>
            <a:r>
              <a:rPr lang="en-US" altLang="zh-CN" sz="2400" dirty="0"/>
              <a:t>Comprises </a:t>
            </a:r>
            <a:r>
              <a:rPr lang="en-US" altLang="zh-CN" sz="2400" dirty="0">
                <a:solidFill>
                  <a:schemeClr val="accent5">
                    <a:lumMod val="75000"/>
                  </a:schemeClr>
                </a:solidFill>
              </a:rPr>
              <a:t>61 layers</a:t>
            </a:r>
            <a:r>
              <a:rPr lang="en-US" altLang="zh-CN" sz="2400" dirty="0"/>
              <a:t>, each containing </a:t>
            </a:r>
            <a:r>
              <a:rPr lang="en-US" altLang="zh-CN" sz="2400" dirty="0">
                <a:solidFill>
                  <a:schemeClr val="accent5">
                    <a:lumMod val="75000"/>
                  </a:schemeClr>
                </a:solidFill>
              </a:rPr>
              <a:t>32 blocks </a:t>
            </a:r>
            <a:r>
              <a:rPr lang="en-US" altLang="zh-CN" sz="2400" dirty="0"/>
              <a:t>of </a:t>
            </a:r>
            <a:r>
              <a:rPr lang="en-US" altLang="zh-CN" sz="2400" dirty="0">
                <a:solidFill>
                  <a:schemeClr val="accent5">
                    <a:lumMod val="75000"/>
                  </a:schemeClr>
                </a:solidFill>
              </a:rPr>
              <a:t>144 KB</a:t>
            </a:r>
            <a:r>
              <a:rPr lang="en-US" altLang="zh-CN" sz="2400" dirty="0"/>
              <a:t>, consisting of a 128 KB </a:t>
            </a:r>
            <a:r>
              <a:rPr lang="en-US" altLang="zh-CN" sz="2400" dirty="0" err="1"/>
              <a:t>NoPE</a:t>
            </a:r>
            <a:r>
              <a:rPr lang="en-US" altLang="zh-CN" sz="2400" dirty="0"/>
              <a:t> block and a 16 KB </a:t>
            </a:r>
            <a:r>
              <a:rPr lang="en-US" altLang="zh-CN" sz="2400" dirty="0" err="1"/>
              <a:t>RoPE</a:t>
            </a:r>
            <a:r>
              <a:rPr lang="en-US" altLang="zh-CN" sz="2400" dirty="0"/>
              <a:t> block</a:t>
            </a:r>
            <a:endParaRPr lang="zh-CN" altLang="en-US" sz="2400" dirty="0"/>
          </a:p>
        </p:txBody>
      </p:sp>
      <p:sp>
        <p:nvSpPr>
          <p:cNvPr id="4" name="日期占位符 3">
            <a:extLst>
              <a:ext uri="{FF2B5EF4-FFF2-40B4-BE49-F238E27FC236}">
                <a16:creationId xmlns:a16="http://schemas.microsoft.com/office/drawing/2014/main" id="{9EF3A47D-E5D7-65E8-771B-48C504EDA151}"/>
              </a:ext>
            </a:extLst>
          </p:cNvPr>
          <p:cNvSpPr>
            <a:spLocks noGrp="1"/>
          </p:cNvSpPr>
          <p:nvPr>
            <p:ph type="dt" sz="half" idx="10"/>
          </p:nvPr>
        </p:nvSpPr>
        <p:spPr/>
        <p:txBody>
          <a:bodyPr/>
          <a:lstStyle/>
          <a:p>
            <a:fld id="{17B934D0-F997-4851-A95F-3B2D32EBA133}" type="datetime1">
              <a:rPr lang="zh-CN" altLang="en-US" smtClean="0"/>
              <a:t>2026/7/21</a:t>
            </a:fld>
            <a:endParaRPr lang="zh-CN" altLang="en-US"/>
          </a:p>
        </p:txBody>
      </p:sp>
      <p:sp>
        <p:nvSpPr>
          <p:cNvPr id="5" name="灯片编号占位符 4">
            <a:extLst>
              <a:ext uri="{FF2B5EF4-FFF2-40B4-BE49-F238E27FC236}">
                <a16:creationId xmlns:a16="http://schemas.microsoft.com/office/drawing/2014/main" id="{06A1C4E8-BCF8-C447-AD1B-E2397407D454}"/>
              </a:ext>
            </a:extLst>
          </p:cNvPr>
          <p:cNvSpPr>
            <a:spLocks noGrp="1"/>
          </p:cNvSpPr>
          <p:nvPr>
            <p:ph type="sldNum" sz="quarter" idx="12"/>
          </p:nvPr>
        </p:nvSpPr>
        <p:spPr/>
        <p:txBody>
          <a:bodyPr/>
          <a:lstStyle/>
          <a:p>
            <a:fld id="{752CB3A0-AE6E-40FD-AE02-413853AD0377}" type="slidenum">
              <a:rPr lang="zh-CN" altLang="en-US" smtClean="0"/>
              <a:t>48</a:t>
            </a:fld>
            <a:endParaRPr lang="zh-CN" altLang="en-US"/>
          </a:p>
        </p:txBody>
      </p:sp>
      <p:pic>
        <p:nvPicPr>
          <p:cNvPr id="7" name="图片 6">
            <a:extLst>
              <a:ext uri="{FF2B5EF4-FFF2-40B4-BE49-F238E27FC236}">
                <a16:creationId xmlns:a16="http://schemas.microsoft.com/office/drawing/2014/main" id="{44C99FA5-BD48-06D7-FAF7-396E3B1C1691}"/>
              </a:ext>
            </a:extLst>
          </p:cNvPr>
          <p:cNvPicPr>
            <a:picLocks noChangeAspect="1"/>
          </p:cNvPicPr>
          <p:nvPr/>
        </p:nvPicPr>
        <p:blipFill>
          <a:blip r:embed="rId2"/>
          <a:stretch>
            <a:fillRect/>
          </a:stretch>
        </p:blipFill>
        <p:spPr>
          <a:xfrm>
            <a:off x="2168741" y="3519487"/>
            <a:ext cx="8282011" cy="2959533"/>
          </a:xfrm>
          <a:prstGeom prst="rect">
            <a:avLst/>
          </a:prstGeom>
        </p:spPr>
      </p:pic>
    </p:spTree>
    <p:extLst>
      <p:ext uri="{BB962C8B-B14F-4D97-AF65-F5344CB8AC3E}">
        <p14:creationId xmlns:p14="http://schemas.microsoft.com/office/powerpoint/2010/main" val="2566373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D5CD7D-4EDE-BD52-B4A4-5C1251099644}"/>
              </a:ext>
            </a:extLst>
          </p:cNvPr>
          <p:cNvSpPr>
            <a:spLocks noGrp="1"/>
          </p:cNvSpPr>
          <p:nvPr>
            <p:ph type="title"/>
          </p:nvPr>
        </p:nvSpPr>
        <p:spPr/>
        <p:txBody>
          <a:bodyPr/>
          <a:lstStyle/>
          <a:p>
            <a:r>
              <a:rPr lang="en-US" altLang="zh-CN" dirty="0"/>
              <a:t>Evaluation</a:t>
            </a:r>
            <a:endParaRPr lang="zh-CN" altLang="en-US" dirty="0"/>
          </a:p>
        </p:txBody>
      </p:sp>
      <p:sp>
        <p:nvSpPr>
          <p:cNvPr id="3" name="内容占位符 2">
            <a:extLst>
              <a:ext uri="{FF2B5EF4-FFF2-40B4-BE49-F238E27FC236}">
                <a16:creationId xmlns:a16="http://schemas.microsoft.com/office/drawing/2014/main" id="{3D00ED9F-F0F8-318E-29BC-645E41CD49BE}"/>
              </a:ext>
            </a:extLst>
          </p:cNvPr>
          <p:cNvSpPr>
            <a:spLocks noGrp="1"/>
          </p:cNvSpPr>
          <p:nvPr>
            <p:ph idx="1"/>
          </p:nvPr>
        </p:nvSpPr>
        <p:spPr/>
        <p:txBody>
          <a:bodyPr>
            <a:normAutofit/>
          </a:bodyPr>
          <a:lstStyle/>
          <a:p>
            <a:r>
              <a:rPr lang="en-US" altLang="zh-CN" sz="2800" dirty="0"/>
              <a:t>Case Study: Moonshot AI Checkpoint Engine</a:t>
            </a:r>
          </a:p>
          <a:p>
            <a:pPr lvl="1"/>
            <a:r>
              <a:rPr lang="en-US" altLang="zh-CN" sz="2400" dirty="0"/>
              <a:t>Open source with Kimi K2</a:t>
            </a:r>
          </a:p>
          <a:p>
            <a:pPr lvl="1"/>
            <a:r>
              <a:rPr lang="en-US" altLang="zh-CN" sz="2400" dirty="0"/>
              <a:t>Update model weights in LLM </a:t>
            </a:r>
            <a:br>
              <a:rPr lang="en-US" altLang="zh-CN" sz="2400" dirty="0"/>
            </a:br>
            <a:r>
              <a:rPr lang="en-US" altLang="zh-CN" sz="2400" dirty="0"/>
              <a:t>inference engines</a:t>
            </a:r>
          </a:p>
          <a:p>
            <a:pPr lvl="1"/>
            <a:r>
              <a:rPr lang="en-US" altLang="zh-CN" sz="2400" dirty="0"/>
              <a:t>Update time </a:t>
            </a:r>
            <a:r>
              <a:rPr lang="zh-CN" altLang="en-US" sz="2400" dirty="0"/>
              <a:t>∝ </a:t>
            </a:r>
            <a:r>
              <a:rPr lang="en-US" altLang="zh-CN" sz="2400" dirty="0"/>
              <a:t>transfer latency</a:t>
            </a:r>
            <a:endParaRPr lang="zh-CN" altLang="en-US" sz="2400" dirty="0"/>
          </a:p>
        </p:txBody>
      </p:sp>
      <p:pic>
        <p:nvPicPr>
          <p:cNvPr id="7" name="图片 6">
            <a:extLst>
              <a:ext uri="{FF2B5EF4-FFF2-40B4-BE49-F238E27FC236}">
                <a16:creationId xmlns:a16="http://schemas.microsoft.com/office/drawing/2014/main" id="{28669622-6F81-4D49-202B-9EDF67297AAC}"/>
              </a:ext>
            </a:extLst>
          </p:cNvPr>
          <p:cNvPicPr>
            <a:picLocks noChangeAspect="1"/>
          </p:cNvPicPr>
          <p:nvPr/>
        </p:nvPicPr>
        <p:blipFill>
          <a:blip r:embed="rId2"/>
          <a:srcRect t="4167"/>
          <a:stretch>
            <a:fillRect/>
          </a:stretch>
        </p:blipFill>
        <p:spPr>
          <a:xfrm>
            <a:off x="1173990" y="4978804"/>
            <a:ext cx="8164110" cy="1498195"/>
          </a:xfrm>
          <a:prstGeom prst="rect">
            <a:avLst/>
          </a:prstGeom>
        </p:spPr>
      </p:pic>
      <p:pic>
        <p:nvPicPr>
          <p:cNvPr id="9" name="图片 8">
            <a:extLst>
              <a:ext uri="{FF2B5EF4-FFF2-40B4-BE49-F238E27FC236}">
                <a16:creationId xmlns:a16="http://schemas.microsoft.com/office/drawing/2014/main" id="{64D38D88-3ABA-A18E-1488-1F8B32A78097}"/>
              </a:ext>
            </a:extLst>
          </p:cNvPr>
          <p:cNvPicPr>
            <a:picLocks noChangeAspect="1"/>
          </p:cNvPicPr>
          <p:nvPr/>
        </p:nvPicPr>
        <p:blipFill>
          <a:blip r:embed="rId3"/>
          <a:stretch>
            <a:fillRect/>
          </a:stretch>
        </p:blipFill>
        <p:spPr>
          <a:xfrm>
            <a:off x="445912" y="1349697"/>
            <a:ext cx="2070256" cy="478071"/>
          </a:xfrm>
          <a:prstGeom prst="rect">
            <a:avLst/>
          </a:prstGeom>
        </p:spPr>
      </p:pic>
      <p:pic>
        <p:nvPicPr>
          <p:cNvPr id="11" name="图片 10">
            <a:extLst>
              <a:ext uri="{FF2B5EF4-FFF2-40B4-BE49-F238E27FC236}">
                <a16:creationId xmlns:a16="http://schemas.microsoft.com/office/drawing/2014/main" id="{005267CF-E886-AB8E-74E9-CA07E9406364}"/>
              </a:ext>
            </a:extLst>
          </p:cNvPr>
          <p:cNvPicPr>
            <a:picLocks noChangeAspect="1"/>
          </p:cNvPicPr>
          <p:nvPr/>
        </p:nvPicPr>
        <p:blipFill>
          <a:blip r:embed="rId4"/>
          <a:stretch>
            <a:fillRect/>
          </a:stretch>
        </p:blipFill>
        <p:spPr>
          <a:xfrm>
            <a:off x="7783657" y="1894414"/>
            <a:ext cx="3827152" cy="2144996"/>
          </a:xfrm>
          <a:prstGeom prst="rect">
            <a:avLst/>
          </a:prstGeom>
        </p:spPr>
      </p:pic>
    </p:spTree>
    <p:extLst>
      <p:ext uri="{BB962C8B-B14F-4D97-AF65-F5344CB8AC3E}">
        <p14:creationId xmlns:p14="http://schemas.microsoft.com/office/powerpoint/2010/main" val="1697566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23FF93AD-B291-5347-AC70-D7287ABA5C8E}"/>
              </a:ext>
            </a:extLst>
          </p:cNvPr>
          <p:cNvSpPr>
            <a:spLocks noGrp="1"/>
          </p:cNvSpPr>
          <p:nvPr>
            <p:ph type="title"/>
          </p:nvPr>
        </p:nvSpPr>
        <p:spPr/>
        <p:txBody>
          <a:bodyPr>
            <a:normAutofit/>
          </a:bodyPr>
          <a:lstStyle/>
          <a:p>
            <a:r>
              <a:rPr kumimoji="1" lang="en-US" altLang="zh-CN" sz="3200" dirty="0"/>
              <a:t>Challenge of Online Model as a Service System</a:t>
            </a:r>
            <a:endParaRPr kumimoji="1" lang="zh-CN" altLang="en-US" sz="3200" dirty="0"/>
          </a:p>
        </p:txBody>
      </p:sp>
      <p:pic>
        <p:nvPicPr>
          <p:cNvPr id="21" name="图片 20">
            <a:extLst>
              <a:ext uri="{FF2B5EF4-FFF2-40B4-BE49-F238E27FC236}">
                <a16:creationId xmlns:a16="http://schemas.microsoft.com/office/drawing/2014/main" id="{A2BFEAFC-6399-87B9-5205-1221AC6B38B5}"/>
              </a:ext>
            </a:extLst>
          </p:cNvPr>
          <p:cNvPicPr>
            <a:picLocks noChangeAspect="1"/>
          </p:cNvPicPr>
          <p:nvPr/>
        </p:nvPicPr>
        <p:blipFill>
          <a:blip r:embed="rId3"/>
          <a:stretch>
            <a:fillRect/>
          </a:stretch>
        </p:blipFill>
        <p:spPr>
          <a:xfrm>
            <a:off x="8824294" y="3001067"/>
            <a:ext cx="955290" cy="692436"/>
          </a:xfrm>
          <a:prstGeom prst="rect">
            <a:avLst/>
          </a:prstGeom>
        </p:spPr>
      </p:pic>
      <p:sp>
        <p:nvSpPr>
          <p:cNvPr id="24" name="文本框 23">
            <a:extLst>
              <a:ext uri="{FF2B5EF4-FFF2-40B4-BE49-F238E27FC236}">
                <a16:creationId xmlns:a16="http://schemas.microsoft.com/office/drawing/2014/main" id="{2F3A6401-80A9-7F85-DDEF-A293ACFBFDE9}"/>
              </a:ext>
            </a:extLst>
          </p:cNvPr>
          <p:cNvSpPr txBox="1"/>
          <p:nvPr/>
        </p:nvSpPr>
        <p:spPr>
          <a:xfrm>
            <a:off x="4310117" y="3800963"/>
            <a:ext cx="3148745" cy="954107"/>
          </a:xfrm>
          <a:prstGeom prst="rect">
            <a:avLst/>
          </a:prstGeom>
          <a:noFill/>
        </p:spPr>
        <p:txBody>
          <a:bodyPr wrap="square">
            <a:spAutoFit/>
          </a:bodyPr>
          <a:lstStyle/>
          <a:p>
            <a:pPr algn="ctr"/>
            <a:r>
              <a:rPr lang="en-US" altLang="zh-CN" sz="2800" b="1" cap="none" spc="0" dirty="0">
                <a:ln w="0"/>
                <a:solidFill>
                  <a:schemeClr val="tx1"/>
                </a:solidFill>
                <a:latin typeface="微软雅黑" panose="020B0503020204020204" pitchFamily="34" charset="-122"/>
                <a:ea typeface="微软雅黑" panose="020B0503020204020204" pitchFamily="34" charset="-122"/>
              </a:rPr>
              <a:t>Higer</a:t>
            </a:r>
          </a:p>
          <a:p>
            <a:pPr algn="ctr"/>
            <a:r>
              <a:rPr lang="en-US" altLang="zh-CN" sz="2800" b="1" dirty="0">
                <a:ln w="0"/>
                <a:latin typeface="微软雅黑" panose="020B0503020204020204" pitchFamily="34" charset="-122"/>
                <a:ea typeface="微软雅黑" panose="020B0503020204020204" pitchFamily="34" charset="-122"/>
              </a:rPr>
              <a:t>Inference Cost</a:t>
            </a:r>
          </a:p>
        </p:txBody>
      </p:sp>
      <p:pic>
        <p:nvPicPr>
          <p:cNvPr id="23" name="图片 22">
            <a:extLst>
              <a:ext uri="{FF2B5EF4-FFF2-40B4-BE49-F238E27FC236}">
                <a16:creationId xmlns:a16="http://schemas.microsoft.com/office/drawing/2014/main" id="{A4AF6E93-67E0-F22E-8AE3-34D031F63099}"/>
              </a:ext>
            </a:extLst>
          </p:cNvPr>
          <p:cNvPicPr>
            <a:picLocks noChangeAspect="1"/>
          </p:cNvPicPr>
          <p:nvPr/>
        </p:nvPicPr>
        <p:blipFill>
          <a:blip r:embed="rId4"/>
          <a:stretch>
            <a:fillRect/>
          </a:stretch>
        </p:blipFill>
        <p:spPr>
          <a:xfrm>
            <a:off x="2061422" y="2914485"/>
            <a:ext cx="1028514" cy="878310"/>
          </a:xfrm>
          <a:prstGeom prst="rect">
            <a:avLst/>
          </a:prstGeom>
        </p:spPr>
      </p:pic>
      <p:sp>
        <p:nvSpPr>
          <p:cNvPr id="25" name="文本框 24">
            <a:extLst>
              <a:ext uri="{FF2B5EF4-FFF2-40B4-BE49-F238E27FC236}">
                <a16:creationId xmlns:a16="http://schemas.microsoft.com/office/drawing/2014/main" id="{F41237C9-8F9A-2159-AE32-5B56044989D6}"/>
              </a:ext>
            </a:extLst>
          </p:cNvPr>
          <p:cNvSpPr txBox="1"/>
          <p:nvPr/>
        </p:nvSpPr>
        <p:spPr>
          <a:xfrm>
            <a:off x="7881884" y="3800963"/>
            <a:ext cx="3083516" cy="954107"/>
          </a:xfrm>
          <a:prstGeom prst="rect">
            <a:avLst/>
          </a:prstGeom>
          <a:noFill/>
        </p:spPr>
        <p:txBody>
          <a:bodyPr wrap="square">
            <a:spAutoFit/>
          </a:bodyPr>
          <a:lstStyle/>
          <a:p>
            <a:pPr algn="ctr"/>
            <a:r>
              <a:rPr lang="en-US" altLang="zh-CN" sz="2800" b="1" cap="none" spc="0" dirty="0">
                <a:ln w="0"/>
                <a:solidFill>
                  <a:schemeClr val="tx1"/>
                </a:solidFill>
                <a:latin typeface="微软雅黑" panose="020B0503020204020204" pitchFamily="34" charset="-122"/>
                <a:ea typeface="微软雅黑" panose="020B0503020204020204" pitchFamily="34" charset="-122"/>
              </a:rPr>
              <a:t>Longer Response Time</a:t>
            </a:r>
            <a:endParaRPr lang="zh-CN" altLang="en-US" sz="2800" b="1" cap="none" spc="0" dirty="0">
              <a:ln w="0"/>
              <a:solidFill>
                <a:schemeClr val="tx1"/>
              </a:solidFill>
              <a:latin typeface="微软雅黑" panose="020B0503020204020204" pitchFamily="34" charset="-122"/>
              <a:ea typeface="微软雅黑" panose="020B0503020204020204" pitchFamily="34" charset="-122"/>
            </a:endParaRPr>
          </a:p>
        </p:txBody>
      </p:sp>
      <p:pic>
        <p:nvPicPr>
          <p:cNvPr id="16" name="图片 15">
            <a:extLst>
              <a:ext uri="{FF2B5EF4-FFF2-40B4-BE49-F238E27FC236}">
                <a16:creationId xmlns:a16="http://schemas.microsoft.com/office/drawing/2014/main" id="{E682277F-C05E-27AD-B039-A75FA02BE1A7}"/>
              </a:ext>
            </a:extLst>
          </p:cNvPr>
          <p:cNvPicPr>
            <a:picLocks noChangeAspect="1"/>
          </p:cNvPicPr>
          <p:nvPr/>
        </p:nvPicPr>
        <p:blipFill>
          <a:blip r:embed="rId5"/>
          <a:stretch>
            <a:fillRect/>
          </a:stretch>
        </p:blipFill>
        <p:spPr>
          <a:xfrm>
            <a:off x="5307118" y="2908130"/>
            <a:ext cx="824253" cy="878310"/>
          </a:xfrm>
          <a:prstGeom prst="rect">
            <a:avLst/>
          </a:prstGeom>
        </p:spPr>
      </p:pic>
      <p:sp>
        <p:nvSpPr>
          <p:cNvPr id="18" name="文本框 17">
            <a:extLst>
              <a:ext uri="{FF2B5EF4-FFF2-40B4-BE49-F238E27FC236}">
                <a16:creationId xmlns:a16="http://schemas.microsoft.com/office/drawing/2014/main" id="{E8EA491E-24F9-28D0-53F0-7386CA50BFC0}"/>
              </a:ext>
            </a:extLst>
          </p:cNvPr>
          <p:cNvSpPr txBox="1"/>
          <p:nvPr/>
        </p:nvSpPr>
        <p:spPr>
          <a:xfrm>
            <a:off x="1324947" y="3800963"/>
            <a:ext cx="2335923" cy="954107"/>
          </a:xfrm>
          <a:prstGeom prst="rect">
            <a:avLst/>
          </a:prstGeom>
          <a:noFill/>
        </p:spPr>
        <p:txBody>
          <a:bodyPr wrap="square">
            <a:spAutoFit/>
          </a:bodyPr>
          <a:lstStyle/>
          <a:p>
            <a:pPr algn="ctr"/>
            <a:r>
              <a:rPr lang="en-US" altLang="zh-CN" sz="2800" b="1" cap="none" spc="0" dirty="0">
                <a:ln w="0"/>
                <a:solidFill>
                  <a:schemeClr val="tx1"/>
                </a:solidFill>
                <a:latin typeface="微软雅黑" panose="020B0503020204020204" pitchFamily="34" charset="-122"/>
                <a:ea typeface="微软雅黑" panose="020B0503020204020204" pitchFamily="34" charset="-122"/>
              </a:rPr>
              <a:t>Lack of GPU Supply</a:t>
            </a:r>
            <a:endParaRPr lang="zh-CN" altLang="en-US" sz="2800" b="1" cap="none" spc="0" dirty="0">
              <a:ln w="0"/>
              <a:solidFill>
                <a:schemeClr val="tx1"/>
              </a:solidFill>
              <a:latin typeface="微软雅黑" panose="020B0503020204020204" pitchFamily="34" charset="-122"/>
              <a:ea typeface="微软雅黑" panose="020B0503020204020204" pitchFamily="34" charset="-122"/>
            </a:endParaRPr>
          </a:p>
        </p:txBody>
      </p:sp>
      <p:sp>
        <p:nvSpPr>
          <p:cNvPr id="32" name="文本框 31">
            <a:extLst>
              <a:ext uri="{FF2B5EF4-FFF2-40B4-BE49-F238E27FC236}">
                <a16:creationId xmlns:a16="http://schemas.microsoft.com/office/drawing/2014/main" id="{00A38CDC-6A71-675B-55EC-BFCD1E8231AB}"/>
              </a:ext>
            </a:extLst>
          </p:cNvPr>
          <p:cNvSpPr txBox="1"/>
          <p:nvPr/>
        </p:nvSpPr>
        <p:spPr>
          <a:xfrm>
            <a:off x="609600" y="5216914"/>
            <a:ext cx="11426889" cy="1216551"/>
          </a:xfrm>
          <a:prstGeom prst="rect">
            <a:avLst/>
          </a:prstGeom>
          <a:noFill/>
        </p:spPr>
        <p:txBody>
          <a:bodyPr wrap="square">
            <a:spAutoFit/>
          </a:bodyPr>
          <a:lstStyle/>
          <a:p>
            <a:pPr algn="ctr">
              <a:lnSpc>
                <a:spcPct val="150000"/>
              </a:lnSpc>
            </a:pPr>
            <a:r>
              <a:rPr lang="en-US" altLang="zh-CN" sz="2400" dirty="0">
                <a:latin typeface="微软雅黑" panose="020B0503020204020204" pitchFamily="34" charset="-122"/>
                <a:ea typeface="微软雅黑" panose="020B0503020204020204" pitchFamily="34" charset="-122"/>
              </a:rPr>
              <a:t>How to improve inference MFU?</a:t>
            </a: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How</a:t>
            </a: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to</a:t>
            </a: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reduce</a:t>
            </a: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the</a:t>
            </a: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needed TFLOPS?</a:t>
            </a:r>
          </a:p>
          <a:p>
            <a:pPr algn="ctr">
              <a:lnSpc>
                <a:spcPct val="150000"/>
              </a:lnSpc>
            </a:pPr>
            <a:r>
              <a:rPr lang="en-US" altLang="zh-CN" sz="2800" dirty="0">
                <a:latin typeface="微软雅黑" panose="020B0503020204020204" pitchFamily="34" charset="-122"/>
                <a:ea typeface="微软雅黑" panose="020B0503020204020204" pitchFamily="34" charset="-122"/>
              </a:rPr>
              <a:t>How to reach the above goals </a:t>
            </a:r>
            <a:r>
              <a:rPr lang="en-US" altLang="zh-CN" sz="2800" b="1" dirty="0">
                <a:latin typeface="微软雅黑" panose="020B0503020204020204" pitchFamily="34" charset="-122"/>
                <a:ea typeface="微软雅黑" panose="020B0503020204020204" pitchFamily="34" charset="-122"/>
              </a:rPr>
              <a:t>without</a:t>
            </a:r>
            <a:r>
              <a:rPr lang="en-US" altLang="zh-CN" sz="2800" dirty="0">
                <a:latin typeface="微软雅黑" panose="020B0503020204020204" pitchFamily="34" charset="-122"/>
                <a:ea typeface="微软雅黑" panose="020B0503020204020204" pitchFamily="34" charset="-122"/>
              </a:rPr>
              <a:t> sacrificing user experience?</a:t>
            </a:r>
            <a:endParaRPr lang="zh-CN" altLang="en-US" sz="2800" dirty="0">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F8AD3E6A-F9CD-8E9F-1086-867ED0ADEE5E}"/>
              </a:ext>
            </a:extLst>
          </p:cNvPr>
          <p:cNvSpPr txBox="1"/>
          <p:nvPr/>
        </p:nvSpPr>
        <p:spPr>
          <a:xfrm>
            <a:off x="-43543" y="1304565"/>
            <a:ext cx="11525577" cy="1309076"/>
          </a:xfrm>
          <a:prstGeom prst="rect">
            <a:avLst/>
          </a:prstGeom>
          <a:noFill/>
        </p:spPr>
        <p:txBody>
          <a:bodyPr wrap="square">
            <a:spAutoFit/>
          </a:bodyPr>
          <a:lstStyle/>
          <a:p>
            <a:pPr algn="ctr">
              <a:lnSpc>
                <a:spcPct val="150000"/>
              </a:lnSpc>
            </a:pPr>
            <a:r>
              <a:rPr lang="en-US" altLang="zh-CN" sz="2800" dirty="0"/>
              <a:t>More Data</a:t>
            </a:r>
            <a:r>
              <a:rPr lang="zh-CN" altLang="en-US" sz="2800" dirty="0"/>
              <a:t> </a:t>
            </a:r>
            <a:r>
              <a:rPr lang="en-US" altLang="zh-CN" sz="2800" dirty="0"/>
              <a:t>+ Larger Model</a:t>
            </a:r>
            <a:r>
              <a:rPr lang="zh-CN" altLang="en-US" sz="2800" dirty="0"/>
              <a:t> </a:t>
            </a:r>
            <a:r>
              <a:rPr lang="en-US" altLang="zh-CN" sz="2800" dirty="0"/>
              <a:t>+ Longer Context</a:t>
            </a:r>
            <a:r>
              <a:rPr lang="zh-CN" altLang="en-US" sz="2800" dirty="0"/>
              <a:t> </a:t>
            </a:r>
            <a:r>
              <a:rPr lang="en-US" altLang="zh-CN" sz="2800" dirty="0"/>
              <a:t>=        Higher Intelligence</a:t>
            </a:r>
          </a:p>
          <a:p>
            <a:pPr algn="ctr">
              <a:lnSpc>
                <a:spcPct val="150000"/>
              </a:lnSpc>
            </a:pPr>
            <a:r>
              <a:rPr lang="en-US" altLang="zh-CN" sz="2800" dirty="0"/>
              <a:t>BUT</a:t>
            </a:r>
            <a:endParaRPr lang="zh-CN" altLang="en-US" sz="2800" dirty="0"/>
          </a:p>
        </p:txBody>
      </p:sp>
      <p:pic>
        <p:nvPicPr>
          <p:cNvPr id="5" name="图片 4">
            <a:extLst>
              <a:ext uri="{FF2B5EF4-FFF2-40B4-BE49-F238E27FC236}">
                <a16:creationId xmlns:a16="http://schemas.microsoft.com/office/drawing/2014/main" id="{0C64A07C-B04A-EB0F-7219-F7FE56521B08}"/>
              </a:ext>
            </a:extLst>
          </p:cNvPr>
          <p:cNvPicPr>
            <a:picLocks noChangeAspect="1"/>
          </p:cNvPicPr>
          <p:nvPr/>
        </p:nvPicPr>
        <p:blipFill>
          <a:blip r:embed="rId6"/>
          <a:stretch>
            <a:fillRect/>
          </a:stretch>
        </p:blipFill>
        <p:spPr>
          <a:xfrm>
            <a:off x="7636312" y="1471349"/>
            <a:ext cx="491144" cy="491144"/>
          </a:xfrm>
          <a:prstGeom prst="rect">
            <a:avLst/>
          </a:prstGeom>
        </p:spPr>
      </p:pic>
    </p:spTree>
    <p:extLst>
      <p:ext uri="{BB962C8B-B14F-4D97-AF65-F5344CB8AC3E}">
        <p14:creationId xmlns:p14="http://schemas.microsoft.com/office/powerpoint/2010/main" val="12434014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2"/>
          <p:cNvSpPr txBox="1"/>
          <p:nvPr/>
        </p:nvSpPr>
        <p:spPr>
          <a:xfrm>
            <a:off x="270377" y="87749"/>
            <a:ext cx="10795605" cy="10152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0" kern="1200" cap="none"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zh-CN" dirty="0"/>
              <a:t>Thanks!</a:t>
            </a:r>
            <a:endParaRPr lang="zh-CN" altLang="en-US" dirty="0"/>
          </a:p>
        </p:txBody>
      </p:sp>
      <p:sp>
        <p:nvSpPr>
          <p:cNvPr id="9" name="文本框 8"/>
          <p:cNvSpPr txBox="1"/>
          <p:nvPr/>
        </p:nvSpPr>
        <p:spPr>
          <a:xfrm>
            <a:off x="3770987" y="5983941"/>
            <a:ext cx="6096000" cy="523220"/>
          </a:xfrm>
          <a:prstGeom prst="rect">
            <a:avLst/>
          </a:prstGeom>
          <a:noFill/>
        </p:spPr>
        <p:txBody>
          <a:bodyPr wrap="square">
            <a:spAutoFit/>
          </a:bodyPr>
          <a:lstStyle/>
          <a:p>
            <a:r>
              <a:rPr lang="zh-CN" altLang="en-US" sz="2800" dirty="0"/>
              <a:t>https://github.com/kvcache-ai</a:t>
            </a:r>
          </a:p>
        </p:txBody>
      </p:sp>
      <p:pic>
        <p:nvPicPr>
          <p:cNvPr id="4" name="图片 3"/>
          <p:cNvPicPr>
            <a:picLocks noChangeAspect="1"/>
          </p:cNvPicPr>
          <p:nvPr/>
        </p:nvPicPr>
        <p:blipFill>
          <a:blip r:embed="rId2"/>
          <a:stretch>
            <a:fillRect/>
          </a:stretch>
        </p:blipFill>
        <p:spPr>
          <a:xfrm>
            <a:off x="1056762" y="1291873"/>
            <a:ext cx="9813818" cy="462636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1BCD4-EE20-9B05-FA46-D2F41793879E}"/>
            </a:ext>
          </a:extLst>
        </p:cNvPr>
        <p:cNvGrpSpPr/>
        <p:nvPr/>
      </p:nvGrpSpPr>
      <p:grpSpPr>
        <a:xfrm>
          <a:off x="0" y="0"/>
          <a:ext cx="0" cy="0"/>
          <a:chOff x="0" y="0"/>
          <a:chExt cx="0" cy="0"/>
        </a:xfrm>
      </p:grpSpPr>
      <p:sp>
        <p:nvSpPr>
          <p:cNvPr id="9" name="矩形: 圆角 2">
            <a:extLst>
              <a:ext uri="{FF2B5EF4-FFF2-40B4-BE49-F238E27FC236}">
                <a16:creationId xmlns:a16="http://schemas.microsoft.com/office/drawing/2014/main" id="{52D39EB7-D7B1-594B-7037-4F470D072330}"/>
              </a:ext>
            </a:extLst>
          </p:cNvPr>
          <p:cNvSpPr/>
          <p:nvPr/>
        </p:nvSpPr>
        <p:spPr>
          <a:xfrm>
            <a:off x="3208496" y="1009650"/>
            <a:ext cx="8504080" cy="5569585"/>
          </a:xfrm>
          <a:prstGeom prst="roundRect">
            <a:avLst>
              <a:gd name="adj" fmla="val 0"/>
            </a:avLst>
          </a:prstGeom>
          <a:solidFill>
            <a:schemeClr val="bg1"/>
          </a:solidFill>
          <a:ln w="38100">
            <a:solidFill>
              <a:srgbClr val="6714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맑은 고딕"/>
              <a:ea typeface="맑은 고딕"/>
              <a:sym typeface="Malgun Gothic" panose="020B0503020000020004" charset="-127"/>
            </a:endParaRPr>
          </a:p>
        </p:txBody>
      </p:sp>
      <p:sp>
        <p:nvSpPr>
          <p:cNvPr id="10" name="矩形 9">
            <a:extLst>
              <a:ext uri="{FF2B5EF4-FFF2-40B4-BE49-F238E27FC236}">
                <a16:creationId xmlns:a16="http://schemas.microsoft.com/office/drawing/2014/main" id="{9B8E6AD2-E1E1-0FB5-262E-D4BE91CF5854}"/>
              </a:ext>
            </a:extLst>
          </p:cNvPr>
          <p:cNvSpPr/>
          <p:nvPr/>
        </p:nvSpPr>
        <p:spPr>
          <a:xfrm>
            <a:off x="3735705" y="5562918"/>
            <a:ext cx="3005455" cy="942975"/>
          </a:xfrm>
          <a:prstGeom prst="rect">
            <a:avLst/>
          </a:prstGeom>
          <a:solidFill>
            <a:schemeClr val="bg1"/>
          </a:solidFill>
          <a:ln w="31750" cmpd="sng">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Malgun Gothic" panose="020B0503020000020004" charset="-127"/>
            </a:endParaRPr>
          </a:p>
        </p:txBody>
      </p:sp>
      <p:sp>
        <p:nvSpPr>
          <p:cNvPr id="99" name="淘宝-想搞设计PPT(倒卖必究)-4">
            <a:extLst>
              <a:ext uri="{FF2B5EF4-FFF2-40B4-BE49-F238E27FC236}">
                <a16:creationId xmlns:a16="http://schemas.microsoft.com/office/drawing/2014/main" id="{6F34AE4F-9862-5995-6996-9AAF9FCA6988}"/>
              </a:ext>
            </a:extLst>
          </p:cNvPr>
          <p:cNvSpPr txBox="1"/>
          <p:nvPr/>
        </p:nvSpPr>
        <p:spPr>
          <a:xfrm>
            <a:off x="490033" y="68247"/>
            <a:ext cx="11408742" cy="610873"/>
          </a:xfrm>
          <a:prstGeom prst="rect">
            <a:avLst/>
          </a:prstGeom>
          <a:ln w="12700">
            <a:miter lim="400000"/>
          </a:ln>
        </p:spPr>
        <p:txBody>
          <a:bodyPr wrap="square" lIns="0" tIns="0" rIns="0" bIns="0">
            <a:spAutoFit/>
          </a:bodyPr>
          <a:lstStyle>
            <a:lvl1pPr>
              <a:lnSpc>
                <a:spcPct val="80000"/>
              </a:lnSpc>
              <a:defRPr sz="3000" b="1">
                <a:solidFill>
                  <a:srgbClr val="404040"/>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CN" sz="3000" b="1" i="0" u="none" strike="noStrike" kern="0" cap="none" spc="0" normalizeH="0" baseline="0" noProof="0" dirty="0">
                <a:ln>
                  <a:noFill/>
                </a:ln>
                <a:solidFill>
                  <a:srgbClr val="404040"/>
                </a:solidFill>
                <a:effectLst/>
                <a:uLnTx/>
                <a:uFillTx/>
                <a:latin typeface="微软雅黑" panose="020B0503020204020204" charset="-122"/>
                <a:ea typeface="微软雅黑" panose="020B0503020204020204" charset="-122"/>
                <a:sym typeface="微软雅黑" panose="020B0503020204020204" charset="-122"/>
              </a:rPr>
              <a:t>Rebuilding AI Inference: Hierarchical Compute</a:t>
            </a:r>
            <a:endParaRPr kumimoji="0" lang="zh-CN" altLang="en-US" sz="3000" b="1" i="0" u="none" strike="noStrike" kern="0" cap="none" spc="0" normalizeH="0" baseline="0" noProof="0" dirty="0">
              <a:ln>
                <a:noFill/>
              </a:ln>
              <a:solidFill>
                <a:srgbClr val="404040"/>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100" name="Picture 104" descr="Picture 104">
            <a:extLst>
              <a:ext uri="{FF2B5EF4-FFF2-40B4-BE49-F238E27FC236}">
                <a16:creationId xmlns:a16="http://schemas.microsoft.com/office/drawing/2014/main" id="{6C4FCE33-AC88-DB5A-D5EB-427A1AF87299}"/>
              </a:ext>
            </a:extLst>
          </p:cNvPr>
          <p:cNvPicPr>
            <a:picLocks noChangeAspect="1"/>
          </p:cNvPicPr>
          <p:nvPr/>
        </p:nvPicPr>
        <p:blipFill>
          <a:blip r:embed="rId3"/>
          <a:stretch>
            <a:fillRect/>
          </a:stretch>
        </p:blipFill>
        <p:spPr>
          <a:xfrm>
            <a:off x="10348258" y="238797"/>
            <a:ext cx="1332525" cy="419101"/>
          </a:xfrm>
          <a:prstGeom prst="rect">
            <a:avLst/>
          </a:prstGeom>
          <a:ln w="12700">
            <a:miter lim="400000"/>
            <a:headEnd/>
            <a:tailEnd/>
          </a:ln>
        </p:spPr>
      </p:pic>
      <p:sp>
        <p:nvSpPr>
          <p:cNvPr id="2" name="淘宝-想搞设计PPT(倒卖必究)-2">
            <a:extLst>
              <a:ext uri="{FF2B5EF4-FFF2-40B4-BE49-F238E27FC236}">
                <a16:creationId xmlns:a16="http://schemas.microsoft.com/office/drawing/2014/main" id="{E0C2EF3B-66E4-0D97-FA47-6445F613B57D}"/>
              </a:ext>
            </a:extLst>
          </p:cNvPr>
          <p:cNvSpPr/>
          <p:nvPr/>
        </p:nvSpPr>
        <p:spPr>
          <a:xfrm>
            <a:off x="479425" y="834270"/>
            <a:ext cx="11233150" cy="19896"/>
          </a:xfrm>
          <a:prstGeom prst="rect">
            <a:avLst/>
          </a:prstGeom>
          <a:solidFill>
            <a:srgbClr val="6B0D71"/>
          </a:solidFill>
          <a:ln w="12700">
            <a:miter lim="400000"/>
          </a:ln>
        </p:spPr>
        <p:txBody>
          <a:bodyPr lIns="45719" rIns="45719" anchor="ctr"/>
          <a:lstStyle/>
          <a:p>
            <a:pPr marL="0" marR="0" lvl="0" indent="0" algn="ctr" defTabSz="914400" rtl="0" eaLnBrk="1" fontAlgn="auto" latinLnBrk="0" hangingPunct="0">
              <a:lnSpc>
                <a:spcPct val="100000"/>
              </a:lnSpc>
              <a:spcBef>
                <a:spcPts val="0"/>
              </a:spcBef>
              <a:spcAft>
                <a:spcPts val="0"/>
              </a:spcAft>
              <a:buClrTx/>
              <a:buSzTx/>
              <a:buFontTx/>
              <a:buNone/>
              <a:tabLst/>
              <a:defRPr sz="1200">
                <a:solidFill>
                  <a:srgbClr val="FFFFFF"/>
                </a:solidFill>
              </a:defRPr>
            </a:pPr>
            <a:endParaRPr kumimoji="0" sz="1200" b="0" i="0" u="none" strike="noStrike" kern="0" cap="none" spc="0" normalizeH="0" baseline="0" noProof="0">
              <a:ln>
                <a:noFill/>
              </a:ln>
              <a:solidFill>
                <a:srgbClr val="FFFFFF"/>
              </a:solidFill>
              <a:effectLst/>
              <a:uLnTx/>
              <a:uFillTx/>
              <a:latin typeface="맑은 고딕"/>
              <a:ea typeface="맑은 고딕"/>
              <a:sym typeface="Malgun Gothic" panose="020B0503020000020004" charset="-127"/>
            </a:endParaRPr>
          </a:p>
        </p:txBody>
      </p:sp>
      <p:pic>
        <p:nvPicPr>
          <p:cNvPr id="36" name="图片 35">
            <a:extLst>
              <a:ext uri="{FF2B5EF4-FFF2-40B4-BE49-F238E27FC236}">
                <a16:creationId xmlns:a16="http://schemas.microsoft.com/office/drawing/2014/main" id="{1ACFDE3B-890B-D5A1-1565-52147A1CC0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0078" y="1160927"/>
            <a:ext cx="362609" cy="362609"/>
          </a:xfrm>
          <a:prstGeom prst="rect">
            <a:avLst/>
          </a:prstGeom>
        </p:spPr>
      </p:pic>
      <p:sp>
        <p:nvSpPr>
          <p:cNvPr id="37" name="文本框 36">
            <a:extLst>
              <a:ext uri="{FF2B5EF4-FFF2-40B4-BE49-F238E27FC236}">
                <a16:creationId xmlns:a16="http://schemas.microsoft.com/office/drawing/2014/main" id="{CE9AF661-1392-E17D-A9F7-F1D6660DD870}"/>
              </a:ext>
            </a:extLst>
          </p:cNvPr>
          <p:cNvSpPr txBox="1"/>
          <p:nvPr/>
        </p:nvSpPr>
        <p:spPr>
          <a:xfrm>
            <a:off x="3860165" y="1080622"/>
            <a:ext cx="6997795" cy="523220"/>
          </a:xfrm>
          <a:prstGeom prst="rect">
            <a:avLst/>
          </a:prstGeom>
          <a:noFill/>
        </p:spPr>
        <p:txBody>
          <a:bodyPr wrap="square"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671474"/>
                </a:solidFill>
                <a:effectLst/>
                <a:uLnTx/>
                <a:uFillTx/>
                <a:latin typeface="微软雅黑" panose="020B0503020204020204" charset="-122"/>
                <a:ea typeface="微软雅黑" panose="020B0503020204020204" charset="-122"/>
                <a:sym typeface="Malgun Gothic" panose="020B0503020000020004" charset="-127"/>
              </a:rPr>
              <a:t>"Classic" hierarchical architecture</a:t>
            </a:r>
          </a:p>
        </p:txBody>
      </p:sp>
      <p:sp>
        <p:nvSpPr>
          <p:cNvPr id="39" name="文本框 38">
            <a:extLst>
              <a:ext uri="{FF2B5EF4-FFF2-40B4-BE49-F238E27FC236}">
                <a16:creationId xmlns:a16="http://schemas.microsoft.com/office/drawing/2014/main" id="{4FFE9A67-A8E1-2A61-4908-ABC721967021}"/>
              </a:ext>
            </a:extLst>
          </p:cNvPr>
          <p:cNvSpPr txBox="1"/>
          <p:nvPr/>
        </p:nvSpPr>
        <p:spPr>
          <a:xfrm>
            <a:off x="3392019" y="1684600"/>
            <a:ext cx="3306352" cy="707884"/>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rPr>
              <a:t>On-demand coordination </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rPr>
              <a:t>for best total cost</a:t>
            </a:r>
            <a:endParaRPr kumimoji="0" lang="zh-CN" altLang="en-US"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endParaRPr>
          </a:p>
        </p:txBody>
      </p:sp>
      <p:sp>
        <p:nvSpPr>
          <p:cNvPr id="3" name="矩形: 圆角 2">
            <a:extLst>
              <a:ext uri="{FF2B5EF4-FFF2-40B4-BE49-F238E27FC236}">
                <a16:creationId xmlns:a16="http://schemas.microsoft.com/office/drawing/2014/main" id="{DBE41A1F-C807-D4E0-6AC0-048289A1474D}"/>
              </a:ext>
            </a:extLst>
          </p:cNvPr>
          <p:cNvSpPr/>
          <p:nvPr/>
        </p:nvSpPr>
        <p:spPr>
          <a:xfrm>
            <a:off x="360045" y="1009650"/>
            <a:ext cx="2349182" cy="5569585"/>
          </a:xfrm>
          <a:prstGeom prst="roundRect">
            <a:avLst>
              <a:gd name="adj" fmla="val 0"/>
            </a:avLst>
          </a:prstGeom>
          <a:solidFill>
            <a:schemeClr val="bg1"/>
          </a:solidFill>
          <a:ln w="38100">
            <a:solidFill>
              <a:srgbClr val="6714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맑은 고딕"/>
              <a:ea typeface="맑은 고딕"/>
              <a:sym typeface="Malgun Gothic" panose="020B0503020000020004" charset="-127"/>
            </a:endParaRPr>
          </a:p>
        </p:txBody>
      </p:sp>
      <p:pic>
        <p:nvPicPr>
          <p:cNvPr id="4" name="Picture 2" descr="NVIDIA GB200 NVL72 | Advanced HPC">
            <a:extLst>
              <a:ext uri="{FF2B5EF4-FFF2-40B4-BE49-F238E27FC236}">
                <a16:creationId xmlns:a16="http://schemas.microsoft.com/office/drawing/2014/main" id="{0955DEF1-1CA5-3FD8-4D0D-444A54F31E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997" y="2861652"/>
            <a:ext cx="1681004" cy="3614522"/>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组合 10">
            <a:extLst>
              <a:ext uri="{FF2B5EF4-FFF2-40B4-BE49-F238E27FC236}">
                <a16:creationId xmlns:a16="http://schemas.microsoft.com/office/drawing/2014/main" id="{9300380A-3EF4-37AE-463F-11C918F39B14}"/>
              </a:ext>
            </a:extLst>
          </p:cNvPr>
          <p:cNvGrpSpPr/>
          <p:nvPr/>
        </p:nvGrpSpPr>
        <p:grpSpPr>
          <a:xfrm>
            <a:off x="603409" y="1142177"/>
            <a:ext cx="1862455" cy="400110"/>
            <a:chOff x="490220" y="1142177"/>
            <a:chExt cx="1862455" cy="400110"/>
          </a:xfrm>
        </p:grpSpPr>
        <p:sp>
          <p:nvSpPr>
            <p:cNvPr id="5" name="文本框 4">
              <a:extLst>
                <a:ext uri="{FF2B5EF4-FFF2-40B4-BE49-F238E27FC236}">
                  <a16:creationId xmlns:a16="http://schemas.microsoft.com/office/drawing/2014/main" id="{EE8237E8-6384-AD87-3AC9-493676F8FB11}"/>
                </a:ext>
              </a:extLst>
            </p:cNvPr>
            <p:cNvSpPr txBox="1"/>
            <p:nvPr/>
          </p:nvSpPr>
          <p:spPr>
            <a:xfrm>
              <a:off x="754380" y="1142177"/>
              <a:ext cx="1598295" cy="400110"/>
            </a:xfrm>
            <a:prstGeom prst="rect">
              <a:avLst/>
            </a:prstGeom>
            <a:noFill/>
          </p:spPr>
          <p:txBody>
            <a:bodyPr wrap="square" rtlCol="0" anchor="ctr">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1" i="0" u="none" strike="noStrike" kern="0" cap="none" spc="0" normalizeH="0" baseline="0" noProof="0" dirty="0" err="1">
                  <a:ln>
                    <a:noFill/>
                  </a:ln>
                  <a:solidFill>
                    <a:srgbClr val="671474"/>
                  </a:solidFill>
                  <a:effectLst/>
                  <a:uLnTx/>
                  <a:uFillTx/>
                  <a:latin typeface="微软雅黑" panose="020B0503020204020204" charset="-122"/>
                  <a:ea typeface="微软雅黑" panose="020B0503020204020204" charset="-122"/>
                  <a:sym typeface="Malgun Gothic" panose="020B0503020000020004" charset="-127"/>
                </a:rPr>
                <a:t>Supernode</a:t>
              </a:r>
              <a:endParaRPr kumimoji="0" lang="zh-CN" altLang="en-US" sz="2000" b="1" i="0" u="none" strike="noStrike" kern="0" cap="none" spc="0" normalizeH="0" baseline="0" noProof="0" dirty="0">
                <a:ln>
                  <a:noFill/>
                </a:ln>
                <a:solidFill>
                  <a:srgbClr val="671474"/>
                </a:solidFill>
                <a:effectLst/>
                <a:uLnTx/>
                <a:uFillTx/>
                <a:latin typeface="微软雅黑" panose="020B0503020204020204" charset="-122"/>
                <a:ea typeface="微软雅黑" panose="020B0503020204020204" charset="-122"/>
                <a:sym typeface="Malgun Gothic" panose="020B0503020000020004" charset="-127"/>
              </a:endParaRPr>
            </a:p>
          </p:txBody>
        </p:sp>
        <p:pic>
          <p:nvPicPr>
            <p:cNvPr id="6" name="图片 5" descr="volume_groups">
              <a:extLst>
                <a:ext uri="{FF2B5EF4-FFF2-40B4-BE49-F238E27FC236}">
                  <a16:creationId xmlns:a16="http://schemas.microsoft.com/office/drawing/2014/main" id="{7BBB925B-D19F-4D18-364E-B67596C53760}"/>
                </a:ext>
              </a:extLst>
            </p:cNvPr>
            <p:cNvPicPr>
              <a:picLocks noChangeAspect="1"/>
            </p:cNvPicPr>
            <p:nvPr/>
          </p:nvPicPr>
          <p:blipFill>
            <a:blip r:embed="rId6"/>
            <a:stretch>
              <a:fillRect/>
            </a:stretch>
          </p:blipFill>
          <p:spPr>
            <a:xfrm>
              <a:off x="490220" y="1182529"/>
              <a:ext cx="316230" cy="319405"/>
            </a:xfrm>
            <a:prstGeom prst="rect">
              <a:avLst/>
            </a:prstGeom>
          </p:spPr>
        </p:pic>
      </p:grpSp>
      <p:sp>
        <p:nvSpPr>
          <p:cNvPr id="8" name="文本框 7">
            <a:extLst>
              <a:ext uri="{FF2B5EF4-FFF2-40B4-BE49-F238E27FC236}">
                <a16:creationId xmlns:a16="http://schemas.microsoft.com/office/drawing/2014/main" id="{8466EDCB-3D4E-4432-DDA3-35A3CE51583F}"/>
              </a:ext>
            </a:extLst>
          </p:cNvPr>
          <p:cNvSpPr txBox="1"/>
          <p:nvPr/>
        </p:nvSpPr>
        <p:spPr>
          <a:xfrm>
            <a:off x="578766" y="1728168"/>
            <a:ext cx="1911740" cy="1015661"/>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rPr>
              <a:t>Best Compute </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rPr>
              <a:t>+ Bandwidth </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rPr>
              <a:t>+ Interconnect</a:t>
            </a:r>
          </a:p>
        </p:txBody>
      </p:sp>
      <p:sp>
        <p:nvSpPr>
          <p:cNvPr id="13" name="矩形: 圆角 2">
            <a:extLst>
              <a:ext uri="{FF2B5EF4-FFF2-40B4-BE49-F238E27FC236}">
                <a16:creationId xmlns:a16="http://schemas.microsoft.com/office/drawing/2014/main" id="{A5D8E3FC-706F-3365-ECEA-44A26A0E7077}"/>
              </a:ext>
            </a:extLst>
          </p:cNvPr>
          <p:cNvSpPr/>
          <p:nvPr/>
        </p:nvSpPr>
        <p:spPr>
          <a:xfrm>
            <a:off x="3208496" y="1009650"/>
            <a:ext cx="8504080" cy="624840"/>
          </a:xfrm>
          <a:prstGeom prst="roundRect">
            <a:avLst>
              <a:gd name="adj" fmla="val 0"/>
            </a:avLst>
          </a:prstGeom>
          <a:noFill/>
          <a:ln w="38100">
            <a:solidFill>
              <a:srgbClr val="6714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맑은 고딕"/>
              <a:ea typeface="맑은 고딕"/>
              <a:sym typeface="Malgun Gothic" panose="020B0503020000020004" charset="-127"/>
            </a:endParaRPr>
          </a:p>
        </p:txBody>
      </p:sp>
      <p:sp>
        <p:nvSpPr>
          <p:cNvPr id="14" name="矩形: 圆角 2">
            <a:extLst>
              <a:ext uri="{FF2B5EF4-FFF2-40B4-BE49-F238E27FC236}">
                <a16:creationId xmlns:a16="http://schemas.microsoft.com/office/drawing/2014/main" id="{9EFBBE6D-82B7-1DE8-D29E-1B5D5F238FEC}"/>
              </a:ext>
            </a:extLst>
          </p:cNvPr>
          <p:cNvSpPr/>
          <p:nvPr/>
        </p:nvSpPr>
        <p:spPr>
          <a:xfrm>
            <a:off x="364173" y="1009650"/>
            <a:ext cx="2340926" cy="624840"/>
          </a:xfrm>
          <a:prstGeom prst="roundRect">
            <a:avLst>
              <a:gd name="adj" fmla="val 0"/>
            </a:avLst>
          </a:prstGeom>
          <a:noFill/>
          <a:ln w="38100">
            <a:solidFill>
              <a:srgbClr val="6714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맑은 고딕"/>
              <a:ea typeface="맑은 고딕"/>
              <a:sym typeface="Malgun Gothic" panose="020B0503020000020004" charset="-127"/>
            </a:endParaRPr>
          </a:p>
        </p:txBody>
      </p:sp>
      <p:pic>
        <p:nvPicPr>
          <p:cNvPr id="15" name="图片 14">
            <a:extLst>
              <a:ext uri="{FF2B5EF4-FFF2-40B4-BE49-F238E27FC236}">
                <a16:creationId xmlns:a16="http://schemas.microsoft.com/office/drawing/2014/main" id="{9E618C7D-1121-BE15-E7C0-E236DA757F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0078" y="2547968"/>
            <a:ext cx="3185396" cy="3795307"/>
          </a:xfrm>
          <a:prstGeom prst="rect">
            <a:avLst/>
          </a:prstGeom>
        </p:spPr>
      </p:pic>
      <p:sp>
        <p:nvSpPr>
          <p:cNvPr id="7" name="矩形: 圆角 3">
            <a:extLst>
              <a:ext uri="{FF2B5EF4-FFF2-40B4-BE49-F238E27FC236}">
                <a16:creationId xmlns:a16="http://schemas.microsoft.com/office/drawing/2014/main" id="{C06A37C4-D2E9-365F-288C-19515618A807}"/>
              </a:ext>
            </a:extLst>
          </p:cNvPr>
          <p:cNvSpPr/>
          <p:nvPr/>
        </p:nvSpPr>
        <p:spPr>
          <a:xfrm>
            <a:off x="2572434" y="3068416"/>
            <a:ext cx="1179352" cy="959485"/>
          </a:xfrm>
          <a:prstGeom prst="roundRect">
            <a:avLst>
              <a:gd name="adj" fmla="val 0"/>
            </a:avLst>
          </a:prstGeom>
          <a:solidFill>
            <a:srgbClr val="6714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5400" b="1" i="0" u="none" strike="noStrike" kern="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sym typeface="+mn-ea"/>
              </a:rPr>
              <a:t>VS</a:t>
            </a:r>
          </a:p>
        </p:txBody>
      </p:sp>
    </p:spTree>
    <p:extLst>
      <p:ext uri="{BB962C8B-B14F-4D97-AF65-F5344CB8AC3E}">
        <p14:creationId xmlns:p14="http://schemas.microsoft.com/office/powerpoint/2010/main" val="497787957"/>
      </p:ext>
    </p:extLst>
  </p:cSld>
  <p:clrMapOvr>
    <a:masterClrMapping/>
  </p:clrMapOvr>
  <p:transition spd="med" advTm="26196"/>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CF7CF-2ED8-5EA3-98FB-9941E5839E09}"/>
            </a:ext>
          </a:extLst>
        </p:cNvPr>
        <p:cNvGrpSpPr/>
        <p:nvPr/>
      </p:nvGrpSpPr>
      <p:grpSpPr>
        <a:xfrm>
          <a:off x="0" y="0"/>
          <a:ext cx="0" cy="0"/>
          <a:chOff x="0" y="0"/>
          <a:chExt cx="0" cy="0"/>
        </a:xfrm>
      </p:grpSpPr>
      <p:sp>
        <p:nvSpPr>
          <p:cNvPr id="9" name="矩形: 圆角 2">
            <a:extLst>
              <a:ext uri="{FF2B5EF4-FFF2-40B4-BE49-F238E27FC236}">
                <a16:creationId xmlns:a16="http://schemas.microsoft.com/office/drawing/2014/main" id="{09C752E1-0BDB-5EB4-5468-C61936164077}"/>
              </a:ext>
            </a:extLst>
          </p:cNvPr>
          <p:cNvSpPr/>
          <p:nvPr/>
        </p:nvSpPr>
        <p:spPr>
          <a:xfrm>
            <a:off x="3208496" y="1009650"/>
            <a:ext cx="8504080" cy="5569585"/>
          </a:xfrm>
          <a:prstGeom prst="roundRect">
            <a:avLst>
              <a:gd name="adj" fmla="val 0"/>
            </a:avLst>
          </a:prstGeom>
          <a:solidFill>
            <a:schemeClr val="bg1"/>
          </a:solidFill>
          <a:ln w="38100">
            <a:solidFill>
              <a:srgbClr val="6714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맑은 고딕"/>
              <a:ea typeface="맑은 고딕"/>
              <a:sym typeface="Malgun Gothic" panose="020B0503020000020004" charset="-127"/>
            </a:endParaRPr>
          </a:p>
        </p:txBody>
      </p:sp>
      <p:sp>
        <p:nvSpPr>
          <p:cNvPr id="10" name="矩形 9">
            <a:extLst>
              <a:ext uri="{FF2B5EF4-FFF2-40B4-BE49-F238E27FC236}">
                <a16:creationId xmlns:a16="http://schemas.microsoft.com/office/drawing/2014/main" id="{CBCEF66A-644B-A933-55AD-21C8A41EA5F1}"/>
              </a:ext>
            </a:extLst>
          </p:cNvPr>
          <p:cNvSpPr/>
          <p:nvPr/>
        </p:nvSpPr>
        <p:spPr>
          <a:xfrm>
            <a:off x="3735705" y="5562918"/>
            <a:ext cx="3005455" cy="942975"/>
          </a:xfrm>
          <a:prstGeom prst="rect">
            <a:avLst/>
          </a:prstGeom>
          <a:solidFill>
            <a:schemeClr val="bg1"/>
          </a:solidFill>
          <a:ln w="31750" cmpd="sng">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charset="-122"/>
              <a:ea typeface="微软雅黑" panose="020B0503020204020204" charset="-122"/>
              <a:sym typeface="Malgun Gothic" panose="020B0503020000020004" charset="-127"/>
            </a:endParaRPr>
          </a:p>
        </p:txBody>
      </p:sp>
      <p:sp>
        <p:nvSpPr>
          <p:cNvPr id="99" name="淘宝-想搞设计PPT(倒卖必究)-4">
            <a:extLst>
              <a:ext uri="{FF2B5EF4-FFF2-40B4-BE49-F238E27FC236}">
                <a16:creationId xmlns:a16="http://schemas.microsoft.com/office/drawing/2014/main" id="{D9D9E4D9-F6D2-B284-D86C-5317AF42DAA5}"/>
              </a:ext>
            </a:extLst>
          </p:cNvPr>
          <p:cNvSpPr txBox="1"/>
          <p:nvPr/>
        </p:nvSpPr>
        <p:spPr>
          <a:xfrm>
            <a:off x="490033" y="68247"/>
            <a:ext cx="11408742" cy="610873"/>
          </a:xfrm>
          <a:prstGeom prst="rect">
            <a:avLst/>
          </a:prstGeom>
          <a:ln w="12700">
            <a:miter lim="400000"/>
          </a:ln>
        </p:spPr>
        <p:txBody>
          <a:bodyPr wrap="square" lIns="0" tIns="0" rIns="0" bIns="0">
            <a:spAutoFit/>
          </a:bodyPr>
          <a:lstStyle>
            <a:lvl1pPr>
              <a:lnSpc>
                <a:spcPct val="80000"/>
              </a:lnSpc>
              <a:defRPr sz="3000" b="1">
                <a:solidFill>
                  <a:srgbClr val="404040"/>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CN" sz="3000" b="1" i="0" u="none" strike="noStrike" kern="0" cap="none" spc="0" normalizeH="0" baseline="0" noProof="0" dirty="0">
                <a:ln>
                  <a:noFill/>
                </a:ln>
                <a:solidFill>
                  <a:srgbClr val="404040"/>
                </a:solidFill>
                <a:effectLst/>
                <a:uLnTx/>
                <a:uFillTx/>
                <a:latin typeface="微软雅黑" panose="020B0503020204020204" charset="-122"/>
                <a:ea typeface="微软雅黑" panose="020B0503020204020204" charset="-122"/>
                <a:sym typeface="微软雅黑" panose="020B0503020204020204" charset="-122"/>
              </a:rPr>
              <a:t>Rebuilding AI Inference: Hierarchical Compute</a:t>
            </a:r>
            <a:endParaRPr kumimoji="0" lang="zh-CN" altLang="en-US" sz="3000" b="1" i="0" u="none" strike="noStrike" kern="0" cap="none" spc="0" normalizeH="0" baseline="0" noProof="0" dirty="0">
              <a:ln>
                <a:noFill/>
              </a:ln>
              <a:solidFill>
                <a:srgbClr val="404040"/>
              </a:solidFill>
              <a:effectLst/>
              <a:uLnTx/>
              <a:uFillTx/>
              <a:latin typeface="微软雅黑" panose="020B0503020204020204" charset="-122"/>
              <a:ea typeface="微软雅黑" panose="020B0503020204020204" charset="-122"/>
              <a:sym typeface="微软雅黑" panose="020B0503020204020204" charset="-122"/>
            </a:endParaRPr>
          </a:p>
        </p:txBody>
      </p:sp>
      <p:pic>
        <p:nvPicPr>
          <p:cNvPr id="100" name="Picture 104" descr="Picture 104">
            <a:extLst>
              <a:ext uri="{FF2B5EF4-FFF2-40B4-BE49-F238E27FC236}">
                <a16:creationId xmlns:a16="http://schemas.microsoft.com/office/drawing/2014/main" id="{8BDEF674-441F-C17B-AB81-DFF12ED4B8FB}"/>
              </a:ext>
            </a:extLst>
          </p:cNvPr>
          <p:cNvPicPr>
            <a:picLocks noChangeAspect="1"/>
          </p:cNvPicPr>
          <p:nvPr/>
        </p:nvPicPr>
        <p:blipFill>
          <a:blip r:embed="rId3"/>
          <a:stretch>
            <a:fillRect/>
          </a:stretch>
        </p:blipFill>
        <p:spPr>
          <a:xfrm>
            <a:off x="10348258" y="238797"/>
            <a:ext cx="1332525" cy="419101"/>
          </a:xfrm>
          <a:prstGeom prst="rect">
            <a:avLst/>
          </a:prstGeom>
          <a:ln w="12700">
            <a:miter lim="400000"/>
            <a:headEnd/>
            <a:tailEnd/>
          </a:ln>
        </p:spPr>
      </p:pic>
      <p:sp>
        <p:nvSpPr>
          <p:cNvPr id="2" name="淘宝-想搞设计PPT(倒卖必究)-2">
            <a:extLst>
              <a:ext uri="{FF2B5EF4-FFF2-40B4-BE49-F238E27FC236}">
                <a16:creationId xmlns:a16="http://schemas.microsoft.com/office/drawing/2014/main" id="{4FA1FD9B-1052-CC01-A638-1F9DA5CCF956}"/>
              </a:ext>
            </a:extLst>
          </p:cNvPr>
          <p:cNvSpPr/>
          <p:nvPr/>
        </p:nvSpPr>
        <p:spPr>
          <a:xfrm>
            <a:off x="479425" y="834270"/>
            <a:ext cx="11233150" cy="19896"/>
          </a:xfrm>
          <a:prstGeom prst="rect">
            <a:avLst/>
          </a:prstGeom>
          <a:solidFill>
            <a:srgbClr val="6B0D71"/>
          </a:solidFill>
          <a:ln w="12700">
            <a:miter lim="400000"/>
          </a:ln>
        </p:spPr>
        <p:txBody>
          <a:bodyPr lIns="45719" rIns="45719" anchor="ctr"/>
          <a:lstStyle/>
          <a:p>
            <a:pPr marL="0" marR="0" lvl="0" indent="0" algn="ctr" defTabSz="914400" rtl="0" eaLnBrk="1" fontAlgn="auto" latinLnBrk="0" hangingPunct="0">
              <a:lnSpc>
                <a:spcPct val="100000"/>
              </a:lnSpc>
              <a:spcBef>
                <a:spcPts val="0"/>
              </a:spcBef>
              <a:spcAft>
                <a:spcPts val="0"/>
              </a:spcAft>
              <a:buClrTx/>
              <a:buSzTx/>
              <a:buFontTx/>
              <a:buNone/>
              <a:tabLst/>
              <a:defRPr sz="1200">
                <a:solidFill>
                  <a:srgbClr val="FFFFFF"/>
                </a:solidFill>
              </a:defRPr>
            </a:pPr>
            <a:endParaRPr kumimoji="0" sz="1200" b="0" i="0" u="none" strike="noStrike" kern="0" cap="none" spc="0" normalizeH="0" baseline="0" noProof="0">
              <a:ln>
                <a:noFill/>
              </a:ln>
              <a:solidFill>
                <a:srgbClr val="FFFFFF"/>
              </a:solidFill>
              <a:effectLst/>
              <a:uLnTx/>
              <a:uFillTx/>
              <a:latin typeface="맑은 고딕"/>
              <a:ea typeface="맑은 고딕"/>
              <a:sym typeface="Malgun Gothic" panose="020B0503020000020004" charset="-127"/>
            </a:endParaRPr>
          </a:p>
        </p:txBody>
      </p:sp>
      <p:pic>
        <p:nvPicPr>
          <p:cNvPr id="36" name="图片 35">
            <a:extLst>
              <a:ext uri="{FF2B5EF4-FFF2-40B4-BE49-F238E27FC236}">
                <a16:creationId xmlns:a16="http://schemas.microsoft.com/office/drawing/2014/main" id="{C4D460D9-8250-B44E-80C4-A9E548CD1E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0078" y="1160927"/>
            <a:ext cx="362609" cy="362609"/>
          </a:xfrm>
          <a:prstGeom prst="rect">
            <a:avLst/>
          </a:prstGeom>
        </p:spPr>
      </p:pic>
      <p:sp>
        <p:nvSpPr>
          <p:cNvPr id="37" name="文本框 36">
            <a:extLst>
              <a:ext uri="{FF2B5EF4-FFF2-40B4-BE49-F238E27FC236}">
                <a16:creationId xmlns:a16="http://schemas.microsoft.com/office/drawing/2014/main" id="{317E3E35-CCCC-1CF0-1EAE-AFC8E9CAAAA6}"/>
              </a:ext>
            </a:extLst>
          </p:cNvPr>
          <p:cNvSpPr txBox="1"/>
          <p:nvPr/>
        </p:nvSpPr>
        <p:spPr>
          <a:xfrm>
            <a:off x="3860165" y="1080622"/>
            <a:ext cx="7852410" cy="523220"/>
          </a:xfrm>
          <a:prstGeom prst="rect">
            <a:avLst/>
          </a:prstGeom>
          <a:noFill/>
        </p:spPr>
        <p:txBody>
          <a:bodyPr wrap="square"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671474"/>
                </a:solidFill>
                <a:effectLst/>
                <a:uLnTx/>
                <a:uFillTx/>
                <a:latin typeface="微软雅黑" panose="020B0503020204020204" charset="-122"/>
                <a:ea typeface="微软雅黑" panose="020B0503020204020204" charset="-122"/>
                <a:sym typeface="Malgun Gothic" panose="020B0503020000020004" charset="-127"/>
              </a:rPr>
              <a:t>Hierarchical architecture in AI compute</a:t>
            </a:r>
          </a:p>
        </p:txBody>
      </p:sp>
      <p:sp>
        <p:nvSpPr>
          <p:cNvPr id="39" name="文本框 38">
            <a:extLst>
              <a:ext uri="{FF2B5EF4-FFF2-40B4-BE49-F238E27FC236}">
                <a16:creationId xmlns:a16="http://schemas.microsoft.com/office/drawing/2014/main" id="{82008622-20B1-CA50-E13F-E819662F72F3}"/>
              </a:ext>
            </a:extLst>
          </p:cNvPr>
          <p:cNvSpPr txBox="1"/>
          <p:nvPr/>
        </p:nvSpPr>
        <p:spPr>
          <a:xfrm>
            <a:off x="3392019" y="1684600"/>
            <a:ext cx="3306352" cy="707884"/>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rPr>
              <a:t>On-demand coordination </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rPr>
              <a:t>for best total cost</a:t>
            </a:r>
            <a:endParaRPr kumimoji="0" lang="zh-CN" altLang="en-US"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endParaRPr>
          </a:p>
        </p:txBody>
      </p:sp>
      <p:sp>
        <p:nvSpPr>
          <p:cNvPr id="3" name="矩形: 圆角 2">
            <a:extLst>
              <a:ext uri="{FF2B5EF4-FFF2-40B4-BE49-F238E27FC236}">
                <a16:creationId xmlns:a16="http://schemas.microsoft.com/office/drawing/2014/main" id="{3A7036EA-BE46-3296-9D6F-E39DC957284C}"/>
              </a:ext>
            </a:extLst>
          </p:cNvPr>
          <p:cNvSpPr/>
          <p:nvPr/>
        </p:nvSpPr>
        <p:spPr>
          <a:xfrm>
            <a:off x="360045" y="1009650"/>
            <a:ext cx="2349182" cy="5569585"/>
          </a:xfrm>
          <a:prstGeom prst="roundRect">
            <a:avLst>
              <a:gd name="adj" fmla="val 0"/>
            </a:avLst>
          </a:prstGeom>
          <a:solidFill>
            <a:schemeClr val="bg1"/>
          </a:solidFill>
          <a:ln w="38100">
            <a:solidFill>
              <a:srgbClr val="6714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맑은 고딕"/>
              <a:ea typeface="맑은 고딕"/>
              <a:sym typeface="Malgun Gothic" panose="020B0503020000020004" charset="-127"/>
            </a:endParaRPr>
          </a:p>
        </p:txBody>
      </p:sp>
      <p:pic>
        <p:nvPicPr>
          <p:cNvPr id="4" name="Picture 2" descr="NVIDIA GB200 NVL72 | Advanced HPC">
            <a:extLst>
              <a:ext uri="{FF2B5EF4-FFF2-40B4-BE49-F238E27FC236}">
                <a16:creationId xmlns:a16="http://schemas.microsoft.com/office/drawing/2014/main" id="{E83CFB06-20A6-2E08-8319-A8398DAC47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997" y="2861652"/>
            <a:ext cx="1681004" cy="3614522"/>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组合 10">
            <a:extLst>
              <a:ext uri="{FF2B5EF4-FFF2-40B4-BE49-F238E27FC236}">
                <a16:creationId xmlns:a16="http://schemas.microsoft.com/office/drawing/2014/main" id="{3C93272A-7CE8-9A51-AEFF-4B2A3D726612}"/>
              </a:ext>
            </a:extLst>
          </p:cNvPr>
          <p:cNvGrpSpPr/>
          <p:nvPr/>
        </p:nvGrpSpPr>
        <p:grpSpPr>
          <a:xfrm>
            <a:off x="603409" y="1142177"/>
            <a:ext cx="1862455" cy="400110"/>
            <a:chOff x="490220" y="1142177"/>
            <a:chExt cx="1862455" cy="400110"/>
          </a:xfrm>
        </p:grpSpPr>
        <p:sp>
          <p:nvSpPr>
            <p:cNvPr id="5" name="文本框 4">
              <a:extLst>
                <a:ext uri="{FF2B5EF4-FFF2-40B4-BE49-F238E27FC236}">
                  <a16:creationId xmlns:a16="http://schemas.microsoft.com/office/drawing/2014/main" id="{D0330BD1-7962-04CF-02E8-D84BDEC48AE6}"/>
                </a:ext>
              </a:extLst>
            </p:cNvPr>
            <p:cNvSpPr txBox="1"/>
            <p:nvPr/>
          </p:nvSpPr>
          <p:spPr>
            <a:xfrm>
              <a:off x="754380" y="1142177"/>
              <a:ext cx="1598295" cy="400110"/>
            </a:xfrm>
            <a:prstGeom prst="rect">
              <a:avLst/>
            </a:prstGeom>
            <a:noFill/>
          </p:spPr>
          <p:txBody>
            <a:bodyPr wrap="square" rtlCol="0" anchor="ctr">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1" i="0" u="none" strike="noStrike" kern="0" cap="none" spc="0" normalizeH="0" baseline="0" noProof="0" dirty="0" err="1">
                  <a:ln>
                    <a:noFill/>
                  </a:ln>
                  <a:solidFill>
                    <a:srgbClr val="671474"/>
                  </a:solidFill>
                  <a:effectLst/>
                  <a:uLnTx/>
                  <a:uFillTx/>
                  <a:latin typeface="微软雅黑" panose="020B0503020204020204" charset="-122"/>
                  <a:ea typeface="微软雅黑" panose="020B0503020204020204" charset="-122"/>
                  <a:sym typeface="Malgun Gothic" panose="020B0503020000020004" charset="-127"/>
                </a:rPr>
                <a:t>Supernode</a:t>
              </a:r>
              <a:endParaRPr kumimoji="0" lang="zh-CN" altLang="en-US" sz="2000" b="1" i="0" u="none" strike="noStrike" kern="0" cap="none" spc="0" normalizeH="0" baseline="0" noProof="0" dirty="0">
                <a:ln>
                  <a:noFill/>
                </a:ln>
                <a:solidFill>
                  <a:srgbClr val="671474"/>
                </a:solidFill>
                <a:effectLst/>
                <a:uLnTx/>
                <a:uFillTx/>
                <a:latin typeface="微软雅黑" panose="020B0503020204020204" charset="-122"/>
                <a:ea typeface="微软雅黑" panose="020B0503020204020204" charset="-122"/>
                <a:sym typeface="Malgun Gothic" panose="020B0503020000020004" charset="-127"/>
              </a:endParaRPr>
            </a:p>
          </p:txBody>
        </p:sp>
        <p:pic>
          <p:nvPicPr>
            <p:cNvPr id="6" name="图片 5" descr="volume_groups">
              <a:extLst>
                <a:ext uri="{FF2B5EF4-FFF2-40B4-BE49-F238E27FC236}">
                  <a16:creationId xmlns:a16="http://schemas.microsoft.com/office/drawing/2014/main" id="{68E0152E-A0FB-81C9-2F24-78C934DBE004}"/>
                </a:ext>
              </a:extLst>
            </p:cNvPr>
            <p:cNvPicPr>
              <a:picLocks noChangeAspect="1"/>
            </p:cNvPicPr>
            <p:nvPr/>
          </p:nvPicPr>
          <p:blipFill>
            <a:blip r:embed="rId6"/>
            <a:stretch>
              <a:fillRect/>
            </a:stretch>
          </p:blipFill>
          <p:spPr>
            <a:xfrm>
              <a:off x="490220" y="1182529"/>
              <a:ext cx="316230" cy="319405"/>
            </a:xfrm>
            <a:prstGeom prst="rect">
              <a:avLst/>
            </a:prstGeom>
          </p:spPr>
        </p:pic>
      </p:grpSp>
      <p:sp>
        <p:nvSpPr>
          <p:cNvPr id="8" name="文本框 7">
            <a:extLst>
              <a:ext uri="{FF2B5EF4-FFF2-40B4-BE49-F238E27FC236}">
                <a16:creationId xmlns:a16="http://schemas.microsoft.com/office/drawing/2014/main" id="{0390512A-5B40-DCFC-92F1-DC8A5B967B71}"/>
              </a:ext>
            </a:extLst>
          </p:cNvPr>
          <p:cNvSpPr txBox="1"/>
          <p:nvPr/>
        </p:nvSpPr>
        <p:spPr>
          <a:xfrm>
            <a:off x="578766" y="1728168"/>
            <a:ext cx="1911740" cy="1015661"/>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rPr>
              <a:t>Best Compute </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rPr>
              <a:t>+ Bandwidth </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sym typeface="Malgun Gothic" panose="020B0503020000020004" charset="-127"/>
              </a:rPr>
              <a:t>+ Interconnect</a:t>
            </a:r>
          </a:p>
        </p:txBody>
      </p:sp>
      <p:sp>
        <p:nvSpPr>
          <p:cNvPr id="13" name="矩形: 圆角 2">
            <a:extLst>
              <a:ext uri="{FF2B5EF4-FFF2-40B4-BE49-F238E27FC236}">
                <a16:creationId xmlns:a16="http://schemas.microsoft.com/office/drawing/2014/main" id="{DC0C5A03-3D24-B2FA-8D7E-56A9C990B50C}"/>
              </a:ext>
            </a:extLst>
          </p:cNvPr>
          <p:cNvSpPr/>
          <p:nvPr/>
        </p:nvSpPr>
        <p:spPr>
          <a:xfrm>
            <a:off x="3208496" y="1009650"/>
            <a:ext cx="8504080" cy="624840"/>
          </a:xfrm>
          <a:prstGeom prst="roundRect">
            <a:avLst>
              <a:gd name="adj" fmla="val 0"/>
            </a:avLst>
          </a:prstGeom>
          <a:noFill/>
          <a:ln w="38100">
            <a:solidFill>
              <a:srgbClr val="6714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맑은 고딕"/>
              <a:ea typeface="맑은 고딕"/>
              <a:sym typeface="Malgun Gothic" panose="020B0503020000020004" charset="-127"/>
            </a:endParaRPr>
          </a:p>
        </p:txBody>
      </p:sp>
      <p:sp>
        <p:nvSpPr>
          <p:cNvPr id="14" name="矩形: 圆角 2">
            <a:extLst>
              <a:ext uri="{FF2B5EF4-FFF2-40B4-BE49-F238E27FC236}">
                <a16:creationId xmlns:a16="http://schemas.microsoft.com/office/drawing/2014/main" id="{0B432F5A-5250-A482-4409-A21CAE5D8219}"/>
              </a:ext>
            </a:extLst>
          </p:cNvPr>
          <p:cNvSpPr/>
          <p:nvPr/>
        </p:nvSpPr>
        <p:spPr>
          <a:xfrm>
            <a:off x="364173" y="1009650"/>
            <a:ext cx="2340926" cy="624840"/>
          </a:xfrm>
          <a:prstGeom prst="roundRect">
            <a:avLst>
              <a:gd name="adj" fmla="val 0"/>
            </a:avLst>
          </a:prstGeom>
          <a:noFill/>
          <a:ln w="38100">
            <a:solidFill>
              <a:srgbClr val="6714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맑은 고딕"/>
              <a:ea typeface="맑은 고딕"/>
              <a:sym typeface="Malgun Gothic" panose="020B0503020000020004" charset="-127"/>
            </a:endParaRPr>
          </a:p>
        </p:txBody>
      </p:sp>
      <p:pic>
        <p:nvPicPr>
          <p:cNvPr id="15" name="图片 14">
            <a:extLst>
              <a:ext uri="{FF2B5EF4-FFF2-40B4-BE49-F238E27FC236}">
                <a16:creationId xmlns:a16="http://schemas.microsoft.com/office/drawing/2014/main" id="{01A0F649-9B12-8786-94AB-3E327F69F6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0078" y="2547968"/>
            <a:ext cx="3185396" cy="3795307"/>
          </a:xfrm>
          <a:prstGeom prst="rect">
            <a:avLst/>
          </a:prstGeom>
        </p:spPr>
      </p:pic>
      <p:sp>
        <p:nvSpPr>
          <p:cNvPr id="7" name="矩形: 圆角 3">
            <a:extLst>
              <a:ext uri="{FF2B5EF4-FFF2-40B4-BE49-F238E27FC236}">
                <a16:creationId xmlns:a16="http://schemas.microsoft.com/office/drawing/2014/main" id="{A0187037-EC3E-5EC1-6213-279F83147D5A}"/>
              </a:ext>
            </a:extLst>
          </p:cNvPr>
          <p:cNvSpPr/>
          <p:nvPr/>
        </p:nvSpPr>
        <p:spPr>
          <a:xfrm>
            <a:off x="2572434" y="3068416"/>
            <a:ext cx="1179352" cy="959485"/>
          </a:xfrm>
          <a:prstGeom prst="roundRect">
            <a:avLst>
              <a:gd name="adj" fmla="val 0"/>
            </a:avLst>
          </a:prstGeom>
          <a:solidFill>
            <a:srgbClr val="6714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altLang="zh-CN" sz="5400" b="1" i="0" u="none" strike="noStrike" kern="0" cap="none" spc="0" normalizeH="0" baseline="0" noProof="0" dirty="0">
                <a:ln>
                  <a:noFill/>
                </a:ln>
                <a:solidFill>
                  <a:srgbClr val="FFFFFF"/>
                </a:solidFill>
                <a:effectLst/>
                <a:uLnTx/>
                <a:uFillTx/>
                <a:latin typeface="思源黑体 CN Medium" panose="020B0600000000000000" charset="-122"/>
                <a:ea typeface="思源黑体 CN Medium" panose="020B0600000000000000" charset="-122"/>
                <a:sym typeface="+mn-ea"/>
              </a:rPr>
              <a:t>VS</a:t>
            </a:r>
          </a:p>
        </p:txBody>
      </p:sp>
      <p:sp>
        <p:nvSpPr>
          <p:cNvPr id="12" name="文本框 11">
            <a:extLst>
              <a:ext uri="{FF2B5EF4-FFF2-40B4-BE49-F238E27FC236}">
                <a16:creationId xmlns:a16="http://schemas.microsoft.com/office/drawing/2014/main" id="{267BAC06-1E02-5BFD-077D-9A47093786F1}"/>
              </a:ext>
            </a:extLst>
          </p:cNvPr>
          <p:cNvSpPr txBox="1"/>
          <p:nvPr/>
        </p:nvSpPr>
        <p:spPr>
          <a:xfrm>
            <a:off x="9059784" y="1951017"/>
            <a:ext cx="2400655" cy="1338826"/>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normAutofit fontScale="94500"/>
          </a:body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t>High-end GPU/HBM</a:t>
            </a:r>
            <a:b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b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t>High cost, small cap.</a:t>
            </a:r>
            <a:b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b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t>High BW, limited supply</a:t>
            </a:r>
          </a:p>
        </p:txBody>
      </p:sp>
      <p:sp>
        <p:nvSpPr>
          <p:cNvPr id="16" name="文本框 15">
            <a:extLst>
              <a:ext uri="{FF2B5EF4-FFF2-40B4-BE49-F238E27FC236}">
                <a16:creationId xmlns:a16="http://schemas.microsoft.com/office/drawing/2014/main" id="{D6C0BABE-83EA-0D4A-5381-D0FFCAB64555}"/>
              </a:ext>
            </a:extLst>
          </p:cNvPr>
          <p:cNvSpPr txBox="1"/>
          <p:nvPr/>
        </p:nvSpPr>
        <p:spPr>
          <a:xfrm>
            <a:off x="9059784" y="3579412"/>
            <a:ext cx="2400655" cy="1338826"/>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normAutofit fontScale="94500"/>
          </a:body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t>Low-end GPU/GDDR</a:t>
            </a:r>
            <a:b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b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t>Moderate cost, small cap.</a:t>
            </a:r>
            <a:b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br>
            <a:r>
              <a:rPr kumimoji="0" lang="zh-CN" altLang="en-US"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t>High BW, available</a:t>
            </a:r>
          </a:p>
        </p:txBody>
      </p:sp>
      <p:sp>
        <p:nvSpPr>
          <p:cNvPr id="17" name="文本框 16">
            <a:extLst>
              <a:ext uri="{FF2B5EF4-FFF2-40B4-BE49-F238E27FC236}">
                <a16:creationId xmlns:a16="http://schemas.microsoft.com/office/drawing/2014/main" id="{910135BA-EA4F-93F3-03EE-B5E8756C002B}"/>
              </a:ext>
            </a:extLst>
          </p:cNvPr>
          <p:cNvSpPr txBox="1"/>
          <p:nvPr/>
        </p:nvSpPr>
        <p:spPr>
          <a:xfrm>
            <a:off x="9059784" y="5207808"/>
            <a:ext cx="2400655" cy="1338826"/>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normAutofit fontScale="94500"/>
          </a:bodyPr>
          <a:lstStyle/>
          <a:p>
            <a:pPr marL="0" marR="0" lvl="0" indent="0" algn="l" defTabSz="914400" rtl="0" eaLnBrk="1" fontAlgn="auto" latinLnBrk="0" hangingPunct="0">
              <a:lnSpc>
                <a:spcPct val="15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t>CPU/DRAM</a:t>
            </a:r>
            <a:b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b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t>Low cost, large capacity</a:t>
            </a:r>
            <a:b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br>
            <a:r>
              <a:rPr kumimoji="0" lang="en-US" altLang="zh-CN" sz="14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Malgun Gothic"/>
              </a:rPr>
              <a:t>Low bandwidth, available</a:t>
            </a:r>
          </a:p>
        </p:txBody>
      </p:sp>
      <p:pic>
        <p:nvPicPr>
          <p:cNvPr id="18" name="Picture 6" descr="Picture 6">
            <a:extLst>
              <a:ext uri="{FF2B5EF4-FFF2-40B4-BE49-F238E27FC236}">
                <a16:creationId xmlns:a16="http://schemas.microsoft.com/office/drawing/2014/main" id="{C59739B5-DC2F-296A-CA5B-E263ACD660F2}"/>
              </a:ext>
            </a:extLst>
          </p:cNvPr>
          <p:cNvPicPr>
            <a:picLocks noChangeAspect="1"/>
          </p:cNvPicPr>
          <p:nvPr/>
        </p:nvPicPr>
        <p:blipFill>
          <a:blip r:embed="rId8"/>
          <a:stretch>
            <a:fillRect/>
          </a:stretch>
        </p:blipFill>
        <p:spPr>
          <a:xfrm>
            <a:off x="7595457" y="5480679"/>
            <a:ext cx="1333611" cy="969091"/>
          </a:xfrm>
          <a:prstGeom prst="rect">
            <a:avLst/>
          </a:prstGeom>
          <a:ln w="12700">
            <a:miter lim="400000"/>
          </a:ln>
        </p:spPr>
      </p:pic>
      <p:sp>
        <p:nvSpPr>
          <p:cNvPr id="19" name="箭头: 左右 18">
            <a:extLst>
              <a:ext uri="{FF2B5EF4-FFF2-40B4-BE49-F238E27FC236}">
                <a16:creationId xmlns:a16="http://schemas.microsoft.com/office/drawing/2014/main" id="{2168D153-EE78-DBD2-3A07-93A73A417C3D}"/>
              </a:ext>
            </a:extLst>
          </p:cNvPr>
          <p:cNvSpPr/>
          <p:nvPr/>
        </p:nvSpPr>
        <p:spPr>
          <a:xfrm rot="5400000">
            <a:off x="6833829" y="3931507"/>
            <a:ext cx="2585086" cy="733659"/>
          </a:xfrm>
          <a:prstGeom prst="leftRightArrow">
            <a:avLst/>
          </a:prstGeom>
          <a:gradFill>
            <a:gsLst>
              <a:gs pos="0">
                <a:srgbClr val="F6F1F7">
                  <a:alpha val="100000"/>
                </a:srgbClr>
              </a:gs>
              <a:gs pos="9000">
                <a:srgbClr val="D9C5DD">
                  <a:alpha val="84000"/>
                </a:srgbClr>
              </a:gs>
              <a:gs pos="35000">
                <a:srgbClr val="B38ABA">
                  <a:alpha val="85000"/>
                </a:srgbClr>
              </a:gs>
              <a:gs pos="94000">
                <a:srgbClr val="671474">
                  <a:alpha val="100000"/>
                </a:srgbClr>
              </a:gs>
            </a:gsLst>
            <a:lin ang="5400000" scaled="0"/>
          </a:gradFill>
          <a:ln w="38100" cap="flat">
            <a:noFill/>
            <a:prstDash val="solid"/>
            <a:miter lim="8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ctr">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sym typeface="Malgun Gothic"/>
            </a:endParaRPr>
          </a:p>
        </p:txBody>
      </p:sp>
      <p:pic>
        <p:nvPicPr>
          <p:cNvPr id="20" name="Picture 2" descr="Picture 2">
            <a:extLst>
              <a:ext uri="{FF2B5EF4-FFF2-40B4-BE49-F238E27FC236}">
                <a16:creationId xmlns:a16="http://schemas.microsoft.com/office/drawing/2014/main" id="{F5871C25-C58E-FE05-2230-4A8C8AED6C4F}"/>
              </a:ext>
            </a:extLst>
          </p:cNvPr>
          <p:cNvPicPr>
            <a:picLocks noChangeAspect="1"/>
          </p:cNvPicPr>
          <p:nvPr/>
        </p:nvPicPr>
        <p:blipFill>
          <a:blip r:embed="rId9"/>
          <a:stretch>
            <a:fillRect/>
          </a:stretch>
        </p:blipFill>
        <p:spPr>
          <a:xfrm>
            <a:off x="7496216" y="2286657"/>
            <a:ext cx="1412905" cy="658903"/>
          </a:xfrm>
          <a:prstGeom prst="rect">
            <a:avLst/>
          </a:prstGeom>
          <a:ln w="12700">
            <a:miter lim="400000"/>
          </a:ln>
        </p:spPr>
      </p:pic>
      <p:pic>
        <p:nvPicPr>
          <p:cNvPr id="21" name="图片 20">
            <a:extLst>
              <a:ext uri="{FF2B5EF4-FFF2-40B4-BE49-F238E27FC236}">
                <a16:creationId xmlns:a16="http://schemas.microsoft.com/office/drawing/2014/main" id="{0BDF1191-3583-8879-BF89-287D93E7A1B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68369" y="3746204"/>
            <a:ext cx="1716006" cy="1144004"/>
          </a:xfrm>
          <a:prstGeom prst="rect">
            <a:avLst/>
          </a:prstGeom>
        </p:spPr>
      </p:pic>
    </p:spTree>
    <p:extLst>
      <p:ext uri="{BB962C8B-B14F-4D97-AF65-F5344CB8AC3E}">
        <p14:creationId xmlns:p14="http://schemas.microsoft.com/office/powerpoint/2010/main" val="3879537562"/>
      </p:ext>
    </p:extLst>
  </p:cSld>
  <p:clrMapOvr>
    <a:masterClrMapping/>
  </p:clrMapOvr>
  <p:transition spd="med" advTm="26196"/>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F2F80-A4EC-830A-6BC8-DBFC6896910A}"/>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D76FABA2-3D97-83E0-21C1-BF5227DFB69B}"/>
              </a:ext>
            </a:extLst>
          </p:cNvPr>
          <p:cNvSpPr>
            <a:spLocks noGrp="1"/>
          </p:cNvSpPr>
          <p:nvPr>
            <p:ph type="title"/>
          </p:nvPr>
        </p:nvSpPr>
        <p:spPr/>
        <p:txBody>
          <a:bodyPr/>
          <a:lstStyle/>
          <a:p>
            <a:r>
              <a:rPr lang="en-US" altLang="zh-CN" dirty="0"/>
              <a:t>Different Hardware are Good at Different Dimension</a:t>
            </a:r>
            <a:endParaRPr lang="zh-CN" altLang="en-US" dirty="0"/>
          </a:p>
        </p:txBody>
      </p:sp>
      <p:pic>
        <p:nvPicPr>
          <p:cNvPr id="4" name="Picture 2" descr="Picture 2">
            <a:extLst>
              <a:ext uri="{FF2B5EF4-FFF2-40B4-BE49-F238E27FC236}">
                <a16:creationId xmlns:a16="http://schemas.microsoft.com/office/drawing/2014/main" id="{E6862B4A-EE3C-E1C5-842C-FB590F623886}"/>
              </a:ext>
            </a:extLst>
          </p:cNvPr>
          <p:cNvPicPr>
            <a:picLocks noChangeAspect="1"/>
          </p:cNvPicPr>
          <p:nvPr/>
        </p:nvPicPr>
        <p:blipFill>
          <a:blip r:embed="rId2"/>
          <a:stretch>
            <a:fillRect/>
          </a:stretch>
        </p:blipFill>
        <p:spPr>
          <a:xfrm>
            <a:off x="3372432" y="1361276"/>
            <a:ext cx="2313542" cy="1078911"/>
          </a:xfrm>
          <a:prstGeom prst="rect">
            <a:avLst/>
          </a:prstGeom>
          <a:ln w="12700">
            <a:miter lim="400000"/>
          </a:ln>
        </p:spPr>
      </p:pic>
      <p:pic>
        <p:nvPicPr>
          <p:cNvPr id="5" name="Picture 6" descr="Picture 6">
            <a:extLst>
              <a:ext uri="{FF2B5EF4-FFF2-40B4-BE49-F238E27FC236}">
                <a16:creationId xmlns:a16="http://schemas.microsoft.com/office/drawing/2014/main" id="{24227C21-6878-81A5-C2A0-2BC2CE36523A}"/>
              </a:ext>
            </a:extLst>
          </p:cNvPr>
          <p:cNvPicPr>
            <a:picLocks noChangeAspect="1"/>
          </p:cNvPicPr>
          <p:nvPr/>
        </p:nvPicPr>
        <p:blipFill>
          <a:blip r:embed="rId3"/>
          <a:stretch>
            <a:fillRect/>
          </a:stretch>
        </p:blipFill>
        <p:spPr>
          <a:xfrm>
            <a:off x="8551350" y="1016967"/>
            <a:ext cx="2432379" cy="1767530"/>
          </a:xfrm>
          <a:prstGeom prst="rect">
            <a:avLst/>
          </a:prstGeom>
          <a:ln w="12700">
            <a:miter lim="400000"/>
          </a:ln>
        </p:spPr>
      </p:pic>
      <p:sp>
        <p:nvSpPr>
          <p:cNvPr id="6" name="文本框 10">
            <a:extLst>
              <a:ext uri="{FF2B5EF4-FFF2-40B4-BE49-F238E27FC236}">
                <a16:creationId xmlns:a16="http://schemas.microsoft.com/office/drawing/2014/main" id="{58406C48-58BC-5CBC-1754-8FA135D58557}"/>
              </a:ext>
            </a:extLst>
          </p:cNvPr>
          <p:cNvSpPr txBox="1"/>
          <p:nvPr/>
        </p:nvSpPr>
        <p:spPr>
          <a:xfrm>
            <a:off x="2381404" y="2784497"/>
            <a:ext cx="1262200"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2000">
                <a:solidFill>
                  <a:srgbClr val="6E327F"/>
                </a:solidFill>
                <a:latin typeface="Source Han Sans CN Bold Bold"/>
                <a:ea typeface="Source Han Sans CN Bold Bold"/>
                <a:cs typeface="Source Han Sans CN Bold Bold"/>
                <a:sym typeface="Source Han Sans CN Bold Bold"/>
              </a:defRPr>
            </a:lvl1pPr>
          </a:lstStyle>
          <a:p>
            <a:r>
              <a:rPr lang="en-US" sz="2400" dirty="0"/>
              <a:t>H8</a:t>
            </a:r>
            <a:r>
              <a:rPr sz="2400" dirty="0"/>
              <a:t>00</a:t>
            </a:r>
          </a:p>
        </p:txBody>
      </p:sp>
      <p:sp>
        <p:nvSpPr>
          <p:cNvPr id="7" name="文本框 14">
            <a:extLst>
              <a:ext uri="{FF2B5EF4-FFF2-40B4-BE49-F238E27FC236}">
                <a16:creationId xmlns:a16="http://schemas.microsoft.com/office/drawing/2014/main" id="{D58D1959-F3CD-2010-9AE2-975C1170C1AC}"/>
              </a:ext>
            </a:extLst>
          </p:cNvPr>
          <p:cNvSpPr txBox="1"/>
          <p:nvPr/>
        </p:nvSpPr>
        <p:spPr>
          <a:xfrm>
            <a:off x="7625734" y="2784497"/>
            <a:ext cx="4848923"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2000">
                <a:solidFill>
                  <a:srgbClr val="6E327F"/>
                </a:solidFill>
                <a:latin typeface="Source Han Sans CN Bold Bold"/>
                <a:ea typeface="Source Han Sans CN Bold Bold"/>
                <a:cs typeface="Source Han Sans CN Bold Bold"/>
                <a:sym typeface="Source Han Sans CN Bold Bold"/>
              </a:defRPr>
            </a:lvl1pPr>
          </a:lstStyle>
          <a:p>
            <a:r>
              <a:rPr sz="2400" dirty="0"/>
              <a:t>Xeon SPR + 8 * DDR5-4800</a:t>
            </a:r>
          </a:p>
        </p:txBody>
      </p:sp>
      <p:sp>
        <p:nvSpPr>
          <p:cNvPr id="8" name="文本框 10">
            <a:extLst>
              <a:ext uri="{FF2B5EF4-FFF2-40B4-BE49-F238E27FC236}">
                <a16:creationId xmlns:a16="http://schemas.microsoft.com/office/drawing/2014/main" id="{890B3000-7998-E029-5F21-7DCDADDCEC36}"/>
              </a:ext>
            </a:extLst>
          </p:cNvPr>
          <p:cNvSpPr txBox="1"/>
          <p:nvPr/>
        </p:nvSpPr>
        <p:spPr>
          <a:xfrm>
            <a:off x="5465454" y="2779227"/>
            <a:ext cx="1262200"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2000">
                <a:solidFill>
                  <a:srgbClr val="6E327F"/>
                </a:solidFill>
                <a:latin typeface="Source Han Sans CN Bold Bold"/>
                <a:ea typeface="Source Han Sans CN Bold Bold"/>
                <a:cs typeface="Source Han Sans CN Bold Bold"/>
                <a:sym typeface="Source Han Sans CN Bold Bold"/>
              </a:defRPr>
            </a:lvl1pPr>
          </a:lstStyle>
          <a:p>
            <a:r>
              <a:rPr lang="en-US" sz="2400" dirty="0"/>
              <a:t>H2</a:t>
            </a:r>
            <a:r>
              <a:rPr sz="2400" dirty="0"/>
              <a:t>0</a:t>
            </a:r>
          </a:p>
        </p:txBody>
      </p:sp>
      <p:sp>
        <p:nvSpPr>
          <p:cNvPr id="9" name="文本框 17">
            <a:extLst>
              <a:ext uri="{FF2B5EF4-FFF2-40B4-BE49-F238E27FC236}">
                <a16:creationId xmlns:a16="http://schemas.microsoft.com/office/drawing/2014/main" id="{C8F32DC9-902A-FDBC-DA8E-C4FB434F7A08}"/>
              </a:ext>
            </a:extLst>
          </p:cNvPr>
          <p:cNvSpPr txBox="1"/>
          <p:nvPr/>
        </p:nvSpPr>
        <p:spPr>
          <a:xfrm>
            <a:off x="1620436" y="3417069"/>
            <a:ext cx="2977865"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sz="2400" dirty="0"/>
              <a:t>80GB VRAM，</a:t>
            </a:r>
            <a:r>
              <a:rPr lang="en-US" sz="2400" dirty="0"/>
              <a:t>3.3</a:t>
            </a:r>
            <a:r>
              <a:rPr sz="2400" dirty="0"/>
              <a:t> </a:t>
            </a:r>
            <a:r>
              <a:rPr sz="2400" dirty="0" err="1"/>
              <a:t>TBps</a:t>
            </a:r>
            <a:endParaRPr sz="2400" dirty="0"/>
          </a:p>
          <a:p>
            <a:pPr algn="ctr">
              <a:defRPr>
                <a:latin typeface="Source Han Sans CN Regular"/>
                <a:ea typeface="Source Han Sans CN Regular"/>
                <a:cs typeface="Source Han Sans CN Regular"/>
                <a:sym typeface="Source Han Sans CN Regular"/>
              </a:defRPr>
            </a:pPr>
            <a:r>
              <a:rPr lang="en-US" sz="2400" dirty="0"/>
              <a:t>~ 1 PFLOPS</a:t>
            </a:r>
          </a:p>
          <a:p>
            <a:pPr algn="ctr">
              <a:defRPr>
                <a:latin typeface="Source Han Sans CN Regular"/>
                <a:ea typeface="Source Han Sans CN Regular"/>
                <a:cs typeface="Source Han Sans CN Regular"/>
                <a:sym typeface="Source Han Sans CN Regular"/>
              </a:defRPr>
            </a:pPr>
            <a:r>
              <a:rPr sz="2400" dirty="0"/>
              <a:t>&gt; </a:t>
            </a:r>
            <a:r>
              <a:rPr lang="en-US" sz="2400" dirty="0"/>
              <a:t>$</a:t>
            </a:r>
            <a:r>
              <a:rPr sz="2400" dirty="0"/>
              <a:t> 10,000</a:t>
            </a:r>
          </a:p>
        </p:txBody>
      </p:sp>
      <p:sp>
        <p:nvSpPr>
          <p:cNvPr id="10" name="文本框 18">
            <a:extLst>
              <a:ext uri="{FF2B5EF4-FFF2-40B4-BE49-F238E27FC236}">
                <a16:creationId xmlns:a16="http://schemas.microsoft.com/office/drawing/2014/main" id="{B89B1FA2-34D3-747E-2DA3-6E301A132C18}"/>
              </a:ext>
            </a:extLst>
          </p:cNvPr>
          <p:cNvSpPr txBox="1"/>
          <p:nvPr/>
        </p:nvSpPr>
        <p:spPr>
          <a:xfrm>
            <a:off x="8319788" y="3417800"/>
            <a:ext cx="3460817"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sz="2400" dirty="0"/>
              <a:t>8*64GB DRAM，8*40GB/s</a:t>
            </a:r>
          </a:p>
          <a:p>
            <a:pPr algn="ctr">
              <a:defRPr>
                <a:latin typeface="Source Han Sans CN Regular"/>
                <a:ea typeface="Source Han Sans CN Regular"/>
                <a:cs typeface="Source Han Sans CN Regular"/>
                <a:sym typeface="Source Han Sans CN Regular"/>
              </a:defRPr>
            </a:pPr>
            <a:r>
              <a:rPr lang="en-US" sz="2400" dirty="0"/>
              <a:t>&lt; 20 TFLOPS</a:t>
            </a:r>
          </a:p>
          <a:p>
            <a:pPr algn="ctr">
              <a:defRPr>
                <a:latin typeface="Source Han Sans CN Regular"/>
                <a:ea typeface="Source Han Sans CN Regular"/>
                <a:cs typeface="Source Han Sans CN Regular"/>
                <a:sym typeface="Source Han Sans CN Regular"/>
              </a:defRPr>
            </a:pPr>
            <a:r>
              <a:rPr sz="2400" dirty="0"/>
              <a:t>~ ¥60,000</a:t>
            </a:r>
          </a:p>
        </p:txBody>
      </p:sp>
      <p:sp>
        <p:nvSpPr>
          <p:cNvPr id="17" name="文本框 17">
            <a:extLst>
              <a:ext uri="{FF2B5EF4-FFF2-40B4-BE49-F238E27FC236}">
                <a16:creationId xmlns:a16="http://schemas.microsoft.com/office/drawing/2014/main" id="{C2B0743D-DFB8-06DF-8E31-D8ED847ACBE8}"/>
              </a:ext>
            </a:extLst>
          </p:cNvPr>
          <p:cNvSpPr txBox="1"/>
          <p:nvPr/>
        </p:nvSpPr>
        <p:spPr>
          <a:xfrm>
            <a:off x="4796582" y="3417068"/>
            <a:ext cx="2745430"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lang="en-US" sz="2400" dirty="0"/>
              <a:t>96</a:t>
            </a:r>
            <a:r>
              <a:rPr sz="2400" dirty="0"/>
              <a:t>GB VRAM，</a:t>
            </a:r>
            <a:r>
              <a:rPr lang="en-US" sz="2400" dirty="0"/>
              <a:t>4</a:t>
            </a:r>
            <a:r>
              <a:rPr sz="2400" dirty="0"/>
              <a:t> </a:t>
            </a:r>
            <a:r>
              <a:rPr sz="2400" dirty="0" err="1"/>
              <a:t>TBps</a:t>
            </a:r>
            <a:endParaRPr sz="2400" dirty="0"/>
          </a:p>
          <a:p>
            <a:pPr algn="ctr">
              <a:defRPr>
                <a:latin typeface="Source Han Sans CN Regular"/>
                <a:ea typeface="Source Han Sans CN Regular"/>
                <a:cs typeface="Source Han Sans CN Regular"/>
                <a:sym typeface="Source Han Sans CN Regular"/>
              </a:defRPr>
            </a:pPr>
            <a:r>
              <a:rPr lang="en-US" sz="2400" dirty="0"/>
              <a:t>~ 200 TFLOPS</a:t>
            </a:r>
          </a:p>
          <a:p>
            <a:pPr algn="ctr">
              <a:defRPr>
                <a:latin typeface="Source Han Sans CN Regular"/>
                <a:ea typeface="Source Han Sans CN Regular"/>
                <a:cs typeface="Source Han Sans CN Regular"/>
                <a:sym typeface="Source Han Sans CN Regular"/>
              </a:defRPr>
            </a:pPr>
            <a:r>
              <a:rPr lang="en-US" sz="2400" dirty="0"/>
              <a:t>~ $5</a:t>
            </a:r>
            <a:r>
              <a:rPr sz="2400" dirty="0"/>
              <a:t>0,000</a:t>
            </a:r>
          </a:p>
        </p:txBody>
      </p:sp>
      <p:sp>
        <p:nvSpPr>
          <p:cNvPr id="2" name="文本框 10">
            <a:extLst>
              <a:ext uri="{FF2B5EF4-FFF2-40B4-BE49-F238E27FC236}">
                <a16:creationId xmlns:a16="http://schemas.microsoft.com/office/drawing/2014/main" id="{FF1B175F-FF28-99BA-3B20-1AB5169824D6}"/>
              </a:ext>
            </a:extLst>
          </p:cNvPr>
          <p:cNvSpPr txBox="1"/>
          <p:nvPr/>
        </p:nvSpPr>
        <p:spPr>
          <a:xfrm>
            <a:off x="94401" y="3593835"/>
            <a:ext cx="1485003"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2000">
                <a:solidFill>
                  <a:srgbClr val="6E327F"/>
                </a:solidFill>
                <a:latin typeface="Source Han Sans CN Bold Bold"/>
                <a:ea typeface="Source Han Sans CN Bold Bold"/>
                <a:cs typeface="Source Han Sans CN Bold Bold"/>
                <a:sym typeface="Source Han Sans CN Bold Bold"/>
              </a:defRPr>
            </a:lvl1pPr>
          </a:lstStyle>
          <a:p>
            <a:r>
              <a:rPr lang="en-US" sz="2400" dirty="0"/>
              <a:t>Hardware</a:t>
            </a:r>
          </a:p>
          <a:p>
            <a:r>
              <a:rPr lang="en-US" sz="2400" dirty="0"/>
              <a:t>Spec</a:t>
            </a:r>
          </a:p>
        </p:txBody>
      </p:sp>
      <p:sp>
        <p:nvSpPr>
          <p:cNvPr id="18" name="文本框 10">
            <a:extLst>
              <a:ext uri="{FF2B5EF4-FFF2-40B4-BE49-F238E27FC236}">
                <a16:creationId xmlns:a16="http://schemas.microsoft.com/office/drawing/2014/main" id="{162C6CB8-13B5-05B4-05A1-30B77A7DDD98}"/>
              </a:ext>
            </a:extLst>
          </p:cNvPr>
          <p:cNvSpPr txBox="1"/>
          <p:nvPr/>
        </p:nvSpPr>
        <p:spPr>
          <a:xfrm>
            <a:off x="94400" y="5202242"/>
            <a:ext cx="1485003"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2000">
                <a:solidFill>
                  <a:srgbClr val="6E327F"/>
                </a:solidFill>
                <a:latin typeface="Source Han Sans CN Bold Bold"/>
                <a:ea typeface="Source Han Sans CN Bold Bold"/>
                <a:cs typeface="Source Han Sans CN Bold Bold"/>
                <a:sym typeface="Source Han Sans CN Bold Bold"/>
              </a:defRPr>
            </a:lvl1pPr>
          </a:lstStyle>
          <a:p>
            <a:r>
              <a:rPr lang="en-US" altLang="zh-CN" sz="2400" dirty="0"/>
              <a:t>Best</a:t>
            </a:r>
          </a:p>
          <a:p>
            <a:r>
              <a:rPr lang="en-US" altLang="zh-CN" sz="2400" dirty="0"/>
              <a:t>for</a:t>
            </a:r>
            <a:endParaRPr lang="en-US" sz="2400" dirty="0"/>
          </a:p>
        </p:txBody>
      </p:sp>
      <p:sp>
        <p:nvSpPr>
          <p:cNvPr id="19" name="文本框 17">
            <a:extLst>
              <a:ext uri="{FF2B5EF4-FFF2-40B4-BE49-F238E27FC236}">
                <a16:creationId xmlns:a16="http://schemas.microsoft.com/office/drawing/2014/main" id="{85ADFEA2-AEF5-1B67-F49B-2DE9401AC2B6}"/>
              </a:ext>
            </a:extLst>
          </p:cNvPr>
          <p:cNvSpPr txBox="1"/>
          <p:nvPr/>
        </p:nvSpPr>
        <p:spPr>
          <a:xfrm>
            <a:off x="1849633" y="5233019"/>
            <a:ext cx="2519469" cy="769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lang="en-US" sz="2400" dirty="0" err="1"/>
              <a:t>Allround</a:t>
            </a:r>
            <a:r>
              <a:rPr lang="en-US" sz="2400" dirty="0"/>
              <a:t>,</a:t>
            </a:r>
          </a:p>
          <a:p>
            <a:pPr algn="ctr">
              <a:defRPr>
                <a:latin typeface="Source Han Sans CN Regular"/>
                <a:ea typeface="Source Han Sans CN Regular"/>
                <a:cs typeface="Source Han Sans CN Regular"/>
                <a:sym typeface="Source Han Sans CN Regular"/>
              </a:defRPr>
            </a:pPr>
            <a:r>
              <a:rPr lang="en-US" sz="2000" dirty="0"/>
              <a:t>especially for TFLOPS/$</a:t>
            </a:r>
            <a:endParaRPr sz="2000" dirty="0"/>
          </a:p>
        </p:txBody>
      </p:sp>
      <p:sp>
        <p:nvSpPr>
          <p:cNvPr id="20" name="文本框 17">
            <a:extLst>
              <a:ext uri="{FF2B5EF4-FFF2-40B4-BE49-F238E27FC236}">
                <a16:creationId xmlns:a16="http://schemas.microsoft.com/office/drawing/2014/main" id="{2D221E22-FA5B-1F58-E30F-9BFA3DF75E34}"/>
              </a:ext>
            </a:extLst>
          </p:cNvPr>
          <p:cNvSpPr txBox="1"/>
          <p:nvPr/>
        </p:nvSpPr>
        <p:spPr>
          <a:xfrm>
            <a:off x="5308805" y="5386906"/>
            <a:ext cx="1720983"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lang="en-US" sz="2400" dirty="0"/>
              <a:t>Bandwidth/$</a:t>
            </a:r>
            <a:endParaRPr sz="2400" dirty="0"/>
          </a:p>
        </p:txBody>
      </p:sp>
      <p:sp>
        <p:nvSpPr>
          <p:cNvPr id="21" name="文本框 17">
            <a:extLst>
              <a:ext uri="{FF2B5EF4-FFF2-40B4-BE49-F238E27FC236}">
                <a16:creationId xmlns:a16="http://schemas.microsoft.com/office/drawing/2014/main" id="{A927A7D7-34CC-678F-1A53-0152D5C0ABC3}"/>
              </a:ext>
            </a:extLst>
          </p:cNvPr>
          <p:cNvSpPr txBox="1"/>
          <p:nvPr/>
        </p:nvSpPr>
        <p:spPr>
          <a:xfrm>
            <a:off x="9335579" y="5386905"/>
            <a:ext cx="1429235"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latin typeface="Source Han Sans CN Regular"/>
                <a:ea typeface="Source Han Sans CN Regular"/>
                <a:cs typeface="Source Han Sans CN Regular"/>
                <a:sym typeface="Source Han Sans CN Regular"/>
              </a:defRPr>
            </a:pPr>
            <a:r>
              <a:rPr lang="en-US" sz="2400" dirty="0"/>
              <a:t>Capacity/$</a:t>
            </a:r>
            <a:endParaRPr sz="2400" dirty="0"/>
          </a:p>
        </p:txBody>
      </p:sp>
      <p:sp>
        <p:nvSpPr>
          <p:cNvPr id="22" name="文本框 21">
            <a:extLst>
              <a:ext uri="{FF2B5EF4-FFF2-40B4-BE49-F238E27FC236}">
                <a16:creationId xmlns:a16="http://schemas.microsoft.com/office/drawing/2014/main" id="{C54ED991-3EF6-B63A-0B56-EB73154255AA}"/>
              </a:ext>
            </a:extLst>
          </p:cNvPr>
          <p:cNvSpPr txBox="1"/>
          <p:nvPr/>
        </p:nvSpPr>
        <p:spPr>
          <a:xfrm>
            <a:off x="6321162" y="6223155"/>
            <a:ext cx="5870838" cy="369332"/>
          </a:xfrm>
          <a:prstGeom prst="rect">
            <a:avLst/>
          </a:prstGeom>
          <a:noFill/>
        </p:spPr>
        <p:txBody>
          <a:bodyPr wrap="none" rtlCol="0">
            <a:spAutoFit/>
          </a:bodyPr>
          <a:lstStyle/>
          <a:p>
            <a:r>
              <a:rPr lang="en-US" altLang="zh-CN" dirty="0"/>
              <a:t>!!! The price numbers are not accurate, just a demonstration!</a:t>
            </a:r>
            <a:endParaRPr lang="zh-CN" altLang="en-US" dirty="0"/>
          </a:p>
        </p:txBody>
      </p:sp>
    </p:spTree>
    <p:extLst>
      <p:ext uri="{BB962C8B-B14F-4D97-AF65-F5344CB8AC3E}">
        <p14:creationId xmlns:p14="http://schemas.microsoft.com/office/powerpoint/2010/main" val="1147017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513C7-8130-02C8-DC48-F5C207FF1827}"/>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488CE74E-1202-5790-6012-AC9F72D03EE4}"/>
              </a:ext>
            </a:extLst>
          </p:cNvPr>
          <p:cNvSpPr>
            <a:spLocks noGrp="1"/>
          </p:cNvSpPr>
          <p:nvPr>
            <p:ph type="title"/>
          </p:nvPr>
        </p:nvSpPr>
        <p:spPr>
          <a:xfrm>
            <a:off x="360000" y="163938"/>
            <a:ext cx="8135956" cy="756000"/>
          </a:xfrm>
        </p:spPr>
        <p:txBody>
          <a:bodyPr>
            <a:normAutofit/>
          </a:bodyPr>
          <a:lstStyle/>
          <a:p>
            <a:pPr>
              <a:lnSpc>
                <a:spcPct val="150000"/>
              </a:lnSpc>
            </a:pPr>
            <a:r>
              <a:rPr kumimoji="1" lang="en-US" altLang="zh-CN" b="1" dirty="0"/>
              <a:t>LLM Inference 101:</a:t>
            </a:r>
            <a:r>
              <a:rPr kumimoji="1" lang="zh-CN" altLang="en-US" b="1" dirty="0"/>
              <a:t> </a:t>
            </a:r>
            <a:r>
              <a:rPr kumimoji="1" lang="en-US" altLang="zh-CN" b="1" dirty="0"/>
              <a:t>Prefill</a:t>
            </a:r>
            <a:r>
              <a:rPr kumimoji="1" lang="zh-CN" altLang="en-US" b="1" dirty="0"/>
              <a:t> </a:t>
            </a:r>
            <a:r>
              <a:rPr kumimoji="1" lang="en-US" altLang="zh-CN" b="1" dirty="0"/>
              <a:t>&amp;</a:t>
            </a:r>
            <a:r>
              <a:rPr kumimoji="1" lang="zh-CN" altLang="en-US" b="1" dirty="0"/>
              <a:t> </a:t>
            </a:r>
            <a:r>
              <a:rPr kumimoji="1" lang="en-US" altLang="zh-CN" b="1" dirty="0"/>
              <a:t>Decode</a:t>
            </a:r>
          </a:p>
        </p:txBody>
      </p:sp>
      <p:pic>
        <p:nvPicPr>
          <p:cNvPr id="13" name="图形 12" descr="呼叫中心 纯色填充">
            <a:extLst>
              <a:ext uri="{FF2B5EF4-FFF2-40B4-BE49-F238E27FC236}">
                <a16:creationId xmlns:a16="http://schemas.microsoft.com/office/drawing/2014/main" id="{DFA5B5F7-657D-5032-4255-D3B0A56C45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3545" y="3421413"/>
            <a:ext cx="915285" cy="935555"/>
          </a:xfrm>
          <a:prstGeom prst="rect">
            <a:avLst/>
          </a:prstGeom>
        </p:spPr>
      </p:pic>
      <p:sp>
        <p:nvSpPr>
          <p:cNvPr id="14" name="圆角矩形 6">
            <a:extLst>
              <a:ext uri="{FF2B5EF4-FFF2-40B4-BE49-F238E27FC236}">
                <a16:creationId xmlns:a16="http://schemas.microsoft.com/office/drawing/2014/main" id="{CB895334-B0EF-C4BF-CFF7-81EE9D7B76B1}"/>
              </a:ext>
            </a:extLst>
          </p:cNvPr>
          <p:cNvSpPr/>
          <p:nvPr/>
        </p:nvSpPr>
        <p:spPr>
          <a:xfrm>
            <a:off x="1479637" y="2213965"/>
            <a:ext cx="2621909" cy="689971"/>
          </a:xfrm>
          <a:prstGeom prst="roundRect">
            <a:avLst/>
          </a:prstGeom>
          <a:solidFill>
            <a:srgbClr val="B4D7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LLM</a:t>
            </a:r>
          </a:p>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iteration 1</a:t>
            </a:r>
            <a:endParaRPr kumimoji="1" lang="zh-CN" altLang="en-US" sz="2000" dirty="0">
              <a:solidFill>
                <a:schemeClr val="tx1"/>
              </a:solidFill>
              <a:latin typeface="Calibri" panose="020F0502020204030204" pitchFamily="34" charset="0"/>
              <a:ea typeface="SimSun" panose="02010600030101010101" pitchFamily="2" charset="-122"/>
              <a:cs typeface="Calibri" panose="020F0502020204030204" pitchFamily="34" charset="0"/>
            </a:endParaRPr>
          </a:p>
        </p:txBody>
      </p:sp>
      <p:sp>
        <p:nvSpPr>
          <p:cNvPr id="15" name="圆角矩形 7">
            <a:extLst>
              <a:ext uri="{FF2B5EF4-FFF2-40B4-BE49-F238E27FC236}">
                <a16:creationId xmlns:a16="http://schemas.microsoft.com/office/drawing/2014/main" id="{59B4FA64-3267-7DB6-96D3-04F38E120F7A}"/>
              </a:ext>
            </a:extLst>
          </p:cNvPr>
          <p:cNvSpPr/>
          <p:nvPr/>
        </p:nvSpPr>
        <p:spPr>
          <a:xfrm>
            <a:off x="4598856" y="2213965"/>
            <a:ext cx="1549497" cy="689971"/>
          </a:xfrm>
          <a:prstGeom prst="roundRect">
            <a:avLst/>
          </a:prstGeom>
          <a:solidFill>
            <a:srgbClr val="F5CC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LLM</a:t>
            </a:r>
          </a:p>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iteration 2</a:t>
            </a:r>
            <a:endParaRPr kumimoji="1" lang="zh-CN" altLang="en-US" sz="2000" dirty="0">
              <a:solidFill>
                <a:schemeClr val="tx1"/>
              </a:solidFill>
              <a:latin typeface="Calibri" panose="020F0502020204030204" pitchFamily="34" charset="0"/>
              <a:ea typeface="SimSun" panose="02010600030101010101" pitchFamily="2" charset="-122"/>
              <a:cs typeface="Calibri" panose="020F0502020204030204" pitchFamily="34" charset="0"/>
            </a:endParaRPr>
          </a:p>
        </p:txBody>
      </p:sp>
      <p:sp>
        <p:nvSpPr>
          <p:cNvPr id="16" name="圆柱体 15">
            <a:extLst>
              <a:ext uri="{FF2B5EF4-FFF2-40B4-BE49-F238E27FC236}">
                <a16:creationId xmlns:a16="http://schemas.microsoft.com/office/drawing/2014/main" id="{2B5B3EE6-73C9-0751-48C5-BC5523FD7808}"/>
              </a:ext>
            </a:extLst>
          </p:cNvPr>
          <p:cNvSpPr/>
          <p:nvPr/>
        </p:nvSpPr>
        <p:spPr>
          <a:xfrm>
            <a:off x="4499028" y="3421413"/>
            <a:ext cx="801927" cy="877084"/>
          </a:xfrm>
          <a:prstGeom prst="can">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ea typeface="SimSun" panose="02010600030101010101" pitchFamily="2" charset="-122"/>
                <a:cs typeface="Calibri" panose="020F0502020204030204" pitchFamily="34" charset="0"/>
              </a:rPr>
              <a:t>KV</a:t>
            </a:r>
          </a:p>
          <a:p>
            <a:pPr algn="ctr"/>
            <a:r>
              <a:rPr kumimoji="1" lang="en-US" altLang="zh-CN" dirty="0">
                <a:solidFill>
                  <a:schemeClr val="tx1"/>
                </a:solidFill>
                <a:latin typeface="Calibri" panose="020F0502020204030204" pitchFamily="34" charset="0"/>
                <a:ea typeface="SimSun" panose="02010600030101010101" pitchFamily="2" charset="-122"/>
                <a:cs typeface="Calibri" panose="020F0502020204030204" pitchFamily="34" charset="0"/>
              </a:rPr>
              <a:t>Cache</a:t>
            </a:r>
          </a:p>
        </p:txBody>
      </p:sp>
      <p:sp>
        <p:nvSpPr>
          <p:cNvPr id="17" name="圆角矩形标注 9">
            <a:extLst>
              <a:ext uri="{FF2B5EF4-FFF2-40B4-BE49-F238E27FC236}">
                <a16:creationId xmlns:a16="http://schemas.microsoft.com/office/drawing/2014/main" id="{C8C9944C-A117-8891-9060-E8E7CE3DF107}"/>
              </a:ext>
            </a:extLst>
          </p:cNvPr>
          <p:cNvSpPr/>
          <p:nvPr/>
        </p:nvSpPr>
        <p:spPr>
          <a:xfrm>
            <a:off x="1773737" y="3421413"/>
            <a:ext cx="1979303" cy="958943"/>
          </a:xfrm>
          <a:prstGeom prst="wedgeRoundRectCallou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What day is it today?</a:t>
            </a:r>
            <a:endParaRPr kumimoji="1" lang="zh-CN" altLang="en-US" sz="2000" dirty="0">
              <a:solidFill>
                <a:schemeClr val="tx1"/>
              </a:solidFill>
              <a:latin typeface="Calibri" panose="020F0502020204030204" pitchFamily="34" charset="0"/>
              <a:ea typeface="SimSun" panose="02010600030101010101" pitchFamily="2" charset="-122"/>
              <a:cs typeface="Calibri" panose="020F0502020204030204" pitchFamily="34" charset="0"/>
            </a:endParaRPr>
          </a:p>
        </p:txBody>
      </p:sp>
      <p:cxnSp>
        <p:nvCxnSpPr>
          <p:cNvPr id="18" name="直线箭头连接符 10">
            <a:extLst>
              <a:ext uri="{FF2B5EF4-FFF2-40B4-BE49-F238E27FC236}">
                <a16:creationId xmlns:a16="http://schemas.microsoft.com/office/drawing/2014/main" id="{CD4D406B-864E-5446-B028-BE4E85B5D7EA}"/>
              </a:ext>
            </a:extLst>
          </p:cNvPr>
          <p:cNvCxnSpPr>
            <a:cxnSpLocks/>
            <a:stCxn id="16" idx="1"/>
          </p:cNvCxnSpPr>
          <p:nvPr/>
        </p:nvCxnSpPr>
        <p:spPr>
          <a:xfrm flipV="1">
            <a:off x="4899990" y="2903937"/>
            <a:ext cx="0" cy="517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直线箭头连接符 11">
            <a:extLst>
              <a:ext uri="{FF2B5EF4-FFF2-40B4-BE49-F238E27FC236}">
                <a16:creationId xmlns:a16="http://schemas.microsoft.com/office/drawing/2014/main" id="{124FE2A7-F699-4911-CFB9-7B56DA8B027E}"/>
              </a:ext>
            </a:extLst>
          </p:cNvPr>
          <p:cNvCxnSpPr>
            <a:stCxn id="17" idx="0"/>
          </p:cNvCxnSpPr>
          <p:nvPr/>
        </p:nvCxnSpPr>
        <p:spPr>
          <a:xfrm flipV="1">
            <a:off x="2763387" y="2903937"/>
            <a:ext cx="0" cy="517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直线连接符 12">
            <a:extLst>
              <a:ext uri="{FF2B5EF4-FFF2-40B4-BE49-F238E27FC236}">
                <a16:creationId xmlns:a16="http://schemas.microsoft.com/office/drawing/2014/main" id="{2F37043A-8217-8037-FDF0-0B3CAC121CE3}"/>
              </a:ext>
            </a:extLst>
          </p:cNvPr>
          <p:cNvCxnSpPr>
            <a:cxnSpLocks/>
          </p:cNvCxnSpPr>
          <p:nvPr/>
        </p:nvCxnSpPr>
        <p:spPr>
          <a:xfrm>
            <a:off x="4285771" y="2558951"/>
            <a:ext cx="0" cy="2050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线连接符 13">
            <a:extLst>
              <a:ext uri="{FF2B5EF4-FFF2-40B4-BE49-F238E27FC236}">
                <a16:creationId xmlns:a16="http://schemas.microsoft.com/office/drawing/2014/main" id="{2CC5A8F0-97AB-614C-74A3-B4A048FC7B16}"/>
              </a:ext>
            </a:extLst>
          </p:cNvPr>
          <p:cNvCxnSpPr>
            <a:cxnSpLocks/>
          </p:cNvCxnSpPr>
          <p:nvPr/>
        </p:nvCxnSpPr>
        <p:spPr>
          <a:xfrm>
            <a:off x="4285771" y="4608979"/>
            <a:ext cx="1529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线箭头连接符 14">
            <a:extLst>
              <a:ext uri="{FF2B5EF4-FFF2-40B4-BE49-F238E27FC236}">
                <a16:creationId xmlns:a16="http://schemas.microsoft.com/office/drawing/2014/main" id="{CE3410DD-B18B-F4E5-3F67-0956E3E8F16C}"/>
              </a:ext>
            </a:extLst>
          </p:cNvPr>
          <p:cNvCxnSpPr>
            <a:cxnSpLocks/>
            <a:endCxn id="16" idx="3"/>
          </p:cNvCxnSpPr>
          <p:nvPr/>
        </p:nvCxnSpPr>
        <p:spPr>
          <a:xfrm flipV="1">
            <a:off x="4899990" y="4298496"/>
            <a:ext cx="0" cy="3192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直线连接符 15">
            <a:extLst>
              <a:ext uri="{FF2B5EF4-FFF2-40B4-BE49-F238E27FC236}">
                <a16:creationId xmlns:a16="http://schemas.microsoft.com/office/drawing/2014/main" id="{32266249-5B4F-02A3-91DF-43643811DACF}"/>
              </a:ext>
            </a:extLst>
          </p:cNvPr>
          <p:cNvCxnSpPr>
            <a:cxnSpLocks/>
            <a:endCxn id="14" idx="3"/>
          </p:cNvCxnSpPr>
          <p:nvPr/>
        </p:nvCxnSpPr>
        <p:spPr>
          <a:xfrm flipH="1">
            <a:off x="4101546" y="2558951"/>
            <a:ext cx="184225"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圆角矩形 16">
            <a:extLst>
              <a:ext uri="{FF2B5EF4-FFF2-40B4-BE49-F238E27FC236}">
                <a16:creationId xmlns:a16="http://schemas.microsoft.com/office/drawing/2014/main" id="{94E39B28-7CB4-73B9-7BB6-3D451972B587}"/>
              </a:ext>
            </a:extLst>
          </p:cNvPr>
          <p:cNvSpPr/>
          <p:nvPr/>
        </p:nvSpPr>
        <p:spPr>
          <a:xfrm>
            <a:off x="5373604" y="3584558"/>
            <a:ext cx="882752" cy="582376"/>
          </a:xfrm>
          <a:prstGeom prst="roundRect">
            <a:avLst/>
          </a:prstGeom>
          <a:solidFill>
            <a:srgbClr val="FFE5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Today</a:t>
            </a:r>
            <a:endParaRPr kumimoji="1" lang="zh-CN" altLang="en-US" sz="2000" dirty="0">
              <a:solidFill>
                <a:schemeClr val="tx1"/>
              </a:solidFill>
              <a:latin typeface="Calibri" panose="020F0502020204030204" pitchFamily="34" charset="0"/>
              <a:ea typeface="SimSun" panose="02010600030101010101" pitchFamily="2" charset="-122"/>
              <a:cs typeface="Calibri" panose="020F0502020204030204" pitchFamily="34" charset="0"/>
            </a:endParaRPr>
          </a:p>
        </p:txBody>
      </p:sp>
      <p:cxnSp>
        <p:nvCxnSpPr>
          <p:cNvPr id="25" name="直线箭头连接符 17">
            <a:extLst>
              <a:ext uri="{FF2B5EF4-FFF2-40B4-BE49-F238E27FC236}">
                <a16:creationId xmlns:a16="http://schemas.microsoft.com/office/drawing/2014/main" id="{6D82E3BB-DAE3-E01D-3D58-FC145D004EEB}"/>
              </a:ext>
            </a:extLst>
          </p:cNvPr>
          <p:cNvCxnSpPr>
            <a:stCxn id="24" idx="0"/>
          </p:cNvCxnSpPr>
          <p:nvPr/>
        </p:nvCxnSpPr>
        <p:spPr>
          <a:xfrm flipV="1">
            <a:off x="5814979" y="2903937"/>
            <a:ext cx="0" cy="6806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直线连接符 18">
            <a:extLst>
              <a:ext uri="{FF2B5EF4-FFF2-40B4-BE49-F238E27FC236}">
                <a16:creationId xmlns:a16="http://schemas.microsoft.com/office/drawing/2014/main" id="{057CCF95-BC65-38B2-39BD-493E20A5F0AD}"/>
              </a:ext>
            </a:extLst>
          </p:cNvPr>
          <p:cNvCxnSpPr>
            <a:cxnSpLocks/>
            <a:stCxn id="24" idx="2"/>
          </p:cNvCxnSpPr>
          <p:nvPr/>
        </p:nvCxnSpPr>
        <p:spPr>
          <a:xfrm>
            <a:off x="5814979" y="4166935"/>
            <a:ext cx="0" cy="442044"/>
          </a:xfrm>
          <a:prstGeom prst="line">
            <a:avLst/>
          </a:prstGeom>
          <a:ln>
            <a:headEnd type="triangle"/>
            <a:tailEnd type="none"/>
          </a:ln>
        </p:spPr>
        <p:style>
          <a:lnRef idx="1">
            <a:schemeClr val="accent1"/>
          </a:lnRef>
          <a:fillRef idx="0">
            <a:schemeClr val="accent1"/>
          </a:fillRef>
          <a:effectRef idx="0">
            <a:schemeClr val="accent1"/>
          </a:effectRef>
          <a:fontRef idx="minor">
            <a:schemeClr val="tx1"/>
          </a:fontRef>
        </p:style>
      </p:cxnSp>
      <p:sp>
        <p:nvSpPr>
          <p:cNvPr id="27" name="圆角矩形 19">
            <a:extLst>
              <a:ext uri="{FF2B5EF4-FFF2-40B4-BE49-F238E27FC236}">
                <a16:creationId xmlns:a16="http://schemas.microsoft.com/office/drawing/2014/main" id="{346FA84A-CC61-3245-BD27-38F51D2F512D}"/>
              </a:ext>
            </a:extLst>
          </p:cNvPr>
          <p:cNvSpPr/>
          <p:nvPr/>
        </p:nvSpPr>
        <p:spPr>
          <a:xfrm>
            <a:off x="6674692" y="2213965"/>
            <a:ext cx="1549497" cy="689971"/>
          </a:xfrm>
          <a:prstGeom prst="roundRect">
            <a:avLst/>
          </a:prstGeom>
          <a:solidFill>
            <a:srgbClr val="F5CC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LLM</a:t>
            </a:r>
          </a:p>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iteration 3</a:t>
            </a:r>
            <a:endParaRPr kumimoji="1" lang="zh-CN" altLang="en-US" sz="2000" dirty="0">
              <a:solidFill>
                <a:schemeClr val="tx1"/>
              </a:solidFill>
              <a:latin typeface="Calibri" panose="020F0502020204030204" pitchFamily="34" charset="0"/>
              <a:ea typeface="SimSun" panose="02010600030101010101" pitchFamily="2" charset="-122"/>
              <a:cs typeface="Calibri" panose="020F0502020204030204" pitchFamily="34" charset="0"/>
            </a:endParaRPr>
          </a:p>
        </p:txBody>
      </p:sp>
      <p:cxnSp>
        <p:nvCxnSpPr>
          <p:cNvPr id="28" name="直线连接符 20">
            <a:extLst>
              <a:ext uri="{FF2B5EF4-FFF2-40B4-BE49-F238E27FC236}">
                <a16:creationId xmlns:a16="http://schemas.microsoft.com/office/drawing/2014/main" id="{BF4554DF-A80B-82EC-7602-587E472DF3B2}"/>
              </a:ext>
            </a:extLst>
          </p:cNvPr>
          <p:cNvCxnSpPr>
            <a:cxnSpLocks/>
          </p:cNvCxnSpPr>
          <p:nvPr/>
        </p:nvCxnSpPr>
        <p:spPr>
          <a:xfrm>
            <a:off x="6361607" y="2558951"/>
            <a:ext cx="0" cy="205883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直线连接符 21">
            <a:extLst>
              <a:ext uri="{FF2B5EF4-FFF2-40B4-BE49-F238E27FC236}">
                <a16:creationId xmlns:a16="http://schemas.microsoft.com/office/drawing/2014/main" id="{874372E0-947A-1E63-7899-88D4566B5131}"/>
              </a:ext>
            </a:extLst>
          </p:cNvPr>
          <p:cNvCxnSpPr>
            <a:cxnSpLocks/>
          </p:cNvCxnSpPr>
          <p:nvPr/>
        </p:nvCxnSpPr>
        <p:spPr>
          <a:xfrm flipH="1">
            <a:off x="6177382" y="2558951"/>
            <a:ext cx="184225"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圆角矩形 22">
            <a:extLst>
              <a:ext uri="{FF2B5EF4-FFF2-40B4-BE49-F238E27FC236}">
                <a16:creationId xmlns:a16="http://schemas.microsoft.com/office/drawing/2014/main" id="{DD3E6EC9-681A-4A30-32E3-72CDDC41125E}"/>
              </a:ext>
            </a:extLst>
          </p:cNvPr>
          <p:cNvSpPr/>
          <p:nvPr/>
        </p:nvSpPr>
        <p:spPr>
          <a:xfrm>
            <a:off x="7449440" y="3584558"/>
            <a:ext cx="882752" cy="582376"/>
          </a:xfrm>
          <a:prstGeom prst="roundRect">
            <a:avLst/>
          </a:prstGeom>
          <a:solidFill>
            <a:srgbClr val="FFE5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is</a:t>
            </a:r>
            <a:endParaRPr kumimoji="1" lang="zh-CN" altLang="en-US" sz="2000" dirty="0">
              <a:solidFill>
                <a:schemeClr val="tx1"/>
              </a:solidFill>
              <a:latin typeface="Calibri" panose="020F0502020204030204" pitchFamily="34" charset="0"/>
              <a:ea typeface="SimSun" panose="02010600030101010101" pitchFamily="2" charset="-122"/>
              <a:cs typeface="Calibri" panose="020F0502020204030204" pitchFamily="34" charset="0"/>
            </a:endParaRPr>
          </a:p>
        </p:txBody>
      </p:sp>
      <p:cxnSp>
        <p:nvCxnSpPr>
          <p:cNvPr id="31" name="直线箭头连接符 23">
            <a:extLst>
              <a:ext uri="{FF2B5EF4-FFF2-40B4-BE49-F238E27FC236}">
                <a16:creationId xmlns:a16="http://schemas.microsoft.com/office/drawing/2014/main" id="{C3E3D9BF-F4B3-2511-B8ED-F345C2A9AB95}"/>
              </a:ext>
            </a:extLst>
          </p:cNvPr>
          <p:cNvCxnSpPr>
            <a:stCxn id="30" idx="0"/>
          </p:cNvCxnSpPr>
          <p:nvPr/>
        </p:nvCxnSpPr>
        <p:spPr>
          <a:xfrm flipV="1">
            <a:off x="7890815" y="2903937"/>
            <a:ext cx="0" cy="6806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圆角矩形 24">
            <a:extLst>
              <a:ext uri="{FF2B5EF4-FFF2-40B4-BE49-F238E27FC236}">
                <a16:creationId xmlns:a16="http://schemas.microsoft.com/office/drawing/2014/main" id="{A1CB906E-BC61-937A-A033-026B81FF5832}"/>
              </a:ext>
            </a:extLst>
          </p:cNvPr>
          <p:cNvSpPr/>
          <p:nvPr/>
        </p:nvSpPr>
        <p:spPr>
          <a:xfrm>
            <a:off x="8750528" y="2213965"/>
            <a:ext cx="1549497" cy="689971"/>
          </a:xfrm>
          <a:prstGeom prst="roundRect">
            <a:avLst/>
          </a:prstGeom>
          <a:solidFill>
            <a:srgbClr val="F5CC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LLM</a:t>
            </a:r>
          </a:p>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iteration 4</a:t>
            </a:r>
            <a:endParaRPr kumimoji="1" lang="zh-CN" altLang="en-US" sz="2000" dirty="0">
              <a:solidFill>
                <a:schemeClr val="tx1"/>
              </a:solidFill>
              <a:latin typeface="Calibri" panose="020F0502020204030204" pitchFamily="34" charset="0"/>
              <a:ea typeface="SimSun" panose="02010600030101010101" pitchFamily="2" charset="-122"/>
              <a:cs typeface="Calibri" panose="020F0502020204030204" pitchFamily="34" charset="0"/>
            </a:endParaRPr>
          </a:p>
        </p:txBody>
      </p:sp>
      <p:cxnSp>
        <p:nvCxnSpPr>
          <p:cNvPr id="33" name="直线连接符 25">
            <a:extLst>
              <a:ext uri="{FF2B5EF4-FFF2-40B4-BE49-F238E27FC236}">
                <a16:creationId xmlns:a16="http://schemas.microsoft.com/office/drawing/2014/main" id="{4168A61D-35A5-84D9-FC6A-A1683570BA3C}"/>
              </a:ext>
            </a:extLst>
          </p:cNvPr>
          <p:cNvCxnSpPr>
            <a:cxnSpLocks/>
          </p:cNvCxnSpPr>
          <p:nvPr/>
        </p:nvCxnSpPr>
        <p:spPr>
          <a:xfrm>
            <a:off x="8437445" y="2558951"/>
            <a:ext cx="0" cy="2050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线连接符 26">
            <a:extLst>
              <a:ext uri="{FF2B5EF4-FFF2-40B4-BE49-F238E27FC236}">
                <a16:creationId xmlns:a16="http://schemas.microsoft.com/office/drawing/2014/main" id="{45018368-CE8D-CD07-EEF1-836DEB4DC14C}"/>
              </a:ext>
            </a:extLst>
          </p:cNvPr>
          <p:cNvCxnSpPr>
            <a:cxnSpLocks/>
          </p:cNvCxnSpPr>
          <p:nvPr/>
        </p:nvCxnSpPr>
        <p:spPr>
          <a:xfrm flipH="1">
            <a:off x="8253218" y="2558951"/>
            <a:ext cx="184225"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圆角矩形 27">
            <a:extLst>
              <a:ext uri="{FF2B5EF4-FFF2-40B4-BE49-F238E27FC236}">
                <a16:creationId xmlns:a16="http://schemas.microsoft.com/office/drawing/2014/main" id="{B281B4B4-C913-5111-6998-28AE9E6CDC3B}"/>
              </a:ext>
            </a:extLst>
          </p:cNvPr>
          <p:cNvSpPr/>
          <p:nvPr/>
        </p:nvSpPr>
        <p:spPr>
          <a:xfrm>
            <a:off x="9525276" y="3584558"/>
            <a:ext cx="882752" cy="582376"/>
          </a:xfrm>
          <a:prstGeom prst="roundRect">
            <a:avLst/>
          </a:prstGeom>
          <a:solidFill>
            <a:srgbClr val="FFE5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Friday</a:t>
            </a:r>
            <a:endParaRPr kumimoji="1" lang="zh-CN" altLang="en-US" sz="2000" dirty="0">
              <a:solidFill>
                <a:schemeClr val="tx1"/>
              </a:solidFill>
              <a:latin typeface="Calibri" panose="020F0502020204030204" pitchFamily="34" charset="0"/>
              <a:ea typeface="SimSun" panose="02010600030101010101" pitchFamily="2" charset="-122"/>
              <a:cs typeface="Calibri" panose="020F0502020204030204" pitchFamily="34" charset="0"/>
            </a:endParaRPr>
          </a:p>
        </p:txBody>
      </p:sp>
      <p:cxnSp>
        <p:nvCxnSpPr>
          <p:cNvPr id="36" name="直线箭头连接符 28">
            <a:extLst>
              <a:ext uri="{FF2B5EF4-FFF2-40B4-BE49-F238E27FC236}">
                <a16:creationId xmlns:a16="http://schemas.microsoft.com/office/drawing/2014/main" id="{672004AF-B5CF-2E57-F326-B0C486C86376}"/>
              </a:ext>
            </a:extLst>
          </p:cNvPr>
          <p:cNvCxnSpPr>
            <a:stCxn id="35" idx="0"/>
          </p:cNvCxnSpPr>
          <p:nvPr/>
        </p:nvCxnSpPr>
        <p:spPr>
          <a:xfrm flipV="1">
            <a:off x="9966651" y="2903937"/>
            <a:ext cx="0" cy="6806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直线连接符 29">
            <a:extLst>
              <a:ext uri="{FF2B5EF4-FFF2-40B4-BE49-F238E27FC236}">
                <a16:creationId xmlns:a16="http://schemas.microsoft.com/office/drawing/2014/main" id="{E7ED8C80-1B99-A97D-D79C-34D29D1AC01D}"/>
              </a:ext>
            </a:extLst>
          </p:cNvPr>
          <p:cNvCxnSpPr>
            <a:cxnSpLocks/>
          </p:cNvCxnSpPr>
          <p:nvPr/>
        </p:nvCxnSpPr>
        <p:spPr>
          <a:xfrm>
            <a:off x="6361607" y="4617785"/>
            <a:ext cx="1529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线连接符 30">
            <a:extLst>
              <a:ext uri="{FF2B5EF4-FFF2-40B4-BE49-F238E27FC236}">
                <a16:creationId xmlns:a16="http://schemas.microsoft.com/office/drawing/2014/main" id="{700BD169-D28C-B4E2-B6C3-B463E27C9D2C}"/>
              </a:ext>
            </a:extLst>
          </p:cNvPr>
          <p:cNvCxnSpPr>
            <a:cxnSpLocks/>
          </p:cNvCxnSpPr>
          <p:nvPr/>
        </p:nvCxnSpPr>
        <p:spPr>
          <a:xfrm>
            <a:off x="7890815" y="4175741"/>
            <a:ext cx="0" cy="442044"/>
          </a:xfrm>
          <a:prstGeom prst="line">
            <a:avLst/>
          </a:prstGeom>
          <a:ln>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9" name="直线连接符 31">
            <a:extLst>
              <a:ext uri="{FF2B5EF4-FFF2-40B4-BE49-F238E27FC236}">
                <a16:creationId xmlns:a16="http://schemas.microsoft.com/office/drawing/2014/main" id="{F66FDE77-AFB7-CE2D-C2F8-59169C94C7A9}"/>
              </a:ext>
            </a:extLst>
          </p:cNvPr>
          <p:cNvCxnSpPr>
            <a:cxnSpLocks/>
          </p:cNvCxnSpPr>
          <p:nvPr/>
        </p:nvCxnSpPr>
        <p:spPr>
          <a:xfrm>
            <a:off x="8437445" y="4608979"/>
            <a:ext cx="15292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线连接符 32">
            <a:extLst>
              <a:ext uri="{FF2B5EF4-FFF2-40B4-BE49-F238E27FC236}">
                <a16:creationId xmlns:a16="http://schemas.microsoft.com/office/drawing/2014/main" id="{BD11BFA6-0E47-2D19-12DD-880650EA4D11}"/>
              </a:ext>
            </a:extLst>
          </p:cNvPr>
          <p:cNvCxnSpPr>
            <a:cxnSpLocks/>
          </p:cNvCxnSpPr>
          <p:nvPr/>
        </p:nvCxnSpPr>
        <p:spPr>
          <a:xfrm>
            <a:off x="9966651" y="4166935"/>
            <a:ext cx="0" cy="442044"/>
          </a:xfrm>
          <a:prstGeom prst="line">
            <a:avLst/>
          </a:prstGeom>
          <a:ln>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1" name="直线连接符 33">
            <a:extLst>
              <a:ext uri="{FF2B5EF4-FFF2-40B4-BE49-F238E27FC236}">
                <a16:creationId xmlns:a16="http://schemas.microsoft.com/office/drawing/2014/main" id="{D1800A2B-600E-D3E9-4EB8-98233ED38623}"/>
              </a:ext>
            </a:extLst>
          </p:cNvPr>
          <p:cNvCxnSpPr>
            <a:cxnSpLocks/>
          </p:cNvCxnSpPr>
          <p:nvPr/>
        </p:nvCxnSpPr>
        <p:spPr>
          <a:xfrm>
            <a:off x="10527170" y="2558951"/>
            <a:ext cx="0" cy="2050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线连接符 34">
            <a:extLst>
              <a:ext uri="{FF2B5EF4-FFF2-40B4-BE49-F238E27FC236}">
                <a16:creationId xmlns:a16="http://schemas.microsoft.com/office/drawing/2014/main" id="{1EEE72CD-E7B5-40EC-9656-371470B9C685}"/>
              </a:ext>
            </a:extLst>
          </p:cNvPr>
          <p:cNvCxnSpPr>
            <a:cxnSpLocks/>
          </p:cNvCxnSpPr>
          <p:nvPr/>
        </p:nvCxnSpPr>
        <p:spPr>
          <a:xfrm flipH="1">
            <a:off x="10342945" y="2558951"/>
            <a:ext cx="1842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线连接符 35">
            <a:extLst>
              <a:ext uri="{FF2B5EF4-FFF2-40B4-BE49-F238E27FC236}">
                <a16:creationId xmlns:a16="http://schemas.microsoft.com/office/drawing/2014/main" id="{CEAA2EA9-8C81-BBE9-D7E2-26F1B9C148CF}"/>
              </a:ext>
            </a:extLst>
          </p:cNvPr>
          <p:cNvCxnSpPr>
            <a:cxnSpLocks/>
          </p:cNvCxnSpPr>
          <p:nvPr/>
        </p:nvCxnSpPr>
        <p:spPr>
          <a:xfrm>
            <a:off x="10527170" y="4608979"/>
            <a:ext cx="559054" cy="8806"/>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线箭头连接符 36">
            <a:extLst>
              <a:ext uri="{FF2B5EF4-FFF2-40B4-BE49-F238E27FC236}">
                <a16:creationId xmlns:a16="http://schemas.microsoft.com/office/drawing/2014/main" id="{B84C9D0B-DC63-425C-3F7F-28921A6D67EC}"/>
              </a:ext>
            </a:extLst>
          </p:cNvPr>
          <p:cNvCxnSpPr>
            <a:cxnSpLocks/>
            <a:endCxn id="45" idx="2"/>
          </p:cNvCxnSpPr>
          <p:nvPr/>
        </p:nvCxnSpPr>
        <p:spPr>
          <a:xfrm flipV="1">
            <a:off x="11086226" y="4162549"/>
            <a:ext cx="1508" cy="4552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圆角矩形 37">
            <a:extLst>
              <a:ext uri="{FF2B5EF4-FFF2-40B4-BE49-F238E27FC236}">
                <a16:creationId xmlns:a16="http://schemas.microsoft.com/office/drawing/2014/main" id="{26661AAA-670F-544D-78BB-E5D471614DFB}"/>
              </a:ext>
            </a:extLst>
          </p:cNvPr>
          <p:cNvSpPr/>
          <p:nvPr/>
        </p:nvSpPr>
        <p:spPr>
          <a:xfrm>
            <a:off x="10646359" y="3580172"/>
            <a:ext cx="882752" cy="582376"/>
          </a:xfrm>
          <a:prstGeom prst="roundRect">
            <a:avLst/>
          </a:prstGeom>
          <a:solidFill>
            <a:srgbClr val="FFE5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2000" dirty="0">
                <a:solidFill>
                  <a:schemeClr val="tx1"/>
                </a:solidFill>
                <a:latin typeface="Calibri" panose="020F0502020204030204" pitchFamily="34" charset="0"/>
                <a:ea typeface="SimSun" panose="02010600030101010101" pitchFamily="2" charset="-122"/>
                <a:cs typeface="Calibri" panose="020F0502020204030204" pitchFamily="34" charset="0"/>
              </a:rPr>
              <a:t>END</a:t>
            </a:r>
            <a:endParaRPr kumimoji="1" lang="zh-CN" altLang="en-US" sz="2000" dirty="0">
              <a:solidFill>
                <a:schemeClr val="tx1"/>
              </a:solidFill>
              <a:latin typeface="Calibri" panose="020F0502020204030204" pitchFamily="34" charset="0"/>
              <a:ea typeface="SimSun" panose="02010600030101010101" pitchFamily="2" charset="-122"/>
              <a:cs typeface="Calibri" panose="020F0502020204030204" pitchFamily="34" charset="0"/>
            </a:endParaRPr>
          </a:p>
        </p:txBody>
      </p:sp>
      <p:sp>
        <p:nvSpPr>
          <p:cNvPr id="46" name="圆柱体 45">
            <a:extLst>
              <a:ext uri="{FF2B5EF4-FFF2-40B4-BE49-F238E27FC236}">
                <a16:creationId xmlns:a16="http://schemas.microsoft.com/office/drawing/2014/main" id="{0A0C7F2A-EA7A-EFD1-348B-EB89076253A9}"/>
              </a:ext>
            </a:extLst>
          </p:cNvPr>
          <p:cNvSpPr/>
          <p:nvPr/>
        </p:nvSpPr>
        <p:spPr>
          <a:xfrm>
            <a:off x="8642659" y="3421413"/>
            <a:ext cx="801927" cy="877084"/>
          </a:xfrm>
          <a:prstGeom prst="can">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ea typeface="SimSun" panose="02010600030101010101" pitchFamily="2" charset="-122"/>
                <a:cs typeface="Calibri" panose="020F0502020204030204" pitchFamily="34" charset="0"/>
              </a:rPr>
              <a:t>KV</a:t>
            </a:r>
          </a:p>
          <a:p>
            <a:pPr algn="ctr"/>
            <a:r>
              <a:rPr kumimoji="1" lang="en-US" altLang="zh-CN" dirty="0">
                <a:solidFill>
                  <a:schemeClr val="tx1"/>
                </a:solidFill>
                <a:latin typeface="Calibri" panose="020F0502020204030204" pitchFamily="34" charset="0"/>
                <a:ea typeface="SimSun" panose="02010600030101010101" pitchFamily="2" charset="-122"/>
                <a:cs typeface="Calibri" panose="020F0502020204030204" pitchFamily="34" charset="0"/>
              </a:rPr>
              <a:t>Cache</a:t>
            </a:r>
            <a:endParaRPr kumimoji="1" lang="zh-CN" altLang="en-US" dirty="0">
              <a:solidFill>
                <a:schemeClr val="tx1"/>
              </a:solidFill>
              <a:latin typeface="Calibri" panose="020F0502020204030204" pitchFamily="34" charset="0"/>
              <a:ea typeface="SimSun" panose="02010600030101010101" pitchFamily="2" charset="-122"/>
              <a:cs typeface="Calibri" panose="020F0502020204030204" pitchFamily="34" charset="0"/>
            </a:endParaRPr>
          </a:p>
        </p:txBody>
      </p:sp>
      <p:cxnSp>
        <p:nvCxnSpPr>
          <p:cNvPr id="47" name="直线箭头连接符 39">
            <a:extLst>
              <a:ext uri="{FF2B5EF4-FFF2-40B4-BE49-F238E27FC236}">
                <a16:creationId xmlns:a16="http://schemas.microsoft.com/office/drawing/2014/main" id="{7F6AB2D5-DC28-D588-11BC-B6AB8D183DD5}"/>
              </a:ext>
            </a:extLst>
          </p:cNvPr>
          <p:cNvCxnSpPr>
            <a:cxnSpLocks/>
            <a:stCxn id="46" idx="1"/>
          </p:cNvCxnSpPr>
          <p:nvPr/>
        </p:nvCxnSpPr>
        <p:spPr>
          <a:xfrm flipV="1">
            <a:off x="9043622" y="2903937"/>
            <a:ext cx="0" cy="517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直线箭头连接符 40">
            <a:extLst>
              <a:ext uri="{FF2B5EF4-FFF2-40B4-BE49-F238E27FC236}">
                <a16:creationId xmlns:a16="http://schemas.microsoft.com/office/drawing/2014/main" id="{05308A02-526B-5DBC-44A8-5FDBC269FACD}"/>
              </a:ext>
            </a:extLst>
          </p:cNvPr>
          <p:cNvCxnSpPr>
            <a:cxnSpLocks/>
            <a:endCxn id="46" idx="3"/>
          </p:cNvCxnSpPr>
          <p:nvPr/>
        </p:nvCxnSpPr>
        <p:spPr>
          <a:xfrm flipV="1">
            <a:off x="9043622" y="4298496"/>
            <a:ext cx="0" cy="3192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圆柱体 48">
            <a:extLst>
              <a:ext uri="{FF2B5EF4-FFF2-40B4-BE49-F238E27FC236}">
                <a16:creationId xmlns:a16="http://schemas.microsoft.com/office/drawing/2014/main" id="{795C06B2-48F9-7B0E-723B-48E7A909C792}"/>
              </a:ext>
            </a:extLst>
          </p:cNvPr>
          <p:cNvSpPr/>
          <p:nvPr/>
        </p:nvSpPr>
        <p:spPr>
          <a:xfrm>
            <a:off x="6568234" y="3421413"/>
            <a:ext cx="801927" cy="877084"/>
          </a:xfrm>
          <a:prstGeom prst="can">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solidFill>
                  <a:schemeClr val="tx1"/>
                </a:solidFill>
                <a:latin typeface="Calibri" panose="020F0502020204030204" pitchFamily="34" charset="0"/>
                <a:ea typeface="SimSun" panose="02010600030101010101" pitchFamily="2" charset="-122"/>
                <a:cs typeface="Calibri" panose="020F0502020204030204" pitchFamily="34" charset="0"/>
              </a:rPr>
              <a:t>KV</a:t>
            </a:r>
          </a:p>
          <a:p>
            <a:pPr algn="ctr"/>
            <a:r>
              <a:rPr kumimoji="1" lang="en-US" altLang="zh-CN" dirty="0">
                <a:solidFill>
                  <a:schemeClr val="tx1"/>
                </a:solidFill>
                <a:latin typeface="Calibri" panose="020F0502020204030204" pitchFamily="34" charset="0"/>
                <a:ea typeface="SimSun" panose="02010600030101010101" pitchFamily="2" charset="-122"/>
                <a:cs typeface="Calibri" panose="020F0502020204030204" pitchFamily="34" charset="0"/>
              </a:rPr>
              <a:t>Cache</a:t>
            </a:r>
          </a:p>
        </p:txBody>
      </p:sp>
      <p:cxnSp>
        <p:nvCxnSpPr>
          <p:cNvPr id="50" name="直线箭头连接符 42">
            <a:extLst>
              <a:ext uri="{FF2B5EF4-FFF2-40B4-BE49-F238E27FC236}">
                <a16:creationId xmlns:a16="http://schemas.microsoft.com/office/drawing/2014/main" id="{95B4D044-A8FC-000B-83B9-6511AB366EEC}"/>
              </a:ext>
            </a:extLst>
          </p:cNvPr>
          <p:cNvCxnSpPr>
            <a:cxnSpLocks/>
            <a:stCxn id="49" idx="1"/>
          </p:cNvCxnSpPr>
          <p:nvPr/>
        </p:nvCxnSpPr>
        <p:spPr>
          <a:xfrm flipV="1">
            <a:off x="6969198" y="2903937"/>
            <a:ext cx="0" cy="517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直线箭头连接符 43">
            <a:extLst>
              <a:ext uri="{FF2B5EF4-FFF2-40B4-BE49-F238E27FC236}">
                <a16:creationId xmlns:a16="http://schemas.microsoft.com/office/drawing/2014/main" id="{A14D8740-1F67-DA63-3EC6-0ABF61D36498}"/>
              </a:ext>
            </a:extLst>
          </p:cNvPr>
          <p:cNvCxnSpPr>
            <a:cxnSpLocks/>
            <a:endCxn id="49" idx="3"/>
          </p:cNvCxnSpPr>
          <p:nvPr/>
        </p:nvCxnSpPr>
        <p:spPr>
          <a:xfrm flipV="1">
            <a:off x="6969198" y="4298496"/>
            <a:ext cx="0" cy="3192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矩形 3">
            <a:extLst>
              <a:ext uri="{FF2B5EF4-FFF2-40B4-BE49-F238E27FC236}">
                <a16:creationId xmlns:a16="http://schemas.microsoft.com/office/drawing/2014/main" id="{20533E36-7C55-3807-0790-DA94C3E878E5}"/>
              </a:ext>
            </a:extLst>
          </p:cNvPr>
          <p:cNvSpPr/>
          <p:nvPr/>
        </p:nvSpPr>
        <p:spPr>
          <a:xfrm>
            <a:off x="467369" y="1635762"/>
            <a:ext cx="3705832" cy="3304010"/>
          </a:xfrm>
          <a:prstGeom prst="rect">
            <a:avLst/>
          </a:prstGeom>
          <a:noFill/>
          <a:ln w="3175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文本框 4">
            <a:extLst>
              <a:ext uri="{FF2B5EF4-FFF2-40B4-BE49-F238E27FC236}">
                <a16:creationId xmlns:a16="http://schemas.microsoft.com/office/drawing/2014/main" id="{D60CAC9B-9B46-AC43-3954-474F9A1DA061}"/>
              </a:ext>
            </a:extLst>
          </p:cNvPr>
          <p:cNvSpPr txBox="1"/>
          <p:nvPr/>
        </p:nvSpPr>
        <p:spPr>
          <a:xfrm>
            <a:off x="1872887" y="1714118"/>
            <a:ext cx="894797" cy="400110"/>
          </a:xfrm>
          <a:prstGeom prst="rect">
            <a:avLst/>
          </a:prstGeom>
          <a:noFill/>
        </p:spPr>
        <p:txBody>
          <a:bodyPr wrap="none" rtlCol="0">
            <a:spAutoFit/>
          </a:bodyPr>
          <a:lstStyle/>
          <a:p>
            <a:r>
              <a:rPr kumimoji="1" lang="en-US" altLang="zh-CN" sz="2000" b="1" dirty="0"/>
              <a:t>Prefill</a:t>
            </a:r>
            <a:endParaRPr kumimoji="1" lang="zh-CN" altLang="en-US" sz="2000" b="1" dirty="0"/>
          </a:p>
        </p:txBody>
      </p:sp>
      <p:sp>
        <p:nvSpPr>
          <p:cNvPr id="6" name="矩形 5">
            <a:extLst>
              <a:ext uri="{FF2B5EF4-FFF2-40B4-BE49-F238E27FC236}">
                <a16:creationId xmlns:a16="http://schemas.microsoft.com/office/drawing/2014/main" id="{66033D2F-EB02-C985-C3A7-B2A3896EEB3B}"/>
              </a:ext>
            </a:extLst>
          </p:cNvPr>
          <p:cNvSpPr/>
          <p:nvPr/>
        </p:nvSpPr>
        <p:spPr>
          <a:xfrm>
            <a:off x="4175829" y="1635762"/>
            <a:ext cx="7548801" cy="3304010"/>
          </a:xfrm>
          <a:prstGeom prst="rect">
            <a:avLst/>
          </a:prstGeom>
          <a:noFill/>
          <a:ln w="3175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文本框 6">
            <a:extLst>
              <a:ext uri="{FF2B5EF4-FFF2-40B4-BE49-F238E27FC236}">
                <a16:creationId xmlns:a16="http://schemas.microsoft.com/office/drawing/2014/main" id="{6F47ED82-02DD-1258-F0B2-0DD554B4D04A}"/>
              </a:ext>
            </a:extLst>
          </p:cNvPr>
          <p:cNvSpPr txBox="1"/>
          <p:nvPr/>
        </p:nvSpPr>
        <p:spPr>
          <a:xfrm>
            <a:off x="7353193" y="1714118"/>
            <a:ext cx="1112805" cy="400110"/>
          </a:xfrm>
          <a:prstGeom prst="rect">
            <a:avLst/>
          </a:prstGeom>
          <a:noFill/>
        </p:spPr>
        <p:txBody>
          <a:bodyPr wrap="none" rtlCol="0">
            <a:spAutoFit/>
          </a:bodyPr>
          <a:lstStyle/>
          <a:p>
            <a:r>
              <a:rPr kumimoji="1" lang="en-US" altLang="zh-CN" sz="2000" b="1" dirty="0"/>
              <a:t>Decode</a:t>
            </a:r>
            <a:endParaRPr kumimoji="1" lang="zh-CN" altLang="en-US" sz="2000" b="1" dirty="0"/>
          </a:p>
        </p:txBody>
      </p:sp>
      <p:sp>
        <p:nvSpPr>
          <p:cNvPr id="3" name="文本框 2">
            <a:extLst>
              <a:ext uri="{FF2B5EF4-FFF2-40B4-BE49-F238E27FC236}">
                <a16:creationId xmlns:a16="http://schemas.microsoft.com/office/drawing/2014/main" id="{AF87B88E-2F33-80A9-9D02-25CF74E8AE55}"/>
              </a:ext>
            </a:extLst>
          </p:cNvPr>
          <p:cNvSpPr txBox="1"/>
          <p:nvPr/>
        </p:nvSpPr>
        <p:spPr>
          <a:xfrm>
            <a:off x="681724" y="5777565"/>
            <a:ext cx="3271858" cy="400110"/>
          </a:xfrm>
          <a:prstGeom prst="rect">
            <a:avLst/>
          </a:prstGeom>
          <a:noFill/>
        </p:spPr>
        <p:txBody>
          <a:bodyPr wrap="none" rtlCol="0">
            <a:spAutoFit/>
          </a:bodyPr>
          <a:lstStyle/>
          <a:p>
            <a:r>
              <a:rPr kumimoji="1" lang="en-US" altLang="zh-CN" sz="2000" dirty="0">
                <a:solidFill>
                  <a:srgbClr val="595959"/>
                </a:solidFill>
              </a:rPr>
              <a:t>Time To First Token (TTFT)</a:t>
            </a:r>
            <a:endParaRPr kumimoji="1" lang="zh-CN" altLang="en-US" sz="2000" dirty="0">
              <a:solidFill>
                <a:srgbClr val="595959"/>
              </a:solidFill>
            </a:endParaRPr>
          </a:p>
        </p:txBody>
      </p:sp>
      <p:sp>
        <p:nvSpPr>
          <p:cNvPr id="8" name="文本框 7">
            <a:extLst>
              <a:ext uri="{FF2B5EF4-FFF2-40B4-BE49-F238E27FC236}">
                <a16:creationId xmlns:a16="http://schemas.microsoft.com/office/drawing/2014/main" id="{A2388E5A-315B-F924-F260-E53D16100413}"/>
              </a:ext>
            </a:extLst>
          </p:cNvPr>
          <p:cNvSpPr txBox="1"/>
          <p:nvPr/>
        </p:nvSpPr>
        <p:spPr>
          <a:xfrm>
            <a:off x="5977542" y="5780417"/>
            <a:ext cx="3420295" cy="400110"/>
          </a:xfrm>
          <a:prstGeom prst="rect">
            <a:avLst/>
          </a:prstGeom>
          <a:noFill/>
        </p:spPr>
        <p:txBody>
          <a:bodyPr wrap="none" rtlCol="0">
            <a:spAutoFit/>
          </a:bodyPr>
          <a:lstStyle/>
          <a:p>
            <a:r>
              <a:rPr kumimoji="1" lang="en-US" altLang="zh-CN" sz="2000" dirty="0">
                <a:solidFill>
                  <a:srgbClr val="595959"/>
                </a:solidFill>
              </a:rPr>
              <a:t>Time Between Tokens (TBT)</a:t>
            </a:r>
            <a:endParaRPr kumimoji="1" lang="zh-CN" altLang="en-US" sz="2000" dirty="0">
              <a:solidFill>
                <a:srgbClr val="595959"/>
              </a:solidFill>
            </a:endParaRPr>
          </a:p>
        </p:txBody>
      </p:sp>
      <p:cxnSp>
        <p:nvCxnSpPr>
          <p:cNvPr id="10" name="直线连接符 9">
            <a:extLst>
              <a:ext uri="{FF2B5EF4-FFF2-40B4-BE49-F238E27FC236}">
                <a16:creationId xmlns:a16="http://schemas.microsoft.com/office/drawing/2014/main" id="{84EA5ED1-1071-8E49-937A-0C33B77C21F5}"/>
              </a:ext>
            </a:extLst>
          </p:cNvPr>
          <p:cNvCxnSpPr/>
          <p:nvPr/>
        </p:nvCxnSpPr>
        <p:spPr>
          <a:xfrm>
            <a:off x="467369" y="4939772"/>
            <a:ext cx="0" cy="735284"/>
          </a:xfrm>
          <a:prstGeom prst="line">
            <a:avLst/>
          </a:prstGeom>
          <a:ln w="19050">
            <a:solidFill>
              <a:srgbClr val="595959"/>
            </a:solidFill>
            <a:prstDash val="lgDash"/>
          </a:ln>
        </p:spPr>
        <p:style>
          <a:lnRef idx="1">
            <a:schemeClr val="accent1"/>
          </a:lnRef>
          <a:fillRef idx="0">
            <a:schemeClr val="accent1"/>
          </a:fillRef>
          <a:effectRef idx="0">
            <a:schemeClr val="accent1"/>
          </a:effectRef>
          <a:fontRef idx="minor">
            <a:schemeClr val="tx1"/>
          </a:fontRef>
        </p:style>
      </p:cxnSp>
      <p:cxnSp>
        <p:nvCxnSpPr>
          <p:cNvPr id="11" name="直线连接符 10">
            <a:extLst>
              <a:ext uri="{FF2B5EF4-FFF2-40B4-BE49-F238E27FC236}">
                <a16:creationId xmlns:a16="http://schemas.microsoft.com/office/drawing/2014/main" id="{9B44E930-7F1E-1420-E71A-EC5567ABE692}"/>
              </a:ext>
            </a:extLst>
          </p:cNvPr>
          <p:cNvCxnSpPr/>
          <p:nvPr/>
        </p:nvCxnSpPr>
        <p:spPr>
          <a:xfrm>
            <a:off x="4173201" y="4939772"/>
            <a:ext cx="0" cy="735284"/>
          </a:xfrm>
          <a:prstGeom prst="line">
            <a:avLst/>
          </a:prstGeom>
          <a:ln w="19050">
            <a:solidFill>
              <a:srgbClr val="595959"/>
            </a:solidFill>
            <a:prstDash val="lgDash"/>
          </a:ln>
        </p:spPr>
        <p:style>
          <a:lnRef idx="1">
            <a:schemeClr val="accent1"/>
          </a:lnRef>
          <a:fillRef idx="0">
            <a:schemeClr val="accent1"/>
          </a:fillRef>
          <a:effectRef idx="0">
            <a:schemeClr val="accent1"/>
          </a:effectRef>
          <a:fontRef idx="minor">
            <a:schemeClr val="tx1"/>
          </a:fontRef>
        </p:style>
      </p:cxnSp>
      <p:cxnSp>
        <p:nvCxnSpPr>
          <p:cNvPr id="12" name="直线连接符 11">
            <a:extLst>
              <a:ext uri="{FF2B5EF4-FFF2-40B4-BE49-F238E27FC236}">
                <a16:creationId xmlns:a16="http://schemas.microsoft.com/office/drawing/2014/main" id="{C9BE8DCA-8A66-D7A9-E96B-2B9BBF61C922}"/>
              </a:ext>
            </a:extLst>
          </p:cNvPr>
          <p:cNvCxnSpPr/>
          <p:nvPr/>
        </p:nvCxnSpPr>
        <p:spPr>
          <a:xfrm>
            <a:off x="6361607" y="4939772"/>
            <a:ext cx="0" cy="735284"/>
          </a:xfrm>
          <a:prstGeom prst="line">
            <a:avLst/>
          </a:prstGeom>
          <a:ln w="19050">
            <a:solidFill>
              <a:srgbClr val="595959"/>
            </a:solidFill>
            <a:prstDash val="lgDash"/>
          </a:ln>
        </p:spPr>
        <p:style>
          <a:lnRef idx="1">
            <a:schemeClr val="accent1"/>
          </a:lnRef>
          <a:fillRef idx="0">
            <a:schemeClr val="accent1"/>
          </a:fillRef>
          <a:effectRef idx="0">
            <a:schemeClr val="accent1"/>
          </a:effectRef>
          <a:fontRef idx="minor">
            <a:schemeClr val="tx1"/>
          </a:fontRef>
        </p:style>
      </p:cxnSp>
      <p:cxnSp>
        <p:nvCxnSpPr>
          <p:cNvPr id="52" name="直线连接符 51">
            <a:extLst>
              <a:ext uri="{FF2B5EF4-FFF2-40B4-BE49-F238E27FC236}">
                <a16:creationId xmlns:a16="http://schemas.microsoft.com/office/drawing/2014/main" id="{006B1735-24BE-A182-E3B6-61245CF3C321}"/>
              </a:ext>
            </a:extLst>
          </p:cNvPr>
          <p:cNvCxnSpPr/>
          <p:nvPr/>
        </p:nvCxnSpPr>
        <p:spPr>
          <a:xfrm>
            <a:off x="8457285" y="4939772"/>
            <a:ext cx="0" cy="735284"/>
          </a:xfrm>
          <a:prstGeom prst="line">
            <a:avLst/>
          </a:prstGeom>
          <a:ln w="19050">
            <a:solidFill>
              <a:srgbClr val="595959"/>
            </a:solidFill>
            <a:prstDash val="lgDash"/>
          </a:ln>
        </p:spPr>
        <p:style>
          <a:lnRef idx="1">
            <a:schemeClr val="accent1"/>
          </a:lnRef>
          <a:fillRef idx="0">
            <a:schemeClr val="accent1"/>
          </a:fillRef>
          <a:effectRef idx="0">
            <a:schemeClr val="accent1"/>
          </a:effectRef>
          <a:fontRef idx="minor">
            <a:schemeClr val="tx1"/>
          </a:fontRef>
        </p:style>
      </p:cxnSp>
      <p:cxnSp>
        <p:nvCxnSpPr>
          <p:cNvPr id="53" name="直线连接符 52">
            <a:extLst>
              <a:ext uri="{FF2B5EF4-FFF2-40B4-BE49-F238E27FC236}">
                <a16:creationId xmlns:a16="http://schemas.microsoft.com/office/drawing/2014/main" id="{89822FED-796C-9253-33CA-CB1D3EE709A2}"/>
              </a:ext>
            </a:extLst>
          </p:cNvPr>
          <p:cNvCxnSpPr/>
          <p:nvPr/>
        </p:nvCxnSpPr>
        <p:spPr>
          <a:xfrm>
            <a:off x="10527170" y="4939772"/>
            <a:ext cx="0" cy="735284"/>
          </a:xfrm>
          <a:prstGeom prst="line">
            <a:avLst/>
          </a:prstGeom>
          <a:ln w="19050">
            <a:solidFill>
              <a:srgbClr val="595959"/>
            </a:solidFill>
            <a:prstDash val="lgDash"/>
          </a:ln>
        </p:spPr>
        <p:style>
          <a:lnRef idx="1">
            <a:schemeClr val="accent1"/>
          </a:lnRef>
          <a:fillRef idx="0">
            <a:schemeClr val="accent1"/>
          </a:fillRef>
          <a:effectRef idx="0">
            <a:schemeClr val="accent1"/>
          </a:effectRef>
          <a:fontRef idx="minor">
            <a:schemeClr val="tx1"/>
          </a:fontRef>
        </p:style>
      </p:cxnSp>
      <p:sp>
        <p:nvSpPr>
          <p:cNvPr id="54" name="上下箭头 53">
            <a:extLst>
              <a:ext uri="{FF2B5EF4-FFF2-40B4-BE49-F238E27FC236}">
                <a16:creationId xmlns:a16="http://schemas.microsoft.com/office/drawing/2014/main" id="{5A9AC88F-F30B-A32C-2297-3D16A2A4EED6}"/>
              </a:ext>
            </a:extLst>
          </p:cNvPr>
          <p:cNvSpPr/>
          <p:nvPr/>
        </p:nvSpPr>
        <p:spPr>
          <a:xfrm rot="5400000">
            <a:off x="2215765" y="3505753"/>
            <a:ext cx="203777" cy="3705831"/>
          </a:xfrm>
          <a:prstGeom prst="upDown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5" name="上下箭头 54">
            <a:extLst>
              <a:ext uri="{FF2B5EF4-FFF2-40B4-BE49-F238E27FC236}">
                <a16:creationId xmlns:a16="http://schemas.microsoft.com/office/drawing/2014/main" id="{DA180810-691A-CB01-BE30-A387E8F58AD3}"/>
              </a:ext>
            </a:extLst>
          </p:cNvPr>
          <p:cNvSpPr/>
          <p:nvPr/>
        </p:nvSpPr>
        <p:spPr>
          <a:xfrm rot="5400000">
            <a:off x="5175866" y="4276781"/>
            <a:ext cx="189585" cy="2171350"/>
          </a:xfrm>
          <a:prstGeom prst="upDownArrow">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6" name="上下箭头 55">
            <a:extLst>
              <a:ext uri="{FF2B5EF4-FFF2-40B4-BE49-F238E27FC236}">
                <a16:creationId xmlns:a16="http://schemas.microsoft.com/office/drawing/2014/main" id="{B878C262-28D6-2B9E-FEB2-4EBECF6AA1EF}"/>
              </a:ext>
            </a:extLst>
          </p:cNvPr>
          <p:cNvSpPr/>
          <p:nvPr/>
        </p:nvSpPr>
        <p:spPr>
          <a:xfrm rot="5400000">
            <a:off x="7314053" y="4309945"/>
            <a:ext cx="180239" cy="2095677"/>
          </a:xfrm>
          <a:prstGeom prst="upDownArrow">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7" name="上下箭头 56">
            <a:extLst>
              <a:ext uri="{FF2B5EF4-FFF2-40B4-BE49-F238E27FC236}">
                <a16:creationId xmlns:a16="http://schemas.microsoft.com/office/drawing/2014/main" id="{B3ACE6B0-DC2E-8336-B9B2-0D1A676B58EF}"/>
              </a:ext>
            </a:extLst>
          </p:cNvPr>
          <p:cNvSpPr/>
          <p:nvPr/>
        </p:nvSpPr>
        <p:spPr>
          <a:xfrm rot="5400000">
            <a:off x="9417243" y="4309944"/>
            <a:ext cx="180239" cy="2095677"/>
          </a:xfrm>
          <a:prstGeom prst="upDownArrow">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909915338"/>
      </p:ext>
    </p:extLst>
  </p:cSld>
  <p:clrMapOvr>
    <a:masterClrMapping/>
  </p:clrMapOvr>
</p:sld>
</file>

<file path=ppt/theme/theme1.xml><?xml version="1.0" encoding="utf-8"?>
<a:theme xmlns:a="http://schemas.openxmlformats.org/drawingml/2006/main" name="清华简约主题-顶边-16:9">
  <a:themeElements>
    <a:clrScheme name="清华紫主题">
      <a:dk1>
        <a:srgbClr val="000000"/>
      </a:dk1>
      <a:lt1>
        <a:srgbClr val="FFFFFF"/>
      </a:lt1>
      <a:dk2>
        <a:srgbClr val="3D3D3D"/>
      </a:dk2>
      <a:lt2>
        <a:srgbClr val="EBEBEB"/>
      </a:lt2>
      <a:accent1>
        <a:srgbClr val="660874"/>
      </a:accent1>
      <a:accent2>
        <a:srgbClr val="660874"/>
      </a:accent2>
      <a:accent3>
        <a:srgbClr val="E6C46D"/>
      </a:accent3>
      <a:accent4>
        <a:srgbClr val="969FA7"/>
      </a:accent4>
      <a:accent5>
        <a:srgbClr val="A9C37C"/>
      </a:accent5>
      <a:accent6>
        <a:srgbClr val="5A8071"/>
      </a:accent6>
      <a:hlink>
        <a:srgbClr val="007698"/>
      </a:hlink>
      <a:folHlink>
        <a:srgbClr val="43064C"/>
      </a:folHlink>
    </a:clrScheme>
    <a:fontScheme name="红利">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红利">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맑은 고딕"/>
        <a:ea typeface="맑은 고딕"/>
        <a:cs typeface="맑은 고딕"/>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Malgun Gothic" panose="020B0503020000020004" charset="-127"/>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Malgun Gothic" panose="020B0503020000020004" charset="-127"/>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1359</TotalTime>
  <Words>4491</Words>
  <Application>Microsoft Office PowerPoint</Application>
  <PresentationFormat>宽屏</PresentationFormat>
  <Paragraphs>965</Paragraphs>
  <Slides>50</Slides>
  <Notes>18</Notes>
  <HiddenSlides>3</HiddenSlides>
  <MMClips>0</MMClips>
  <ScaleCrop>false</ScaleCrop>
  <HeadingPairs>
    <vt:vector size="8" baseType="variant">
      <vt:variant>
        <vt:lpstr>已用的字体</vt:lpstr>
      </vt:variant>
      <vt:variant>
        <vt:i4>15</vt:i4>
      </vt:variant>
      <vt:variant>
        <vt:lpstr>主题</vt:lpstr>
      </vt:variant>
      <vt:variant>
        <vt:i4>2</vt:i4>
      </vt:variant>
      <vt:variant>
        <vt:lpstr>嵌入 OLE 服务器</vt:lpstr>
      </vt:variant>
      <vt:variant>
        <vt:i4>1</vt:i4>
      </vt:variant>
      <vt:variant>
        <vt:lpstr>幻灯片标题</vt:lpstr>
      </vt:variant>
      <vt:variant>
        <vt:i4>50</vt:i4>
      </vt:variant>
    </vt:vector>
  </HeadingPairs>
  <TitlesOfParts>
    <vt:vector size="68" baseType="lpstr">
      <vt:lpstr>Gill Sans MT (标题)</vt:lpstr>
      <vt:lpstr>맑은 고딕</vt:lpstr>
      <vt:lpstr>MiSans</vt:lpstr>
      <vt:lpstr>等线</vt:lpstr>
      <vt:lpstr>思源黑体 CN Medium</vt:lpstr>
      <vt:lpstr>微软雅黑</vt:lpstr>
      <vt:lpstr>新宋体</vt:lpstr>
      <vt:lpstr>Arial</vt:lpstr>
      <vt:lpstr>Calibri</vt:lpstr>
      <vt:lpstr>Cambria Math</vt:lpstr>
      <vt:lpstr>Consolas</vt:lpstr>
      <vt:lpstr>Gill Sans MT</vt:lpstr>
      <vt:lpstr>Times New Roman</vt:lpstr>
      <vt:lpstr>Wingdings</vt:lpstr>
      <vt:lpstr>Wingdings 2</vt:lpstr>
      <vt:lpstr>清华简约主题-顶边-16:9</vt:lpstr>
      <vt:lpstr>Office Theme</vt:lpstr>
      <vt:lpstr>PDF</vt:lpstr>
      <vt:lpstr>Disaggregated Architecture for LLM Inference</vt:lpstr>
      <vt:lpstr>PowerPoint 演示文稿</vt:lpstr>
      <vt:lpstr>PowerPoint 演示文稿</vt:lpstr>
      <vt:lpstr>PowerPoint 演示文稿</vt:lpstr>
      <vt:lpstr>Challenge of Online Model as a Service System</vt:lpstr>
      <vt:lpstr>PowerPoint 演示文稿</vt:lpstr>
      <vt:lpstr>PowerPoint 演示文稿</vt:lpstr>
      <vt:lpstr>Different Hardware are Good at Different Dimension</vt:lpstr>
      <vt:lpstr>LLM Inference 101: Prefill &amp; Decode</vt:lpstr>
      <vt:lpstr>PowerPoint 演示文稿</vt:lpstr>
      <vt:lpstr>Different Hardware are Good at Different Dimension</vt:lpstr>
      <vt:lpstr>Core Technologies of Mooncake</vt:lpstr>
      <vt:lpstr>Kimi @ Moonshot AI</vt:lpstr>
      <vt:lpstr>Mooncake：A KVCache-centric Disaggregated Architecture                     for LLM Serving</vt:lpstr>
      <vt:lpstr>P&amp;D Disaggregation Becomes a Necessary</vt:lpstr>
      <vt:lpstr>KVCache Cache introduces High Challenges  to Storage System</vt:lpstr>
      <vt:lpstr>KVCache Cache：Local or Global</vt:lpstr>
      <vt:lpstr>Mooncake Store：Distributed Multi-layer KVCache Cache</vt:lpstr>
      <vt:lpstr>Mooncake is Used in Various Scenarios of LLM</vt:lpstr>
      <vt:lpstr>Mooncake – Open Sourced and Build with the Community</vt:lpstr>
      <vt:lpstr>Mooncake – Adopted/Collaborated with Other Famous Communities</vt:lpstr>
      <vt:lpstr>Key to KVCache</vt:lpstr>
      <vt:lpstr>Transfer Fast: Mooncake Transfer Engine</vt:lpstr>
      <vt:lpstr>Store More: Elastic Shared Multi-layer KV Cache</vt:lpstr>
      <vt:lpstr>Extensive APIs, Easy to Use</vt:lpstr>
      <vt:lpstr>Evaluation: Effective Request Capacity</vt:lpstr>
      <vt:lpstr>Heterogeneous GPU Interconnects</vt:lpstr>
      <vt:lpstr>Hidden Risks of Mooncake TE</vt:lpstr>
      <vt:lpstr>Challenges from Imperative Path Selection</vt:lpstr>
      <vt:lpstr>Challenges from Imperative Path Selection</vt:lpstr>
      <vt:lpstr>Challenges from Imperative Path Selection</vt:lpstr>
      <vt:lpstr>TENT: Transfer Engine NT</vt:lpstr>
      <vt:lpstr>Features of Mooncake TENT</vt:lpstr>
      <vt:lpstr>Unified Segment Abstraction</vt:lpstr>
      <vt:lpstr>Application-Oblivious Topology Discovery</vt:lpstr>
      <vt:lpstr>Application-Oblivious Topology Discovery</vt:lpstr>
      <vt:lpstr>Application-Oblivious Topology Discovery</vt:lpstr>
      <vt:lpstr>Dynamic Per-Request Orchestration</vt:lpstr>
      <vt:lpstr>Features of Mooncake TENT</vt:lpstr>
      <vt:lpstr>Telemetry-Driven Adaptive Scheduling</vt:lpstr>
      <vt:lpstr>Local NIC Selection</vt:lpstr>
      <vt:lpstr>Cross-Process Fairness</vt:lpstr>
      <vt:lpstr>Features of Mooncake TENT</vt:lpstr>
      <vt:lpstr>Proactive Dual-Layer Resilience</vt:lpstr>
      <vt:lpstr>Proactive Dual-Layer Resilience</vt:lpstr>
      <vt:lpstr>Evaluation</vt:lpstr>
      <vt:lpstr>Evaluation</vt:lpstr>
      <vt:lpstr>Evaluation</vt:lpstr>
      <vt:lpstr>Evaluation</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陈 伟浩</dc:creator>
  <cp:lastModifiedBy>ZHANG Mingxing</cp:lastModifiedBy>
  <cp:revision>1516</cp:revision>
  <cp:lastPrinted>2020-04-04T02:50:00Z</cp:lastPrinted>
  <dcterms:created xsi:type="dcterms:W3CDTF">2020-01-04T07:43:00Z</dcterms:created>
  <dcterms:modified xsi:type="dcterms:W3CDTF">2026-07-21T13:39:10Z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E669008F38984BC88200A6E7D1015F01_12</vt:lpwstr>
  </property>
  <property fmtid="{D5CDD505-2E9C-101B-9397-08002B2CF9AE}" pid="3" name="KSOProductBuildVer">
    <vt:lpwstr>2052-12.1.0.21915</vt:lpwstr>
  </property>
</Properties>
</file>