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0" r:id="rId3"/>
    <p:sldId id="294" r:id="rId4"/>
    <p:sldId id="277" r:id="rId5"/>
    <p:sldId id="278" r:id="rId6"/>
    <p:sldId id="292" r:id="rId7"/>
    <p:sldId id="269" r:id="rId8"/>
    <p:sldId id="270" r:id="rId9"/>
    <p:sldId id="271" r:id="rId10"/>
    <p:sldId id="275" r:id="rId11"/>
    <p:sldId id="293" r:id="rId12"/>
    <p:sldId id="289" r:id="rId13"/>
    <p:sldId id="282" r:id="rId14"/>
    <p:sldId id="284" r:id="rId15"/>
    <p:sldId id="285" r:id="rId16"/>
    <p:sldId id="286" r:id="rId17"/>
    <p:sldId id="283" r:id="rId18"/>
    <p:sldId id="295" r:id="rId19"/>
    <p:sldId id="29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4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8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1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0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7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7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6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5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61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88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592A5-0F55-6B4E-879E-03996C8E4E95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704B8-FA6D-584A-B3F8-2EFCB4327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ABFAB </a:t>
            </a:r>
            <a:r>
              <a:rPr lang="en-US" dirty="0" err="1" smtClean="0"/>
              <a:t>Multihop</a:t>
            </a:r>
            <a:r>
              <a:rPr lang="en-US" dirty="0" smtClean="0"/>
              <a:t> </a:t>
            </a:r>
            <a:r>
              <a:rPr lang="en-US" dirty="0" smtClean="0"/>
              <a:t>Federations</a:t>
            </a:r>
            <a:br>
              <a:rPr lang="en-US" dirty="0" smtClean="0"/>
            </a:br>
            <a:r>
              <a:rPr lang="en-US" sz="4000" dirty="0" smtClean="0"/>
              <a:t>draft-mrw-abfab-multihop-fed-01.txt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Margaret Wasserman</a:t>
            </a:r>
          </a:p>
          <a:p>
            <a:r>
              <a:rPr lang="en-US" dirty="0" err="1" smtClean="0"/>
              <a:t>mrw@painless-security.com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387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Use of KNP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0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</a:t>
            </a:r>
          </a:p>
          <a:p>
            <a:pPr algn="ctr"/>
            <a:r>
              <a:rPr lang="en-US" dirty="0" smtClean="0"/>
              <a:t>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7818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181675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04642" y="1271192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41910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862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209800" y="3505200"/>
            <a:ext cx="44196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When a AAA Client can reach a AAA Server through a chain of KNP Introducers, this is a Trust Path</a:t>
            </a:r>
          </a:p>
          <a:p>
            <a:r>
              <a:rPr lang="en-US" sz="2500" b="1" dirty="0" smtClean="0"/>
              <a:t>How does the RP know what path to traverse?  It asks it’s local Trust Router!</a:t>
            </a:r>
          </a:p>
        </p:txBody>
      </p:sp>
      <p:sp>
        <p:nvSpPr>
          <p:cNvPr id="21" name="Oval 20"/>
          <p:cNvSpPr/>
          <p:nvPr/>
        </p:nvSpPr>
        <p:spPr>
          <a:xfrm>
            <a:off x="28194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5146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3" name="Oval 22"/>
          <p:cNvSpPr/>
          <p:nvPr/>
        </p:nvSpPr>
        <p:spPr>
          <a:xfrm>
            <a:off x="5531304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226504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5" name="Freeform 24"/>
          <p:cNvSpPr/>
          <p:nvPr/>
        </p:nvSpPr>
        <p:spPr>
          <a:xfrm>
            <a:off x="2221907" y="2674834"/>
            <a:ext cx="4788493" cy="787637"/>
          </a:xfrm>
          <a:custGeom>
            <a:avLst/>
            <a:gdLst>
              <a:gd name="connsiteX0" fmla="*/ 0 w 5050564"/>
              <a:gd name="connsiteY0" fmla="*/ 675117 h 787637"/>
              <a:gd name="connsiteX1" fmla="*/ 4401084 w 5050564"/>
              <a:gd name="connsiteY1" fmla="*/ 675117 h 787637"/>
              <a:gd name="connsiteX2" fmla="*/ 3896882 w 5050564"/>
              <a:gd name="connsiteY2" fmla="*/ 0 h 78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0564" h="787637">
                <a:moveTo>
                  <a:pt x="0" y="675117"/>
                </a:moveTo>
                <a:cubicBezTo>
                  <a:pt x="1875802" y="731377"/>
                  <a:pt x="3751604" y="787637"/>
                  <a:pt x="4401084" y="675117"/>
                </a:cubicBezTo>
                <a:cubicBezTo>
                  <a:pt x="5050564" y="562597"/>
                  <a:pt x="4473723" y="281298"/>
                  <a:pt x="3896882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221907" y="2409914"/>
            <a:ext cx="3500927" cy="931492"/>
          </a:xfrm>
          <a:custGeom>
            <a:avLst/>
            <a:gdLst>
              <a:gd name="connsiteX0" fmla="*/ 0 w 3500927"/>
              <a:gd name="connsiteY0" fmla="*/ 931492 h 931492"/>
              <a:gd name="connsiteX1" fmla="*/ 3059394 w 3500927"/>
              <a:gd name="connsiteY1" fmla="*/ 222191 h 931492"/>
              <a:gd name="connsiteX2" fmla="*/ 2649196 w 3500927"/>
              <a:gd name="connsiteY2" fmla="*/ 0 h 93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0927" h="931492">
                <a:moveTo>
                  <a:pt x="0" y="931492"/>
                </a:moveTo>
                <a:cubicBezTo>
                  <a:pt x="1308930" y="654466"/>
                  <a:pt x="2617861" y="377440"/>
                  <a:pt x="3059394" y="222191"/>
                </a:cubicBezTo>
                <a:cubicBezTo>
                  <a:pt x="3500927" y="66942"/>
                  <a:pt x="3075061" y="33471"/>
                  <a:pt x="2649196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230452" y="2384277"/>
            <a:ext cx="2036748" cy="957129"/>
          </a:xfrm>
          <a:custGeom>
            <a:avLst/>
            <a:gdLst>
              <a:gd name="connsiteX0" fmla="*/ 0 w 1921380"/>
              <a:gd name="connsiteY0" fmla="*/ 957129 h 957129"/>
              <a:gd name="connsiteX1" fmla="*/ 1709159 w 1921380"/>
              <a:gd name="connsiteY1" fmla="*/ 222190 h 957129"/>
              <a:gd name="connsiteX2" fmla="*/ 1273324 w 1921380"/>
              <a:gd name="connsiteY2" fmla="*/ 0 h 95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1380" h="957129">
                <a:moveTo>
                  <a:pt x="0" y="957129"/>
                </a:moveTo>
                <a:cubicBezTo>
                  <a:pt x="748469" y="669420"/>
                  <a:pt x="1496938" y="381712"/>
                  <a:pt x="1709159" y="222190"/>
                </a:cubicBezTo>
                <a:cubicBezTo>
                  <a:pt x="1921380" y="62669"/>
                  <a:pt x="1597352" y="31334"/>
                  <a:pt x="1273324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352800" y="25146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00600" y="2667000"/>
            <a:ext cx="57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19800" y="30480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K3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Connector 39"/>
          <p:cNvCxnSpPr>
            <a:stCxn id="21" idx="3"/>
          </p:cNvCxnSpPr>
          <p:nvPr/>
        </p:nvCxnSpPr>
        <p:spPr>
          <a:xfrm rot="5400000">
            <a:off x="2252523" y="2393764"/>
            <a:ext cx="461031" cy="851273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2" idx="2"/>
            <a:endCxn id="21" idx="6"/>
          </p:cNvCxnSpPr>
          <p:nvPr/>
        </p:nvCxnSpPr>
        <p:spPr>
          <a:xfrm rot="10800000">
            <a:off x="3429000" y="2400300"/>
            <a:ext cx="762000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3" idx="2"/>
            <a:endCxn id="12" idx="6"/>
          </p:cNvCxnSpPr>
          <p:nvPr/>
        </p:nvCxnSpPr>
        <p:spPr>
          <a:xfrm rot="10800000">
            <a:off x="4800600" y="2400300"/>
            <a:ext cx="730704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932295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93201" y="2819003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140904" y="2474337"/>
            <a:ext cx="729796" cy="561995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135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Trust Link represents an available KNP hop between a Trust Router and and another Trust Router or a AAA Server</a:t>
            </a:r>
          </a:p>
          <a:p>
            <a:r>
              <a:rPr lang="en-US" dirty="0" smtClean="0"/>
              <a:t>A Trust Link is an assertion that a Trust Router is willing to provide temporary identities to access another element in the ABFAB system</a:t>
            </a:r>
          </a:p>
          <a:p>
            <a:pPr lvl="1"/>
            <a:r>
              <a:rPr lang="en-US" dirty="0" smtClean="0"/>
              <a:t>Another Trust Router</a:t>
            </a:r>
          </a:p>
          <a:p>
            <a:pPr lvl="1"/>
            <a:r>
              <a:rPr lang="en-US" dirty="0" smtClean="0"/>
              <a:t>Or a AAA Server (Radius, </a:t>
            </a:r>
            <a:r>
              <a:rPr lang="en-US" dirty="0" err="1" smtClean="0"/>
              <a:t>RadSec</a:t>
            </a:r>
            <a:r>
              <a:rPr lang="en-US" dirty="0" smtClean="0"/>
              <a:t> or Diameter)</a:t>
            </a:r>
          </a:p>
          <a:p>
            <a:r>
              <a:rPr lang="en-US" dirty="0" smtClean="0"/>
              <a:t>Shown as a realm name and realm name (type), separated by an arrow</a:t>
            </a:r>
          </a:p>
          <a:p>
            <a:pPr lvl="1"/>
            <a:r>
              <a:rPr lang="en-US" dirty="0" smtClean="0"/>
              <a:t>A-&gt;B(T) indicates there is a Trust Link from realm A to a Trust Router in realm B</a:t>
            </a:r>
          </a:p>
          <a:p>
            <a:pPr lvl="1"/>
            <a:r>
              <a:rPr lang="en-US" dirty="0" err="1" smtClean="0"/>
              <a:t>ja.net</a:t>
            </a:r>
            <a:r>
              <a:rPr lang="en-US" dirty="0" smtClean="0"/>
              <a:t> -&gt; </a:t>
            </a:r>
            <a:r>
              <a:rPr lang="en-US" dirty="0" err="1" smtClean="0"/>
              <a:t>oxford.ac.uk</a:t>
            </a:r>
            <a:r>
              <a:rPr lang="en-US" dirty="0" smtClean="0"/>
              <a:t>(R) indicates there is a Trust Link from </a:t>
            </a:r>
            <a:r>
              <a:rPr lang="en-US" dirty="0" err="1" smtClean="0"/>
              <a:t>ja.net</a:t>
            </a:r>
            <a:r>
              <a:rPr lang="en-US" dirty="0" smtClean="0"/>
              <a:t> to a AAA Server in </a:t>
            </a:r>
            <a:r>
              <a:rPr lang="en-US" dirty="0" err="1" smtClean="0"/>
              <a:t>oxford.ac.uk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88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Trust Path is a series of KNP hops that can be used to reach a AAA server in a destination realm</a:t>
            </a:r>
          </a:p>
          <a:p>
            <a:r>
              <a:rPr lang="en-US" dirty="0" smtClean="0"/>
              <a:t>Each KNP hop is called a Trust Link</a:t>
            </a:r>
          </a:p>
          <a:p>
            <a:r>
              <a:rPr lang="en-US" dirty="0" smtClean="0"/>
              <a:t>Shown as series of realms and types, connected by arrows</a:t>
            </a:r>
          </a:p>
          <a:p>
            <a:pPr lvl="1"/>
            <a:r>
              <a:rPr lang="en-US" dirty="0" smtClean="0"/>
              <a:t>Currently defined  types are Trust Router (T) or AAA Server (R)</a:t>
            </a:r>
          </a:p>
          <a:p>
            <a:pPr lvl="1"/>
            <a:r>
              <a:rPr lang="en-US" dirty="0" smtClean="0"/>
              <a:t>Example:  A -&gt; B(T) -&gt; C(T) -&gt; D(T) -&gt; D(R)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25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Trust Router Protocol</a:t>
            </a:r>
          </a:p>
          <a:p>
            <a:pPr lvl="1"/>
            <a:r>
              <a:rPr lang="en-US" dirty="0" smtClean="0"/>
              <a:t>Distributes information about available Trust Links in the network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alculates a tree of Trust Paths to reach target destinations</a:t>
            </a:r>
          </a:p>
          <a:p>
            <a:r>
              <a:rPr lang="en-US" dirty="0" smtClean="0"/>
              <a:t>Trust Path Query </a:t>
            </a:r>
          </a:p>
          <a:p>
            <a:pPr lvl="1"/>
            <a:r>
              <a:rPr lang="en-US" dirty="0" smtClean="0"/>
              <a:t>Provide “best” path to a destination realm in response to queries from local RPs</a:t>
            </a:r>
          </a:p>
          <a:p>
            <a:r>
              <a:rPr lang="en-US" dirty="0" smtClean="0"/>
              <a:t>Temporary Identity Request</a:t>
            </a:r>
          </a:p>
          <a:p>
            <a:pPr lvl="1"/>
            <a:r>
              <a:rPr lang="en-US" dirty="0" smtClean="0"/>
              <a:t>Provision temporary identities that RPs can use to reach the next hop in the Trust Path, in response to KNP requests from RPs</a:t>
            </a:r>
          </a:p>
          <a:p>
            <a:pPr lvl="1"/>
            <a:r>
              <a:rPr lang="en-US" dirty="0" smtClean="0"/>
              <a:t>AKA, serve as a KNP Introducer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835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Exchange information about Trust Links between Trust Routers</a:t>
            </a:r>
          </a:p>
          <a:p>
            <a:pPr lvl="1"/>
            <a:r>
              <a:rPr lang="en-US" dirty="0" smtClean="0"/>
              <a:t>Trust Links are unidirectional and of a specific type</a:t>
            </a:r>
          </a:p>
          <a:p>
            <a:pPr lvl="2"/>
            <a:r>
              <a:rPr lang="en-US" dirty="0" smtClean="0"/>
              <a:t>A -&gt; B(T) does not imply A -&gt; B(R), B -&gt; A(T) or B -&gt; A(R)</a:t>
            </a:r>
          </a:p>
          <a:p>
            <a:pPr lvl="1"/>
            <a:r>
              <a:rPr lang="en-US" dirty="0" smtClean="0"/>
              <a:t>Realm names are not necessarily hierarchical, but they may be</a:t>
            </a:r>
          </a:p>
          <a:p>
            <a:pPr lvl="2"/>
            <a:r>
              <a:rPr lang="en-US" dirty="0" smtClean="0"/>
              <a:t>example-</a:t>
            </a:r>
            <a:r>
              <a:rPr lang="en-US" dirty="0" err="1" smtClean="0"/>
              <a:t>u.ac.uk</a:t>
            </a:r>
            <a:r>
              <a:rPr lang="en-US" dirty="0" smtClean="0"/>
              <a:t> is not necessarily reached via .</a:t>
            </a:r>
            <a:r>
              <a:rPr lang="en-US" dirty="0" err="1" smtClean="0"/>
              <a:t>uk</a:t>
            </a:r>
            <a:r>
              <a:rPr lang="en-US" dirty="0" smtClean="0"/>
              <a:t> or .</a:t>
            </a:r>
            <a:r>
              <a:rPr lang="en-US" dirty="0" err="1" smtClean="0"/>
              <a:t>ac.uk</a:t>
            </a:r>
            <a:endParaRPr lang="en-US" dirty="0"/>
          </a:p>
          <a:p>
            <a:r>
              <a:rPr lang="en-US" dirty="0" smtClean="0"/>
              <a:t>Tree of available Trust Paths rooted in local realm is calculated by each Trust Router</a:t>
            </a:r>
          </a:p>
        </p:txBody>
      </p:sp>
    </p:spTree>
    <p:extLst>
      <p:ext uri="{BB962C8B-B14F-4D97-AF65-F5344CB8AC3E}">
        <p14:creationId xmlns:p14="http://schemas.microsoft.com/office/powerpoint/2010/main" val="405586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Generated by an RP to request a Trust Path to reach a AAA server in a destination realm</a:t>
            </a:r>
          </a:p>
          <a:p>
            <a:r>
              <a:rPr lang="en-US" dirty="0" smtClean="0"/>
              <a:t>When a Trust Path Query is received, the Trust Router:</a:t>
            </a:r>
          </a:p>
          <a:p>
            <a:pPr lvl="1"/>
            <a:r>
              <a:rPr lang="en-US" dirty="0" smtClean="0"/>
              <a:t>Authenticates the RP, and checks local policy to determine whether or not to reply</a:t>
            </a:r>
          </a:p>
          <a:p>
            <a:pPr lvl="1"/>
            <a:r>
              <a:rPr lang="en-US" dirty="0" smtClean="0"/>
              <a:t>Searches its tree of Trust Paths to find the best path to reach the destination</a:t>
            </a:r>
          </a:p>
          <a:p>
            <a:pPr lvl="1"/>
            <a:r>
              <a:rPr lang="en-US" dirty="0" smtClean="0"/>
              <a:t>Returns the best path, if found, to the 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57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Identity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RP issues a Temporary Identity Request to obtain an identity that will be used to traverse each link in the Trust Path</a:t>
            </a:r>
          </a:p>
          <a:p>
            <a:pPr lvl="1"/>
            <a:r>
              <a:rPr lang="en-US" dirty="0" smtClean="0"/>
              <a:t>The existence of the Trust Link implies that a Temporary Identity Request will be granted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672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loud 26"/>
          <p:cNvSpPr/>
          <p:nvPr/>
        </p:nvSpPr>
        <p:spPr>
          <a:xfrm>
            <a:off x="2094089" y="2393244"/>
            <a:ext cx="4495800" cy="1066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Trust Router Protocol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ABFAB </a:t>
            </a:r>
            <a:r>
              <a:rPr lang="en-US" dirty="0" err="1" smtClean="0"/>
              <a:t>Multihop</a:t>
            </a:r>
            <a:r>
              <a:rPr lang="en-US" dirty="0" smtClean="0"/>
              <a:t> Federation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51089" y="3230650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</a:t>
            </a:r>
          </a:p>
          <a:p>
            <a:pPr algn="ctr"/>
            <a:r>
              <a:rPr lang="en-US" dirty="0" smtClean="0"/>
              <a:t>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742289" y="3230650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46289" y="127791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224614" y="127791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4151489" y="2317044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46689" y="2012244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170289" y="3688644"/>
            <a:ext cx="44196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Uses ABFAB, KNP and Trust Routers to allow RPs to reach AAA Servers in all destination realms that can be reached through a transitive Trust Path across the federation</a:t>
            </a:r>
          </a:p>
          <a:p>
            <a:r>
              <a:rPr lang="en-US" sz="2500" b="1" dirty="0" smtClean="0"/>
              <a:t>Minimal per-hop configuration, as needed to define one-to-one trust relationships and express local policy</a:t>
            </a:r>
          </a:p>
        </p:txBody>
      </p:sp>
      <p:sp>
        <p:nvSpPr>
          <p:cNvPr id="21" name="Oval 20"/>
          <p:cNvSpPr/>
          <p:nvPr/>
        </p:nvSpPr>
        <p:spPr>
          <a:xfrm>
            <a:off x="2779889" y="2317044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475089" y="2012244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3" name="Oval 22"/>
          <p:cNvSpPr/>
          <p:nvPr/>
        </p:nvSpPr>
        <p:spPr>
          <a:xfrm>
            <a:off x="5491793" y="2317044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186993" y="2012244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5" name="Freeform 24"/>
          <p:cNvSpPr/>
          <p:nvPr/>
        </p:nvSpPr>
        <p:spPr>
          <a:xfrm>
            <a:off x="2182396" y="2858278"/>
            <a:ext cx="4788493" cy="787637"/>
          </a:xfrm>
          <a:custGeom>
            <a:avLst/>
            <a:gdLst>
              <a:gd name="connsiteX0" fmla="*/ 0 w 5050564"/>
              <a:gd name="connsiteY0" fmla="*/ 675117 h 787637"/>
              <a:gd name="connsiteX1" fmla="*/ 4401084 w 5050564"/>
              <a:gd name="connsiteY1" fmla="*/ 675117 h 787637"/>
              <a:gd name="connsiteX2" fmla="*/ 3896882 w 5050564"/>
              <a:gd name="connsiteY2" fmla="*/ 0 h 78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0564" h="787637">
                <a:moveTo>
                  <a:pt x="0" y="675117"/>
                </a:moveTo>
                <a:cubicBezTo>
                  <a:pt x="1875802" y="731377"/>
                  <a:pt x="3751604" y="787637"/>
                  <a:pt x="4401084" y="675117"/>
                </a:cubicBezTo>
                <a:cubicBezTo>
                  <a:pt x="5050564" y="562597"/>
                  <a:pt x="4473723" y="281298"/>
                  <a:pt x="3896882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182396" y="2593358"/>
            <a:ext cx="3500927" cy="931492"/>
          </a:xfrm>
          <a:custGeom>
            <a:avLst/>
            <a:gdLst>
              <a:gd name="connsiteX0" fmla="*/ 0 w 3500927"/>
              <a:gd name="connsiteY0" fmla="*/ 931492 h 931492"/>
              <a:gd name="connsiteX1" fmla="*/ 3059394 w 3500927"/>
              <a:gd name="connsiteY1" fmla="*/ 222191 h 931492"/>
              <a:gd name="connsiteX2" fmla="*/ 2649196 w 3500927"/>
              <a:gd name="connsiteY2" fmla="*/ 0 h 93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0927" h="931492">
                <a:moveTo>
                  <a:pt x="0" y="931492"/>
                </a:moveTo>
                <a:cubicBezTo>
                  <a:pt x="1308930" y="654466"/>
                  <a:pt x="2617861" y="377440"/>
                  <a:pt x="3059394" y="222191"/>
                </a:cubicBezTo>
                <a:cubicBezTo>
                  <a:pt x="3500927" y="66942"/>
                  <a:pt x="3075061" y="33471"/>
                  <a:pt x="2649196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190941" y="2567721"/>
            <a:ext cx="2036748" cy="957129"/>
          </a:xfrm>
          <a:custGeom>
            <a:avLst/>
            <a:gdLst>
              <a:gd name="connsiteX0" fmla="*/ 0 w 1921380"/>
              <a:gd name="connsiteY0" fmla="*/ 957129 h 957129"/>
              <a:gd name="connsiteX1" fmla="*/ 1709159 w 1921380"/>
              <a:gd name="connsiteY1" fmla="*/ 222190 h 957129"/>
              <a:gd name="connsiteX2" fmla="*/ 1273324 w 1921380"/>
              <a:gd name="connsiteY2" fmla="*/ 0 h 95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1380" h="957129">
                <a:moveTo>
                  <a:pt x="0" y="957129"/>
                </a:moveTo>
                <a:cubicBezTo>
                  <a:pt x="748469" y="669420"/>
                  <a:pt x="1496938" y="381712"/>
                  <a:pt x="1709159" y="222190"/>
                </a:cubicBezTo>
                <a:cubicBezTo>
                  <a:pt x="1921380" y="62669"/>
                  <a:pt x="1597352" y="31334"/>
                  <a:pt x="1273324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313289" y="269804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61089" y="2850444"/>
            <a:ext cx="57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80289" y="323144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K3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Connector 39"/>
          <p:cNvCxnSpPr>
            <a:stCxn id="21" idx="3"/>
          </p:cNvCxnSpPr>
          <p:nvPr/>
        </p:nvCxnSpPr>
        <p:spPr>
          <a:xfrm rot="5400000">
            <a:off x="2213012" y="2577208"/>
            <a:ext cx="461031" cy="851273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2" idx="2"/>
            <a:endCxn id="21" idx="6"/>
          </p:cNvCxnSpPr>
          <p:nvPr/>
        </p:nvCxnSpPr>
        <p:spPr>
          <a:xfrm rot="10800000">
            <a:off x="3389489" y="2583744"/>
            <a:ext cx="762000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3" idx="2"/>
            <a:endCxn id="12" idx="6"/>
          </p:cNvCxnSpPr>
          <p:nvPr/>
        </p:nvCxnSpPr>
        <p:spPr>
          <a:xfrm rot="10800000">
            <a:off x="4761089" y="2583744"/>
            <a:ext cx="730704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892784" y="3001653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53690" y="3002447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101393" y="2657781"/>
            <a:ext cx="729796" cy="561995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57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Presented Trust Router concept in RADEXT and </a:t>
            </a:r>
            <a:r>
              <a:rPr lang="en-US" dirty="0" err="1" smtClean="0"/>
              <a:t>OpsArea</a:t>
            </a:r>
            <a:endParaRPr lang="en-US" dirty="0"/>
          </a:p>
          <a:p>
            <a:pPr lvl="1"/>
            <a:r>
              <a:rPr lang="en-US" dirty="0" smtClean="0"/>
              <a:t>Received constructive feedback</a:t>
            </a:r>
          </a:p>
          <a:p>
            <a:pPr lvl="1"/>
            <a:r>
              <a:rPr lang="en-US" dirty="0" smtClean="0"/>
              <a:t>No major objections raised from the AAA community, but there was some discussion about alternative solutions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67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Questions?  Feedback?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uestions about what we are proposing?</a:t>
            </a:r>
          </a:p>
          <a:p>
            <a:r>
              <a:rPr lang="en-US" dirty="0" smtClean="0"/>
              <a:t>Feedback on this proposal?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31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Am I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Published new draft on how to support a </a:t>
            </a:r>
            <a:r>
              <a:rPr lang="en-US" dirty="0" err="1" smtClean="0"/>
              <a:t>Multihop</a:t>
            </a:r>
            <a:r>
              <a:rPr lang="en-US" dirty="0" smtClean="0"/>
              <a:t> Federations in ABFAB</a:t>
            </a:r>
          </a:p>
          <a:p>
            <a:pPr lvl="1"/>
            <a:r>
              <a:rPr lang="en-US" dirty="0"/>
              <a:t>draft-mrw-abfab-multihop-fed-01.txt</a:t>
            </a:r>
            <a:endParaRPr lang="en-US" dirty="0" smtClean="0"/>
          </a:p>
          <a:p>
            <a:r>
              <a:rPr lang="en-US" dirty="0" smtClean="0"/>
              <a:t>Presenting new technical work we are doing on top of the core ABFAB framework</a:t>
            </a:r>
          </a:p>
          <a:p>
            <a:pPr lvl="1"/>
            <a:r>
              <a:rPr lang="en-US" dirty="0" smtClean="0"/>
              <a:t>This wor</a:t>
            </a:r>
            <a:r>
              <a:rPr lang="en-US" dirty="0" smtClean="0"/>
              <a:t>k is not in the ABFAB charter (yet)</a:t>
            </a:r>
          </a:p>
          <a:p>
            <a:pPr lvl="1"/>
            <a:r>
              <a:rPr lang="en-US" dirty="0" smtClean="0"/>
              <a:t>Not asking the WG to adopt this work (yet)</a:t>
            </a:r>
          </a:p>
          <a:p>
            <a:r>
              <a:rPr lang="en-US" dirty="0" smtClean="0"/>
              <a:t>Here </a:t>
            </a:r>
            <a:r>
              <a:rPr lang="en-US" dirty="0" smtClean="0"/>
              <a:t>to get your feedback/comments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36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Draft describes a mechanism for establishing trust across a </a:t>
            </a:r>
            <a:r>
              <a:rPr lang="en-US" dirty="0" err="1" smtClean="0"/>
              <a:t>multihop</a:t>
            </a:r>
            <a:r>
              <a:rPr lang="en-US" dirty="0" smtClean="0"/>
              <a:t> ABFAB federation</a:t>
            </a:r>
          </a:p>
          <a:p>
            <a:pPr lvl="1"/>
            <a:r>
              <a:rPr lang="en-US" dirty="0" smtClean="0"/>
              <a:t>Where not all AAA Clients and Servers are connected via a single AAA server</a:t>
            </a:r>
          </a:p>
          <a:p>
            <a:pPr lvl="1"/>
            <a:r>
              <a:rPr lang="en-US" dirty="0" smtClean="0"/>
              <a:t>Replaces current </a:t>
            </a:r>
            <a:r>
              <a:rPr lang="en-US" dirty="0" err="1" smtClean="0"/>
              <a:t>multihop</a:t>
            </a:r>
            <a:r>
              <a:rPr lang="en-US" dirty="0" smtClean="0"/>
              <a:t> AAA substrate with manual configuration at every hop</a:t>
            </a:r>
          </a:p>
          <a:p>
            <a:r>
              <a:rPr lang="en-US" dirty="0" smtClean="0"/>
              <a:t> Introduces a new ABFAB entity called the Trust Router</a:t>
            </a:r>
          </a:p>
          <a:p>
            <a:pPr lvl="1"/>
            <a:r>
              <a:rPr lang="en-US" dirty="0" smtClean="0"/>
              <a:t>Trust router and KNP are combined to provide support for </a:t>
            </a:r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</a:p>
        </p:txBody>
      </p:sp>
    </p:spTree>
    <p:extLst>
      <p:ext uri="{BB962C8B-B14F-4D97-AF65-F5344CB8AC3E}">
        <p14:creationId xmlns:p14="http://schemas.microsoft.com/office/powerpoint/2010/main" val="748560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191000" y="4114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9" name="Oval 8"/>
          <p:cNvSpPr/>
          <p:nvPr/>
        </p:nvSpPr>
        <p:spPr>
          <a:xfrm>
            <a:off x="51816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004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ca</a:t>
            </a:r>
            <a:endParaRPr lang="en-GB" b="1" dirty="0"/>
          </a:p>
        </p:txBody>
      </p:sp>
      <p:cxnSp>
        <p:nvCxnSpPr>
          <p:cNvPr id="18" name="Straight Connector 17"/>
          <p:cNvCxnSpPr>
            <a:stCxn id="11" idx="5"/>
            <a:endCxn id="6" idx="1"/>
          </p:cNvCxnSpPr>
          <p:nvPr/>
        </p:nvCxnSpPr>
        <p:spPr>
          <a:xfrm rot="16200000" flipH="1">
            <a:off x="35413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6" idx="7"/>
          </p:cNvCxnSpPr>
          <p:nvPr/>
        </p:nvCxnSpPr>
        <p:spPr>
          <a:xfrm rot="5400000">
            <a:off x="45319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57" idx="1"/>
            <a:endCxn id="6" idx="5"/>
          </p:cNvCxnSpPr>
          <p:nvPr/>
        </p:nvCxnSpPr>
        <p:spPr>
          <a:xfrm rot="16200000" flipV="1">
            <a:off x="4755006" y="4526405"/>
            <a:ext cx="449870" cy="537229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6" idx="3"/>
          </p:cNvCxnSpPr>
          <p:nvPr/>
        </p:nvCxnSpPr>
        <p:spPr>
          <a:xfrm rot="5400000" flipH="1" flipV="1">
            <a:off x="4074785" y="4520826"/>
            <a:ext cx="156230" cy="2547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1" idx="6"/>
            <a:endCxn id="9" idx="2"/>
          </p:cNvCxnSpPr>
          <p:nvPr/>
        </p:nvCxnSpPr>
        <p:spPr>
          <a:xfrm>
            <a:off x="3810000" y="3086100"/>
            <a:ext cx="13716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1" idx="1"/>
          </p:cNvCxnSpPr>
          <p:nvPr/>
        </p:nvCxnSpPr>
        <p:spPr>
          <a:xfrm rot="16200000" flipV="1">
            <a:off x="3015480" y="2623321"/>
            <a:ext cx="230515" cy="317874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1" idx="0"/>
          </p:cNvCxnSpPr>
          <p:nvPr/>
        </p:nvCxnSpPr>
        <p:spPr>
          <a:xfrm rot="5400000" flipH="1" flipV="1">
            <a:off x="3352800" y="2667000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1" idx="2"/>
          </p:cNvCxnSpPr>
          <p:nvPr/>
        </p:nvCxnSpPr>
        <p:spPr>
          <a:xfrm rot="10800000">
            <a:off x="28194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5334794" y="26662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9" idx="7"/>
          </p:cNvCxnSpPr>
          <p:nvPr/>
        </p:nvCxnSpPr>
        <p:spPr>
          <a:xfrm rot="10800000" flipV="1">
            <a:off x="5701926" y="2666999"/>
            <a:ext cx="317874" cy="230515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9" idx="6"/>
          </p:cNvCxnSpPr>
          <p:nvPr/>
        </p:nvCxnSpPr>
        <p:spPr>
          <a:xfrm rot="10800000" flipV="1">
            <a:off x="57912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53340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2" name="Oval 51"/>
          <p:cNvSpPr/>
          <p:nvPr/>
        </p:nvSpPr>
        <p:spPr>
          <a:xfrm>
            <a:off x="59436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3" name="Oval 52"/>
          <p:cNvSpPr/>
          <p:nvPr/>
        </p:nvSpPr>
        <p:spPr>
          <a:xfrm>
            <a:off x="61722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4" name="Oval 53"/>
          <p:cNvSpPr/>
          <p:nvPr/>
        </p:nvSpPr>
        <p:spPr>
          <a:xfrm>
            <a:off x="33528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5" name="Oval 54"/>
          <p:cNvSpPr/>
          <p:nvPr/>
        </p:nvSpPr>
        <p:spPr>
          <a:xfrm>
            <a:off x="27432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6" name="Oval 55"/>
          <p:cNvSpPr/>
          <p:nvPr/>
        </p:nvSpPr>
        <p:spPr>
          <a:xfrm>
            <a:off x="25146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7" name="Oval 56"/>
          <p:cNvSpPr/>
          <p:nvPr/>
        </p:nvSpPr>
        <p:spPr>
          <a:xfrm>
            <a:off x="5181600" y="4953000"/>
            <a:ext cx="45720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err="1" smtClean="0"/>
              <a:t>uk</a:t>
            </a:r>
            <a:endParaRPr lang="en-GB" b="1" dirty="0"/>
          </a:p>
        </p:txBody>
      </p:sp>
      <p:sp>
        <p:nvSpPr>
          <p:cNvPr id="58" name="Oval 57"/>
          <p:cNvSpPr/>
          <p:nvPr/>
        </p:nvSpPr>
        <p:spPr>
          <a:xfrm>
            <a:off x="3733800" y="46482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59" name="Straight Connector 58"/>
          <p:cNvCxnSpPr/>
          <p:nvPr/>
        </p:nvCxnSpPr>
        <p:spPr>
          <a:xfrm rot="5400000" flipH="1" flipV="1">
            <a:off x="4344194" y="4799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4343400" y="49530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10800000">
            <a:off x="4876800" y="44958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Line Callout 1 66"/>
          <p:cNvSpPr/>
          <p:nvPr/>
        </p:nvSpPr>
        <p:spPr>
          <a:xfrm>
            <a:off x="5562600" y="4191000"/>
            <a:ext cx="1905000" cy="533400"/>
          </a:xfrm>
          <a:prstGeom prst="borderCallout1">
            <a:avLst>
              <a:gd name="adj1" fmla="val 79356"/>
              <a:gd name="adj2" fmla="val -454"/>
              <a:gd name="adj3" fmla="val 103794"/>
              <a:gd name="adj4" fmla="val -2034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Announce</a:t>
            </a:r>
            <a:r>
              <a:rPr lang="en-US" dirty="0" smtClean="0"/>
              <a:t> </a:t>
            </a:r>
            <a:r>
              <a:rPr lang="en-US" dirty="0" err="1" smtClean="0"/>
              <a:t>eduroam</a:t>
            </a:r>
            <a:r>
              <a:rPr lang="en-US" dirty="0" smtClean="0"/>
              <a:t>: ja.net</a:t>
            </a:r>
            <a:endParaRPr lang="en-GB" dirty="0"/>
          </a:p>
        </p:txBody>
      </p:sp>
      <p:cxnSp>
        <p:nvCxnSpPr>
          <p:cNvPr id="68" name="Straight Connector 67"/>
          <p:cNvCxnSpPr/>
          <p:nvPr/>
        </p:nvCxnSpPr>
        <p:spPr>
          <a:xfrm rot="5400000" flipH="1" flipV="1">
            <a:off x="5258594" y="5561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5257800" y="5715000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527946" y="5650468"/>
            <a:ext cx="720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ja.net</a:t>
            </a:r>
            <a:endParaRPr lang="en-GB" dirty="0"/>
          </a:p>
        </p:txBody>
      </p:sp>
      <p:cxnSp>
        <p:nvCxnSpPr>
          <p:cNvPr id="71" name="Straight Arrow Connector 70"/>
          <p:cNvCxnSpPr/>
          <p:nvPr/>
        </p:nvCxnSpPr>
        <p:spPr>
          <a:xfrm rot="16200000" flipV="1">
            <a:off x="35052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47244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35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loud 19"/>
          <p:cNvSpPr/>
          <p:nvPr/>
        </p:nvSpPr>
        <p:spPr>
          <a:xfrm>
            <a:off x="3429000" y="2514600"/>
            <a:ext cx="2362200" cy="1066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Trust router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RADIUS substrate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Trust Router allows path selection through the AAA fabric</a:t>
            </a:r>
          </a:p>
          <a:p>
            <a:r>
              <a:rPr lang="en-GB" sz="2400" b="1" dirty="0" smtClean="0"/>
              <a:t>But, static configuration is still required at each hop for trust </a:t>
            </a:r>
            <a:r>
              <a:rPr lang="en-GB" sz="2400" b="1" dirty="0" smtClean="0"/>
              <a:t>establishment</a:t>
            </a:r>
            <a:endParaRPr lang="en-GB" sz="24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436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352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8100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7244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816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3205018" y="2395298"/>
            <a:ext cx="2724727" cy="1271538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45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RadSec</a:t>
            </a:r>
            <a:r>
              <a:rPr lang="en-US" dirty="0" smtClean="0"/>
              <a:t> with ABFAB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client (EAP peer)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5943600" y="3047206"/>
            <a:ext cx="1371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server (EAP authenticator)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97686" y="1688068"/>
            <a:ext cx="118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EAP server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352800" y="3505200"/>
            <a:ext cx="24384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349951" y="2755900"/>
            <a:ext cx="2709017" cy="648175"/>
          </a:xfrm>
          <a:custGeom>
            <a:avLst/>
            <a:gdLst>
              <a:gd name="connsiteX0" fmla="*/ 0 w 2709017"/>
              <a:gd name="connsiteY0" fmla="*/ 632389 h 737787"/>
              <a:gd name="connsiteX1" fmla="*/ 2452643 w 2709017"/>
              <a:gd name="connsiteY1" fmla="*/ 632389 h 737787"/>
              <a:gd name="connsiteX2" fmla="*/ 1538243 w 2709017"/>
              <a:gd name="connsiteY2" fmla="*/ 0 h 73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9017" h="737787">
                <a:moveTo>
                  <a:pt x="0" y="632389"/>
                </a:moveTo>
                <a:cubicBezTo>
                  <a:pt x="1098134" y="685088"/>
                  <a:pt x="2196269" y="737787"/>
                  <a:pt x="2452643" y="632389"/>
                </a:cubicBezTo>
                <a:cubicBezTo>
                  <a:pt x="2709017" y="526991"/>
                  <a:pt x="2123630" y="263495"/>
                  <a:pt x="1538243" y="0"/>
                </a:cubicBezTo>
              </a:path>
            </a:pathLst>
          </a:custGeom>
          <a:ln w="38100">
            <a:solidFill>
              <a:schemeClr val="accent6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500" b="1" dirty="0" smtClean="0"/>
              <a:t>Allows trust to be established using ABFAB, not PKI</a:t>
            </a:r>
          </a:p>
          <a:p>
            <a:r>
              <a:rPr lang="en-GB" sz="2500" b="1" dirty="0" smtClean="0"/>
              <a:t>However, not all AAA clients and AAA servers in a large federation will be connected via a single </a:t>
            </a:r>
            <a:r>
              <a:rPr lang="en-GB" sz="2500" b="1" dirty="0" smtClean="0"/>
              <a:t>AAA</a:t>
            </a:r>
            <a:r>
              <a:rPr lang="en-GB" sz="2500" b="1" dirty="0" smtClean="0"/>
              <a:t> </a:t>
            </a:r>
            <a:r>
              <a:rPr lang="en-GB" sz="2500" b="1" dirty="0" smtClean="0"/>
              <a:t>server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95800" y="2971800"/>
            <a:ext cx="793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ABFAB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Connector 18"/>
          <p:cNvCxnSpPr>
            <a:stCxn id="12" idx="3"/>
          </p:cNvCxnSpPr>
          <p:nvPr/>
        </p:nvCxnSpPr>
        <p:spPr>
          <a:xfrm rot="5400000">
            <a:off x="3548880" y="2240407"/>
            <a:ext cx="459117" cy="1156072"/>
          </a:xfrm>
          <a:prstGeom prst="line">
            <a:avLst/>
          </a:prstGeom>
          <a:ln w="38100">
            <a:solidFill>
              <a:srgbClr val="92D05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2" idx="5"/>
          </p:cNvCxnSpPr>
          <p:nvPr/>
        </p:nvCxnSpPr>
        <p:spPr>
          <a:xfrm rot="16200000" flipH="1">
            <a:off x="5136005" y="2240406"/>
            <a:ext cx="459117" cy="1156074"/>
          </a:xfrm>
          <a:prstGeom prst="line">
            <a:avLst/>
          </a:prstGeom>
          <a:ln w="38100">
            <a:solidFill>
              <a:srgbClr val="0070C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276485">
            <a:off x="3168562" y="2518363"/>
            <a:ext cx="1241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EAP credential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324128">
            <a:off x="4737860" y="2513433"/>
            <a:ext cx="1270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AAA credential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184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Negotiation Protocol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KNP enables a </a:t>
            </a:r>
            <a:r>
              <a:rPr lang="en-US" dirty="0" err="1" smtClean="0"/>
              <a:t>RadSec</a:t>
            </a:r>
            <a:r>
              <a:rPr lang="en-US" dirty="0" smtClean="0"/>
              <a:t> client and server to dynamically establish a short-lived credential for a subsequent </a:t>
            </a:r>
            <a:r>
              <a:rPr lang="en-US" dirty="0" err="1" smtClean="0"/>
              <a:t>RadSec</a:t>
            </a:r>
            <a:r>
              <a:rPr lang="en-US" dirty="0" smtClean="0"/>
              <a:t> connection.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KNP uses EAP authentication of credentials issued to the AAA client by an EAP server that is also trusted by the AAA server.</a:t>
            </a:r>
          </a:p>
          <a:p>
            <a:endParaRPr lang="en-US" dirty="0" smtClean="0"/>
          </a:p>
          <a:p>
            <a:r>
              <a:rPr lang="en-US" dirty="0" smtClean="0"/>
              <a:t>The EAP server is called the ‘Introducer’. The process of establishing the </a:t>
            </a:r>
            <a:r>
              <a:rPr lang="en-US" dirty="0" err="1" smtClean="0"/>
              <a:t>RadSec</a:t>
            </a:r>
            <a:r>
              <a:rPr lang="en-US" dirty="0" smtClean="0"/>
              <a:t> credential between AAA client and server is called ‘Introduction’.</a:t>
            </a:r>
          </a:p>
        </p:txBody>
      </p:sp>
    </p:spTree>
    <p:extLst>
      <p:ext uri="{BB962C8B-B14F-4D97-AF65-F5344CB8AC3E}">
        <p14:creationId xmlns:p14="http://schemas.microsoft.com/office/powerpoint/2010/main" val="3378123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KNP Introduction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client (EAP peer)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5943600" y="3047206"/>
            <a:ext cx="1371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server (EAP authenticator)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62400" y="1524000"/>
            <a:ext cx="1324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  <a:p>
            <a:pPr algn="ctr"/>
            <a:r>
              <a:rPr lang="en-US" dirty="0" smtClean="0"/>
              <a:t>(EAP server)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352800" y="3505200"/>
            <a:ext cx="24384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276600" y="2765778"/>
            <a:ext cx="2806700" cy="638297"/>
          </a:xfrm>
          <a:custGeom>
            <a:avLst/>
            <a:gdLst>
              <a:gd name="connsiteX0" fmla="*/ 0 w 2709017"/>
              <a:gd name="connsiteY0" fmla="*/ 632389 h 737787"/>
              <a:gd name="connsiteX1" fmla="*/ 2452643 w 2709017"/>
              <a:gd name="connsiteY1" fmla="*/ 632389 h 737787"/>
              <a:gd name="connsiteX2" fmla="*/ 1538243 w 2709017"/>
              <a:gd name="connsiteY2" fmla="*/ 0 h 73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9017" h="737787">
                <a:moveTo>
                  <a:pt x="0" y="632389"/>
                </a:moveTo>
                <a:cubicBezTo>
                  <a:pt x="1098134" y="685088"/>
                  <a:pt x="2196269" y="737787"/>
                  <a:pt x="2452643" y="632389"/>
                </a:cubicBezTo>
                <a:cubicBezTo>
                  <a:pt x="2709017" y="526991"/>
                  <a:pt x="2123630" y="263495"/>
                  <a:pt x="1538243" y="0"/>
                </a:cubicBezTo>
              </a:path>
            </a:pathLst>
          </a:custGeom>
          <a:ln w="38100">
            <a:solidFill>
              <a:schemeClr val="accent6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500" b="1" dirty="0" smtClean="0"/>
              <a:t>When an AAA Client and a AAA Server are connected via a single KNP Introducer, this is referred to as a Trust Link</a:t>
            </a:r>
            <a:endParaRPr lang="en-GB" sz="25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0" y="2971800"/>
            <a:ext cx="17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KNP Introduction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Connector 18"/>
          <p:cNvCxnSpPr>
            <a:stCxn id="12" idx="3"/>
          </p:cNvCxnSpPr>
          <p:nvPr/>
        </p:nvCxnSpPr>
        <p:spPr>
          <a:xfrm rot="5400000">
            <a:off x="3548880" y="2240407"/>
            <a:ext cx="459117" cy="1156072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5136005" y="2240406"/>
            <a:ext cx="459117" cy="1156074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98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 all AAA nodes share a common Introducer.</a:t>
            </a:r>
          </a:p>
          <a:p>
            <a:endParaRPr lang="en-US" dirty="0" smtClean="0"/>
          </a:p>
          <a:p>
            <a:r>
              <a:rPr lang="en-US" dirty="0" smtClean="0"/>
              <a:t>An Introducer can also be party as AAA client or server to an Introduction.</a:t>
            </a:r>
          </a:p>
          <a:p>
            <a:endParaRPr lang="en-US" dirty="0" smtClean="0"/>
          </a:p>
          <a:p>
            <a:r>
              <a:rPr lang="en-US" dirty="0" smtClean="0"/>
              <a:t>This enables transitive introduction: the AAA client </a:t>
            </a:r>
            <a:r>
              <a:rPr lang="en-US" dirty="0" err="1" smtClean="0"/>
              <a:t>recurses</a:t>
            </a:r>
            <a:r>
              <a:rPr lang="en-US" dirty="0" smtClean="0"/>
              <a:t> along a path of Introducers to the AAA server.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451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4070</TotalTime>
  <Words>1087</Words>
  <Application>Microsoft Macintosh PowerPoint</Application>
  <PresentationFormat>On-screen Show (4:3)</PresentationFormat>
  <Paragraphs>152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ABFAB Multihop Federations draft-mrw-abfab-multihop-fed-01.txt </vt:lpstr>
      <vt:lpstr>Why Am I Here?</vt:lpstr>
      <vt:lpstr>Multihop Federations</vt:lpstr>
      <vt:lpstr>Trust router protocol</vt:lpstr>
      <vt:lpstr>RADIUS substrate</vt:lpstr>
      <vt:lpstr>RadSec with ABFAB</vt:lpstr>
      <vt:lpstr>Key Negotiation Protocol</vt:lpstr>
      <vt:lpstr>KNP Introduction</vt:lpstr>
      <vt:lpstr>Transitive operation</vt:lpstr>
      <vt:lpstr>Transitive Use of KNP</vt:lpstr>
      <vt:lpstr>Trust Link</vt:lpstr>
      <vt:lpstr>Trust Path</vt:lpstr>
      <vt:lpstr>Trust Router Functions</vt:lpstr>
      <vt:lpstr>Trust Router Protocol</vt:lpstr>
      <vt:lpstr>Trust Path Query</vt:lpstr>
      <vt:lpstr>Temporary Identity Request</vt:lpstr>
      <vt:lpstr>ABFAB Multihop Federation</vt:lpstr>
      <vt:lpstr>This Week</vt:lpstr>
      <vt:lpstr> Questions?  Feedback?</vt:lpstr>
    </vt:vector>
  </TitlesOfParts>
  <Company>ThingMagic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Multihop Federations draft-mrw-abfab-multihop-fed-01.txt </dc:title>
  <dc:creator>Margaret Wasserman</dc:creator>
  <cp:lastModifiedBy>Margaret Wasserman</cp:lastModifiedBy>
  <cp:revision>36</cp:revision>
  <dcterms:created xsi:type="dcterms:W3CDTF">2011-07-18T20:13:49Z</dcterms:created>
  <dcterms:modified xsi:type="dcterms:W3CDTF">2011-07-29T12:05:54Z</dcterms:modified>
</cp:coreProperties>
</file>