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57" r:id="rId5"/>
    <p:sldId id="261" r:id="rId6"/>
    <p:sldId id="270" r:id="rId7"/>
    <p:sldId id="262" r:id="rId8"/>
    <p:sldId id="258" r:id="rId9"/>
    <p:sldId id="269" r:id="rId10"/>
    <p:sldId id="259" r:id="rId11"/>
    <p:sldId id="272" r:id="rId12"/>
    <p:sldId id="271" r:id="rId13"/>
    <p:sldId id="264" r:id="rId14"/>
    <p:sldId id="260" r:id="rId15"/>
    <p:sldId id="263" r:id="rId16"/>
    <p:sldId id="273" r:id="rId17"/>
    <p:sldId id="277" r:id="rId18"/>
    <p:sldId id="278" r:id="rId19"/>
    <p:sldId id="279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1" d="100"/>
          <a:sy n="71" d="100"/>
        </p:scale>
        <p:origin x="-48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16503-E1B4-8449-8460-52C462B8C38F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FCD9-2769-1844-80BC-226F67E85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6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0.pd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8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d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d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d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hos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d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ARP Traffic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Rees, Manish Karir</a:t>
            </a:r>
          </a:p>
          <a:p>
            <a:r>
              <a:rPr lang="en-US" dirty="0" smtClean="0"/>
              <a:t>Research and Development</a:t>
            </a:r>
          </a:p>
          <a:p>
            <a:r>
              <a:rPr lang="en-US" dirty="0" smtClean="0"/>
              <a:t>Merit Network Inc.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II: Effect of Number of Hosts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Starting up up to 500 hosts 100,200,300,400,500</a:t>
            </a:r>
          </a:p>
          <a:p>
            <a:r>
              <a:rPr lang="en-US" dirty="0" smtClean="0"/>
              <a:t>Stop all hosts in between batch starts</a:t>
            </a:r>
          </a:p>
          <a:p>
            <a:r>
              <a:rPr lang="en-US" dirty="0" smtClean="0"/>
              <a:t>Measure startup ARP/ND traffic and CPU Load</a:t>
            </a:r>
          </a:p>
          <a:p>
            <a:r>
              <a:rPr lang="en-US" dirty="0" smtClean="0"/>
              <a:t>Increase overall traffic load roughly 5x from 100 – 500 hosts</a:t>
            </a:r>
          </a:p>
          <a:p>
            <a:r>
              <a:rPr lang="en-US" dirty="0" smtClean="0"/>
              <a:t>Initial spike in CPU load similar for both v4/v6</a:t>
            </a:r>
          </a:p>
          <a:p>
            <a:r>
              <a:rPr lang="en-US" dirty="0" smtClean="0"/>
              <a:t>Roughly linear increase in ARP/ND traffic</a:t>
            </a:r>
          </a:p>
          <a:p>
            <a:r>
              <a:rPr lang="en-US" dirty="0" smtClean="0"/>
              <a:t>Higher ARP traffic rate as compared with ND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 descr="2000000200000169000000FD6A382334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3810000"/>
            <a:ext cx="4191000" cy="2933700"/>
          </a:xfrm>
          <a:prstGeom prst="rect">
            <a:avLst/>
          </a:prstGeom>
        </p:spPr>
      </p:pic>
      <p:pic>
        <p:nvPicPr>
          <p:cNvPr id="9" name="Picture 8" descr="2000000200000169000000FDFD2770EC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8600" y="1066800"/>
            <a:ext cx="4191000" cy="2933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" y="1307068"/>
            <a:ext cx="5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4000500"/>
            <a:ext cx="5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3477" y="35814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43077" y="35814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1352" y="35814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43200" y="359306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359306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" y="65532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95400" y="65532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83675" y="65532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95523" y="656486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381323" y="656486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878725" y="4648200"/>
            <a:ext cx="15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Load ~ 40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10800000" flipV="1">
            <a:off x="914400" y="5017532"/>
            <a:ext cx="916648" cy="621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1600201" y="5018326"/>
            <a:ext cx="383249" cy="3156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1939514" y="5213866"/>
            <a:ext cx="39266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>
            <a:off x="2432963" y="5023763"/>
            <a:ext cx="315674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896394" y="5018326"/>
            <a:ext cx="532606" cy="392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28600" y="5791200"/>
            <a:ext cx="4191000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-81343" y="5410200"/>
            <a:ext cx="9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pps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33743" y="3048000"/>
            <a:ext cx="4191000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-76200" y="2667000"/>
            <a:ext cx="9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pps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802525" y="1828800"/>
            <a:ext cx="15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Load ~ 40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rot="10800000" flipV="1">
            <a:off x="838200" y="2198132"/>
            <a:ext cx="916648" cy="621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 flipV="1">
            <a:off x="1524001" y="2198926"/>
            <a:ext cx="383249" cy="3156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1863314" y="2394466"/>
            <a:ext cx="39266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6200000" flipH="1">
            <a:off x="2356763" y="2204363"/>
            <a:ext cx="315674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820194" y="2198926"/>
            <a:ext cx="532606" cy="392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IIb</a:t>
            </a:r>
            <a:r>
              <a:rPr lang="en-US" dirty="0" smtClean="0"/>
              <a:t>: Effect of Traffic</a:t>
            </a:r>
            <a:endParaRPr lang="en-US" dirty="0"/>
          </a:p>
        </p:txBody>
      </p:sp>
      <p:pic>
        <p:nvPicPr>
          <p:cNvPr id="4" name="Picture 3" descr="2000000200000169000000FDEE0909D1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" y="3962400"/>
            <a:ext cx="3918857" cy="2743200"/>
          </a:xfrm>
          <a:prstGeom prst="rect">
            <a:avLst/>
          </a:prstGeom>
        </p:spPr>
      </p:pic>
      <p:pic>
        <p:nvPicPr>
          <p:cNvPr id="5" name="Picture 4" descr="2000000200000169000000FD7AA2E146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6200" y="1219200"/>
            <a:ext cx="3918857" cy="27432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Starting up 500 hosts</a:t>
            </a:r>
          </a:p>
          <a:p>
            <a:r>
              <a:rPr lang="en-US" dirty="0" smtClean="0"/>
              <a:t>Hosts attempt to contact varying number of active/inactive hosts (500/0, 400/100, 300/200, 200/300, 100/400)</a:t>
            </a:r>
          </a:p>
          <a:p>
            <a:r>
              <a:rPr lang="en-US" dirty="0" smtClean="0"/>
              <a:t>Highest possible rate zero sleep</a:t>
            </a:r>
          </a:p>
          <a:p>
            <a:r>
              <a:rPr lang="en-US" dirty="0" smtClean="0"/>
              <a:t>Stop all hosts in between changes to traffic pattern</a:t>
            </a:r>
          </a:p>
          <a:p>
            <a:r>
              <a:rPr lang="en-US" dirty="0" smtClean="0"/>
              <a:t>Measure startup ARP/ND traffic and CPU Load</a:t>
            </a:r>
          </a:p>
          <a:p>
            <a:r>
              <a:rPr lang="en-US" dirty="0" smtClean="0"/>
              <a:t>Initial spike in CPU load slightly higher for both ARP</a:t>
            </a:r>
          </a:p>
          <a:p>
            <a:r>
              <a:rPr lang="en-US" dirty="0" smtClean="0"/>
              <a:t>CPU load spike roughly same across traffic patterns </a:t>
            </a:r>
          </a:p>
          <a:p>
            <a:r>
              <a:rPr lang="en-US" dirty="0" smtClean="0"/>
              <a:t>Roughly linear increase in ARP/ND traffic</a:t>
            </a:r>
          </a:p>
          <a:p>
            <a:r>
              <a:rPr lang="en-US" dirty="0" smtClean="0"/>
              <a:t>Higher ARP traffic rate as compared with 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777734"/>
            <a:ext cx="74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500/0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3777734"/>
            <a:ext cx="97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100/400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15015" y="3777734"/>
            <a:ext cx="97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300/200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520934"/>
            <a:ext cx="74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500/0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6520934"/>
            <a:ext cx="97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100/400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38815" y="6520934"/>
            <a:ext cx="97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300/200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IIc</a:t>
            </a:r>
            <a:r>
              <a:rPr lang="en-US" dirty="0" smtClean="0"/>
              <a:t>: Effect of Number of Hosts/Traffic</a:t>
            </a:r>
            <a:endParaRPr lang="en-US" dirty="0"/>
          </a:p>
        </p:txBody>
      </p:sp>
      <p:pic>
        <p:nvPicPr>
          <p:cNvPr id="4" name="Picture 3" descr="2000000200000169000000FD2E952942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32657" y="1143000"/>
            <a:ext cx="3918857" cy="2743200"/>
          </a:xfrm>
          <a:prstGeom prst="rect">
            <a:avLst/>
          </a:prstGeom>
        </p:spPr>
      </p:pic>
      <p:pic>
        <p:nvPicPr>
          <p:cNvPr id="5" name="Picture 4" descr="2000000200000169000000FD6DED6008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32657" y="3886200"/>
            <a:ext cx="3918857" cy="27432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114800" y="1600200"/>
            <a:ext cx="45720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Starting up all 500 hosts</a:t>
            </a:r>
          </a:p>
          <a:p>
            <a:r>
              <a:rPr lang="en-US" dirty="0" smtClean="0"/>
              <a:t>Contact list includes all 500 hosts plus a varying number of inactive hosts(0, 100, 200, 300, 400)</a:t>
            </a:r>
          </a:p>
          <a:p>
            <a:r>
              <a:rPr lang="en-US" dirty="0" smtClean="0"/>
              <a:t>Sleep 2 seconds between connects</a:t>
            </a:r>
          </a:p>
          <a:p>
            <a:r>
              <a:rPr lang="en-US" dirty="0" smtClean="0"/>
              <a:t>Stop all hosts in between experiments</a:t>
            </a:r>
          </a:p>
          <a:p>
            <a:r>
              <a:rPr lang="en-US" dirty="0" smtClean="0"/>
              <a:t>Measure startup ARP/ND traffic and CPU Load</a:t>
            </a:r>
          </a:p>
          <a:p>
            <a:r>
              <a:rPr lang="en-US" dirty="0" smtClean="0"/>
              <a:t>Initial spike in CPU load similar for both v4/v6</a:t>
            </a:r>
          </a:p>
          <a:p>
            <a:r>
              <a:rPr lang="en-US" dirty="0" smtClean="0"/>
              <a:t>Roughly linear increase in ARP/ND traffic</a:t>
            </a:r>
          </a:p>
          <a:p>
            <a:r>
              <a:rPr lang="en-US" dirty="0" smtClean="0"/>
              <a:t>Slight increase in CPU load for v6</a:t>
            </a:r>
          </a:p>
          <a:p>
            <a:r>
              <a:rPr lang="en-US" dirty="0" smtClean="0"/>
              <a:t>Higher ARP traffic rate as compared with 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745468"/>
            <a:ext cx="76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3745468"/>
            <a:ext cx="100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500+400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3745468"/>
            <a:ext cx="100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500+200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6444734"/>
            <a:ext cx="76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6444734"/>
            <a:ext cx="100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500+400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6444734"/>
            <a:ext cx="100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500+200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IId</a:t>
            </a:r>
            <a:r>
              <a:rPr lang="en-US" dirty="0" smtClean="0"/>
              <a:t>: Effect of Traffic Load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00600" y="1600200"/>
            <a:ext cx="41910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Start Traffic generator on 500 hosts</a:t>
            </a:r>
          </a:p>
          <a:p>
            <a:r>
              <a:rPr lang="en-US" dirty="0" smtClean="0"/>
              <a:t>Vary the amount of load by reducing time between communication events (50, 20, 10, 5, 2, 1 seconds)</a:t>
            </a:r>
          </a:p>
          <a:p>
            <a:r>
              <a:rPr lang="en-US" dirty="0" smtClean="0"/>
              <a:t>Measure ARP/ND Traffic and CPU load on switch</a:t>
            </a:r>
          </a:p>
          <a:p>
            <a:r>
              <a:rPr lang="en-US" dirty="0" smtClean="0"/>
              <a:t>ARP/ND increases roughly linearly across experiments </a:t>
            </a:r>
          </a:p>
          <a:p>
            <a:endParaRPr lang="en-US" dirty="0" smtClean="0"/>
          </a:p>
        </p:txBody>
      </p:sp>
      <p:pic>
        <p:nvPicPr>
          <p:cNvPr id="8" name="Picture 7" descr="2000000200000169000000FD1D727CC6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543" y="1219200"/>
            <a:ext cx="3918857" cy="2743200"/>
          </a:xfrm>
          <a:prstGeom prst="rect">
            <a:avLst/>
          </a:prstGeom>
        </p:spPr>
      </p:pic>
      <p:pic>
        <p:nvPicPr>
          <p:cNvPr id="10" name="Picture 9" descr="2000000200000169000000FDA2C8AD27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3543" y="3886200"/>
            <a:ext cx="3918857" cy="2743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5769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50   20, 10,  5,  2,   1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6324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50   20, 10,  5,  2,   1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III:  Effect of Machine Failures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638800" y="1600200"/>
            <a:ext cx="3124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Start Traffic generator on 400 hosts, 80 targets</a:t>
            </a:r>
          </a:p>
          <a:p>
            <a:r>
              <a:rPr lang="en-US" dirty="0" smtClean="0"/>
              <a:t>Shutdown targets in groups of 10</a:t>
            </a:r>
          </a:p>
          <a:p>
            <a:r>
              <a:rPr lang="en-US" dirty="0" smtClean="0"/>
              <a:t>Measure ARP traffic and CPU Load</a:t>
            </a:r>
          </a:p>
          <a:p>
            <a:r>
              <a:rPr lang="en-US" dirty="0" smtClean="0"/>
              <a:t>ARP traffic increases as number of failed machines increases</a:t>
            </a:r>
            <a:endParaRPr lang="en-US" dirty="0"/>
          </a:p>
        </p:txBody>
      </p:sp>
      <p:pic>
        <p:nvPicPr>
          <p:cNvPr id="7" name="Picture 6" descr="20000002000001B10000012F00E17C24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1511300"/>
            <a:ext cx="5486400" cy="3835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5024735"/>
            <a:ext cx="3574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10, 20, 30 , 40 , 50 , 60, 70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IV: Effect of VM Migrations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867400" y="1600200"/>
            <a:ext cx="2895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Start Traffic generator on 500 hosts</a:t>
            </a:r>
          </a:p>
          <a:p>
            <a:r>
              <a:rPr lang="en-US" dirty="0" smtClean="0"/>
              <a:t>Roughly 36 </a:t>
            </a:r>
            <a:r>
              <a:rPr lang="en-US" dirty="0" err="1" smtClean="0"/>
              <a:t>VMs</a:t>
            </a:r>
            <a:r>
              <a:rPr lang="en-US" dirty="0" smtClean="0"/>
              <a:t> on 1 blade</a:t>
            </a:r>
          </a:p>
          <a:p>
            <a:r>
              <a:rPr lang="en-US" dirty="0" smtClean="0"/>
              <a:t>Place blade into maintenance mode forcing all </a:t>
            </a:r>
            <a:r>
              <a:rPr lang="en-US" dirty="0" err="1" smtClean="0"/>
              <a:t>VMs</a:t>
            </a:r>
            <a:r>
              <a:rPr lang="en-US" dirty="0" smtClean="0"/>
              <a:t> on that blade to migrate to other blades</a:t>
            </a:r>
          </a:p>
          <a:p>
            <a:r>
              <a:rPr lang="en-US" dirty="0" smtClean="0"/>
              <a:t>Measure ARP Traffic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 descr="20000002000001B10000012F932FF059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1752600"/>
            <a:ext cx="5486400" cy="3835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V: Highest possible 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1600200"/>
            <a:ext cx="3048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Start traffic generator on 500 hosts</a:t>
            </a:r>
          </a:p>
          <a:p>
            <a:r>
              <a:rPr lang="en-US" dirty="0" smtClean="0"/>
              <a:t>All hosts communicate with all other hosts as fast as possible (sleep interval = 0)</a:t>
            </a:r>
          </a:p>
          <a:p>
            <a:r>
              <a:rPr lang="en-US" dirty="0" smtClean="0"/>
              <a:t>30 second test</a:t>
            </a:r>
          </a:p>
          <a:p>
            <a:r>
              <a:rPr lang="en-US" dirty="0" smtClean="0"/>
              <a:t>Maximum 4K </a:t>
            </a:r>
            <a:r>
              <a:rPr lang="en-US" dirty="0" err="1" smtClean="0"/>
              <a:t>pps</a:t>
            </a:r>
            <a:r>
              <a:rPr lang="en-US" dirty="0" smtClean="0"/>
              <a:t> of ARP </a:t>
            </a:r>
            <a:r>
              <a:rPr lang="en-US" dirty="0" err="1" smtClean="0"/>
              <a:t>pkts</a:t>
            </a:r>
            <a:r>
              <a:rPr lang="en-US" dirty="0" smtClean="0"/>
              <a:t> and a CPU load of 65</a:t>
            </a:r>
            <a:endParaRPr lang="en-US" dirty="0"/>
          </a:p>
        </p:txBody>
      </p:sp>
      <p:pic>
        <p:nvPicPr>
          <p:cNvPr id="4" name="Picture 3" descr="20000002000001B10000012FBE051DE8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" y="1676400"/>
            <a:ext cx="5668069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Emulator Topology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40253" y="5696926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Emulator has two parts, a sender and a responder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253" y="1467095"/>
            <a:ext cx="6463493" cy="39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19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478971"/>
            <a:ext cx="373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Emulator</a:t>
            </a:r>
            <a:br>
              <a:rPr lang="en-US" dirty="0" smtClean="0"/>
            </a:br>
            <a:r>
              <a:rPr lang="en-US" dirty="0" smtClean="0"/>
              <a:t>Validation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3924"/>
            <a:ext cx="4572000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402467"/>
            <a:ext cx="457200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3153491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Real (top) </a:t>
            </a:r>
            <a:r>
              <a:rPr lang="en-US" sz="2400" dirty="0" err="1" smtClean="0"/>
              <a:t>vs</a:t>
            </a:r>
            <a:r>
              <a:rPr lang="en-US" sz="2400" dirty="0" smtClean="0"/>
              <a:t> emulator (bottom)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6402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Emulator Load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867400" y="1600200"/>
            <a:ext cx="2895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8000 </a:t>
            </a:r>
            <a:r>
              <a:rPr lang="en-US" sz="2400" dirty="0" err="1" smtClean="0"/>
              <a:t>pps</a:t>
            </a:r>
            <a:r>
              <a:rPr lang="en-US" sz="2400" dirty="0" smtClean="0"/>
              <a:t> for 30 minutes</a:t>
            </a:r>
          </a:p>
          <a:p>
            <a:r>
              <a:rPr lang="en-US" sz="2400" dirty="0" smtClean="0"/>
              <a:t>Equivalent to several thousand real hosts depending on traffic profile </a:t>
            </a:r>
          </a:p>
          <a:p>
            <a:r>
              <a:rPr lang="en-US" sz="2400" dirty="0" smtClean="0"/>
              <a:t>Sustained 70% switch </a:t>
            </a:r>
            <a:r>
              <a:rPr lang="en-US" sz="2400" dirty="0" err="1" smtClean="0"/>
              <a:t>cpu</a:t>
            </a:r>
            <a:r>
              <a:rPr lang="en-US" sz="2400" dirty="0" smtClean="0"/>
              <a:t> load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8" y="1417638"/>
            <a:ext cx="555171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5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Goals</a:t>
            </a:r>
          </a:p>
          <a:p>
            <a:r>
              <a:rPr lang="en-US" dirty="0" smtClean="0"/>
              <a:t>Experiment Setup and Architecture</a:t>
            </a:r>
          </a:p>
          <a:p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Scanning</a:t>
            </a:r>
          </a:p>
          <a:p>
            <a:pPr lvl="1"/>
            <a:r>
              <a:rPr lang="en-US" dirty="0" smtClean="0"/>
              <a:t>Number of hosts</a:t>
            </a:r>
          </a:p>
          <a:p>
            <a:pPr lvl="1"/>
            <a:r>
              <a:rPr lang="en-US" dirty="0" smtClean="0"/>
              <a:t>Traffic load/patterns</a:t>
            </a:r>
          </a:p>
          <a:p>
            <a:pPr lvl="1"/>
            <a:r>
              <a:rPr lang="en-US" dirty="0" smtClean="0"/>
              <a:t>Host failures</a:t>
            </a:r>
          </a:p>
          <a:p>
            <a:pPr lvl="1"/>
            <a:r>
              <a:rPr lang="en-US" dirty="0" smtClean="0"/>
              <a:t>VM Migrations</a:t>
            </a:r>
          </a:p>
          <a:p>
            <a:pPr lvl="1"/>
            <a:r>
              <a:rPr lang="en-US" dirty="0" smtClean="0"/>
              <a:t>Emulator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There appears to be roughly linear relationship between ARP traffic and number of hosts and traffic</a:t>
            </a:r>
          </a:p>
          <a:p>
            <a:r>
              <a:rPr lang="en-US" dirty="0" smtClean="0"/>
              <a:t>There can be scenarios where machine failures in a data center can lead to higher ARP traffic rates</a:t>
            </a:r>
          </a:p>
          <a:p>
            <a:r>
              <a:rPr lang="en-US" dirty="0" smtClean="0"/>
              <a:t>Overall ND appears to be lower impact than ARP in terms of traffic volume, number of hosts, and CPU load on access switch as compared with ARP</a:t>
            </a:r>
          </a:p>
          <a:p>
            <a:r>
              <a:rPr lang="en-US" dirty="0" smtClean="0"/>
              <a:t>Detailed analysis of collected ARP/ND traffic</a:t>
            </a:r>
          </a:p>
          <a:p>
            <a:r>
              <a:rPr lang="en-US" dirty="0" smtClean="0"/>
              <a:t>Build model of ARP/ND traffic behavior based on experimental data</a:t>
            </a:r>
          </a:p>
          <a:p>
            <a:r>
              <a:rPr lang="en-US" dirty="0" smtClean="0"/>
              <a:t>Build ARP/ND traffic emulator software to scale up the experiments</a:t>
            </a:r>
          </a:p>
          <a:p>
            <a:r>
              <a:rPr lang="en-US" dirty="0" smtClean="0"/>
              <a:t>Move away from limitations of managing real VM hosts</a:t>
            </a:r>
          </a:p>
          <a:p>
            <a:r>
              <a:rPr lang="en-US" dirty="0" smtClean="0"/>
              <a:t>Repeat measurements for live production environment and compare with our experimental setup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ARP/ND Traffic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Attempt to understand ARP behavior under various conditions</a:t>
            </a:r>
          </a:p>
          <a:p>
            <a:r>
              <a:rPr lang="en-US" dirty="0" smtClean="0"/>
              <a:t>Recreate various environments and observe ARP/ND traffic</a:t>
            </a:r>
          </a:p>
          <a:p>
            <a:r>
              <a:rPr lang="en-US" dirty="0" smtClean="0"/>
              <a:t>Build a model of ARP/ND based on experiments and collected data</a:t>
            </a:r>
          </a:p>
          <a:p>
            <a:r>
              <a:rPr lang="en-US" dirty="0" smtClean="0"/>
              <a:t>Build scalable ARP/ND emulator for large scale experiments which can mimic various environments for evaluating software/protocol impact, and perhaps proposed solutions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Topology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194176" cy="5304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VMWare</a:t>
            </a:r>
            <a:r>
              <a:rPr lang="en-US" dirty="0" smtClean="0"/>
              <a:t> Cloud Director</a:t>
            </a:r>
          </a:p>
          <a:p>
            <a:pPr lvl="1"/>
            <a:r>
              <a:rPr lang="en-US" dirty="0" smtClean="0"/>
              <a:t>Resource Pool – 100GHz, 200GB RAM, 3TB Disk</a:t>
            </a:r>
          </a:p>
          <a:p>
            <a:pPr lvl="1"/>
            <a:r>
              <a:rPr lang="en-US" dirty="0" smtClean="0"/>
              <a:t>60 </a:t>
            </a:r>
            <a:r>
              <a:rPr lang="en-US" dirty="0" err="1" smtClean="0"/>
              <a:t>Vapps</a:t>
            </a:r>
            <a:r>
              <a:rPr lang="en-US" dirty="0" smtClean="0"/>
              <a:t> with 10 </a:t>
            </a:r>
            <a:r>
              <a:rPr lang="en-US" dirty="0" err="1" smtClean="0"/>
              <a:t>VMs</a:t>
            </a:r>
            <a:r>
              <a:rPr lang="en-US" dirty="0" smtClean="0"/>
              <a:t> each</a:t>
            </a:r>
          </a:p>
          <a:p>
            <a:pPr lvl="1"/>
            <a:r>
              <a:rPr lang="en-US" dirty="0" smtClean="0"/>
              <a:t>Each VM 4G disk 256MB RAM – Centos 5.5</a:t>
            </a:r>
          </a:p>
          <a:p>
            <a:pPr lvl="1"/>
            <a:r>
              <a:rPr lang="en-US" dirty="0" smtClean="0"/>
              <a:t>Single flat network topology /22 network block</a:t>
            </a:r>
          </a:p>
          <a:p>
            <a:pPr lvl="1"/>
            <a:r>
              <a:rPr lang="en-US" dirty="0" smtClean="0"/>
              <a:t>Roughly 500 </a:t>
            </a:r>
            <a:r>
              <a:rPr lang="en-US" dirty="0" err="1" smtClean="0"/>
              <a:t>VMs</a:t>
            </a:r>
            <a:r>
              <a:rPr lang="en-US" dirty="0" smtClean="0"/>
              <a:t> used in tests</a:t>
            </a:r>
          </a:p>
          <a:p>
            <a:r>
              <a:rPr lang="en-US" dirty="0" smtClean="0"/>
              <a:t>Herding the </a:t>
            </a:r>
            <a:r>
              <a:rPr lang="en-US" dirty="0" err="1" smtClean="0"/>
              <a:t>bot</a:t>
            </a:r>
            <a:endParaRPr lang="en-US" dirty="0" smtClean="0"/>
          </a:p>
          <a:p>
            <a:pPr lvl="1"/>
            <a:r>
              <a:rPr lang="en-US" dirty="0" smtClean="0"/>
              <a:t>Write command/control agent/controller software</a:t>
            </a:r>
          </a:p>
          <a:p>
            <a:pPr lvl="1"/>
            <a:r>
              <a:rPr lang="en-US" dirty="0" smtClean="0"/>
              <a:t>Allows us to issue commands to all bots to start/stop services</a:t>
            </a:r>
          </a:p>
          <a:p>
            <a:pPr lvl="1"/>
            <a:r>
              <a:rPr lang="en-US" dirty="0" smtClean="0"/>
              <a:t>Write traffic generator software to generate internal and external traffic load via a traffic matrix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Generator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Runs on up to 500 hosts</a:t>
            </a:r>
          </a:p>
          <a:p>
            <a:r>
              <a:rPr lang="en-US" dirty="0" smtClean="0"/>
              <a:t>Each host listens for commands from controller and also runs web server</a:t>
            </a:r>
          </a:p>
          <a:p>
            <a:r>
              <a:rPr lang="en-US" dirty="0" err="1" smtClean="0"/>
              <a:t>Bot</a:t>
            </a:r>
            <a:r>
              <a:rPr lang="en-US" dirty="0" smtClean="0"/>
              <a:t> controller sends UDP broadcast message hosts to start/stop (no ARP traffic)</a:t>
            </a:r>
          </a:p>
          <a:p>
            <a:r>
              <a:rPr lang="en-US" dirty="0" smtClean="0"/>
              <a:t>Each host has list of other hosts to contact</a:t>
            </a:r>
          </a:p>
          <a:p>
            <a:r>
              <a:rPr lang="en-US" dirty="0" smtClean="0"/>
              <a:t>For each host on list:</a:t>
            </a:r>
          </a:p>
          <a:p>
            <a:pPr lvl="1"/>
            <a:r>
              <a:rPr lang="en-US" dirty="0" err="1" smtClean="0"/>
              <a:t>wget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https://host</a:t>
            </a:r>
            <a:r>
              <a:rPr lang="en-US" dirty="0" smtClean="0"/>
              <a:t> (v4/v6)</a:t>
            </a:r>
          </a:p>
          <a:p>
            <a:pPr lvl="1"/>
            <a:r>
              <a:rPr lang="en-US" dirty="0" err="1" smtClean="0"/>
              <a:t>sleep(n</a:t>
            </a:r>
            <a:r>
              <a:rPr lang="en-US" dirty="0" smtClean="0"/>
              <a:t> seconds - configurable)</a:t>
            </a:r>
          </a:p>
          <a:p>
            <a:r>
              <a:rPr lang="en-US" dirty="0" smtClean="0"/>
              <a:t>Host list updated on each host prior to experiment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Effect of external scans</a:t>
            </a:r>
          </a:p>
          <a:p>
            <a:r>
              <a:rPr lang="en-US" dirty="0" smtClean="0"/>
              <a:t>Effect of number of hosts and relative traffic load</a:t>
            </a:r>
          </a:p>
          <a:p>
            <a:r>
              <a:rPr lang="en-US" dirty="0" smtClean="0"/>
              <a:t>Effect of machine failures</a:t>
            </a:r>
          </a:p>
          <a:p>
            <a:r>
              <a:rPr lang="en-US" dirty="0" smtClean="0"/>
              <a:t>Effect of traffic load with same number of hosts</a:t>
            </a:r>
          </a:p>
          <a:p>
            <a:r>
              <a:rPr lang="en-US" dirty="0" smtClean="0"/>
              <a:t>Effect of VM migrations</a:t>
            </a:r>
          </a:p>
          <a:p>
            <a:r>
              <a:rPr lang="en-US" dirty="0" smtClean="0"/>
              <a:t>IPv6 neighbor discovery behavior (for all above)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I: Effect of External Scans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41910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nmap</a:t>
            </a:r>
            <a:r>
              <a:rPr lang="en-US" dirty="0" smtClean="0"/>
              <a:t> scans from outside the network</a:t>
            </a:r>
          </a:p>
          <a:p>
            <a:r>
              <a:rPr lang="en-US" dirty="0" smtClean="0"/>
              <a:t>Measure ARP/ND traffic spikes</a:t>
            </a:r>
          </a:p>
          <a:p>
            <a:r>
              <a:rPr lang="en-US" dirty="0" smtClean="0"/>
              <a:t>Monitor CPU load on access switch</a:t>
            </a:r>
          </a:p>
          <a:p>
            <a:r>
              <a:rPr lang="en-US" dirty="0" smtClean="0"/>
              <a:t>Possible to cause transient spikes in ARP/ND traffic</a:t>
            </a:r>
          </a:p>
          <a:p>
            <a:r>
              <a:rPr lang="en-US" dirty="0"/>
              <a:t>E</a:t>
            </a:r>
            <a:r>
              <a:rPr lang="en-US" dirty="0" smtClean="0"/>
              <a:t>ffect on CPU load is greater for ARP than ND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 descr="2000000200000169000000FDA54472A7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1" y="1066800"/>
            <a:ext cx="3918857" cy="2743200"/>
          </a:xfrm>
          <a:prstGeom prst="rect">
            <a:avLst/>
          </a:prstGeom>
        </p:spPr>
      </p:pic>
      <p:pic>
        <p:nvPicPr>
          <p:cNvPr id="10" name="Picture 9" descr="2000000200000169000000FDC836BA0A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81001" y="3810000"/>
            <a:ext cx="3918857" cy="274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03587" y="1251466"/>
            <a:ext cx="5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3587" y="4038600"/>
            <a:ext cx="5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IPv6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1793588" y="5405948"/>
            <a:ext cx="1288832" cy="151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52600" y="4191000"/>
            <a:ext cx="2134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Load:</a:t>
            </a:r>
          </a:p>
          <a:p>
            <a:r>
              <a:rPr lang="en-US" dirty="0" smtClean="0"/>
              <a:t>Normal: 10, Peak: 20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2304366" y="5123765"/>
            <a:ext cx="1030069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86912" y="1297632"/>
            <a:ext cx="2134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Load:</a:t>
            </a:r>
          </a:p>
          <a:p>
            <a:r>
              <a:rPr lang="en-US" dirty="0" smtClean="0"/>
              <a:t>Normal: 10, Peak: 30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1294606" y="2439198"/>
            <a:ext cx="1524002" cy="303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1960274" y="2076737"/>
            <a:ext cx="1030070" cy="534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I: Effect of External Scans (single)</a:t>
            </a:r>
            <a:endParaRPr lang="en-US" dirty="0"/>
          </a:p>
        </p:txBody>
      </p:sp>
      <p:pic>
        <p:nvPicPr>
          <p:cNvPr id="4" name="Picture 3" descr="2000000200000169000000FD748F102E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19600" y="3505200"/>
            <a:ext cx="4572000" cy="3200400"/>
          </a:xfrm>
          <a:prstGeom prst="rect">
            <a:avLst/>
          </a:prstGeom>
        </p:spPr>
      </p:pic>
      <p:pic>
        <p:nvPicPr>
          <p:cNvPr id="5" name="Picture 4" descr="2000000200000169000000FDF1575445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066800"/>
            <a:ext cx="45720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1200" y="2502932"/>
            <a:ext cx="107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Load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4953000"/>
            <a:ext cx="303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Combined ARP/ND Traffic Rate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743200" y="2743200"/>
            <a:ext cx="2895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5093732" y="4103132"/>
            <a:ext cx="3299936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457200" y="3048000"/>
            <a:ext cx="3352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191000" y="4800600"/>
            <a:ext cx="2438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975</Words>
  <Application>Microsoft Office PowerPoint</Application>
  <PresentationFormat>On-screen Show (4:3)</PresentationFormat>
  <Paragraphs>160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ARP Traffic Study</vt:lpstr>
      <vt:lpstr>Outline</vt:lpstr>
      <vt:lpstr>ARP/ND Traffic Study</vt:lpstr>
      <vt:lpstr>Network Topology</vt:lpstr>
      <vt:lpstr>Experiment Setup</vt:lpstr>
      <vt:lpstr>Traffic Generator</vt:lpstr>
      <vt:lpstr>Initial Experiments</vt:lpstr>
      <vt:lpstr>I: Effect of External Scans</vt:lpstr>
      <vt:lpstr>I: Effect of External Scans (single)</vt:lpstr>
      <vt:lpstr>II: Effect of Number of Hosts</vt:lpstr>
      <vt:lpstr>IIb: Effect of Traffic</vt:lpstr>
      <vt:lpstr>IIc: Effect of Number of Hosts/Traffic</vt:lpstr>
      <vt:lpstr>IId: Effect of Traffic Load</vt:lpstr>
      <vt:lpstr>III:  Effect of Machine Failures</vt:lpstr>
      <vt:lpstr>IV: Effect of VM Migrations</vt:lpstr>
      <vt:lpstr>V: Highest possible Load</vt:lpstr>
      <vt:lpstr>Emulator Topology</vt:lpstr>
      <vt:lpstr>Emulator Validation</vt:lpstr>
      <vt:lpstr>High Emulator Load</vt:lpstr>
      <vt:lpstr>Conclusion and Next Steps</vt:lpstr>
    </vt:vector>
  </TitlesOfParts>
  <Company>Merit Network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ARP Traffic Study</dc:title>
  <dc:creator>Manish Karir</dc:creator>
  <cp:lastModifiedBy>user</cp:lastModifiedBy>
  <cp:revision>39</cp:revision>
  <dcterms:created xsi:type="dcterms:W3CDTF">2011-06-26T03:21:28Z</dcterms:created>
  <dcterms:modified xsi:type="dcterms:W3CDTF">2011-07-29T02:17:53Z</dcterms:modified>
</cp:coreProperties>
</file>