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63" r:id="rId2"/>
    <p:sldId id="262" r:id="rId3"/>
    <p:sldId id="264" r:id="rId4"/>
    <p:sldId id="261" r:id="rId5"/>
    <p:sldId id="265"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05" d="100"/>
          <a:sy n="105" d="100"/>
        </p:scale>
        <p:origin x="-84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402F74-F5F4-8F4E-9828-41899DBC1B21}" type="datetimeFigureOut">
              <a:rPr lang="en-US" smtClean="0"/>
              <a:pPr/>
              <a:t>7/29/11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86819E-5F59-5244-BDBE-095C3D5C63A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402F74-F5F4-8F4E-9828-41899DBC1B21}" type="datetimeFigureOut">
              <a:rPr lang="en-US" smtClean="0"/>
              <a:pPr/>
              <a:t>7/29/11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86819E-5F59-5244-BDBE-095C3D5C63A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402F74-F5F4-8F4E-9828-41899DBC1B21}" type="datetimeFigureOut">
              <a:rPr lang="en-US" smtClean="0"/>
              <a:pPr/>
              <a:t>7/29/11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86819E-5F59-5244-BDBE-095C3D5C63A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402F74-F5F4-8F4E-9828-41899DBC1B21}" type="datetimeFigureOut">
              <a:rPr lang="en-US" smtClean="0"/>
              <a:pPr/>
              <a:t>7/29/11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86819E-5F59-5244-BDBE-095C3D5C63A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402F74-F5F4-8F4E-9828-41899DBC1B21}" type="datetimeFigureOut">
              <a:rPr lang="en-US" smtClean="0"/>
              <a:pPr/>
              <a:t>7/29/11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86819E-5F59-5244-BDBE-095C3D5C63A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402F74-F5F4-8F4E-9828-41899DBC1B21}" type="datetimeFigureOut">
              <a:rPr lang="en-US" smtClean="0"/>
              <a:pPr/>
              <a:t>7/29/11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86819E-5F59-5244-BDBE-095C3D5C63A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402F74-F5F4-8F4E-9828-41899DBC1B21}" type="datetimeFigureOut">
              <a:rPr lang="en-US" smtClean="0"/>
              <a:pPr/>
              <a:t>7/29/11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D86819E-5F59-5244-BDBE-095C3D5C63A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402F74-F5F4-8F4E-9828-41899DBC1B21}" type="datetimeFigureOut">
              <a:rPr lang="en-US" smtClean="0"/>
              <a:pPr/>
              <a:t>7/29/11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D86819E-5F59-5244-BDBE-095C3D5C63A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402F74-F5F4-8F4E-9828-41899DBC1B21}" type="datetimeFigureOut">
              <a:rPr lang="en-US" smtClean="0"/>
              <a:pPr/>
              <a:t>7/29/11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D86819E-5F59-5244-BDBE-095C3D5C63A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402F74-F5F4-8F4E-9828-41899DBC1B21}" type="datetimeFigureOut">
              <a:rPr lang="en-US" smtClean="0"/>
              <a:pPr/>
              <a:t>7/29/11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86819E-5F59-5244-BDBE-095C3D5C63A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402F74-F5F4-8F4E-9828-41899DBC1B21}" type="datetimeFigureOut">
              <a:rPr lang="en-US" smtClean="0"/>
              <a:pPr/>
              <a:t>7/29/11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86819E-5F59-5244-BDBE-095C3D5C63A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402F74-F5F4-8F4E-9828-41899DBC1B21}" type="datetimeFigureOut">
              <a:rPr lang="en-US" smtClean="0"/>
              <a:pPr/>
              <a:t>7/29/11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86819E-5F59-5244-BDBE-095C3D5C63A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armd@jabber.ietf.org" TargetMode="External"/><Relationship Id="rId4" Type="http://schemas.openxmlformats.org/officeDocument/2006/relationships/hyperlink" Target="https://www.ietf.org/mailman/listinfo/armd" TargetMode="External"/><Relationship Id="rId1" Type="http://schemas.openxmlformats.org/officeDocument/2006/relationships/slideLayout" Target="../slideLayouts/slideLayout2.xml"/><Relationship Id="rId2" Type="http://schemas.openxmlformats.org/officeDocument/2006/relationships/hyperlink" Target="http://tools.ietf.org/wg/armd/"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ietf.org/proceedings/81/agenda/armd.html"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130425"/>
            <a:ext cx="7772400" cy="3425240"/>
          </a:xfrm>
        </p:spPr>
        <p:txBody>
          <a:bodyPr>
            <a:normAutofit/>
          </a:bodyPr>
          <a:lstStyle/>
          <a:p>
            <a:pPr algn="l"/>
            <a:r>
              <a:rPr lang="en-US" sz="7200" dirty="0" smtClean="0"/>
              <a:t>ARMD</a:t>
            </a:r>
            <a:r>
              <a:rPr lang="en-US" dirty="0" smtClean="0"/>
              <a:t/>
            </a:r>
            <a:br>
              <a:rPr lang="en-US" dirty="0" smtClean="0"/>
            </a:br>
            <a:r>
              <a:rPr lang="en-US" sz="3200" dirty="0" smtClean="0"/>
              <a:t>IETF 81</a:t>
            </a:r>
            <a:br>
              <a:rPr lang="en-US" sz="3200" dirty="0" smtClean="0"/>
            </a:br>
            <a:r>
              <a:rPr lang="en-US" sz="3200" dirty="0" smtClean="0"/>
              <a:t>29 July 2011</a:t>
            </a:r>
            <a:endParaRPr lang="en-US" sz="32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622"/>
          </a:xfrm>
        </p:spPr>
        <p:txBody>
          <a:bodyPr>
            <a:normAutofit/>
          </a:bodyPr>
          <a:lstStyle/>
          <a:p>
            <a:pPr algn="l"/>
            <a:r>
              <a:rPr lang="en-US" sz="3200" dirty="0" smtClean="0"/>
              <a:t>Note Well</a:t>
            </a:r>
            <a:endParaRPr lang="en-US" sz="3200" dirty="0"/>
          </a:p>
        </p:txBody>
      </p:sp>
      <p:sp>
        <p:nvSpPr>
          <p:cNvPr id="3" name="Content Placeholder 2"/>
          <p:cNvSpPr>
            <a:spLocks noGrp="1"/>
          </p:cNvSpPr>
          <p:nvPr>
            <p:ph idx="1"/>
          </p:nvPr>
        </p:nvSpPr>
        <p:spPr>
          <a:xfrm>
            <a:off x="457200" y="981260"/>
            <a:ext cx="8229600" cy="5570096"/>
          </a:xfrm>
        </p:spPr>
        <p:txBody>
          <a:bodyPr>
            <a:noAutofit/>
          </a:bodyPr>
          <a:lstStyle/>
          <a:p>
            <a:pPr marL="0" indent="0">
              <a:buNone/>
            </a:pPr>
            <a:r>
              <a:rPr lang="en-US" sz="1600" dirty="0" smtClean="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marL="0" indent="0"/>
            <a:r>
              <a:rPr lang="en-US" sz="1600" dirty="0" smtClean="0"/>
              <a:t>The IETF plenary session</a:t>
            </a:r>
          </a:p>
          <a:p>
            <a:pPr marL="0" indent="0"/>
            <a:r>
              <a:rPr lang="en-US" sz="1600" dirty="0" smtClean="0"/>
              <a:t>The IESG, or any member thereof on behalf of the IESG</a:t>
            </a:r>
          </a:p>
          <a:p>
            <a:pPr marL="0" indent="0"/>
            <a:r>
              <a:rPr lang="en-US" sz="1600" dirty="0" smtClean="0"/>
              <a:t>Any IETF mailing list, including the IETF list itself, any working group or design team list, or any other list functioning under IETF auspices</a:t>
            </a:r>
          </a:p>
          <a:p>
            <a:pPr marL="0" indent="0"/>
            <a:r>
              <a:rPr lang="en-US" sz="1600" dirty="0" smtClean="0"/>
              <a:t>Any IETF working group or portion thereof</a:t>
            </a:r>
          </a:p>
          <a:p>
            <a:pPr marL="0" indent="0"/>
            <a:r>
              <a:rPr lang="en-US" sz="1600" dirty="0" smtClean="0"/>
              <a:t>The IAB or any member thereof on behalf of the IAB</a:t>
            </a:r>
          </a:p>
          <a:p>
            <a:pPr marL="0" indent="0"/>
            <a:r>
              <a:rPr lang="en-US" sz="1600" dirty="0" smtClean="0"/>
              <a:t>The RFC Editor or the Internet-Drafts function</a:t>
            </a:r>
          </a:p>
          <a:p>
            <a:pPr marL="0" indent="0">
              <a:buNone/>
            </a:pPr>
            <a:r>
              <a:rPr lang="en-US" sz="1600" dirty="0" smtClean="0"/>
              <a:t>All IETF Contributions are subject to the rules of RFC 5378 and RFC 3979 (updated by RFC 4879).</a:t>
            </a:r>
          </a:p>
          <a:p>
            <a:pPr marL="0" indent="0">
              <a:buNone/>
            </a:pPr>
            <a:r>
              <a:rPr lang="en-US" sz="1600" dirty="0" smtClean="0"/>
              <a:t>Statements made outside of an IETF session, mailing list or other function, that are clearly not intended to be input to an IETF activity, group or function, are not IETF Contributions in the context of this notice.</a:t>
            </a:r>
          </a:p>
          <a:p>
            <a:pPr marL="0" indent="0">
              <a:buNone/>
            </a:pPr>
            <a:r>
              <a:rPr lang="en-US" sz="1600" dirty="0" smtClean="0"/>
              <a:t>Please consult RFC 5378 and RFC 3979 for details.</a:t>
            </a:r>
          </a:p>
          <a:p>
            <a:pPr marL="0" indent="0">
              <a:buNone/>
            </a:pPr>
            <a:r>
              <a:rPr lang="en-US" sz="1600" dirty="0" smtClean="0"/>
              <a:t>A participant in any IETF activity is deemed to accept all IETF rules of process, as documented in Best Current Practices </a:t>
            </a:r>
            <a:r>
              <a:rPr lang="en-US" sz="1600" dirty="0" err="1" smtClean="0"/>
              <a:t>RFCs</a:t>
            </a:r>
            <a:r>
              <a:rPr lang="en-US" sz="1600" dirty="0" smtClean="0"/>
              <a:t> and IESG Statements.</a:t>
            </a:r>
          </a:p>
          <a:p>
            <a:pPr marL="0" indent="0">
              <a:buNone/>
            </a:pPr>
            <a:r>
              <a:rPr lang="en-US" sz="1600" dirty="0" smtClean="0"/>
              <a:t>A participant in any IETF activity acknowledges that written, audio and video records of meetings may be made and may be available to the public. </a:t>
            </a:r>
            <a:endParaRPr lang="en-US" sz="16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WG Info</a:t>
            </a:r>
            <a:endParaRPr lang="en-US" dirty="0"/>
          </a:p>
        </p:txBody>
      </p:sp>
      <p:sp>
        <p:nvSpPr>
          <p:cNvPr id="3" name="Content Placeholder 2"/>
          <p:cNvSpPr>
            <a:spLocks noGrp="1"/>
          </p:cNvSpPr>
          <p:nvPr>
            <p:ph idx="1"/>
          </p:nvPr>
        </p:nvSpPr>
        <p:spPr/>
        <p:txBody>
          <a:bodyPr>
            <a:normAutofit/>
          </a:bodyPr>
          <a:lstStyle/>
          <a:p>
            <a:r>
              <a:rPr lang="en-US" dirty="0" smtClean="0"/>
              <a:t>Web:</a:t>
            </a:r>
          </a:p>
          <a:p>
            <a:pPr lvl="1">
              <a:buNone/>
            </a:pPr>
            <a:r>
              <a:rPr lang="en-US" dirty="0" smtClean="0">
                <a:hlinkClick r:id="rId2"/>
              </a:rPr>
              <a:t>http://tools.ietf.org/wg/armd/</a:t>
            </a:r>
            <a:endParaRPr lang="en-US" dirty="0" smtClean="0"/>
          </a:p>
          <a:p>
            <a:endParaRPr lang="en-US" dirty="0" smtClean="0"/>
          </a:p>
          <a:p>
            <a:r>
              <a:rPr lang="en-US" dirty="0" smtClean="0"/>
              <a:t>Jabber:</a:t>
            </a:r>
          </a:p>
          <a:p>
            <a:pPr lvl="1">
              <a:buNone/>
            </a:pPr>
            <a:r>
              <a:rPr lang="en-US" dirty="0" smtClean="0">
                <a:hlinkClick r:id="rId3"/>
              </a:rPr>
              <a:t>armd@jabber.ietf.org</a:t>
            </a:r>
            <a:endParaRPr lang="en-US" dirty="0" smtClean="0"/>
          </a:p>
          <a:p>
            <a:endParaRPr lang="en-US" dirty="0" smtClean="0"/>
          </a:p>
          <a:p>
            <a:r>
              <a:rPr lang="en-US" dirty="0" smtClean="0"/>
              <a:t>Mailing List: </a:t>
            </a:r>
          </a:p>
          <a:p>
            <a:pPr lvl="1">
              <a:buNone/>
            </a:pPr>
            <a:r>
              <a:rPr lang="en-US" dirty="0" smtClean="0">
                <a:hlinkClick r:id="rId4"/>
              </a:rPr>
              <a:t>https://www.ietf.org/mailman/listinfo/armd</a:t>
            </a:r>
            <a:endParaRPr lang="en-US"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l"/>
            <a:r>
              <a:rPr lang="en-US" dirty="0" smtClean="0"/>
              <a:t>Thanks!</a:t>
            </a:r>
            <a:endParaRPr lang="en-US" dirty="0"/>
          </a:p>
        </p:txBody>
      </p:sp>
      <p:sp>
        <p:nvSpPr>
          <p:cNvPr id="3" name="Content Placeholder 2"/>
          <p:cNvSpPr>
            <a:spLocks noGrp="1"/>
          </p:cNvSpPr>
          <p:nvPr>
            <p:ph idx="1"/>
          </p:nvPr>
        </p:nvSpPr>
        <p:spPr/>
        <p:txBody>
          <a:bodyPr>
            <a:normAutofit/>
          </a:bodyPr>
          <a:lstStyle/>
          <a:p>
            <a:r>
              <a:rPr lang="en-US" b="0" i="0" dirty="0" smtClean="0">
                <a:solidFill>
                  <a:srgbClr val="000000"/>
                </a:solidFill>
                <a:latin typeface="+mj-lt"/>
                <a:ea typeface="Consolas"/>
                <a:cs typeface=""/>
              </a:rPr>
              <a:t>Notes:  Philip </a:t>
            </a:r>
            <a:r>
              <a:rPr lang="en-US" b="0" i="0" dirty="0" err="1" smtClean="0">
                <a:solidFill>
                  <a:srgbClr val="000000"/>
                </a:solidFill>
                <a:latin typeface="+mj-lt"/>
                <a:ea typeface="Consolas"/>
                <a:cs typeface=""/>
              </a:rPr>
              <a:t>Eardley</a:t>
            </a:r>
            <a:r>
              <a:rPr lang="en-US" dirty="0" smtClean="0">
                <a:solidFill>
                  <a:srgbClr val="000000"/>
                </a:solidFill>
                <a:latin typeface="+mj-lt"/>
                <a:ea typeface="Consolas"/>
                <a:cs typeface=""/>
              </a:rPr>
              <a:t>, Donald Eastlake</a:t>
            </a:r>
          </a:p>
          <a:p>
            <a:r>
              <a:rPr lang="en-US" dirty="0" smtClean="0">
                <a:solidFill>
                  <a:srgbClr val="000000"/>
                </a:solidFill>
                <a:latin typeface="+mj-lt"/>
                <a:ea typeface="Consolas"/>
                <a:cs typeface=""/>
              </a:rPr>
              <a:t>Jabber: </a:t>
            </a:r>
            <a:r>
              <a:rPr lang="en-US" dirty="0" smtClean="0">
                <a:solidFill>
                  <a:srgbClr val="000000"/>
                </a:solidFill>
                <a:latin typeface="+mj-lt"/>
                <a:ea typeface="Consolas"/>
                <a:cs typeface=""/>
              </a:rPr>
              <a:t> nobody..? </a:t>
            </a:r>
            <a:r>
              <a:rPr lang="en-US" dirty="0" err="1" smtClean="0">
                <a:solidFill>
                  <a:srgbClr val="000000"/>
                </a:solidFill>
                <a:latin typeface="+mj-lt"/>
                <a:ea typeface="Consolas"/>
                <a:cs typeface=""/>
                <a:sym typeface="Wingdings"/>
              </a:rPr>
              <a:t></a:t>
            </a:r>
            <a:endParaRPr lang="en-US" b="0" i="0" dirty="0" smtClean="0">
              <a:solidFill>
                <a:srgbClr val="000000"/>
              </a:solidFill>
              <a:latin typeface="+mj-lt"/>
              <a:ea typeface="Consolas"/>
              <a:cs typeface=""/>
            </a:endParaRPr>
          </a:p>
          <a:p>
            <a:endParaRPr lang="en-US" dirty="0" smtClean="0">
              <a:solidFill>
                <a:srgbClr val="000000"/>
              </a:solidFill>
              <a:latin typeface="Consolas"/>
              <a:ea typeface="Consolas"/>
              <a:cs typeface="Consolas"/>
            </a:endParaRPr>
          </a:p>
          <a:p>
            <a:r>
              <a:rPr lang="en-US" dirty="0" smtClean="0">
                <a:solidFill>
                  <a:srgbClr val="000000"/>
                </a:solidFill>
                <a:latin typeface="+mj-lt"/>
                <a:ea typeface="Consolas"/>
                <a:cs typeface="Consolas"/>
              </a:rPr>
              <a:t>Blue Sheets: </a:t>
            </a:r>
            <a:r>
              <a:rPr lang="en-US" dirty="0" smtClean="0">
                <a:solidFill>
                  <a:srgbClr val="000000"/>
                </a:solidFill>
                <a:latin typeface="Consolas"/>
                <a:ea typeface="Consolas"/>
                <a:cs typeface="Consolas"/>
              </a:rPr>
              <a:t>You</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l"/>
            <a:r>
              <a:rPr lang="en-US" dirty="0" smtClean="0"/>
              <a:t>Agenda</a:t>
            </a:r>
            <a:endParaRPr lang="en-US" dirty="0"/>
          </a:p>
        </p:txBody>
      </p:sp>
      <p:sp>
        <p:nvSpPr>
          <p:cNvPr id="3" name="Content Placeholder 2"/>
          <p:cNvSpPr>
            <a:spLocks noGrp="1"/>
          </p:cNvSpPr>
          <p:nvPr>
            <p:ph idx="1"/>
          </p:nvPr>
        </p:nvSpPr>
        <p:spPr/>
        <p:txBody>
          <a:bodyPr>
            <a:normAutofit lnSpcReduction="10000"/>
          </a:bodyPr>
          <a:lstStyle/>
          <a:p>
            <a:r>
              <a:rPr lang="en-US" sz="2800" dirty="0" smtClean="0"/>
              <a:t>ARMD Call for Investigation</a:t>
            </a:r>
          </a:p>
          <a:p>
            <a:r>
              <a:rPr lang="en-US" sz="2800" dirty="0" smtClean="0"/>
              <a:t>Problem Statement for ARMD</a:t>
            </a:r>
          </a:p>
          <a:p>
            <a:r>
              <a:rPr lang="en-US" sz="2800" dirty="0" smtClean="0"/>
              <a:t>NANOG 52 Operators Perspective</a:t>
            </a:r>
          </a:p>
          <a:p>
            <a:r>
              <a:rPr lang="en-US" sz="2800" dirty="0" smtClean="0"/>
              <a:t>Address Resolution Statistics</a:t>
            </a:r>
          </a:p>
          <a:p>
            <a:r>
              <a:rPr lang="en-US" sz="2800" dirty="0" smtClean="0"/>
              <a:t>Address Resolution Requirements for VPN-oriented Data Center Services</a:t>
            </a:r>
          </a:p>
          <a:p>
            <a:r>
              <a:rPr lang="en-US" sz="2800" dirty="0" smtClean="0"/>
              <a:t>Vulnerability Issues in Migration</a:t>
            </a:r>
          </a:p>
          <a:p>
            <a:pPr>
              <a:buNone/>
            </a:pPr>
            <a:endParaRPr lang="en-US" sz="4000" dirty="0" smtClean="0"/>
          </a:p>
          <a:p>
            <a:r>
              <a:rPr lang="en-US" sz="2600" dirty="0" smtClean="0">
                <a:hlinkClick r:id="rId2"/>
              </a:rPr>
              <a:t>http://www.ietf.org/proceedings/81/agenda/armd.html</a:t>
            </a:r>
            <a:endParaRPr lang="en-US" sz="2600"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47080</TotalTime>
  <Words>373</Words>
  <Application>Microsoft Macintosh PowerPoint</Application>
  <PresentationFormat>On-screen Show (4:3)</PresentationFormat>
  <Paragraphs>37</Paragraphs>
  <Slides>5</Slides>
  <Notes>0</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Office Theme</vt:lpstr>
      <vt:lpstr>ARMD IETF 81 29 July 2011</vt:lpstr>
      <vt:lpstr>Note Well</vt:lpstr>
      <vt:lpstr>WG Info</vt:lpstr>
      <vt:lpstr>Thanks!</vt:lpstr>
      <vt:lpstr>Agenda</vt:lpstr>
    </vt:vector>
  </TitlesOfParts>
  <Company>Cisco Systems,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ARMD: Problem Statement Outline</dc:title>
  <dc:creator>Benson Schliesser</dc:creator>
  <cp:lastModifiedBy>Benson Schliesser</cp:lastModifiedBy>
  <cp:revision>12</cp:revision>
  <dcterms:created xsi:type="dcterms:W3CDTF">2011-07-29T13:04:28Z</dcterms:created>
  <dcterms:modified xsi:type="dcterms:W3CDTF">2011-07-29T13:16:24Z</dcterms:modified>
</cp:coreProperties>
</file>