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763" r:id="rId2"/>
    <p:sldMasterId id="2147483775" r:id="rId3"/>
  </p:sldMasterIdLst>
  <p:notesMasterIdLst>
    <p:notesMasterId r:id="rId13"/>
  </p:notesMasterIdLst>
  <p:handoutMasterIdLst>
    <p:handoutMasterId r:id="rId14"/>
  </p:handoutMasterIdLst>
  <p:sldIdLst>
    <p:sldId id="256" r:id="rId4"/>
    <p:sldId id="325" r:id="rId5"/>
    <p:sldId id="322" r:id="rId6"/>
    <p:sldId id="330" r:id="rId7"/>
    <p:sldId id="339" r:id="rId8"/>
    <p:sldId id="340" r:id="rId9"/>
    <p:sldId id="331" r:id="rId10"/>
    <p:sldId id="338" r:id="rId11"/>
    <p:sldId id="335" r:id="rId12"/>
  </p:sldIdLst>
  <p:sldSz cx="9144000" cy="6858000" type="screen4x3"/>
  <p:notesSz cx="6934200" cy="9118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ourier New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ourier New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ourier New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ourier New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Courier New" pitchFamily="49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73504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7C80"/>
    <a:srgbClr val="00FFFF"/>
    <a:srgbClr val="009900"/>
    <a:srgbClr val="FF9933"/>
    <a:srgbClr val="00FF00"/>
    <a:srgbClr val="FFFF66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 autoAdjust="0"/>
  </p:normalViewPr>
  <p:slideViewPr>
    <p:cSldViewPr>
      <p:cViewPr varScale="1">
        <p:scale>
          <a:sx n="69" d="100"/>
          <a:sy n="69" d="100"/>
        </p:scale>
        <p:origin x="-178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896" y="-67"/>
      </p:cViewPr>
      <p:guideLst>
        <p:guide orient="horz" pos="2872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2988"/>
            <a:ext cx="3005138" cy="4556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662988"/>
            <a:ext cx="3005137" cy="4556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9B93D99-A3A6-494C-864F-F78669E10BE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8068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7450" y="684213"/>
            <a:ext cx="4559300" cy="3419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30700"/>
            <a:ext cx="5086350" cy="41036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2988"/>
            <a:ext cx="3005138" cy="4556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662988"/>
            <a:ext cx="3005137" cy="4556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6298618-3B97-4FDB-886A-D2608492E6C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0121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03B984-B71E-4B68-862C-9D819F6A9198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000" dirty="0" smtClean="0"/>
              <a:t>Traditional VPN’s end points are Access routers at customer premises. All the hosts belonging to a VPN are behind the access routers.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VPN hosts are hidden from VPN service providers </a:t>
            </a:r>
          </a:p>
          <a:p>
            <a:pPr eaLnBrk="1" hangingPunct="1"/>
            <a:r>
              <a:rPr lang="en-US" sz="2000" dirty="0" smtClean="0"/>
              <a:t>When VMs in Data Centers are attached to a VPN, VMs belonging to the VPN will be instantiated to the VMs in Data Center(s).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VPN attached hosts/VMs, especially the ones hosted in the provider’s data center,  are exposed to VPN service providers.</a:t>
            </a:r>
          </a:p>
          <a:p>
            <a:pPr lvl="1" eaLnBrk="1" hangingPunct="1"/>
            <a:r>
              <a:rPr lang="en-US" sz="1600" dirty="0" smtClean="0"/>
              <a:t>There can be a lot of those hosts associated with various VPNs. </a:t>
            </a:r>
          </a:p>
          <a:p>
            <a:pPr lvl="1" eaLnBrk="1" hangingPunct="1"/>
            <a:r>
              <a:rPr lang="en-US" sz="1600" dirty="0" smtClean="0"/>
              <a:t>For any given VPN, the associated VMs could belong to one or multiple subnets, and their IP addresses could be pre-configured or dynamically assigned. </a:t>
            </a:r>
          </a:p>
          <a:p>
            <a:pPr eaLnBrk="1" hangingPunct="1">
              <a:buFontTx/>
              <a:buNone/>
            </a:pPr>
            <a:r>
              <a:rPr lang="en-US" sz="2000" dirty="0" smtClean="0"/>
              <a:t>Address Resolution for those VPN hosts is critical to VPN-oriented Cloud Services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298618-3B97-4FDB-886A-D2608492E6C3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hidden">
          <a:xfrm>
            <a:off x="1752600" y="1600200"/>
            <a:ext cx="7391400" cy="52578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428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14429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5" name="Rectangle 94"/>
          <p:cNvSpPr>
            <a:spLocks noGrp="1" noChangeArrowheads="1"/>
          </p:cNvSpPr>
          <p:nvPr>
            <p:ph type="dt" sz="half" idx="10"/>
          </p:nvPr>
        </p:nvSpPr>
        <p:spPr>
          <a:xfrm>
            <a:off x="5334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EE1D15-9665-4A1E-BD4C-1CE5787361B8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6" name="Rectangle 95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7" name="Rectangle 9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43CA-C774-45DE-B34B-776AFF14EC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2B092-1D57-41DD-8C4A-47793F8CC7D0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432AD-5DBF-45CB-B5AE-BAFA1202FB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0638"/>
            <a:ext cx="2286000" cy="6303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0638"/>
            <a:ext cx="6705600" cy="6303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38931-A6BB-4CC2-AF91-95D73CE37322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3A731-1673-4985-AC59-A5319952E99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159BD-3592-4271-9D2F-64BB2D60F630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B4866-A952-430D-B128-5EA4AAEDC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63CC2-57FD-4294-9744-D0461AC83A21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37030-02D8-4F50-AA39-B4CA85361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187DB-54FF-4543-B13C-06A642730CB2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7DF5F-7428-485D-9E35-908D182A1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7285-183A-46DC-A1C8-7A9DB00B711B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E8601-024F-4C3C-9C57-8FFE553AF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A60E6-1FAF-46D7-A02E-184A90C4761A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B5952-1FC1-4654-96FD-6049BD7E2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36A77-7DB4-4F94-AC5E-8CA0F15AE689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66C5-209E-44DA-92E0-352810E52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DC19D-0C89-4B7A-86B7-6E4EDB4F7189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FD07D-9410-4A79-B73E-F68A47B00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59444-C412-4A30-94DF-1B70F8955E0A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35397-8C5D-4BEE-9748-E0734D1AD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3ED3EB-BAAF-44C1-9888-E923385B8C55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80th IETF Prague Czech</a:t>
            </a: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BB7A3-64EF-48AF-80B0-F53D642BCD4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76BEF-67CF-489A-91AB-3B86610404EF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84F2-99FB-42AB-B3D5-B588F5F09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F5C9A-EC54-4C4F-A718-AA9FA367D1D2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BF4A6-EFB9-4A17-9067-A12A8E4A5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65E50-CD26-4537-B742-C93C3CD9CC9B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3D11-D12A-4AC3-86CA-D0B8A22E2D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8CF19-4399-430C-A508-2DAC55F91AD1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B3B8D-EE19-4175-AC2D-41C957C74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6F9A5-1897-403B-AF26-74236A909B06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64F42-3F5C-4799-A0B8-85BA14E2F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BAB0B-D9EB-4C39-AD0C-A8A9F9B227D2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EBBF9-B413-4B37-8371-A1B0F798B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E884F-1B29-4A81-B551-544C01D4915D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F1971-09C5-4966-B914-CD00070C9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9FFE3-A8D7-4594-9F4A-05A95E0E649D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20692-0A70-4F16-8EDC-13C0E0149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758F9-BC9B-4A5D-8A70-EBF66C2E6BDE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2AB93-55FB-4989-8A03-4C4A575D6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4F714-4BA7-4259-AF3D-CA4FD73FA628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2F967-F294-4819-8F3A-69CC7A175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CB0A-A7CD-44DB-9322-705A8C7DF793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3BF3D-58D3-4187-91EF-0579AD2B427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06C09-8133-48A5-853C-C7EDC1A7A410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65A52-41EE-4E80-ADDB-9BF327E4B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E97A8-AAEB-4608-822B-D5E9D42DE838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152EE-7FE7-4218-AE6F-11281850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6B23C-EE3A-42AE-9D16-CC89E69BFD4F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0EC6F-64E7-4ADE-A95A-5812DE765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01EE3-5752-403B-9D90-34E51C58939F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A0059-4BAD-4D55-9D1F-077343786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191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066800"/>
            <a:ext cx="4191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E0652-2F2A-4C32-8F3C-20D3A2216E44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02AD1-977B-4392-A130-5A1B967994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3E0F5-4A78-47EE-AAA4-6644CADCAD38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EB00E-2CC1-479E-BFEE-C14D588F962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EB921-2474-4FA9-A1DD-2109AA470029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D9CD3-AB74-43D2-AB08-39BBDE205E3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614F1-F402-4059-9AA5-0DEC8D6555FB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5C625-E742-47E8-9976-81382861B9F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7AC68-1A1C-47AA-A9B9-CA4FB71061D4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586C3-50DB-41E0-885A-367B8CDF0BB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5A82F-9242-49E7-97E9-D54364BE4EE3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C77E0-46D5-47D6-98C6-27B082EF87D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0638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668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7734A61E-5A38-4E59-B740-4F701286BCAC}" type="datetime1">
              <a:rPr lang="en-US" altLang="zh-CN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80th IETF Prague Czech</a:t>
            </a: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DC188F05-230C-46AB-9E6B-72DD0D3E41A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6E35531-B94C-4F70-B91B-C8D138A5B7C9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9EDC33-695C-4C7C-B466-11C6660BD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58CAEA6-D61C-4AF5-9A32-CF98FFF101D3}" type="datetime1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80th IETF Prague Czech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ED51D8-E7B9-438D-8FAB-967BA2379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ing.so@verizonbusines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linda.dunbar@huawei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8991600" cy="4038600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solidFill>
                  <a:schemeClr val="tx1"/>
                </a:solidFill>
                <a:ea typeface="宋体" pitchFamily="2" charset="-122"/>
              </a:rPr>
              <a:t>Address Resolution Issues Induced by VPN-oriented Data Center Service</a:t>
            </a:r>
            <a:r>
              <a:rPr lang="en-US" altLang="zh-CN" sz="3200" dirty="0" smtClean="0">
                <a:ea typeface="宋体" pitchFamily="2" charset="-122"/>
              </a:rPr>
              <a:t/>
            </a:r>
            <a:br>
              <a:rPr lang="en-US" altLang="zh-CN" sz="3200" dirty="0" smtClean="0">
                <a:ea typeface="宋体" pitchFamily="2" charset="-122"/>
              </a:rPr>
            </a:br>
            <a:r>
              <a:rPr lang="en-US" altLang="zh-CN" sz="2000" dirty="0" smtClean="0">
                <a:ea typeface="宋体" pitchFamily="2" charset="-122"/>
              </a:rPr>
              <a:t/>
            </a:r>
            <a:br>
              <a:rPr lang="en-US" altLang="zh-CN" sz="2000" dirty="0" smtClean="0">
                <a:ea typeface="宋体" pitchFamily="2" charset="-122"/>
              </a:rPr>
            </a:br>
            <a:r>
              <a:rPr lang="en-US" altLang="zh-CN" sz="2400" dirty="0" smtClean="0">
                <a:solidFill>
                  <a:srgbClr val="0000FF"/>
                </a:solidFill>
                <a:ea typeface="宋体" pitchFamily="2" charset="-122"/>
              </a:rPr>
              <a:t>http://tools.ietf.org/html/draft-so-armd-vdcs-ar-00</a:t>
            </a:r>
            <a:r>
              <a:rPr lang="en-US" altLang="zh-CN" sz="2000" dirty="0" smtClean="0">
                <a:ea typeface="宋体" pitchFamily="2" charset="-122"/>
              </a:rPr>
              <a:t/>
            </a:r>
            <a:br>
              <a:rPr lang="en-US" altLang="zh-CN" sz="2000" dirty="0" smtClean="0">
                <a:ea typeface="宋体" pitchFamily="2" charset="-122"/>
              </a:rPr>
            </a:br>
            <a:r>
              <a:rPr lang="en-US" altLang="zh-CN" sz="2400" dirty="0" smtClean="0">
                <a:solidFill>
                  <a:srgbClr val="0000FF"/>
                </a:solidFill>
                <a:ea typeface="宋体" pitchFamily="2" charset="-122"/>
              </a:rPr>
              <a:t>http://datatracker.ietf.org/doc/draft-so-vdcs/</a:t>
            </a:r>
            <a:r>
              <a:rPr lang="en-US" altLang="zh-CN" sz="2400" dirty="0" smtClean="0">
                <a:solidFill>
                  <a:schemeClr val="tx1"/>
                </a:solidFill>
                <a:ea typeface="宋体" pitchFamily="2" charset="-122"/>
              </a:rPr>
              <a:t/>
            </a:r>
            <a:br>
              <a:rPr lang="en-US" altLang="zh-CN" sz="2400" dirty="0" smtClean="0">
                <a:solidFill>
                  <a:schemeClr val="tx1"/>
                </a:solidFill>
                <a:ea typeface="宋体" pitchFamily="2" charset="-122"/>
              </a:rPr>
            </a:br>
            <a:endParaRPr lang="en-US" altLang="zh-CN" sz="2400" dirty="0" smtClean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572000"/>
            <a:ext cx="7239000" cy="83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pt-BR" sz="14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pt-BR" sz="1400" dirty="0" smtClean="0">
                <a:solidFill>
                  <a:srgbClr val="000099"/>
                </a:solidFill>
                <a:latin typeface="Times New Roman" pitchFamily="18" charset="0"/>
              </a:rPr>
              <a:t>Ning So		</a:t>
            </a:r>
            <a:r>
              <a:rPr lang="pt-BR" sz="1400" dirty="0" smtClean="0">
                <a:solidFill>
                  <a:schemeClr val="tx2"/>
                </a:solidFill>
                <a:latin typeface="Times New Roman" pitchFamily="18" charset="0"/>
                <a:hlinkClick r:id="rId3"/>
              </a:rPr>
              <a:t>ning.so@verizonbusiness.com</a:t>
            </a:r>
          </a:p>
          <a:p>
            <a:pPr eaLnBrk="1" hangingPunct="1">
              <a:lnSpc>
                <a:spcPct val="80000"/>
              </a:lnSpc>
            </a:pPr>
            <a:endParaRPr lang="pt-BR" sz="1400" dirty="0" smtClean="0">
              <a:solidFill>
                <a:schemeClr val="tx2"/>
              </a:solidFill>
              <a:latin typeface="Times New Roman" pitchFamily="18" charset="0"/>
              <a:hlinkClick r:id="rId3"/>
            </a:endParaRPr>
          </a:p>
          <a:p>
            <a:pPr eaLnBrk="1" hangingPunct="1">
              <a:lnSpc>
                <a:spcPct val="80000"/>
              </a:lnSpc>
            </a:pPr>
            <a:r>
              <a:rPr lang="pt-BR" sz="1400" dirty="0" smtClean="0">
                <a:solidFill>
                  <a:srgbClr val="000099"/>
                </a:solidFill>
                <a:latin typeface="Times New Roman" pitchFamily="18" charset="0"/>
              </a:rPr>
              <a:t>Linda Dunbar	</a:t>
            </a:r>
            <a:r>
              <a:rPr lang="pt-BR" sz="1400" dirty="0" smtClean="0">
                <a:solidFill>
                  <a:srgbClr val="000099"/>
                </a:solidFill>
                <a:latin typeface="Times New Roman" pitchFamily="18" charset="0"/>
                <a:hlinkClick r:id="rId4"/>
              </a:rPr>
              <a:t>linda.dunbar@huawei.com</a:t>
            </a:r>
            <a:endParaRPr lang="pt-BR" sz="14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pt-BR" sz="1400" dirty="0" smtClean="0">
              <a:solidFill>
                <a:schemeClr val="tx2"/>
              </a:solidFill>
              <a:latin typeface="Times New Roman" pitchFamily="18" charset="0"/>
              <a:hlinkClick r:id="rId3"/>
            </a:endParaRPr>
          </a:p>
        </p:txBody>
      </p:sp>
      <p:sp>
        <p:nvSpPr>
          <p:cNvPr id="6148" name="DtsShapeName" descr="6@7@7E7352445112CB20343G6387531509:5&lt;W9:4?dX62765!!!!!!BIHO@]X62765!!!!!!!!!!111031D0@290011031D0@2900!!!!!!!!!!!!!!!!!!!!!!!!!!!!!!!!!!!!!!!!!!!!!!!!!!!!8;J8A8;J@PK42107I!!!!!BIHO@]x62765!!!1@@51B25110B34BDD30@110B34BDD30@!!!!!!!!!!!!!!!!!!!!!!!!!!!!!!!!!!!!!!!!!!!!!!!!!!!!8;L8F8;L;dK42107I!!!!!BIHO@]X62765!!!1@@51B25110B34BDD30@110B34BDD30@!!!!!!!!!!!!!!!!!!!!!!!!!!!!!!!!!!!!!!!!!!!!!!!!!!!!8:5Ci8:90EX62765,3!!!!BIHO@]X62765!!!1111111111031D0@2900BUF,gsvj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1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13" y="152400"/>
            <a:ext cx="9144000" cy="8382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What Is VDCS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5181600"/>
          </a:xfrm>
        </p:spPr>
        <p:txBody>
          <a:bodyPr/>
          <a:lstStyle/>
          <a:p>
            <a:r>
              <a:rPr lang="en-US" sz="2800" dirty="0" smtClean="0"/>
              <a:t>VPN-oriented Data Center Services (VDCS) are the extensions to the existing L2 and L3 VPN services into data centers and to control the virtual resources sharing functions</a:t>
            </a:r>
          </a:p>
          <a:p>
            <a:pPr lvl="1"/>
            <a:r>
              <a:rPr lang="en-US" sz="2400" dirty="0" smtClean="0"/>
              <a:t>Strictly maintaining the secure, reliable, and logical isolation characteristics of VPN</a:t>
            </a:r>
          </a:p>
          <a:p>
            <a:pPr lvl="1"/>
            <a:r>
              <a:rPr lang="en-US" sz="2400" dirty="0" smtClean="0"/>
              <a:t>Making the data center resources as additional attributes to VPNs</a:t>
            </a:r>
          </a:p>
          <a:p>
            <a:pPr lvl="1"/>
            <a:r>
              <a:rPr lang="en-US" sz="2400" dirty="0" smtClean="0"/>
              <a:t>Allowing end-to-end VPN-based service management</a:t>
            </a:r>
          </a:p>
          <a:p>
            <a:pPr lvl="1"/>
            <a:r>
              <a:rPr lang="en-US" sz="2400" dirty="0" smtClean="0"/>
              <a:t>VPN having the control on how and what data center resources to be associated with the VPN</a:t>
            </a:r>
            <a:endParaRPr lang="en-US" sz="6600" dirty="0" smtClean="0"/>
          </a:p>
        </p:txBody>
      </p:sp>
      <p:sp>
        <p:nvSpPr>
          <p:cNvPr id="7172" name="Date Placeholder 5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457E61-5982-4666-A9D5-292F5240040E}" type="datetime1">
              <a:rPr lang="en-US" altLang="zh-CN"/>
              <a:pPr/>
              <a:t>7/28/2011</a:t>
            </a:fld>
            <a:endParaRPr lang="en-US" altLang="zh-CN"/>
          </a:p>
        </p:txBody>
      </p:sp>
      <p:sp>
        <p:nvSpPr>
          <p:cNvPr id="717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CBE401-0C57-4144-A06D-8E8349591D5A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6096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Address Issues Induced by VPN-o-DS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7848600" cy="3962400"/>
          </a:xfrm>
        </p:spPr>
        <p:txBody>
          <a:bodyPr/>
          <a:lstStyle/>
          <a:p>
            <a:r>
              <a:rPr lang="en-US" sz="4000" dirty="0" smtClean="0"/>
              <a:t>Address scalability</a:t>
            </a:r>
          </a:p>
          <a:p>
            <a:r>
              <a:rPr lang="en-US" sz="4000" dirty="0" smtClean="0"/>
              <a:t>Address conflict</a:t>
            </a:r>
          </a:p>
        </p:txBody>
      </p:sp>
      <p:sp>
        <p:nvSpPr>
          <p:cNvPr id="8196" name="Date Placeholder 5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C152C5-3E81-414B-B1E0-95518B58D911}" type="datetime1">
              <a:rPr lang="en-US" altLang="zh-CN"/>
              <a:pPr/>
              <a:t>7/28/2011</a:t>
            </a:fld>
            <a:endParaRPr lang="en-US" altLang="zh-CN"/>
          </a:p>
        </p:txBody>
      </p:sp>
      <p:sp>
        <p:nvSpPr>
          <p:cNvPr id="819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46B077-04F8-4319-A267-732636AF61B1}" type="slidenum">
              <a:rPr lang="zh-CN" altLang="en-US" smtClean="0"/>
              <a:pPr/>
              <a:t>3</a:t>
            </a:fld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Rectangle 300"/>
          <p:cNvSpPr/>
          <p:nvPr/>
        </p:nvSpPr>
        <p:spPr>
          <a:xfrm>
            <a:off x="2819400" y="4267200"/>
            <a:ext cx="3505200" cy="22860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VPN-o-DCS Logical View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4572000"/>
            <a:ext cx="609600" cy="533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45" name="TextBox 31"/>
          <p:cNvSpPr txBox="1">
            <a:spLocks noChangeArrowheads="1"/>
          </p:cNvSpPr>
          <p:nvPr/>
        </p:nvSpPr>
        <p:spPr bwMode="auto">
          <a:xfrm>
            <a:off x="3886200" y="4572000"/>
            <a:ext cx="91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Data Center </a:t>
            </a:r>
          </a:p>
          <a:p>
            <a:pPr algn="ctr"/>
            <a:r>
              <a:rPr lang="en-US" sz="1000"/>
              <a:t>LAN Switch</a:t>
            </a:r>
          </a:p>
        </p:txBody>
      </p:sp>
      <p:sp>
        <p:nvSpPr>
          <p:cNvPr id="10246" name="TextBox 32"/>
          <p:cNvSpPr txBox="1">
            <a:spLocks noChangeArrowheads="1"/>
          </p:cNvSpPr>
          <p:nvPr/>
        </p:nvSpPr>
        <p:spPr bwMode="auto">
          <a:xfrm>
            <a:off x="2362200" y="5486400"/>
            <a:ext cx="914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VM</a:t>
            </a:r>
          </a:p>
        </p:txBody>
      </p:sp>
      <p:sp>
        <p:nvSpPr>
          <p:cNvPr id="214" name="Cloud 213"/>
          <p:cNvSpPr/>
          <p:nvPr/>
        </p:nvSpPr>
        <p:spPr>
          <a:xfrm>
            <a:off x="2971800" y="1905000"/>
            <a:ext cx="2590800" cy="1981200"/>
          </a:xfrm>
          <a:prstGeom prst="cloud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24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981200"/>
            <a:ext cx="152400" cy="5397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50" name="TextBox 157"/>
          <p:cNvSpPr txBox="1">
            <a:spLocks noChangeArrowheads="1"/>
          </p:cNvSpPr>
          <p:nvPr/>
        </p:nvSpPr>
        <p:spPr bwMode="auto">
          <a:xfrm>
            <a:off x="7315200" y="1752600"/>
            <a:ext cx="909637" cy="4000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User </a:t>
            </a:r>
          </a:p>
          <a:p>
            <a:pPr algn="ctr"/>
            <a:r>
              <a:rPr lang="en-US" sz="1000" dirty="0"/>
              <a:t>Desktops</a:t>
            </a:r>
          </a:p>
        </p:txBody>
      </p:sp>
      <p:sp>
        <p:nvSpPr>
          <p:cNvPr id="10251" name="TextBox 158"/>
          <p:cNvSpPr txBox="1">
            <a:spLocks noChangeArrowheads="1"/>
          </p:cNvSpPr>
          <p:nvPr/>
        </p:nvSpPr>
        <p:spPr bwMode="auto">
          <a:xfrm>
            <a:off x="6024563" y="251460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LAN </a:t>
            </a:r>
          </a:p>
          <a:p>
            <a:pPr algn="ctr"/>
            <a:r>
              <a:rPr lang="en-US" sz="1000"/>
              <a:t>Switch</a:t>
            </a:r>
          </a:p>
        </p:txBody>
      </p:sp>
      <p:pic>
        <p:nvPicPr>
          <p:cNvPr id="10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992313"/>
            <a:ext cx="182563" cy="533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53" name="TextBox 160"/>
          <p:cNvSpPr txBox="1">
            <a:spLocks noChangeArrowheads="1"/>
          </p:cNvSpPr>
          <p:nvPr/>
        </p:nvSpPr>
        <p:spPr bwMode="auto">
          <a:xfrm>
            <a:off x="5638800" y="2559050"/>
            <a:ext cx="538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CE </a:t>
            </a:r>
          </a:p>
          <a:p>
            <a:pPr algn="ctr"/>
            <a:r>
              <a:rPr lang="en-US" sz="1000"/>
              <a:t>Router</a:t>
            </a:r>
          </a:p>
        </p:txBody>
      </p:sp>
      <p:sp>
        <p:nvSpPr>
          <p:cNvPr id="10254" name="TextBox 161"/>
          <p:cNvSpPr txBox="1">
            <a:spLocks noChangeArrowheads="1"/>
          </p:cNvSpPr>
          <p:nvPr/>
        </p:nvSpPr>
        <p:spPr bwMode="auto">
          <a:xfrm>
            <a:off x="5181600" y="2493963"/>
            <a:ext cx="609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VPN Edge Router</a:t>
            </a:r>
          </a:p>
        </p:txBody>
      </p:sp>
      <p:cxnSp>
        <p:nvCxnSpPr>
          <p:cNvPr id="165" name="Straight Connector 164"/>
          <p:cNvCxnSpPr/>
          <p:nvPr/>
        </p:nvCxnSpPr>
        <p:spPr>
          <a:xfrm>
            <a:off x="5562600" y="2251075"/>
            <a:ext cx="152400" cy="793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6" name="Picture 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 rot="10800000">
            <a:off x="6330043" y="2002324"/>
            <a:ext cx="188800" cy="544286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  <a:extLst/>
        </p:spPr>
      </p:pic>
      <p:cxnSp>
        <p:nvCxnSpPr>
          <p:cNvPr id="163" name="Straight Connector 162"/>
          <p:cNvCxnSpPr>
            <a:stCxn id="166" idx="3"/>
            <a:endCxn id="156" idx="1"/>
          </p:cNvCxnSpPr>
          <p:nvPr/>
        </p:nvCxnSpPr>
        <p:spPr>
          <a:xfrm rot="10800000">
            <a:off x="6518843" y="2274467"/>
            <a:ext cx="801800" cy="39253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 rot="10800000">
            <a:off x="7320643" y="2590800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7" name="Rectangle 166"/>
          <p:cNvSpPr/>
          <p:nvPr/>
        </p:nvSpPr>
        <p:spPr>
          <a:xfrm rot="10800000">
            <a:off x="7320643" y="2438400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8" name="Rectangle 167"/>
          <p:cNvSpPr/>
          <p:nvPr/>
        </p:nvSpPr>
        <p:spPr>
          <a:xfrm rot="10800000">
            <a:off x="7320643" y="2286000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9" name="Rectangle 168"/>
          <p:cNvSpPr/>
          <p:nvPr/>
        </p:nvSpPr>
        <p:spPr>
          <a:xfrm rot="10800000">
            <a:off x="7320643" y="2133600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0" name="Rectangle 169"/>
          <p:cNvSpPr/>
          <p:nvPr/>
        </p:nvSpPr>
        <p:spPr>
          <a:xfrm rot="10800000">
            <a:off x="7320643" y="1600200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1" name="Straight Connector 170"/>
          <p:cNvCxnSpPr>
            <a:stCxn id="169" idx="2"/>
            <a:endCxn id="170" idx="0"/>
          </p:cNvCxnSpPr>
          <p:nvPr/>
        </p:nvCxnSpPr>
        <p:spPr>
          <a:xfrm rot="10800000">
            <a:off x="7434943" y="1752600"/>
            <a:ext cx="0" cy="381000"/>
          </a:xfrm>
          <a:prstGeom prst="line">
            <a:avLst/>
          </a:prstGeom>
          <a:noFill/>
          <a:ln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>
            <a:stCxn id="156" idx="1"/>
            <a:endCxn id="167" idx="3"/>
          </p:cNvCxnSpPr>
          <p:nvPr/>
        </p:nvCxnSpPr>
        <p:spPr>
          <a:xfrm rot="10800000" flipH="1" flipV="1">
            <a:off x="6518843" y="2274467"/>
            <a:ext cx="801800" cy="24013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>
            <a:stCxn id="156" idx="1"/>
            <a:endCxn id="168" idx="3"/>
          </p:cNvCxnSpPr>
          <p:nvPr/>
        </p:nvCxnSpPr>
        <p:spPr>
          <a:xfrm rot="10800000" flipH="1" flipV="1">
            <a:off x="6518843" y="2274467"/>
            <a:ext cx="801800" cy="8773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>
            <a:stCxn id="156" idx="1"/>
            <a:endCxn id="169" idx="3"/>
          </p:cNvCxnSpPr>
          <p:nvPr/>
        </p:nvCxnSpPr>
        <p:spPr>
          <a:xfrm rot="10800000" flipH="1">
            <a:off x="6518843" y="2209800"/>
            <a:ext cx="801800" cy="6466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>
            <a:stCxn id="156" idx="1"/>
            <a:endCxn id="170" idx="3"/>
          </p:cNvCxnSpPr>
          <p:nvPr/>
        </p:nvCxnSpPr>
        <p:spPr>
          <a:xfrm rot="10800000" flipH="1">
            <a:off x="6518843" y="1676400"/>
            <a:ext cx="801800" cy="59806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>
            <a:endCxn id="156" idx="3"/>
          </p:cNvCxnSpPr>
          <p:nvPr/>
        </p:nvCxnSpPr>
        <p:spPr>
          <a:xfrm>
            <a:off x="5897563" y="2259013"/>
            <a:ext cx="431800" cy="1587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7680">
            <a:off x="5260975" y="3109913"/>
            <a:ext cx="152400" cy="5397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59" name="TextBox 193"/>
          <p:cNvSpPr txBox="1">
            <a:spLocks noChangeArrowheads="1"/>
          </p:cNvSpPr>
          <p:nvPr/>
        </p:nvSpPr>
        <p:spPr bwMode="auto">
          <a:xfrm rot="487680">
            <a:off x="7265988" y="3208338"/>
            <a:ext cx="765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User </a:t>
            </a:r>
          </a:p>
          <a:p>
            <a:pPr algn="ctr"/>
            <a:r>
              <a:rPr lang="en-US" sz="1000"/>
              <a:t>Desktops</a:t>
            </a:r>
          </a:p>
        </p:txBody>
      </p:sp>
      <p:sp>
        <p:nvSpPr>
          <p:cNvPr id="10260" name="TextBox 194"/>
          <p:cNvSpPr txBox="1">
            <a:spLocks noChangeArrowheads="1"/>
          </p:cNvSpPr>
          <p:nvPr/>
        </p:nvSpPr>
        <p:spPr bwMode="auto">
          <a:xfrm rot="487680">
            <a:off x="5800725" y="3773488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LAN </a:t>
            </a:r>
          </a:p>
          <a:p>
            <a:pPr algn="ctr"/>
            <a:r>
              <a:rPr lang="en-US" sz="1000"/>
              <a:t>Switch</a:t>
            </a:r>
          </a:p>
        </p:txBody>
      </p:sp>
      <p:pic>
        <p:nvPicPr>
          <p:cNvPr id="102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7680">
            <a:off x="5561013" y="3165475"/>
            <a:ext cx="182562" cy="533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62" name="TextBox 196"/>
          <p:cNvSpPr txBox="1">
            <a:spLocks noChangeArrowheads="1"/>
          </p:cNvSpPr>
          <p:nvPr/>
        </p:nvSpPr>
        <p:spPr bwMode="auto">
          <a:xfrm rot="487680">
            <a:off x="5413375" y="3741738"/>
            <a:ext cx="538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CE </a:t>
            </a:r>
          </a:p>
          <a:p>
            <a:pPr algn="ctr"/>
            <a:r>
              <a:rPr lang="en-US" sz="1000"/>
              <a:t>Router</a:t>
            </a:r>
          </a:p>
        </p:txBody>
      </p:sp>
      <p:sp>
        <p:nvSpPr>
          <p:cNvPr id="10263" name="TextBox 197"/>
          <p:cNvSpPr txBox="1">
            <a:spLocks noChangeArrowheads="1"/>
          </p:cNvSpPr>
          <p:nvPr/>
        </p:nvSpPr>
        <p:spPr bwMode="auto">
          <a:xfrm rot="487680">
            <a:off x="4957763" y="3617913"/>
            <a:ext cx="609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VPN Edge Router</a:t>
            </a:r>
          </a:p>
        </p:txBody>
      </p:sp>
      <p:cxnSp>
        <p:nvCxnSpPr>
          <p:cNvPr id="199" name="Straight Connector 198"/>
          <p:cNvCxnSpPr/>
          <p:nvPr/>
        </p:nvCxnSpPr>
        <p:spPr>
          <a:xfrm rot="487680">
            <a:off x="5410200" y="3400425"/>
            <a:ext cx="152400" cy="793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2" name="Picture 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 rot="11287680">
            <a:off x="6167460" y="3263257"/>
            <a:ext cx="188800" cy="544286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  <a:extLst/>
        </p:spPr>
      </p:pic>
      <p:cxnSp>
        <p:nvCxnSpPr>
          <p:cNvPr id="203" name="Straight Connector 202"/>
          <p:cNvCxnSpPr>
            <a:stCxn id="204" idx="3"/>
            <a:endCxn id="202" idx="1"/>
          </p:cNvCxnSpPr>
          <p:nvPr/>
        </p:nvCxnSpPr>
        <p:spPr>
          <a:xfrm rot="11287680">
            <a:off x="6323535" y="3603457"/>
            <a:ext cx="801800" cy="39253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Rectangle 203"/>
          <p:cNvSpPr/>
          <p:nvPr/>
        </p:nvSpPr>
        <p:spPr>
          <a:xfrm rot="11287680">
            <a:off x="7092411" y="3990660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" name="Rectangle 204"/>
          <p:cNvSpPr/>
          <p:nvPr/>
        </p:nvSpPr>
        <p:spPr>
          <a:xfrm rot="11287680">
            <a:off x="7113958" y="3839790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6" name="Rectangle 205"/>
          <p:cNvSpPr/>
          <p:nvPr/>
        </p:nvSpPr>
        <p:spPr>
          <a:xfrm rot="11287680">
            <a:off x="7135505" y="3688921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7" name="Rectangle 206"/>
          <p:cNvSpPr/>
          <p:nvPr/>
        </p:nvSpPr>
        <p:spPr>
          <a:xfrm rot="11287680">
            <a:off x="7157052" y="3538052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8" name="Rectangle 207"/>
          <p:cNvSpPr/>
          <p:nvPr/>
        </p:nvSpPr>
        <p:spPr>
          <a:xfrm rot="11287680">
            <a:off x="7232467" y="3010010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9" name="Straight Connector 208"/>
          <p:cNvCxnSpPr>
            <a:stCxn id="207" idx="2"/>
            <a:endCxn id="208" idx="0"/>
          </p:cNvCxnSpPr>
          <p:nvPr/>
        </p:nvCxnSpPr>
        <p:spPr>
          <a:xfrm rot="11287680">
            <a:off x="7309059" y="3159731"/>
            <a:ext cx="0" cy="381000"/>
          </a:xfrm>
          <a:prstGeom prst="line">
            <a:avLst/>
          </a:prstGeom>
          <a:noFill/>
          <a:ln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>
            <a:stCxn id="202" idx="1"/>
            <a:endCxn id="205" idx="3"/>
          </p:cNvCxnSpPr>
          <p:nvPr/>
        </p:nvCxnSpPr>
        <p:spPr>
          <a:xfrm rot="11287680" flipH="1" flipV="1">
            <a:off x="6334309" y="3604222"/>
            <a:ext cx="801800" cy="24013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202" idx="1"/>
            <a:endCxn id="206" idx="3"/>
          </p:cNvCxnSpPr>
          <p:nvPr/>
        </p:nvCxnSpPr>
        <p:spPr>
          <a:xfrm rot="11287680" flipH="1" flipV="1">
            <a:off x="6345082" y="3604987"/>
            <a:ext cx="801800" cy="8773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>
            <a:stCxn id="202" idx="1"/>
            <a:endCxn id="207" idx="3"/>
          </p:cNvCxnSpPr>
          <p:nvPr/>
        </p:nvCxnSpPr>
        <p:spPr>
          <a:xfrm rot="11287680" flipH="1">
            <a:off x="6355856" y="3541086"/>
            <a:ext cx="801800" cy="6466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>
            <a:stCxn id="202" idx="1"/>
            <a:endCxn id="208" idx="3"/>
          </p:cNvCxnSpPr>
          <p:nvPr/>
        </p:nvCxnSpPr>
        <p:spPr>
          <a:xfrm rot="11287680" flipH="1">
            <a:off x="6393563" y="3010365"/>
            <a:ext cx="801800" cy="59806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>
            <a:endCxn id="202" idx="3"/>
          </p:cNvCxnSpPr>
          <p:nvPr/>
        </p:nvCxnSpPr>
        <p:spPr>
          <a:xfrm rot="487680">
            <a:off x="5740400" y="3476625"/>
            <a:ext cx="431800" cy="1428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73487">
            <a:off x="2460625" y="1846263"/>
            <a:ext cx="188913" cy="54451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0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73487">
            <a:off x="2932113" y="1992313"/>
            <a:ext cx="152400" cy="5397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69" name="TextBox 6"/>
          <p:cNvSpPr txBox="1">
            <a:spLocks noChangeArrowheads="1"/>
          </p:cNvSpPr>
          <p:nvPr/>
        </p:nvSpPr>
        <p:spPr bwMode="auto">
          <a:xfrm rot="1073487">
            <a:off x="793750" y="1830388"/>
            <a:ext cx="765175" cy="4000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dirty="0"/>
              <a:t>User </a:t>
            </a:r>
          </a:p>
          <a:p>
            <a:pPr algn="ctr"/>
            <a:r>
              <a:rPr lang="en-US" sz="1000" dirty="0"/>
              <a:t>Desktops</a:t>
            </a:r>
          </a:p>
        </p:txBody>
      </p:sp>
      <p:sp>
        <p:nvSpPr>
          <p:cNvPr id="10270" name="TextBox 12"/>
          <p:cNvSpPr txBox="1">
            <a:spLocks noChangeArrowheads="1"/>
          </p:cNvSpPr>
          <p:nvPr/>
        </p:nvSpPr>
        <p:spPr bwMode="auto">
          <a:xfrm rot="1073487">
            <a:off x="1989138" y="2308225"/>
            <a:ext cx="8382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LAN </a:t>
            </a:r>
          </a:p>
          <a:p>
            <a:pPr algn="ctr"/>
            <a:r>
              <a:rPr lang="en-US" sz="1000"/>
              <a:t>Switch</a:t>
            </a:r>
          </a:p>
        </p:txBody>
      </p:sp>
      <p:pic>
        <p:nvPicPr>
          <p:cNvPr id="102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73487">
            <a:off x="3219450" y="2101850"/>
            <a:ext cx="182563" cy="533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72" name="TextBox 13"/>
          <p:cNvSpPr txBox="1">
            <a:spLocks noChangeArrowheads="1"/>
          </p:cNvSpPr>
          <p:nvPr/>
        </p:nvSpPr>
        <p:spPr bwMode="auto">
          <a:xfrm rot="1073487">
            <a:off x="2582863" y="2432050"/>
            <a:ext cx="538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CE </a:t>
            </a:r>
          </a:p>
          <a:p>
            <a:pPr algn="ctr"/>
            <a:r>
              <a:rPr lang="en-US" sz="1000"/>
              <a:t>Router</a:t>
            </a:r>
          </a:p>
        </p:txBody>
      </p:sp>
      <p:sp>
        <p:nvSpPr>
          <p:cNvPr id="10273" name="TextBox 15"/>
          <p:cNvSpPr txBox="1">
            <a:spLocks noChangeArrowheads="1"/>
          </p:cNvSpPr>
          <p:nvPr/>
        </p:nvSpPr>
        <p:spPr bwMode="auto">
          <a:xfrm rot="1073487">
            <a:off x="2919413" y="2554288"/>
            <a:ext cx="609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VPN Edge Router</a:t>
            </a:r>
          </a:p>
        </p:txBody>
      </p:sp>
      <p:cxnSp>
        <p:nvCxnSpPr>
          <p:cNvPr id="18" name="Straight Connector 17"/>
          <p:cNvCxnSpPr>
            <a:stCxn id="73" idx="3"/>
          </p:cNvCxnSpPr>
          <p:nvPr/>
        </p:nvCxnSpPr>
        <p:spPr>
          <a:xfrm rot="1073487">
            <a:off x="1743075" y="1582738"/>
            <a:ext cx="801688" cy="392112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73487" flipV="1">
            <a:off x="2638425" y="2192338"/>
            <a:ext cx="304800" cy="158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73487">
            <a:off x="3076575" y="2308225"/>
            <a:ext cx="152400" cy="793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 rot="1073487">
            <a:off x="1600200" y="1357313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" name="Rectangle 74"/>
          <p:cNvSpPr/>
          <p:nvPr/>
        </p:nvSpPr>
        <p:spPr>
          <a:xfrm rot="1073487">
            <a:off x="1552575" y="1503363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" name="Rectangle 75"/>
          <p:cNvSpPr/>
          <p:nvPr/>
        </p:nvSpPr>
        <p:spPr>
          <a:xfrm rot="1073487">
            <a:off x="1506538" y="1647825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" name="Rectangle 76"/>
          <p:cNvSpPr/>
          <p:nvPr/>
        </p:nvSpPr>
        <p:spPr>
          <a:xfrm rot="1073487">
            <a:off x="1458913" y="1793875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" name="Rectangle 77"/>
          <p:cNvSpPr/>
          <p:nvPr/>
        </p:nvSpPr>
        <p:spPr>
          <a:xfrm rot="1073487">
            <a:off x="1295400" y="2300288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0" name="Straight Connector 79"/>
          <p:cNvCxnSpPr>
            <a:stCxn id="77" idx="2"/>
            <a:endCxn id="78" idx="0"/>
          </p:cNvCxnSpPr>
          <p:nvPr/>
        </p:nvCxnSpPr>
        <p:spPr>
          <a:xfrm rot="1073487">
            <a:off x="1492250" y="1931988"/>
            <a:ext cx="0" cy="381000"/>
          </a:xfrm>
          <a:prstGeom prst="line">
            <a:avLst/>
          </a:prstGeom>
          <a:noFill/>
          <a:ln>
            <a:solidFill>
              <a:srgbClr val="00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endCxn id="75" idx="3"/>
          </p:cNvCxnSpPr>
          <p:nvPr/>
        </p:nvCxnSpPr>
        <p:spPr>
          <a:xfrm rot="1073487" flipH="1" flipV="1">
            <a:off x="1719263" y="1731963"/>
            <a:ext cx="803275" cy="239712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endCxn id="76" idx="3"/>
          </p:cNvCxnSpPr>
          <p:nvPr/>
        </p:nvCxnSpPr>
        <p:spPr>
          <a:xfrm rot="1073487" flipH="1" flipV="1">
            <a:off x="1697038" y="1881188"/>
            <a:ext cx="801687" cy="87312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endCxn id="77" idx="3"/>
          </p:cNvCxnSpPr>
          <p:nvPr/>
        </p:nvCxnSpPr>
        <p:spPr>
          <a:xfrm rot="1073487" flipH="1">
            <a:off x="1673225" y="1963738"/>
            <a:ext cx="801688" cy="6508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78" idx="3"/>
          </p:cNvCxnSpPr>
          <p:nvPr/>
        </p:nvCxnSpPr>
        <p:spPr>
          <a:xfrm rot="1073487" flipH="1">
            <a:off x="1590675" y="1951038"/>
            <a:ext cx="801688" cy="59848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6864">
            <a:off x="2220913" y="3400425"/>
            <a:ext cx="188912" cy="54451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02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6864">
            <a:off x="2703513" y="3302000"/>
            <a:ext cx="152400" cy="53816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89" name="TextBox 136"/>
          <p:cNvSpPr txBox="1">
            <a:spLocks noChangeArrowheads="1"/>
          </p:cNvSpPr>
          <p:nvPr/>
        </p:nvSpPr>
        <p:spPr bwMode="auto">
          <a:xfrm rot="20876864">
            <a:off x="692910" y="4078384"/>
            <a:ext cx="840283" cy="4000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User </a:t>
            </a:r>
          </a:p>
          <a:p>
            <a:pPr algn="ctr"/>
            <a:r>
              <a:rPr lang="en-US" sz="1000" dirty="0"/>
              <a:t>Desktops</a:t>
            </a:r>
          </a:p>
        </p:txBody>
      </p:sp>
      <p:sp>
        <p:nvSpPr>
          <p:cNvPr id="10290" name="TextBox 137"/>
          <p:cNvSpPr txBox="1">
            <a:spLocks noChangeArrowheads="1"/>
          </p:cNvSpPr>
          <p:nvPr/>
        </p:nvSpPr>
        <p:spPr bwMode="auto">
          <a:xfrm rot="20876864">
            <a:off x="1963738" y="3884613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LAN </a:t>
            </a:r>
          </a:p>
          <a:p>
            <a:pPr algn="ctr"/>
            <a:r>
              <a:rPr lang="en-US" sz="1000"/>
              <a:t>Switch</a:t>
            </a:r>
          </a:p>
        </p:txBody>
      </p:sp>
      <p:pic>
        <p:nvPicPr>
          <p:cNvPr id="102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6864">
            <a:off x="3003550" y="3244850"/>
            <a:ext cx="182563" cy="533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92" name="TextBox 139"/>
          <p:cNvSpPr txBox="1">
            <a:spLocks noChangeArrowheads="1"/>
          </p:cNvSpPr>
          <p:nvPr/>
        </p:nvSpPr>
        <p:spPr bwMode="auto">
          <a:xfrm rot="20876864">
            <a:off x="2559050" y="3770313"/>
            <a:ext cx="539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CE </a:t>
            </a:r>
          </a:p>
          <a:p>
            <a:pPr algn="ctr"/>
            <a:r>
              <a:rPr lang="en-US" sz="1000"/>
              <a:t>Router</a:t>
            </a:r>
          </a:p>
        </p:txBody>
      </p:sp>
      <p:sp>
        <p:nvSpPr>
          <p:cNvPr id="10293" name="TextBox 140"/>
          <p:cNvSpPr txBox="1">
            <a:spLocks noChangeArrowheads="1"/>
          </p:cNvSpPr>
          <p:nvPr/>
        </p:nvSpPr>
        <p:spPr bwMode="auto">
          <a:xfrm rot="20876864">
            <a:off x="2947988" y="3679825"/>
            <a:ext cx="609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VPN Edge Router</a:t>
            </a:r>
          </a:p>
        </p:txBody>
      </p:sp>
      <p:cxnSp>
        <p:nvCxnSpPr>
          <p:cNvPr id="142" name="Straight Connector 141"/>
          <p:cNvCxnSpPr>
            <a:stCxn id="145" idx="3"/>
          </p:cNvCxnSpPr>
          <p:nvPr/>
        </p:nvCxnSpPr>
        <p:spPr>
          <a:xfrm rot="20876864">
            <a:off x="1389063" y="3387725"/>
            <a:ext cx="801687" cy="39211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20876864" flipV="1">
            <a:off x="2405063" y="3619500"/>
            <a:ext cx="304800" cy="158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20876864">
            <a:off x="2854325" y="3538538"/>
            <a:ext cx="152400" cy="793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 rot="20876864">
            <a:off x="1131888" y="3424238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6" name="Rectangle 145"/>
          <p:cNvSpPr/>
          <p:nvPr/>
        </p:nvSpPr>
        <p:spPr>
          <a:xfrm rot="20876864">
            <a:off x="1163638" y="3571875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7" name="Rectangle 146"/>
          <p:cNvSpPr/>
          <p:nvPr/>
        </p:nvSpPr>
        <p:spPr>
          <a:xfrm rot="20876864">
            <a:off x="1195388" y="3721100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8" name="Rectangle 147"/>
          <p:cNvSpPr/>
          <p:nvPr/>
        </p:nvSpPr>
        <p:spPr>
          <a:xfrm rot="20876864">
            <a:off x="1227138" y="3870325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9" name="Rectangle 148"/>
          <p:cNvSpPr/>
          <p:nvPr/>
        </p:nvSpPr>
        <p:spPr>
          <a:xfrm rot="20876864">
            <a:off x="1338263" y="4392613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0" name="Straight Connector 149"/>
          <p:cNvCxnSpPr>
            <a:stCxn id="148" idx="2"/>
            <a:endCxn id="149" idx="0"/>
          </p:cNvCxnSpPr>
          <p:nvPr/>
        </p:nvCxnSpPr>
        <p:spPr>
          <a:xfrm rot="20876864">
            <a:off x="1397000" y="4017963"/>
            <a:ext cx="0" cy="381000"/>
          </a:xfrm>
          <a:prstGeom prst="lin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>
            <a:endCxn id="146" idx="3"/>
          </p:cNvCxnSpPr>
          <p:nvPr/>
        </p:nvCxnSpPr>
        <p:spPr>
          <a:xfrm rot="20876864" flipH="1" flipV="1">
            <a:off x="1404938" y="3538538"/>
            <a:ext cx="801687" cy="239712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endCxn id="147" idx="3"/>
          </p:cNvCxnSpPr>
          <p:nvPr/>
        </p:nvCxnSpPr>
        <p:spPr>
          <a:xfrm rot="20876864" flipH="1" flipV="1">
            <a:off x="1420813" y="3689350"/>
            <a:ext cx="801687" cy="8731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endCxn id="148" idx="3"/>
          </p:cNvCxnSpPr>
          <p:nvPr/>
        </p:nvCxnSpPr>
        <p:spPr>
          <a:xfrm rot="20876864" flipH="1">
            <a:off x="1436688" y="3775075"/>
            <a:ext cx="801687" cy="6508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>
            <a:endCxn id="149" idx="3"/>
          </p:cNvCxnSpPr>
          <p:nvPr/>
        </p:nvCxnSpPr>
        <p:spPr>
          <a:xfrm rot="20876864" flipH="1">
            <a:off x="1492250" y="3768725"/>
            <a:ext cx="801688" cy="59848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7" name="TextBox 214"/>
          <p:cNvSpPr txBox="1">
            <a:spLocks noChangeArrowheads="1"/>
          </p:cNvSpPr>
          <p:nvPr/>
        </p:nvSpPr>
        <p:spPr bwMode="auto">
          <a:xfrm>
            <a:off x="3733800" y="23622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IP/MPLS network</a:t>
            </a:r>
          </a:p>
        </p:txBody>
      </p:sp>
      <p:pic>
        <p:nvPicPr>
          <p:cNvPr id="103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810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9" name="TextBox 30"/>
          <p:cNvSpPr txBox="1">
            <a:spLocks noChangeArrowheads="1"/>
          </p:cNvSpPr>
          <p:nvPr/>
        </p:nvSpPr>
        <p:spPr bwMode="auto">
          <a:xfrm>
            <a:off x="3886200" y="3810000"/>
            <a:ext cx="9144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Data Center VPN GW Router</a:t>
            </a:r>
          </a:p>
        </p:txBody>
      </p:sp>
      <p:sp>
        <p:nvSpPr>
          <p:cNvPr id="218" name="Rectangle 217"/>
          <p:cNvSpPr/>
          <p:nvPr/>
        </p:nvSpPr>
        <p:spPr>
          <a:xfrm>
            <a:off x="3048000" y="5486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3200400" y="5486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3505200" y="5486400"/>
            <a:ext cx="1524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3886200" y="5486400"/>
            <a:ext cx="152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4038600" y="5486400"/>
            <a:ext cx="152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4343400" y="5486400"/>
            <a:ext cx="1524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4495800" y="5486400"/>
            <a:ext cx="1524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5029200" y="5486400"/>
            <a:ext cx="152400" cy="2286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5181600" y="5486400"/>
            <a:ext cx="152400" cy="2286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5486400" y="5486400"/>
            <a:ext cx="1524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5638800" y="5486400"/>
            <a:ext cx="152400" cy="2286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8" name="Rectangle 297"/>
          <p:cNvSpPr/>
          <p:nvPr/>
        </p:nvSpPr>
        <p:spPr>
          <a:xfrm>
            <a:off x="5791200" y="5486400"/>
            <a:ext cx="152400" cy="2286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00" name="Straight Connector 299"/>
          <p:cNvCxnSpPr>
            <a:stCxn id="292" idx="3"/>
            <a:endCxn id="293" idx="1"/>
          </p:cNvCxnSpPr>
          <p:nvPr/>
        </p:nvCxnSpPr>
        <p:spPr>
          <a:xfrm>
            <a:off x="4648200" y="5600700"/>
            <a:ext cx="381000" cy="0"/>
          </a:xfrm>
          <a:prstGeom prst="line">
            <a:avLst/>
          </a:prstGeom>
          <a:ln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6" name="TextBox 301"/>
          <p:cNvSpPr txBox="1">
            <a:spLocks noChangeArrowheads="1"/>
          </p:cNvSpPr>
          <p:nvPr/>
        </p:nvSpPr>
        <p:spPr bwMode="auto">
          <a:xfrm>
            <a:off x="5029200" y="4267200"/>
            <a:ext cx="1219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Data Center</a:t>
            </a:r>
          </a:p>
        </p:txBody>
      </p:sp>
      <p:cxnSp>
        <p:nvCxnSpPr>
          <p:cNvPr id="304" name="Straight Connector 303"/>
          <p:cNvCxnSpPr>
            <a:endCxn id="218" idx="0"/>
          </p:cNvCxnSpPr>
          <p:nvPr/>
        </p:nvCxnSpPr>
        <p:spPr>
          <a:xfrm flipH="1">
            <a:off x="3124200" y="5105400"/>
            <a:ext cx="990600" cy="381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>
            <a:endCxn id="298" idx="0"/>
          </p:cNvCxnSpPr>
          <p:nvPr/>
        </p:nvCxnSpPr>
        <p:spPr>
          <a:xfrm>
            <a:off x="4343400" y="5105400"/>
            <a:ext cx="1524000" cy="381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10309" idx="2"/>
            <a:endCxn id="10245" idx="0"/>
          </p:cNvCxnSpPr>
          <p:nvPr/>
        </p:nvCxnSpPr>
        <p:spPr>
          <a:xfrm>
            <a:off x="4343400" y="4364038"/>
            <a:ext cx="0" cy="20796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Left Brace 118"/>
          <p:cNvSpPr/>
          <p:nvPr/>
        </p:nvSpPr>
        <p:spPr>
          <a:xfrm rot="981180">
            <a:off x="763588" y="1246188"/>
            <a:ext cx="381000" cy="11430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31" name="TextBox 119"/>
          <p:cNvSpPr txBox="1">
            <a:spLocks noChangeArrowheads="1"/>
          </p:cNvSpPr>
          <p:nvPr/>
        </p:nvSpPr>
        <p:spPr bwMode="auto">
          <a:xfrm rot="759694">
            <a:off x="104775" y="159226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10.1.x</a:t>
            </a:r>
          </a:p>
        </p:txBody>
      </p:sp>
      <p:sp>
        <p:nvSpPr>
          <p:cNvPr id="121" name="Left Brace 120"/>
          <p:cNvSpPr/>
          <p:nvPr/>
        </p:nvSpPr>
        <p:spPr>
          <a:xfrm rot="20638463">
            <a:off x="684213" y="3627438"/>
            <a:ext cx="381000" cy="11430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33" name="TextBox 121"/>
          <p:cNvSpPr txBox="1">
            <a:spLocks noChangeArrowheads="1"/>
          </p:cNvSpPr>
          <p:nvPr/>
        </p:nvSpPr>
        <p:spPr bwMode="auto">
          <a:xfrm>
            <a:off x="28575" y="4106863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20.2.x</a:t>
            </a:r>
            <a:endParaRPr lang="en-US" dirty="0"/>
          </a:p>
        </p:txBody>
      </p:sp>
      <p:sp>
        <p:nvSpPr>
          <p:cNvPr id="123" name="Left Brace 122"/>
          <p:cNvSpPr/>
          <p:nvPr/>
        </p:nvSpPr>
        <p:spPr>
          <a:xfrm rot="10800000">
            <a:off x="7848600" y="1600200"/>
            <a:ext cx="381000" cy="11430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35" name="TextBox 123"/>
          <p:cNvSpPr txBox="1">
            <a:spLocks noChangeArrowheads="1"/>
          </p:cNvSpPr>
          <p:nvPr/>
        </p:nvSpPr>
        <p:spPr bwMode="auto">
          <a:xfrm rot="175128">
            <a:off x="8124825" y="1562507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100.3.x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11503389">
            <a:off x="7656513" y="3097213"/>
            <a:ext cx="381000" cy="11430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37" name="TextBox 125"/>
          <p:cNvSpPr txBox="1">
            <a:spLocks noChangeArrowheads="1"/>
          </p:cNvSpPr>
          <p:nvPr/>
        </p:nvSpPr>
        <p:spPr bwMode="auto">
          <a:xfrm rot="175128">
            <a:off x="7934325" y="3615938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200.4.x</a:t>
            </a:r>
            <a:endParaRPr lang="en-US" dirty="0"/>
          </a:p>
        </p:txBody>
      </p:sp>
      <p:sp>
        <p:nvSpPr>
          <p:cNvPr id="10346" name="Date Placeholder 13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E0BD722-80EB-45B8-9B8C-8ABA6FB1081F}" type="datetime1">
              <a:rPr lang="en-US" altLang="zh-CN"/>
              <a:pPr/>
              <a:t>7/28/2011</a:t>
            </a:fld>
            <a:endParaRPr lang="en-US" altLang="zh-CN"/>
          </a:p>
        </p:txBody>
      </p:sp>
      <p:sp>
        <p:nvSpPr>
          <p:cNvPr id="10347" name="Slide Number Placeholder 13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6271E5-C1DD-4B2E-A7F7-F035B9C60A41}" type="slidenum">
              <a:rPr lang="zh-CN" altLang="en-US" smtClean="0"/>
              <a:pPr/>
              <a:t>4</a:t>
            </a:fld>
            <a:endParaRPr lang="en-US" altLang="zh-CN" smtClean="0"/>
          </a:p>
        </p:txBody>
      </p:sp>
      <p:sp>
        <p:nvSpPr>
          <p:cNvPr id="290" name="Rectangle 289"/>
          <p:cNvSpPr/>
          <p:nvPr/>
        </p:nvSpPr>
        <p:spPr>
          <a:xfrm>
            <a:off x="4191000" y="5486400"/>
            <a:ext cx="152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5943600" y="5486400"/>
            <a:ext cx="152400" cy="2286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5334000" y="5486400"/>
            <a:ext cx="152400" cy="2286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3352800" y="5486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6" name="Straight Arrow Connector 135"/>
          <p:cNvCxnSpPr>
            <a:endCxn id="10309" idx="3"/>
          </p:cNvCxnSpPr>
          <p:nvPr/>
        </p:nvCxnSpPr>
        <p:spPr bwMode="auto">
          <a:xfrm flipH="1" flipV="1">
            <a:off x="4800600" y="4087019"/>
            <a:ext cx="2667000" cy="1170781"/>
          </a:xfrm>
          <a:prstGeom prst="straightConnector1">
            <a:avLst/>
          </a:prstGeom>
          <a:noFill/>
          <a:ln w="57150">
            <a:solidFill>
              <a:srgbClr val="FF0000"/>
            </a:solidFill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TextBox 137"/>
          <p:cNvSpPr txBox="1"/>
          <p:nvPr/>
        </p:nvSpPr>
        <p:spPr>
          <a:xfrm>
            <a:off x="7315200" y="48768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number of address to manage is very large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sz="3600" b="1" dirty="0" smtClean="0"/>
              <a:t>Scalability issues </a:t>
            </a:r>
            <a:br>
              <a:rPr lang="en-US" sz="3600" b="1" dirty="0" smtClean="0"/>
            </a:br>
            <a:r>
              <a:rPr lang="en-US" sz="3600" b="1" dirty="0" smtClean="0"/>
              <a:t>L2VPN’s VMs offload to data center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534400" cy="4572000"/>
          </a:xfrm>
        </p:spPr>
        <p:txBody>
          <a:bodyPr/>
          <a:lstStyle/>
          <a:p>
            <a:r>
              <a:rPr lang="en-US" dirty="0" smtClean="0"/>
              <a:t>L2VPN’s PEs and VSIs have to learn and maintain the MAC &amp;VLAN for all the hosts/VMs associated with this L2VPN.</a:t>
            </a:r>
          </a:p>
          <a:p>
            <a:r>
              <a:rPr lang="en-US" dirty="0" smtClean="0"/>
              <a:t>When there are 100’s (1000’s) VPNs offload VMs to provider data center(s), the amount of MAC&amp;VLAN &lt;-&gt; IP mapping for the PE is extremely large.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3ED3EB-BAAF-44C1-9888-E923385B8C55}" type="datetime1">
              <a:rPr lang="en-US" altLang="zh-CN" smtClean="0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BB7A3-64EF-48AF-80B0-F53D642BCD43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sz="3600" b="1" dirty="0" smtClean="0"/>
              <a:t>Scalability issues </a:t>
            </a:r>
            <a:br>
              <a:rPr lang="en-US" sz="3600" b="1" dirty="0" smtClean="0"/>
            </a:br>
            <a:r>
              <a:rPr lang="en-US" sz="3600" b="1" dirty="0" smtClean="0"/>
              <a:t>L3VPN’s VMs offload to data center(s)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534400" cy="4876800"/>
          </a:xfrm>
        </p:spPr>
        <p:txBody>
          <a:bodyPr/>
          <a:lstStyle/>
          <a:p>
            <a:pPr lvl="0"/>
            <a:r>
              <a:rPr lang="en-US" sz="2400" dirty="0" smtClean="0"/>
              <a:t>Scenario 1: offloaded VMs in DC are in different subnets than customer subnets </a:t>
            </a:r>
          </a:p>
          <a:p>
            <a:r>
              <a:rPr lang="en-US" sz="2400" dirty="0" smtClean="0"/>
              <a:t>Scenario 2: offloaded VMs in DC are in same subnet as customer subnet.</a:t>
            </a:r>
          </a:p>
          <a:p>
            <a:pPr lvl="1"/>
            <a:r>
              <a:rPr lang="en-US" sz="2000" dirty="0" smtClean="0"/>
              <a:t>the traditional “subnet” concept is broken. </a:t>
            </a:r>
          </a:p>
          <a:p>
            <a:pPr lvl="1"/>
            <a:r>
              <a:rPr lang="en-US" sz="2000" dirty="0" smtClean="0"/>
              <a:t>the ARP/ND messages from the VMs in the data center have to be flooded to the corresponding sites to which those VMs belonging. 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The data center gateway routers (CEs or PEs) have to handle both customer and data center IP/MAC addresses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3ED3EB-BAAF-44C1-9888-E923385B8C55}" type="datetime1">
              <a:rPr lang="en-US" altLang="zh-CN" smtClean="0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BB7A3-64EF-48AF-80B0-F53D642BCD43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9" name="Straight Arrow Connector 238"/>
          <p:cNvCxnSpPr>
            <a:endCxn id="12324" idx="0"/>
          </p:cNvCxnSpPr>
          <p:nvPr/>
        </p:nvCxnSpPr>
        <p:spPr>
          <a:xfrm flipV="1">
            <a:off x="1371600" y="2083849"/>
            <a:ext cx="1785317" cy="2183351"/>
          </a:xfrm>
          <a:prstGeom prst="straightConnector1">
            <a:avLst/>
          </a:prstGeom>
          <a:ln w="12700">
            <a:solidFill>
              <a:srgbClr val="FF7C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Rectangle 295"/>
          <p:cNvSpPr/>
          <p:nvPr/>
        </p:nvSpPr>
        <p:spPr>
          <a:xfrm>
            <a:off x="5257800" y="5258117"/>
            <a:ext cx="1524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3505200" y="5258117"/>
            <a:ext cx="1524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4114800" y="5258117"/>
            <a:ext cx="1524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4267200" y="5258117"/>
            <a:ext cx="1524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1" name="Rectangle 300"/>
          <p:cNvSpPr/>
          <p:nvPr/>
        </p:nvSpPr>
        <p:spPr>
          <a:xfrm>
            <a:off x="2590800" y="4114800"/>
            <a:ext cx="3505200" cy="21336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But the routing tables at PEs become more complicated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- If Data Center hosts VMs for thousands of VPNs, gateway router has to maintain thousands of VRF tables.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2292" name="TextBox 32"/>
          <p:cNvSpPr txBox="1">
            <a:spLocks noChangeArrowheads="1"/>
          </p:cNvSpPr>
          <p:nvPr/>
        </p:nvSpPr>
        <p:spPr bwMode="auto">
          <a:xfrm>
            <a:off x="2362200" y="5258117"/>
            <a:ext cx="914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VM</a:t>
            </a:r>
          </a:p>
        </p:txBody>
      </p:sp>
      <p:sp>
        <p:nvSpPr>
          <p:cNvPr id="214" name="Cloud 213"/>
          <p:cNvSpPr/>
          <p:nvPr/>
        </p:nvSpPr>
        <p:spPr>
          <a:xfrm>
            <a:off x="2819400" y="1421163"/>
            <a:ext cx="2590800" cy="2057083"/>
          </a:xfrm>
          <a:prstGeom prst="cloud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497364"/>
            <a:ext cx="152400" cy="5397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2295" name="TextBox 157"/>
          <p:cNvSpPr txBox="1">
            <a:spLocks noChangeArrowheads="1"/>
          </p:cNvSpPr>
          <p:nvPr/>
        </p:nvSpPr>
        <p:spPr bwMode="auto">
          <a:xfrm>
            <a:off x="7243763" y="1268764"/>
            <a:ext cx="765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User </a:t>
            </a:r>
          </a:p>
          <a:p>
            <a:pPr algn="ctr"/>
            <a:r>
              <a:rPr lang="en-US" sz="1000"/>
              <a:t>Desktops</a:t>
            </a:r>
          </a:p>
        </p:txBody>
      </p:sp>
      <p:sp>
        <p:nvSpPr>
          <p:cNvPr id="12296" name="TextBox 161"/>
          <p:cNvSpPr txBox="1">
            <a:spLocks noChangeArrowheads="1"/>
          </p:cNvSpPr>
          <p:nvPr/>
        </p:nvSpPr>
        <p:spPr bwMode="auto">
          <a:xfrm>
            <a:off x="5029200" y="2010127"/>
            <a:ext cx="609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VPN Edge Router</a:t>
            </a:r>
          </a:p>
        </p:txBody>
      </p:sp>
      <p:cxnSp>
        <p:nvCxnSpPr>
          <p:cNvPr id="163" name="Straight Connector 162"/>
          <p:cNvCxnSpPr>
            <a:stCxn id="166" idx="3"/>
            <a:endCxn id="12381" idx="3"/>
          </p:cNvCxnSpPr>
          <p:nvPr/>
        </p:nvCxnSpPr>
        <p:spPr>
          <a:xfrm flipH="1" flipV="1">
            <a:off x="5410200" y="1787877"/>
            <a:ext cx="1757363" cy="39528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 rot="10800000">
            <a:off x="7167563" y="2106964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7" name="Rectangle 166"/>
          <p:cNvSpPr/>
          <p:nvPr/>
        </p:nvSpPr>
        <p:spPr>
          <a:xfrm rot="10800000">
            <a:off x="7167563" y="1954564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8" name="Rectangle 167"/>
          <p:cNvSpPr/>
          <p:nvPr/>
        </p:nvSpPr>
        <p:spPr>
          <a:xfrm rot="10800000">
            <a:off x="7167563" y="1802164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9" name="Rectangle 168"/>
          <p:cNvSpPr/>
          <p:nvPr/>
        </p:nvSpPr>
        <p:spPr>
          <a:xfrm rot="10800000">
            <a:off x="7167563" y="1649764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0" name="Rectangle 169"/>
          <p:cNvSpPr/>
          <p:nvPr/>
        </p:nvSpPr>
        <p:spPr>
          <a:xfrm rot="10800000">
            <a:off x="7167563" y="1116364"/>
            <a:ext cx="228600" cy="152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1" name="Straight Connector 170"/>
          <p:cNvCxnSpPr>
            <a:stCxn id="169" idx="2"/>
            <a:endCxn id="170" idx="0"/>
          </p:cNvCxnSpPr>
          <p:nvPr/>
        </p:nvCxnSpPr>
        <p:spPr>
          <a:xfrm rot="10800000">
            <a:off x="7281863" y="1268764"/>
            <a:ext cx="0" cy="381000"/>
          </a:xfrm>
          <a:prstGeom prst="line">
            <a:avLst/>
          </a:prstGeom>
          <a:noFill/>
          <a:ln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>
            <a:stCxn id="12381" idx="3"/>
            <a:endCxn id="167" idx="3"/>
          </p:cNvCxnSpPr>
          <p:nvPr/>
        </p:nvCxnSpPr>
        <p:spPr>
          <a:xfrm>
            <a:off x="5410200" y="1787877"/>
            <a:ext cx="1757363" cy="24288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>
            <a:stCxn id="12381" idx="3"/>
            <a:endCxn id="168" idx="3"/>
          </p:cNvCxnSpPr>
          <p:nvPr/>
        </p:nvCxnSpPr>
        <p:spPr>
          <a:xfrm>
            <a:off x="5410200" y="1787877"/>
            <a:ext cx="1757363" cy="9048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>
            <a:stCxn id="12381" idx="3"/>
            <a:endCxn id="169" idx="3"/>
          </p:cNvCxnSpPr>
          <p:nvPr/>
        </p:nvCxnSpPr>
        <p:spPr>
          <a:xfrm flipV="1">
            <a:off x="5410200" y="1725964"/>
            <a:ext cx="1757363" cy="6191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>
            <a:stCxn id="12381" idx="3"/>
            <a:endCxn id="170" idx="3"/>
          </p:cNvCxnSpPr>
          <p:nvPr/>
        </p:nvCxnSpPr>
        <p:spPr>
          <a:xfrm flipV="1">
            <a:off x="5410200" y="1192564"/>
            <a:ext cx="1757363" cy="59531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7680">
            <a:off x="5108575" y="2626077"/>
            <a:ext cx="152400" cy="5397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2309" name="TextBox 193"/>
          <p:cNvSpPr txBox="1">
            <a:spLocks noChangeArrowheads="1"/>
          </p:cNvSpPr>
          <p:nvPr/>
        </p:nvSpPr>
        <p:spPr bwMode="auto">
          <a:xfrm rot="487680">
            <a:off x="7113588" y="2724502"/>
            <a:ext cx="765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User </a:t>
            </a:r>
          </a:p>
          <a:p>
            <a:pPr algn="ctr"/>
            <a:r>
              <a:rPr lang="en-US" sz="1000"/>
              <a:t>Desktops</a:t>
            </a:r>
          </a:p>
        </p:txBody>
      </p:sp>
      <p:sp>
        <p:nvSpPr>
          <p:cNvPr id="12310" name="TextBox 197"/>
          <p:cNvSpPr txBox="1">
            <a:spLocks noChangeArrowheads="1"/>
          </p:cNvSpPr>
          <p:nvPr/>
        </p:nvSpPr>
        <p:spPr bwMode="auto">
          <a:xfrm rot="487680">
            <a:off x="4805363" y="3134077"/>
            <a:ext cx="609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VPN Edge Router</a:t>
            </a:r>
          </a:p>
        </p:txBody>
      </p:sp>
      <p:cxnSp>
        <p:nvCxnSpPr>
          <p:cNvPr id="203" name="Straight Connector 202"/>
          <p:cNvCxnSpPr>
            <a:stCxn id="204" idx="3"/>
          </p:cNvCxnSpPr>
          <p:nvPr/>
        </p:nvCxnSpPr>
        <p:spPr>
          <a:xfrm flipH="1" flipV="1">
            <a:off x="5259388" y="2907064"/>
            <a:ext cx="1681162" cy="660400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Rectangle 203"/>
          <p:cNvSpPr/>
          <p:nvPr/>
        </p:nvSpPr>
        <p:spPr>
          <a:xfrm rot="11287680">
            <a:off x="6940550" y="3507139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" name="Rectangle 204"/>
          <p:cNvSpPr/>
          <p:nvPr/>
        </p:nvSpPr>
        <p:spPr>
          <a:xfrm rot="11287680">
            <a:off x="6961188" y="3356327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6" name="Rectangle 205"/>
          <p:cNvSpPr/>
          <p:nvPr/>
        </p:nvSpPr>
        <p:spPr>
          <a:xfrm rot="11287680">
            <a:off x="6983413" y="3205514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7" name="Rectangle 206"/>
          <p:cNvSpPr/>
          <p:nvPr/>
        </p:nvSpPr>
        <p:spPr>
          <a:xfrm rot="11287680">
            <a:off x="7004050" y="3054702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8" name="Rectangle 207"/>
          <p:cNvSpPr/>
          <p:nvPr/>
        </p:nvSpPr>
        <p:spPr>
          <a:xfrm rot="11287680">
            <a:off x="7080250" y="2526064"/>
            <a:ext cx="228600" cy="1524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9" name="Straight Connector 208"/>
          <p:cNvCxnSpPr>
            <a:stCxn id="207" idx="2"/>
            <a:endCxn id="208" idx="0"/>
          </p:cNvCxnSpPr>
          <p:nvPr/>
        </p:nvCxnSpPr>
        <p:spPr>
          <a:xfrm rot="11287680">
            <a:off x="7156450" y="2675289"/>
            <a:ext cx="0" cy="381000"/>
          </a:xfrm>
          <a:prstGeom prst="line">
            <a:avLst/>
          </a:prstGeom>
          <a:noFill/>
          <a:ln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>
            <a:endCxn id="205" idx="3"/>
          </p:cNvCxnSpPr>
          <p:nvPr/>
        </p:nvCxnSpPr>
        <p:spPr>
          <a:xfrm>
            <a:off x="5259388" y="2907064"/>
            <a:ext cx="1703387" cy="50958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endCxn id="206" idx="3"/>
          </p:cNvCxnSpPr>
          <p:nvPr/>
        </p:nvCxnSpPr>
        <p:spPr>
          <a:xfrm>
            <a:off x="5259388" y="2907064"/>
            <a:ext cx="1725612" cy="358775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>
            <a:endCxn id="207" idx="3"/>
          </p:cNvCxnSpPr>
          <p:nvPr/>
        </p:nvCxnSpPr>
        <p:spPr>
          <a:xfrm>
            <a:off x="5259388" y="2907064"/>
            <a:ext cx="1746250" cy="207963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>
            <a:endCxn id="208" idx="3"/>
          </p:cNvCxnSpPr>
          <p:nvPr/>
        </p:nvCxnSpPr>
        <p:spPr>
          <a:xfrm flipV="1">
            <a:off x="5259388" y="2586389"/>
            <a:ext cx="1822450" cy="320675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22" name="TextBox 6"/>
          <p:cNvSpPr txBox="1">
            <a:spLocks noChangeArrowheads="1"/>
          </p:cNvSpPr>
          <p:nvPr/>
        </p:nvSpPr>
        <p:spPr bwMode="auto">
          <a:xfrm rot="1073487">
            <a:off x="641350" y="1529117"/>
            <a:ext cx="765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User </a:t>
            </a:r>
          </a:p>
          <a:p>
            <a:pPr algn="ctr"/>
            <a:r>
              <a:rPr lang="en-US" sz="1000"/>
              <a:t>Desktops</a:t>
            </a:r>
          </a:p>
        </p:txBody>
      </p:sp>
      <p:pic>
        <p:nvPicPr>
          <p:cNvPr id="123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73487">
            <a:off x="3067050" y="1618014"/>
            <a:ext cx="182563" cy="533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2324" name="TextBox 15"/>
          <p:cNvSpPr txBox="1">
            <a:spLocks noChangeArrowheads="1"/>
          </p:cNvSpPr>
          <p:nvPr/>
        </p:nvSpPr>
        <p:spPr bwMode="auto">
          <a:xfrm rot="1073487">
            <a:off x="2767013" y="2070452"/>
            <a:ext cx="609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VPN Edge Router</a:t>
            </a:r>
          </a:p>
        </p:txBody>
      </p:sp>
      <p:cxnSp>
        <p:nvCxnSpPr>
          <p:cNvPr id="18" name="Straight Connector 17"/>
          <p:cNvCxnSpPr>
            <a:stCxn id="73" idx="3"/>
            <a:endCxn id="12380" idx="1"/>
          </p:cNvCxnSpPr>
          <p:nvPr/>
        </p:nvCxnSpPr>
        <p:spPr>
          <a:xfrm>
            <a:off x="1670872" y="1167357"/>
            <a:ext cx="1377128" cy="696720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 rot="1073487">
            <a:off x="1447800" y="1056042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" name="Rectangle 74"/>
          <p:cNvSpPr/>
          <p:nvPr/>
        </p:nvSpPr>
        <p:spPr>
          <a:xfrm rot="1073487">
            <a:off x="1400175" y="1202092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" name="Rectangle 75"/>
          <p:cNvSpPr/>
          <p:nvPr/>
        </p:nvSpPr>
        <p:spPr>
          <a:xfrm rot="1073487">
            <a:off x="1354138" y="1346554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" name="Rectangle 76"/>
          <p:cNvSpPr/>
          <p:nvPr/>
        </p:nvSpPr>
        <p:spPr>
          <a:xfrm rot="1073487">
            <a:off x="1306513" y="1492604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" name="Rectangle 77"/>
          <p:cNvSpPr/>
          <p:nvPr/>
        </p:nvSpPr>
        <p:spPr>
          <a:xfrm rot="1073487">
            <a:off x="1143000" y="1999017"/>
            <a:ext cx="228600" cy="1524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0" name="Straight Connector 79"/>
          <p:cNvCxnSpPr>
            <a:stCxn id="77" idx="2"/>
            <a:endCxn id="78" idx="0"/>
          </p:cNvCxnSpPr>
          <p:nvPr/>
        </p:nvCxnSpPr>
        <p:spPr>
          <a:xfrm rot="1073487">
            <a:off x="1339850" y="1630717"/>
            <a:ext cx="0" cy="381000"/>
          </a:xfrm>
          <a:prstGeom prst="line">
            <a:avLst/>
          </a:prstGeom>
          <a:noFill/>
          <a:ln>
            <a:solidFill>
              <a:srgbClr val="00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12380" idx="1"/>
            <a:endCxn id="75" idx="3"/>
          </p:cNvCxnSpPr>
          <p:nvPr/>
        </p:nvCxnSpPr>
        <p:spPr>
          <a:xfrm flipH="1" flipV="1">
            <a:off x="1623247" y="1313407"/>
            <a:ext cx="1424753" cy="550670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12380" idx="1"/>
            <a:endCxn id="76" idx="3"/>
          </p:cNvCxnSpPr>
          <p:nvPr/>
        </p:nvCxnSpPr>
        <p:spPr>
          <a:xfrm flipH="1" flipV="1">
            <a:off x="1577210" y="1457869"/>
            <a:ext cx="1470790" cy="40620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12380" idx="1"/>
            <a:endCxn id="77" idx="3"/>
          </p:cNvCxnSpPr>
          <p:nvPr/>
        </p:nvCxnSpPr>
        <p:spPr>
          <a:xfrm flipH="1" flipV="1">
            <a:off x="1529585" y="1603919"/>
            <a:ext cx="1518415" cy="26015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12380" idx="1"/>
            <a:endCxn id="78" idx="3"/>
          </p:cNvCxnSpPr>
          <p:nvPr/>
        </p:nvCxnSpPr>
        <p:spPr>
          <a:xfrm flipH="1">
            <a:off x="1366072" y="1864077"/>
            <a:ext cx="1681928" cy="246255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36" name="TextBox 136"/>
          <p:cNvSpPr txBox="1">
            <a:spLocks noChangeArrowheads="1"/>
          </p:cNvSpPr>
          <p:nvPr/>
        </p:nvSpPr>
        <p:spPr bwMode="auto">
          <a:xfrm rot="20876864">
            <a:off x="541338" y="3602389"/>
            <a:ext cx="765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User </a:t>
            </a:r>
          </a:p>
          <a:p>
            <a:pPr algn="ctr"/>
            <a:r>
              <a:rPr lang="en-US" sz="1000"/>
              <a:t>Desktops</a:t>
            </a:r>
          </a:p>
        </p:txBody>
      </p:sp>
      <p:pic>
        <p:nvPicPr>
          <p:cNvPr id="1233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6864">
            <a:off x="2851150" y="2761014"/>
            <a:ext cx="182563" cy="533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2338" name="TextBox 140"/>
          <p:cNvSpPr txBox="1">
            <a:spLocks noChangeArrowheads="1"/>
          </p:cNvSpPr>
          <p:nvPr/>
        </p:nvSpPr>
        <p:spPr bwMode="auto">
          <a:xfrm rot="20876864">
            <a:off x="2795588" y="3195989"/>
            <a:ext cx="609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VPN Edge Router</a:t>
            </a:r>
          </a:p>
        </p:txBody>
      </p:sp>
      <p:cxnSp>
        <p:nvCxnSpPr>
          <p:cNvPr id="142" name="Straight Connector 141"/>
          <p:cNvCxnSpPr>
            <a:stCxn id="145" idx="3"/>
            <a:endCxn id="12382" idx="1"/>
          </p:cNvCxnSpPr>
          <p:nvPr/>
        </p:nvCxnSpPr>
        <p:spPr>
          <a:xfrm>
            <a:off x="1204913" y="2992789"/>
            <a:ext cx="1614487" cy="90488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 rot="20876864">
            <a:off x="979488" y="2940402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6" name="Rectangle 145"/>
          <p:cNvSpPr/>
          <p:nvPr/>
        </p:nvSpPr>
        <p:spPr>
          <a:xfrm rot="20876864">
            <a:off x="1011238" y="3088039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7" name="Rectangle 146"/>
          <p:cNvSpPr/>
          <p:nvPr/>
        </p:nvSpPr>
        <p:spPr>
          <a:xfrm rot="20876864">
            <a:off x="1042988" y="3237264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8" name="Rectangle 147"/>
          <p:cNvSpPr/>
          <p:nvPr/>
        </p:nvSpPr>
        <p:spPr>
          <a:xfrm rot="20876864">
            <a:off x="1074738" y="3386489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9" name="Rectangle 148"/>
          <p:cNvSpPr/>
          <p:nvPr/>
        </p:nvSpPr>
        <p:spPr>
          <a:xfrm rot="20876864">
            <a:off x="1185863" y="3908777"/>
            <a:ext cx="228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0" name="Straight Connector 149"/>
          <p:cNvCxnSpPr>
            <a:stCxn id="148" idx="2"/>
            <a:endCxn id="149" idx="0"/>
          </p:cNvCxnSpPr>
          <p:nvPr/>
        </p:nvCxnSpPr>
        <p:spPr>
          <a:xfrm rot="20876864">
            <a:off x="1244600" y="3534127"/>
            <a:ext cx="0" cy="381000"/>
          </a:xfrm>
          <a:prstGeom prst="lin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>
            <a:stCxn id="12382" idx="1"/>
            <a:endCxn id="146" idx="3"/>
          </p:cNvCxnSpPr>
          <p:nvPr/>
        </p:nvCxnSpPr>
        <p:spPr>
          <a:xfrm flipH="1">
            <a:off x="1236663" y="3083277"/>
            <a:ext cx="1582737" cy="57150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stCxn id="12382" idx="1"/>
            <a:endCxn id="147" idx="3"/>
          </p:cNvCxnSpPr>
          <p:nvPr/>
        </p:nvCxnSpPr>
        <p:spPr>
          <a:xfrm flipH="1">
            <a:off x="1268413" y="3083277"/>
            <a:ext cx="1550987" cy="206375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12382" idx="1"/>
            <a:endCxn id="148" idx="3"/>
          </p:cNvCxnSpPr>
          <p:nvPr/>
        </p:nvCxnSpPr>
        <p:spPr>
          <a:xfrm flipH="1">
            <a:off x="1300163" y="3083277"/>
            <a:ext cx="1519237" cy="355600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>
            <a:stCxn id="12382" idx="1"/>
            <a:endCxn id="149" idx="3"/>
          </p:cNvCxnSpPr>
          <p:nvPr/>
        </p:nvCxnSpPr>
        <p:spPr>
          <a:xfrm flipH="1">
            <a:off x="1411288" y="3083277"/>
            <a:ext cx="1408112" cy="877887"/>
          </a:xfrm>
          <a:prstGeom prst="lin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0" name="TextBox 214"/>
          <p:cNvSpPr txBox="1">
            <a:spLocks noChangeArrowheads="1"/>
          </p:cNvSpPr>
          <p:nvPr/>
        </p:nvSpPr>
        <p:spPr bwMode="auto">
          <a:xfrm>
            <a:off x="3581400" y="1878364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IP/MPLS network</a:t>
            </a:r>
          </a:p>
        </p:txBody>
      </p:sp>
      <p:sp>
        <p:nvSpPr>
          <p:cNvPr id="12351" name="TextBox 30"/>
          <p:cNvSpPr txBox="1">
            <a:spLocks noChangeArrowheads="1"/>
          </p:cNvSpPr>
          <p:nvPr/>
        </p:nvSpPr>
        <p:spPr bwMode="auto">
          <a:xfrm>
            <a:off x="3733800" y="3459137"/>
            <a:ext cx="914400" cy="40011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DC VPN </a:t>
            </a:r>
            <a:r>
              <a:rPr lang="en-US" sz="1000" dirty="0"/>
              <a:t>GW Router</a:t>
            </a:r>
          </a:p>
        </p:txBody>
      </p:sp>
      <p:sp>
        <p:nvSpPr>
          <p:cNvPr id="218" name="Rectangle 217"/>
          <p:cNvSpPr/>
          <p:nvPr/>
        </p:nvSpPr>
        <p:spPr>
          <a:xfrm>
            <a:off x="3048000" y="5258117"/>
            <a:ext cx="152400" cy="2286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3200400" y="5258117"/>
            <a:ext cx="152400" cy="2286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3352800" y="5258117"/>
            <a:ext cx="152400" cy="2286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3657600" y="5258117"/>
            <a:ext cx="152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3810000" y="5258117"/>
            <a:ext cx="152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3962400" y="5258117"/>
            <a:ext cx="152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4800600" y="5258117"/>
            <a:ext cx="152400" cy="2286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4953000" y="5258117"/>
            <a:ext cx="152400" cy="2286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5105400" y="5258117"/>
            <a:ext cx="152400" cy="2286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5410200" y="5258117"/>
            <a:ext cx="152400" cy="2286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8" name="Rectangle 297"/>
          <p:cNvSpPr/>
          <p:nvPr/>
        </p:nvSpPr>
        <p:spPr>
          <a:xfrm>
            <a:off x="5562600" y="5258117"/>
            <a:ext cx="152400" cy="2286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00" name="Straight Connector 299"/>
          <p:cNvCxnSpPr>
            <a:stCxn id="292" idx="3"/>
            <a:endCxn id="293" idx="1"/>
          </p:cNvCxnSpPr>
          <p:nvPr/>
        </p:nvCxnSpPr>
        <p:spPr>
          <a:xfrm>
            <a:off x="4419600" y="5372417"/>
            <a:ext cx="381000" cy="0"/>
          </a:xfrm>
          <a:prstGeom prst="line">
            <a:avLst/>
          </a:prstGeom>
          <a:ln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68" name="TextBox 301"/>
          <p:cNvSpPr txBox="1">
            <a:spLocks noChangeArrowheads="1"/>
          </p:cNvSpPr>
          <p:nvPr/>
        </p:nvSpPr>
        <p:spPr bwMode="auto">
          <a:xfrm>
            <a:off x="2590800" y="4191000"/>
            <a:ext cx="1219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Data Center</a:t>
            </a:r>
          </a:p>
        </p:txBody>
      </p:sp>
      <p:cxnSp>
        <p:nvCxnSpPr>
          <p:cNvPr id="304" name="Straight Connector 303"/>
          <p:cNvCxnSpPr/>
          <p:nvPr/>
        </p:nvCxnSpPr>
        <p:spPr>
          <a:xfrm flipH="1">
            <a:off x="3124200" y="4621564"/>
            <a:ext cx="990600" cy="381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>
            <a:off x="4114800" y="4621564"/>
            <a:ext cx="1524000" cy="381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12351" idx="2"/>
          </p:cNvCxnSpPr>
          <p:nvPr/>
        </p:nvCxnSpPr>
        <p:spPr>
          <a:xfrm flipH="1">
            <a:off x="4114800" y="3859247"/>
            <a:ext cx="76200" cy="78895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Left Brace 127"/>
          <p:cNvSpPr/>
          <p:nvPr/>
        </p:nvSpPr>
        <p:spPr>
          <a:xfrm rot="16200000">
            <a:off x="3086100" y="5448617"/>
            <a:ext cx="381000" cy="4572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73" name="TextBox 128"/>
          <p:cNvSpPr txBox="1">
            <a:spLocks noChangeArrowheads="1"/>
          </p:cNvSpPr>
          <p:nvPr/>
        </p:nvSpPr>
        <p:spPr bwMode="auto">
          <a:xfrm>
            <a:off x="2667000" y="5791517"/>
            <a:ext cx="9144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b="1" dirty="0" smtClean="0"/>
              <a:t>?.1.200.x</a:t>
            </a:r>
            <a:endParaRPr lang="en-US" sz="900" b="1" dirty="0"/>
          </a:p>
        </p:txBody>
      </p:sp>
      <p:sp>
        <p:nvSpPr>
          <p:cNvPr id="12374" name="TextBox 129"/>
          <p:cNvSpPr txBox="1">
            <a:spLocks noChangeArrowheads="1"/>
          </p:cNvSpPr>
          <p:nvPr/>
        </p:nvSpPr>
        <p:spPr bwMode="auto">
          <a:xfrm>
            <a:off x="3581400" y="5791517"/>
            <a:ext cx="8382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b="1" dirty="0" smtClean="0"/>
              <a:t>?.2.40.x</a:t>
            </a:r>
            <a:endParaRPr lang="en-US" sz="900" b="1" dirty="0"/>
          </a:p>
        </p:txBody>
      </p:sp>
      <p:sp>
        <p:nvSpPr>
          <p:cNvPr id="131" name="Left Brace 130"/>
          <p:cNvSpPr/>
          <p:nvPr/>
        </p:nvSpPr>
        <p:spPr>
          <a:xfrm rot="16200000">
            <a:off x="3695700" y="5448617"/>
            <a:ext cx="381000" cy="4572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76" name="TextBox 131"/>
          <p:cNvSpPr txBox="1">
            <a:spLocks noChangeArrowheads="1"/>
          </p:cNvSpPr>
          <p:nvPr/>
        </p:nvSpPr>
        <p:spPr bwMode="auto">
          <a:xfrm>
            <a:off x="4419600" y="5791200"/>
            <a:ext cx="9144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b="1" dirty="0" smtClean="0"/>
              <a:t>?.3.20.x</a:t>
            </a:r>
            <a:endParaRPr lang="en-US" sz="900" b="1" dirty="0"/>
          </a:p>
        </p:txBody>
      </p:sp>
      <p:sp>
        <p:nvSpPr>
          <p:cNvPr id="133" name="Left Brace 132"/>
          <p:cNvSpPr/>
          <p:nvPr/>
        </p:nvSpPr>
        <p:spPr>
          <a:xfrm rot="16200000">
            <a:off x="4838700" y="5448617"/>
            <a:ext cx="381000" cy="4572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4" name="Left Brace 133"/>
          <p:cNvSpPr/>
          <p:nvPr/>
        </p:nvSpPr>
        <p:spPr>
          <a:xfrm rot="16200000">
            <a:off x="5448300" y="5448617"/>
            <a:ext cx="381000" cy="4572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79" name="TextBox 154"/>
          <p:cNvSpPr txBox="1">
            <a:spLocks noChangeArrowheads="1"/>
          </p:cNvSpPr>
          <p:nvPr/>
        </p:nvSpPr>
        <p:spPr bwMode="auto">
          <a:xfrm>
            <a:off x="5257800" y="5791516"/>
            <a:ext cx="9906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b="1" dirty="0" smtClean="0"/>
              <a:t>?.4.100.x</a:t>
            </a:r>
            <a:endParaRPr lang="en-US" sz="900" b="1" dirty="0"/>
          </a:p>
        </p:txBody>
      </p:sp>
      <p:sp>
        <p:nvSpPr>
          <p:cNvPr id="12380" name="TextBox 163"/>
          <p:cNvSpPr txBox="1">
            <a:spLocks noChangeArrowheads="1"/>
          </p:cNvSpPr>
          <p:nvPr/>
        </p:nvSpPr>
        <p:spPr bwMode="auto">
          <a:xfrm>
            <a:off x="3048000" y="1725964"/>
            <a:ext cx="15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381" name="TextBox 183"/>
          <p:cNvSpPr txBox="1">
            <a:spLocks noChangeArrowheads="1"/>
          </p:cNvSpPr>
          <p:nvPr/>
        </p:nvSpPr>
        <p:spPr bwMode="auto">
          <a:xfrm>
            <a:off x="5257800" y="1649764"/>
            <a:ext cx="15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2382" name="TextBox 184"/>
          <p:cNvSpPr txBox="1">
            <a:spLocks noChangeArrowheads="1"/>
          </p:cNvSpPr>
          <p:nvPr/>
        </p:nvSpPr>
        <p:spPr bwMode="auto">
          <a:xfrm>
            <a:off x="2819400" y="2945164"/>
            <a:ext cx="22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2383" name="TextBox 185"/>
          <p:cNvSpPr txBox="1">
            <a:spLocks noChangeArrowheads="1"/>
          </p:cNvSpPr>
          <p:nvPr/>
        </p:nvSpPr>
        <p:spPr bwMode="auto">
          <a:xfrm>
            <a:off x="5029200" y="2792764"/>
            <a:ext cx="15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87" name="Left Brace 186"/>
          <p:cNvSpPr/>
          <p:nvPr/>
        </p:nvSpPr>
        <p:spPr>
          <a:xfrm rot="981180">
            <a:off x="836613" y="944917"/>
            <a:ext cx="381000" cy="11430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85" name="TextBox 187"/>
          <p:cNvSpPr txBox="1">
            <a:spLocks noChangeArrowheads="1"/>
          </p:cNvSpPr>
          <p:nvPr/>
        </p:nvSpPr>
        <p:spPr bwMode="auto">
          <a:xfrm rot="759694">
            <a:off x="179388" y="1290992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10.1.x</a:t>
            </a:r>
          </a:p>
        </p:txBody>
      </p:sp>
      <p:sp>
        <p:nvSpPr>
          <p:cNvPr id="190" name="Left Brace 189"/>
          <p:cNvSpPr/>
          <p:nvPr/>
        </p:nvSpPr>
        <p:spPr>
          <a:xfrm rot="10800000">
            <a:off x="7620000" y="1116364"/>
            <a:ext cx="381000" cy="11430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87" name="TextBox 190"/>
          <p:cNvSpPr txBox="1">
            <a:spLocks noChangeArrowheads="1"/>
          </p:cNvSpPr>
          <p:nvPr/>
        </p:nvSpPr>
        <p:spPr bwMode="auto">
          <a:xfrm rot="175128">
            <a:off x="7896225" y="1535871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100.3.x</a:t>
            </a:r>
            <a:endParaRPr lang="en-US" dirty="0"/>
          </a:p>
        </p:txBody>
      </p:sp>
      <p:sp>
        <p:nvSpPr>
          <p:cNvPr id="192" name="Left Brace 191"/>
          <p:cNvSpPr/>
          <p:nvPr/>
        </p:nvSpPr>
        <p:spPr>
          <a:xfrm rot="11503389">
            <a:off x="7351713" y="2613377"/>
            <a:ext cx="381000" cy="11430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89" name="TextBox 199"/>
          <p:cNvSpPr txBox="1">
            <a:spLocks noChangeArrowheads="1"/>
          </p:cNvSpPr>
          <p:nvPr/>
        </p:nvSpPr>
        <p:spPr bwMode="auto">
          <a:xfrm rot="175128">
            <a:off x="7629525" y="3132102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200.4.x</a:t>
            </a:r>
            <a:endParaRPr lang="en-US" dirty="0"/>
          </a:p>
        </p:txBody>
      </p:sp>
      <p:sp>
        <p:nvSpPr>
          <p:cNvPr id="216" name="Left Brace 215"/>
          <p:cNvSpPr/>
          <p:nvPr/>
        </p:nvSpPr>
        <p:spPr>
          <a:xfrm rot="20638463">
            <a:off x="687388" y="3051527"/>
            <a:ext cx="381000" cy="1143000"/>
          </a:xfrm>
          <a:prstGeom prst="leftBrace">
            <a:avLst>
              <a:gd name="adj1" fmla="val 8333"/>
              <a:gd name="adj2" fmla="val 52857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91" name="TextBox 216"/>
          <p:cNvSpPr txBox="1">
            <a:spLocks noChangeArrowheads="1"/>
          </p:cNvSpPr>
          <p:nvPr/>
        </p:nvSpPr>
        <p:spPr bwMode="auto">
          <a:xfrm>
            <a:off x="33338" y="3530952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0.2.x</a:t>
            </a:r>
            <a:endParaRPr lang="en-US" dirty="0"/>
          </a:p>
        </p:txBody>
      </p:sp>
      <p:cxnSp>
        <p:nvCxnSpPr>
          <p:cNvPr id="233" name="Straight Arrow Connector 232"/>
          <p:cNvCxnSpPr>
            <a:endCxn id="12351" idx="3"/>
          </p:cNvCxnSpPr>
          <p:nvPr/>
        </p:nvCxnSpPr>
        <p:spPr>
          <a:xfrm flipH="1" flipV="1">
            <a:off x="4648200" y="3659192"/>
            <a:ext cx="2133600" cy="379408"/>
          </a:xfrm>
          <a:prstGeom prst="straightConnector1">
            <a:avLst/>
          </a:prstGeom>
          <a:ln w="57150">
            <a:solidFill>
              <a:srgbClr val="FF7C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0" name="Table 229"/>
          <p:cNvGraphicFramePr>
            <a:graphicFrameLocks noGrp="1"/>
          </p:cNvGraphicFramePr>
          <p:nvPr/>
        </p:nvGraphicFramePr>
        <p:xfrm>
          <a:off x="304800" y="4267200"/>
          <a:ext cx="1828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241212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B0F0"/>
                          </a:solidFill>
                        </a:rPr>
                        <a:t>IP</a:t>
                      </a:r>
                      <a:r>
                        <a:rPr lang="en-US" sz="1000" baseline="0" dirty="0" smtClean="0">
                          <a:solidFill>
                            <a:srgbClr val="00B0F0"/>
                          </a:solidFill>
                        </a:rPr>
                        <a:t> Address</a:t>
                      </a:r>
                      <a:endParaRPr lang="en-US" sz="10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Next Hop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10.1.200.x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</a:t>
                      </a:r>
                      <a:r>
                        <a:rPr lang="en-US" sz="1000" baseline="0" dirty="0" smtClean="0"/>
                        <a:t>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10.4.100.x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34" name="Straight Arrow Connector 233"/>
          <p:cNvCxnSpPr>
            <a:endCxn id="12310" idx="0"/>
          </p:cNvCxnSpPr>
          <p:nvPr/>
        </p:nvCxnSpPr>
        <p:spPr>
          <a:xfrm flipV="1">
            <a:off x="1524000" y="3136860"/>
            <a:ext cx="3625329" cy="1130340"/>
          </a:xfrm>
          <a:prstGeom prst="straightConnector1">
            <a:avLst/>
          </a:prstGeom>
          <a:ln w="12700">
            <a:solidFill>
              <a:srgbClr val="FF7C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/>
          <p:cNvCxnSpPr>
            <a:endCxn id="12296" idx="0"/>
          </p:cNvCxnSpPr>
          <p:nvPr/>
        </p:nvCxnSpPr>
        <p:spPr>
          <a:xfrm flipV="1">
            <a:off x="1447800" y="2010127"/>
            <a:ext cx="3886200" cy="2257073"/>
          </a:xfrm>
          <a:prstGeom prst="straightConnector1">
            <a:avLst/>
          </a:prstGeom>
          <a:ln w="12700">
            <a:solidFill>
              <a:srgbClr val="FF7C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/>
          <p:cNvCxnSpPr>
            <a:endCxn id="12382" idx="3"/>
          </p:cNvCxnSpPr>
          <p:nvPr/>
        </p:nvCxnSpPr>
        <p:spPr>
          <a:xfrm flipV="1">
            <a:off x="1371600" y="3083277"/>
            <a:ext cx="1676400" cy="1183923"/>
          </a:xfrm>
          <a:prstGeom prst="straightConnector1">
            <a:avLst/>
          </a:prstGeom>
          <a:ln w="12700">
            <a:solidFill>
              <a:srgbClr val="FF7C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29" name="Date Placeholder 11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8C6233-C9F7-4342-A5BF-6C2D47CA45CA}" type="datetime1">
              <a:rPr lang="en-US" altLang="zh-CN"/>
              <a:pPr/>
              <a:t>7/28/2011</a:t>
            </a:fld>
            <a:endParaRPr lang="en-US" altLang="zh-CN"/>
          </a:p>
        </p:txBody>
      </p:sp>
      <p:sp>
        <p:nvSpPr>
          <p:cNvPr id="12430" name="Slide Number Placeholder 113"/>
          <p:cNvSpPr>
            <a:spLocks noGrp="1"/>
          </p:cNvSpPr>
          <p:nvPr>
            <p:ph type="sldNum" sz="quarter" idx="12"/>
          </p:nvPr>
        </p:nvSpPr>
        <p:spPr>
          <a:xfrm>
            <a:off x="6553200" y="60960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8C1A71D-FAB1-4EF9-9FFE-E2DD4F4039DA}" type="slidenum">
              <a:rPr lang="zh-CN" altLang="en-US" smtClean="0"/>
              <a:pPr/>
              <a:t>7</a:t>
            </a:fld>
            <a:endParaRPr lang="en-US" altLang="zh-CN" smtClean="0"/>
          </a:p>
        </p:txBody>
      </p:sp>
      <p:sp>
        <p:nvSpPr>
          <p:cNvPr id="112" name="Rectangle 111"/>
          <p:cNvSpPr/>
          <p:nvPr/>
        </p:nvSpPr>
        <p:spPr>
          <a:xfrm>
            <a:off x="5715000" y="5257800"/>
            <a:ext cx="152400" cy="22860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121" name="Table 120"/>
          <p:cNvGraphicFramePr>
            <a:graphicFrameLocks noGrp="1"/>
          </p:cNvGraphicFramePr>
          <p:nvPr/>
        </p:nvGraphicFramePr>
        <p:xfrm>
          <a:off x="6324600" y="3810000"/>
          <a:ext cx="1828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241212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B0F0"/>
                          </a:solidFill>
                        </a:rPr>
                        <a:t>IP</a:t>
                      </a:r>
                      <a:r>
                        <a:rPr lang="en-US" sz="1000" baseline="0" dirty="0" smtClean="0">
                          <a:solidFill>
                            <a:srgbClr val="00B0F0"/>
                          </a:solidFill>
                        </a:rPr>
                        <a:t> Address</a:t>
                      </a:r>
                      <a:endParaRPr lang="en-US" sz="10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Next Hop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10.1.200.x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</a:t>
                      </a:r>
                      <a:r>
                        <a:rPr lang="en-US" sz="1000" baseline="0" dirty="0" smtClean="0"/>
                        <a:t>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10.4.100.x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3" name="Table 122"/>
          <p:cNvGraphicFramePr>
            <a:graphicFrameLocks noGrp="1"/>
          </p:cNvGraphicFramePr>
          <p:nvPr/>
        </p:nvGraphicFramePr>
        <p:xfrm>
          <a:off x="6477000" y="3962400"/>
          <a:ext cx="1828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241212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B0F0"/>
                          </a:solidFill>
                        </a:rPr>
                        <a:t>IP</a:t>
                      </a:r>
                      <a:r>
                        <a:rPr lang="en-US" sz="1000" baseline="0" dirty="0" smtClean="0">
                          <a:solidFill>
                            <a:srgbClr val="00B0F0"/>
                          </a:solidFill>
                        </a:rPr>
                        <a:t> Address</a:t>
                      </a:r>
                      <a:endParaRPr lang="en-US" sz="10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Next Hop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10.1.200.x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</a:t>
                      </a:r>
                      <a:r>
                        <a:rPr lang="en-US" sz="1000" baseline="0" dirty="0" smtClean="0"/>
                        <a:t>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10.4.100.x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4" name="Table 123"/>
          <p:cNvGraphicFramePr>
            <a:graphicFrameLocks noGrp="1"/>
          </p:cNvGraphicFramePr>
          <p:nvPr/>
        </p:nvGraphicFramePr>
        <p:xfrm>
          <a:off x="6629400" y="4114800"/>
          <a:ext cx="1828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241212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B0F0"/>
                          </a:solidFill>
                        </a:rPr>
                        <a:t>IP</a:t>
                      </a:r>
                      <a:r>
                        <a:rPr lang="en-US" sz="1000" baseline="0" dirty="0" smtClean="0">
                          <a:solidFill>
                            <a:srgbClr val="00B0F0"/>
                          </a:solidFill>
                        </a:rPr>
                        <a:t> Address</a:t>
                      </a:r>
                      <a:endParaRPr lang="en-US" sz="10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Next Hop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10.1.200.x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</a:t>
                      </a:r>
                      <a:r>
                        <a:rPr lang="en-US" sz="1000" baseline="0" dirty="0" smtClean="0"/>
                        <a:t>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10.4.100.x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5" name="Table 124"/>
          <p:cNvGraphicFramePr>
            <a:graphicFrameLocks noGrp="1"/>
          </p:cNvGraphicFramePr>
          <p:nvPr/>
        </p:nvGraphicFramePr>
        <p:xfrm>
          <a:off x="6781800" y="4267200"/>
          <a:ext cx="1828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241212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B0F0"/>
                          </a:solidFill>
                        </a:rPr>
                        <a:t>IP</a:t>
                      </a:r>
                      <a:r>
                        <a:rPr lang="en-US" sz="1000" baseline="0" dirty="0" smtClean="0">
                          <a:solidFill>
                            <a:srgbClr val="00B0F0"/>
                          </a:solidFill>
                        </a:rPr>
                        <a:t> Address</a:t>
                      </a:r>
                      <a:endParaRPr lang="en-US" sz="10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Next Hop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10.1.200.x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</a:t>
                      </a:r>
                      <a:r>
                        <a:rPr lang="en-US" sz="1000" baseline="0" dirty="0" smtClean="0"/>
                        <a:t>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10.4.100.x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6" name="Table 125"/>
          <p:cNvGraphicFramePr>
            <a:graphicFrameLocks noGrp="1"/>
          </p:cNvGraphicFramePr>
          <p:nvPr/>
        </p:nvGraphicFramePr>
        <p:xfrm>
          <a:off x="6934200" y="4419600"/>
          <a:ext cx="1828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241212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B0F0"/>
                          </a:solidFill>
                        </a:rPr>
                        <a:t>IP</a:t>
                      </a:r>
                      <a:r>
                        <a:rPr lang="en-US" sz="1000" baseline="0" dirty="0" smtClean="0">
                          <a:solidFill>
                            <a:srgbClr val="00B0F0"/>
                          </a:solidFill>
                        </a:rPr>
                        <a:t> Address</a:t>
                      </a:r>
                      <a:endParaRPr lang="en-US" sz="10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Next Hop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10.1.200.x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</a:t>
                      </a:r>
                      <a:r>
                        <a:rPr lang="en-US" sz="1000" baseline="0" dirty="0" smtClean="0"/>
                        <a:t>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10.4.100.x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7" name="Table 126"/>
          <p:cNvGraphicFramePr>
            <a:graphicFrameLocks noGrp="1"/>
          </p:cNvGraphicFramePr>
          <p:nvPr/>
        </p:nvGraphicFramePr>
        <p:xfrm>
          <a:off x="7086600" y="4572000"/>
          <a:ext cx="1828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241212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B0F0"/>
                          </a:solidFill>
                        </a:rPr>
                        <a:t>IP</a:t>
                      </a:r>
                      <a:r>
                        <a:rPr lang="en-US" sz="1000" baseline="0" dirty="0" smtClean="0">
                          <a:solidFill>
                            <a:srgbClr val="00B0F0"/>
                          </a:solidFill>
                        </a:rPr>
                        <a:t> Address</a:t>
                      </a:r>
                      <a:endParaRPr lang="en-US" sz="10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Next Hop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10.1.200.x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</a:t>
                      </a:r>
                      <a:r>
                        <a:rPr lang="en-US" sz="1000" baseline="0" dirty="0" smtClean="0"/>
                        <a:t>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10.4.100.x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9" name="Table 128"/>
          <p:cNvGraphicFramePr>
            <a:graphicFrameLocks noGrp="1"/>
          </p:cNvGraphicFramePr>
          <p:nvPr/>
        </p:nvGraphicFramePr>
        <p:xfrm>
          <a:off x="7239000" y="4724400"/>
          <a:ext cx="1828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241212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B0F0"/>
                          </a:solidFill>
                        </a:rPr>
                        <a:t>IP</a:t>
                      </a:r>
                      <a:r>
                        <a:rPr lang="en-US" sz="1000" baseline="0" dirty="0" smtClean="0">
                          <a:solidFill>
                            <a:srgbClr val="00B0F0"/>
                          </a:solidFill>
                        </a:rPr>
                        <a:t> Address</a:t>
                      </a:r>
                      <a:endParaRPr lang="en-US" sz="10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Next Hop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10.1.200.x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</a:t>
                      </a:r>
                      <a:r>
                        <a:rPr lang="en-US" sz="1000" baseline="0" dirty="0" smtClean="0"/>
                        <a:t>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10.1.x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10.2.x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10.3.20.x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10.3.x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10.4.100.x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DC VPN GW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10.4.x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VPN ER 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2" name="Straight Connector 131"/>
          <p:cNvCxnSpPr/>
          <p:nvPr/>
        </p:nvCxnSpPr>
        <p:spPr bwMode="auto">
          <a:xfrm flipH="1" flipV="1">
            <a:off x="6248400" y="3505200"/>
            <a:ext cx="228600" cy="304800"/>
          </a:xfrm>
          <a:prstGeom prst="line">
            <a:avLst/>
          </a:prstGeom>
          <a:noFill/>
          <a:ln>
            <a:solidFill>
              <a:schemeClr val="tx1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6" name="TextBox 135"/>
          <p:cNvSpPr txBox="1"/>
          <p:nvPr/>
        </p:nvSpPr>
        <p:spPr>
          <a:xfrm>
            <a:off x="5181600" y="3429000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The DC GW Router has to keep 1000’s of VRFs</a:t>
            </a:r>
            <a:endParaRPr lang="en-US" sz="105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 Conflict:</a:t>
            </a:r>
          </a:p>
          <a:p>
            <a:pPr lvl="1"/>
            <a:r>
              <a:rPr lang="en-US" dirty="0" smtClean="0"/>
              <a:t>Addresses used by different VPN clients clash </a:t>
            </a:r>
          </a:p>
          <a:p>
            <a:pPr lvl="1"/>
            <a:r>
              <a:rPr lang="en-US" dirty="0" smtClean="0"/>
              <a:t>Clients require their own IP Addresses in Data Center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3ED3EB-BAAF-44C1-9888-E923385B8C55}" type="datetime1">
              <a:rPr lang="en-US" altLang="zh-CN" smtClean="0"/>
              <a:pPr>
                <a:defRPr/>
              </a:pPr>
              <a:t>7/28/2011</a:t>
            </a:fld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BB7A3-64EF-48AF-80B0-F53D642BCD43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b="1" dirty="0" smtClean="0"/>
              <a:t>Address conflict in L3VDCS</a:t>
            </a:r>
            <a:endParaRPr lang="en-US" sz="3600" dirty="0" smtClean="0"/>
          </a:p>
        </p:txBody>
      </p:sp>
      <p:sp>
        <p:nvSpPr>
          <p:cNvPr id="214" name="Cloud 213"/>
          <p:cNvSpPr/>
          <p:nvPr/>
        </p:nvSpPr>
        <p:spPr>
          <a:xfrm>
            <a:off x="2971800" y="1905000"/>
            <a:ext cx="2590800" cy="1981200"/>
          </a:xfrm>
          <a:prstGeom prst="cloud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981200"/>
            <a:ext cx="1524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5" name="TextBox 157"/>
          <p:cNvSpPr txBox="1">
            <a:spLocks noChangeArrowheads="1"/>
          </p:cNvSpPr>
          <p:nvPr/>
        </p:nvSpPr>
        <p:spPr bwMode="auto">
          <a:xfrm>
            <a:off x="7396163" y="1752600"/>
            <a:ext cx="868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User </a:t>
            </a:r>
          </a:p>
          <a:p>
            <a:pPr algn="ctr"/>
            <a:r>
              <a:rPr lang="en-US" sz="1000"/>
              <a:t>Desktops</a:t>
            </a:r>
          </a:p>
        </p:txBody>
      </p:sp>
      <p:sp>
        <p:nvSpPr>
          <p:cNvPr id="10246" name="TextBox 158"/>
          <p:cNvSpPr txBox="1">
            <a:spLocks noChangeArrowheads="1"/>
          </p:cNvSpPr>
          <p:nvPr/>
        </p:nvSpPr>
        <p:spPr bwMode="auto">
          <a:xfrm>
            <a:off x="6024563" y="251460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LAN </a:t>
            </a:r>
          </a:p>
          <a:p>
            <a:pPr algn="ctr"/>
            <a:r>
              <a:rPr lang="en-US" sz="1000"/>
              <a:t>Switch</a:t>
            </a:r>
          </a:p>
        </p:txBody>
      </p:sp>
      <p:pic>
        <p:nvPicPr>
          <p:cNvPr id="102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992313"/>
            <a:ext cx="1825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8" name="TextBox 160"/>
          <p:cNvSpPr txBox="1">
            <a:spLocks noChangeArrowheads="1"/>
          </p:cNvSpPr>
          <p:nvPr/>
        </p:nvSpPr>
        <p:spPr bwMode="auto">
          <a:xfrm>
            <a:off x="5638800" y="2559050"/>
            <a:ext cx="538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CE </a:t>
            </a:r>
          </a:p>
          <a:p>
            <a:pPr algn="ctr"/>
            <a:r>
              <a:rPr lang="en-US" sz="1000"/>
              <a:t>Router</a:t>
            </a:r>
          </a:p>
        </p:txBody>
      </p:sp>
      <p:sp>
        <p:nvSpPr>
          <p:cNvPr id="10249" name="TextBox 161"/>
          <p:cNvSpPr txBox="1">
            <a:spLocks noChangeArrowheads="1"/>
          </p:cNvSpPr>
          <p:nvPr/>
        </p:nvSpPr>
        <p:spPr bwMode="auto">
          <a:xfrm>
            <a:off x="5181600" y="2493963"/>
            <a:ext cx="609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VPN Edge Router</a:t>
            </a:r>
          </a:p>
        </p:txBody>
      </p:sp>
      <p:cxnSp>
        <p:nvCxnSpPr>
          <p:cNvPr id="165" name="Straight Connector 164"/>
          <p:cNvCxnSpPr>
            <a:stCxn id="0" idx="3"/>
            <a:endCxn id="0" idx="1"/>
          </p:cNvCxnSpPr>
          <p:nvPr/>
        </p:nvCxnSpPr>
        <p:spPr>
          <a:xfrm>
            <a:off x="5562600" y="2251075"/>
            <a:ext cx="152400" cy="7938"/>
          </a:xfrm>
          <a:prstGeom prst="line">
            <a:avLst/>
          </a:prstGeom>
          <a:ln>
            <a:solidFill>
              <a:schemeClr val="accent4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86"/>
          <p:cNvGrpSpPr/>
          <p:nvPr/>
        </p:nvGrpSpPr>
        <p:grpSpPr>
          <a:xfrm rot="10800000">
            <a:off x="6330043" y="1600200"/>
            <a:ext cx="1219200" cy="1143000"/>
            <a:chOff x="6236325" y="1295400"/>
            <a:chExt cx="1219200" cy="1143000"/>
          </a:xfrm>
          <a:noFill/>
        </p:grpSpPr>
        <p:pic>
          <p:nvPicPr>
            <p:cNvPr id="15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6725" y="1491990"/>
              <a:ext cx="188800" cy="544286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63" name="Straight Connector 162"/>
            <p:cNvCxnSpPr>
              <a:stCxn id="166" idx="3"/>
              <a:endCxn id="156" idx="1"/>
            </p:cNvCxnSpPr>
            <p:nvPr/>
          </p:nvCxnSpPr>
          <p:spPr>
            <a:xfrm>
              <a:off x="6464925" y="1371600"/>
              <a:ext cx="801800" cy="392533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ectangle 165"/>
            <p:cNvSpPr/>
            <p:nvPr/>
          </p:nvSpPr>
          <p:spPr>
            <a:xfrm>
              <a:off x="6236325" y="12954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6236325" y="14478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6236325" y="16002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6236325" y="17526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6236325" y="22860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71" name="Straight Connector 170"/>
            <p:cNvCxnSpPr>
              <a:stCxn id="169" idx="2"/>
              <a:endCxn id="170" idx="0"/>
            </p:cNvCxnSpPr>
            <p:nvPr/>
          </p:nvCxnSpPr>
          <p:spPr>
            <a:xfrm>
              <a:off x="6350625" y="1905000"/>
              <a:ext cx="0" cy="381000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>
              <a:stCxn id="156" idx="1"/>
              <a:endCxn id="167" idx="3"/>
            </p:cNvCxnSpPr>
            <p:nvPr/>
          </p:nvCxnSpPr>
          <p:spPr>
            <a:xfrm flipH="1" flipV="1">
              <a:off x="6464925" y="1524000"/>
              <a:ext cx="801800" cy="240133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>
              <a:stCxn id="156" idx="1"/>
              <a:endCxn id="168" idx="3"/>
            </p:cNvCxnSpPr>
            <p:nvPr/>
          </p:nvCxnSpPr>
          <p:spPr>
            <a:xfrm flipH="1" flipV="1">
              <a:off x="6464925" y="1676400"/>
              <a:ext cx="801800" cy="87733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>
              <a:stCxn id="156" idx="1"/>
              <a:endCxn id="169" idx="3"/>
            </p:cNvCxnSpPr>
            <p:nvPr/>
          </p:nvCxnSpPr>
          <p:spPr>
            <a:xfrm flipH="1">
              <a:off x="6464925" y="1764133"/>
              <a:ext cx="801800" cy="64667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>
              <a:stCxn id="156" idx="1"/>
              <a:endCxn id="170" idx="3"/>
            </p:cNvCxnSpPr>
            <p:nvPr/>
          </p:nvCxnSpPr>
          <p:spPr>
            <a:xfrm flipH="1">
              <a:off x="6464925" y="1764133"/>
              <a:ext cx="801800" cy="598067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9" name="Straight Connector 188"/>
          <p:cNvCxnSpPr>
            <a:stCxn id="0" idx="3"/>
            <a:endCxn id="156" idx="3"/>
          </p:cNvCxnSpPr>
          <p:nvPr/>
        </p:nvCxnSpPr>
        <p:spPr>
          <a:xfrm>
            <a:off x="5897563" y="2259013"/>
            <a:ext cx="431800" cy="15875"/>
          </a:xfrm>
          <a:prstGeom prst="line">
            <a:avLst/>
          </a:prstGeom>
          <a:ln>
            <a:solidFill>
              <a:schemeClr val="accent4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91"/>
          <p:cNvGrpSpPr/>
          <p:nvPr/>
        </p:nvGrpSpPr>
        <p:grpSpPr>
          <a:xfrm rot="487680">
            <a:off x="5009515" y="2895600"/>
            <a:ext cx="2980305" cy="1447800"/>
            <a:chOff x="5328557" y="1143000"/>
            <a:chExt cx="2980305" cy="1447800"/>
          </a:xfrm>
          <a:noFill/>
        </p:grpSpPr>
        <p:pic>
          <p:nvPicPr>
            <p:cNvPr id="19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7157" y="1524000"/>
              <a:ext cx="152400" cy="539525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4" name="TextBox 193"/>
            <p:cNvSpPr txBox="1"/>
            <p:nvPr/>
          </p:nvSpPr>
          <p:spPr>
            <a:xfrm>
              <a:off x="7543800" y="1295400"/>
              <a:ext cx="765062" cy="40011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User </a:t>
              </a:r>
            </a:p>
            <a:p>
              <a:pPr algn="ctr">
                <a:defRPr/>
              </a:pPr>
              <a:r>
                <a:rPr lang="en-US" sz="1000" dirty="0"/>
                <a:t>Desktops</a:t>
              </a: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6172200" y="2057400"/>
              <a:ext cx="838200" cy="40011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LAN </a:t>
              </a:r>
            </a:p>
            <a:p>
              <a:pPr algn="ctr">
                <a:defRPr/>
              </a:pPr>
              <a:r>
                <a:rPr lang="en-US" sz="1000" dirty="0"/>
                <a:t>Switch</a:t>
              </a:r>
            </a:p>
          </p:txBody>
        </p:sp>
        <p:pic>
          <p:nvPicPr>
            <p:cNvPr id="19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1957" y="1534889"/>
              <a:ext cx="183356" cy="533399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7" name="TextBox 196"/>
            <p:cNvSpPr txBox="1"/>
            <p:nvPr/>
          </p:nvSpPr>
          <p:spPr>
            <a:xfrm>
              <a:off x="5785757" y="2101588"/>
              <a:ext cx="538843" cy="40011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CE </a:t>
              </a:r>
            </a:p>
            <a:p>
              <a:pPr algn="ctr">
                <a:defRPr/>
              </a:pPr>
              <a:r>
                <a:rPr lang="en-US" sz="1000" dirty="0"/>
                <a:t>Router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5328557" y="2036802"/>
              <a:ext cx="609600" cy="553998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VPN Edge Router</a:t>
              </a:r>
            </a:p>
          </p:txBody>
        </p:sp>
        <p:cxnSp>
          <p:nvCxnSpPr>
            <p:cNvPr id="199" name="Straight Connector 198"/>
            <p:cNvCxnSpPr>
              <a:stCxn id="193" idx="3"/>
              <a:endCxn id="196" idx="1"/>
            </p:cNvCxnSpPr>
            <p:nvPr/>
          </p:nvCxnSpPr>
          <p:spPr>
            <a:xfrm>
              <a:off x="5709557" y="1793763"/>
              <a:ext cx="152400" cy="7826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186"/>
            <p:cNvGrpSpPr/>
            <p:nvPr/>
          </p:nvGrpSpPr>
          <p:grpSpPr>
            <a:xfrm rot="10800000">
              <a:off x="6477000" y="1143000"/>
              <a:ext cx="1219200" cy="1143000"/>
              <a:chOff x="6236325" y="1295400"/>
              <a:chExt cx="1219200" cy="1143000"/>
            </a:xfrm>
            <a:grpFill/>
          </p:grpSpPr>
          <p:pic>
            <p:nvPicPr>
              <p:cNvPr id="202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6725" y="1491990"/>
                <a:ext cx="188800" cy="544286"/>
              </a:xfrm>
              <a:prstGeom prst="rect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03" name="Straight Connector 202"/>
              <p:cNvCxnSpPr>
                <a:stCxn id="204" idx="3"/>
                <a:endCxn id="202" idx="1"/>
              </p:cNvCxnSpPr>
              <p:nvPr/>
            </p:nvCxnSpPr>
            <p:spPr>
              <a:xfrm>
                <a:off x="6464925" y="1371600"/>
                <a:ext cx="801800" cy="392533"/>
              </a:xfrm>
              <a:prstGeom prst="line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Rectangle 203"/>
              <p:cNvSpPr/>
              <p:nvPr/>
            </p:nvSpPr>
            <p:spPr>
              <a:xfrm>
                <a:off x="6236325" y="1295400"/>
                <a:ext cx="228600" cy="152400"/>
              </a:xfrm>
              <a:prstGeom prst="rect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6236325" y="1447800"/>
                <a:ext cx="228600" cy="152400"/>
              </a:xfrm>
              <a:prstGeom prst="rect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6236325" y="1600200"/>
                <a:ext cx="228600" cy="152400"/>
              </a:xfrm>
              <a:prstGeom prst="rect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6236325" y="1752600"/>
                <a:ext cx="228600" cy="152400"/>
              </a:xfrm>
              <a:prstGeom prst="rect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6236325" y="2286000"/>
                <a:ext cx="228600" cy="152400"/>
              </a:xfrm>
              <a:prstGeom prst="rect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09" name="Straight Connector 208"/>
              <p:cNvCxnSpPr>
                <a:stCxn id="207" idx="2"/>
                <a:endCxn id="208" idx="0"/>
              </p:cNvCxnSpPr>
              <p:nvPr/>
            </p:nvCxnSpPr>
            <p:spPr>
              <a:xfrm>
                <a:off x="6350625" y="1905000"/>
                <a:ext cx="0" cy="381000"/>
              </a:xfrm>
              <a:prstGeom prst="line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>
                <a:stCxn id="202" idx="1"/>
                <a:endCxn id="205" idx="3"/>
              </p:cNvCxnSpPr>
              <p:nvPr/>
            </p:nvCxnSpPr>
            <p:spPr>
              <a:xfrm flipH="1" flipV="1">
                <a:off x="6464925" y="1524000"/>
                <a:ext cx="801800" cy="240133"/>
              </a:xfrm>
              <a:prstGeom prst="line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>
                <a:stCxn id="202" idx="1"/>
                <a:endCxn id="206" idx="3"/>
              </p:cNvCxnSpPr>
              <p:nvPr/>
            </p:nvCxnSpPr>
            <p:spPr>
              <a:xfrm flipH="1" flipV="1">
                <a:off x="6464925" y="1676400"/>
                <a:ext cx="801800" cy="87733"/>
              </a:xfrm>
              <a:prstGeom prst="line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>
                <a:stCxn id="202" idx="1"/>
                <a:endCxn id="207" idx="3"/>
              </p:cNvCxnSpPr>
              <p:nvPr/>
            </p:nvCxnSpPr>
            <p:spPr>
              <a:xfrm flipH="1">
                <a:off x="6464925" y="1764133"/>
                <a:ext cx="801800" cy="64667"/>
              </a:xfrm>
              <a:prstGeom prst="line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>
                <a:stCxn id="202" idx="1"/>
                <a:endCxn id="208" idx="3"/>
              </p:cNvCxnSpPr>
              <p:nvPr/>
            </p:nvCxnSpPr>
            <p:spPr>
              <a:xfrm flipH="1">
                <a:off x="6464925" y="1764133"/>
                <a:ext cx="801800" cy="598067"/>
              </a:xfrm>
              <a:prstGeom prst="line">
                <a:avLst/>
              </a:prstGeom>
              <a:grp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1" name="Straight Connector 200"/>
            <p:cNvCxnSpPr>
              <a:stCxn id="196" idx="3"/>
              <a:endCxn id="202" idx="3"/>
            </p:cNvCxnSpPr>
            <p:nvPr/>
          </p:nvCxnSpPr>
          <p:spPr>
            <a:xfrm>
              <a:off x="6045313" y="1801589"/>
              <a:ext cx="431687" cy="15678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32"/>
          <p:cNvGrpSpPr/>
          <p:nvPr/>
        </p:nvGrpSpPr>
        <p:grpSpPr>
          <a:xfrm rot="1073487">
            <a:off x="803356" y="1556449"/>
            <a:ext cx="2883525" cy="1219200"/>
            <a:chOff x="457200" y="1219200"/>
            <a:chExt cx="2883525" cy="1219200"/>
          </a:xfrm>
          <a:noFill/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5125" y="1415790"/>
              <a:ext cx="188800" cy="544286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8725" y="1415788"/>
              <a:ext cx="152400" cy="539525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57200" y="1828800"/>
              <a:ext cx="765062" cy="40011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User </a:t>
              </a:r>
            </a:p>
            <a:p>
              <a:pPr algn="ctr">
                <a:defRPr/>
              </a:pPr>
              <a:r>
                <a:rPr lang="en-US" sz="1000" dirty="0"/>
                <a:t>Desktops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40525" y="1905000"/>
              <a:ext cx="838200" cy="40011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LAN </a:t>
              </a:r>
            </a:p>
            <a:p>
              <a:pPr algn="ctr">
                <a:defRPr/>
              </a:pPr>
              <a:r>
                <a:rPr lang="en-US" sz="1000" dirty="0"/>
                <a:t>Switch</a:t>
              </a: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3525" y="1426677"/>
              <a:ext cx="183356" cy="533399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350125" y="1885890"/>
              <a:ext cx="538843" cy="40011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CE </a:t>
              </a:r>
            </a:p>
            <a:p>
              <a:pPr algn="ctr">
                <a:defRPr/>
              </a:pPr>
              <a:r>
                <a:rPr lang="en-US" sz="1000" dirty="0"/>
                <a:t>Router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31125" y="1884402"/>
              <a:ext cx="609600" cy="553998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VPN Edge Router</a:t>
              </a:r>
            </a:p>
          </p:txBody>
        </p:sp>
        <p:cxnSp>
          <p:nvCxnSpPr>
            <p:cNvPr id="18" name="Straight Connector 17"/>
            <p:cNvCxnSpPr>
              <a:stCxn id="73" idx="3"/>
              <a:endCxn id="8" idx="1"/>
            </p:cNvCxnSpPr>
            <p:nvPr/>
          </p:nvCxnSpPr>
          <p:spPr>
            <a:xfrm>
              <a:off x="1283325" y="1295400"/>
              <a:ext cx="801800" cy="392533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8" idx="3"/>
              <a:endCxn id="9" idx="1"/>
            </p:cNvCxnSpPr>
            <p:nvPr/>
          </p:nvCxnSpPr>
          <p:spPr>
            <a:xfrm flipV="1">
              <a:off x="2273925" y="1685551"/>
              <a:ext cx="304800" cy="2382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9" idx="3"/>
              <a:endCxn id="15" idx="1"/>
            </p:cNvCxnSpPr>
            <p:nvPr/>
          </p:nvCxnSpPr>
          <p:spPr>
            <a:xfrm>
              <a:off x="2731125" y="1685551"/>
              <a:ext cx="152400" cy="7826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1054725" y="12192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054725" y="13716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054725" y="15240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054725" y="16764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054725" y="22098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80" name="Straight Connector 79"/>
            <p:cNvCxnSpPr>
              <a:stCxn id="77" idx="2"/>
              <a:endCxn id="78" idx="0"/>
            </p:cNvCxnSpPr>
            <p:nvPr/>
          </p:nvCxnSpPr>
          <p:spPr>
            <a:xfrm>
              <a:off x="1169025" y="1828800"/>
              <a:ext cx="0" cy="381000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8" idx="1"/>
              <a:endCxn id="75" idx="3"/>
            </p:cNvCxnSpPr>
            <p:nvPr/>
          </p:nvCxnSpPr>
          <p:spPr>
            <a:xfrm flipH="1" flipV="1">
              <a:off x="1283325" y="1447800"/>
              <a:ext cx="801800" cy="240133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>
              <a:stCxn id="8" idx="1"/>
              <a:endCxn id="76" idx="3"/>
            </p:cNvCxnSpPr>
            <p:nvPr/>
          </p:nvCxnSpPr>
          <p:spPr>
            <a:xfrm flipH="1" flipV="1">
              <a:off x="1283325" y="1600200"/>
              <a:ext cx="801800" cy="87733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stCxn id="8" idx="1"/>
              <a:endCxn id="77" idx="3"/>
            </p:cNvCxnSpPr>
            <p:nvPr/>
          </p:nvCxnSpPr>
          <p:spPr>
            <a:xfrm flipH="1">
              <a:off x="1283325" y="1687933"/>
              <a:ext cx="801800" cy="64667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>
              <a:stCxn id="8" idx="1"/>
              <a:endCxn id="78" idx="3"/>
            </p:cNvCxnSpPr>
            <p:nvPr/>
          </p:nvCxnSpPr>
          <p:spPr>
            <a:xfrm flipH="1">
              <a:off x="1283325" y="1687933"/>
              <a:ext cx="801800" cy="598067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33"/>
          <p:cNvGrpSpPr/>
          <p:nvPr/>
        </p:nvGrpSpPr>
        <p:grpSpPr>
          <a:xfrm rot="20876864">
            <a:off x="628907" y="3259408"/>
            <a:ext cx="2883525" cy="1219200"/>
            <a:chOff x="457200" y="1219200"/>
            <a:chExt cx="2883525" cy="1219200"/>
          </a:xfrm>
          <a:noFill/>
        </p:grpSpPr>
        <p:pic>
          <p:nvPicPr>
            <p:cNvPr id="13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5125" y="1415790"/>
              <a:ext cx="188800" cy="544286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8725" y="1415788"/>
              <a:ext cx="152400" cy="539525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7" name="TextBox 136"/>
            <p:cNvSpPr txBox="1"/>
            <p:nvPr/>
          </p:nvSpPr>
          <p:spPr>
            <a:xfrm>
              <a:off x="457200" y="1828800"/>
              <a:ext cx="765062" cy="40011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User </a:t>
              </a:r>
            </a:p>
            <a:p>
              <a:pPr algn="ctr">
                <a:defRPr/>
              </a:pPr>
              <a:r>
                <a:rPr lang="en-US" sz="1000" dirty="0"/>
                <a:t>Desktops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740525" y="1905000"/>
              <a:ext cx="838200" cy="40011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LAN </a:t>
              </a:r>
            </a:p>
            <a:p>
              <a:pPr algn="ctr">
                <a:defRPr/>
              </a:pPr>
              <a:r>
                <a:rPr lang="en-US" sz="1000" dirty="0"/>
                <a:t>Switch</a:t>
              </a:r>
            </a:p>
          </p:txBody>
        </p:sp>
        <p:pic>
          <p:nvPicPr>
            <p:cNvPr id="13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3525" y="1426677"/>
              <a:ext cx="183356" cy="533399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0" name="TextBox 139"/>
            <p:cNvSpPr txBox="1"/>
            <p:nvPr/>
          </p:nvSpPr>
          <p:spPr>
            <a:xfrm>
              <a:off x="2350125" y="1885890"/>
              <a:ext cx="538843" cy="40011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CE </a:t>
              </a:r>
            </a:p>
            <a:p>
              <a:pPr algn="ctr">
                <a:defRPr/>
              </a:pPr>
              <a:r>
                <a:rPr lang="en-US" sz="1000" dirty="0"/>
                <a:t>Router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731125" y="1884402"/>
              <a:ext cx="609600" cy="553998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VPN Edge Router</a:t>
              </a:r>
            </a:p>
          </p:txBody>
        </p:sp>
        <p:cxnSp>
          <p:nvCxnSpPr>
            <p:cNvPr id="142" name="Straight Connector 141"/>
            <p:cNvCxnSpPr>
              <a:stCxn id="145" idx="3"/>
              <a:endCxn id="135" idx="1"/>
            </p:cNvCxnSpPr>
            <p:nvPr/>
          </p:nvCxnSpPr>
          <p:spPr>
            <a:xfrm>
              <a:off x="1283325" y="1295400"/>
              <a:ext cx="801800" cy="392533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>
              <a:stCxn id="135" idx="3"/>
              <a:endCxn id="136" idx="1"/>
            </p:cNvCxnSpPr>
            <p:nvPr/>
          </p:nvCxnSpPr>
          <p:spPr>
            <a:xfrm flipV="1">
              <a:off x="2273925" y="1685551"/>
              <a:ext cx="304800" cy="2382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>
              <a:stCxn id="136" idx="3"/>
              <a:endCxn id="139" idx="1"/>
            </p:cNvCxnSpPr>
            <p:nvPr/>
          </p:nvCxnSpPr>
          <p:spPr>
            <a:xfrm>
              <a:off x="2731125" y="1685551"/>
              <a:ext cx="152400" cy="7826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ectangle 144"/>
            <p:cNvSpPr/>
            <p:nvPr/>
          </p:nvSpPr>
          <p:spPr>
            <a:xfrm>
              <a:off x="1054725" y="12192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054725" y="13716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054725" y="15240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1054725" y="16764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054725" y="2209800"/>
              <a:ext cx="228600" cy="152400"/>
            </a:xfrm>
            <a:prstGeom prst="rect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50" name="Straight Connector 149"/>
            <p:cNvCxnSpPr>
              <a:stCxn id="148" idx="2"/>
              <a:endCxn id="149" idx="0"/>
            </p:cNvCxnSpPr>
            <p:nvPr/>
          </p:nvCxnSpPr>
          <p:spPr>
            <a:xfrm>
              <a:off x="1169025" y="1828800"/>
              <a:ext cx="0" cy="381000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>
              <a:stCxn id="135" idx="1"/>
              <a:endCxn id="146" idx="3"/>
            </p:cNvCxnSpPr>
            <p:nvPr/>
          </p:nvCxnSpPr>
          <p:spPr>
            <a:xfrm flipH="1" flipV="1">
              <a:off x="1283325" y="1447800"/>
              <a:ext cx="801800" cy="240133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>
              <a:stCxn id="135" idx="1"/>
              <a:endCxn id="147" idx="3"/>
            </p:cNvCxnSpPr>
            <p:nvPr/>
          </p:nvCxnSpPr>
          <p:spPr>
            <a:xfrm flipH="1" flipV="1">
              <a:off x="1283325" y="1600200"/>
              <a:ext cx="801800" cy="87733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>
              <a:stCxn id="135" idx="1"/>
              <a:endCxn id="148" idx="3"/>
            </p:cNvCxnSpPr>
            <p:nvPr/>
          </p:nvCxnSpPr>
          <p:spPr>
            <a:xfrm flipH="1">
              <a:off x="1283325" y="1687933"/>
              <a:ext cx="801800" cy="64667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>
              <a:stCxn id="135" idx="1"/>
              <a:endCxn id="149" idx="3"/>
            </p:cNvCxnSpPr>
            <p:nvPr/>
          </p:nvCxnSpPr>
          <p:spPr>
            <a:xfrm flipH="1">
              <a:off x="1283325" y="1687933"/>
              <a:ext cx="801800" cy="598067"/>
            </a:xfrm>
            <a:prstGeom prst="line">
              <a:avLst/>
            </a:prstGeom>
            <a:grpFill/>
            <a:ln>
              <a:solidFill>
                <a:schemeClr val="accent4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56" name="TextBox 214"/>
          <p:cNvSpPr txBox="1">
            <a:spLocks noChangeArrowheads="1"/>
          </p:cNvSpPr>
          <p:nvPr/>
        </p:nvSpPr>
        <p:spPr bwMode="auto">
          <a:xfrm>
            <a:off x="3733800" y="23622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IP/MPLS network</a:t>
            </a:r>
          </a:p>
        </p:txBody>
      </p:sp>
      <p:sp>
        <p:nvSpPr>
          <p:cNvPr id="218" name="Rectangle 217"/>
          <p:cNvSpPr/>
          <p:nvPr/>
        </p:nvSpPr>
        <p:spPr>
          <a:xfrm>
            <a:off x="838200" y="4724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990600" y="4724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143000" y="4724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295400" y="4724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1447800" y="4724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9" name="Rectangle 288"/>
          <p:cNvSpPr/>
          <p:nvPr/>
        </p:nvSpPr>
        <p:spPr>
          <a:xfrm>
            <a:off x="1600200" y="4724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1371600" y="9906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1524000" y="9906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2" name="Rectangle 291"/>
          <p:cNvSpPr/>
          <p:nvPr/>
        </p:nvSpPr>
        <p:spPr>
          <a:xfrm>
            <a:off x="1676400" y="9906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7162800" y="1295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4" name="Rectangle 293"/>
          <p:cNvSpPr/>
          <p:nvPr/>
        </p:nvSpPr>
        <p:spPr>
          <a:xfrm>
            <a:off x="7315200" y="1295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5" name="Rectangle 294"/>
          <p:cNvSpPr/>
          <p:nvPr/>
        </p:nvSpPr>
        <p:spPr>
          <a:xfrm>
            <a:off x="7467600" y="1295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6" name="Rectangle 295"/>
          <p:cNvSpPr/>
          <p:nvPr/>
        </p:nvSpPr>
        <p:spPr>
          <a:xfrm>
            <a:off x="6934200" y="4343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7" name="Rectangle 296"/>
          <p:cNvSpPr/>
          <p:nvPr/>
        </p:nvSpPr>
        <p:spPr>
          <a:xfrm>
            <a:off x="7086600" y="4343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8" name="Rectangle 297"/>
          <p:cNvSpPr/>
          <p:nvPr/>
        </p:nvSpPr>
        <p:spPr>
          <a:xfrm>
            <a:off x="7239000" y="4343400"/>
            <a:ext cx="152400" cy="228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20" name="Straight Connector 119"/>
          <p:cNvCxnSpPr>
            <a:stCxn id="8" idx="1"/>
            <a:endCxn id="292" idx="3"/>
          </p:cNvCxnSpPr>
          <p:nvPr/>
        </p:nvCxnSpPr>
        <p:spPr>
          <a:xfrm flipH="1" flipV="1">
            <a:off x="1828800" y="1104900"/>
            <a:ext cx="636588" cy="984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135" idx="1"/>
            <a:endCxn id="289" idx="3"/>
          </p:cNvCxnSpPr>
          <p:nvPr/>
        </p:nvCxnSpPr>
        <p:spPr>
          <a:xfrm flipH="1">
            <a:off x="1752600" y="3692525"/>
            <a:ext cx="471488" cy="1146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>
            <a:stCxn id="156" idx="1"/>
            <a:endCxn id="293" idx="1"/>
          </p:cNvCxnSpPr>
          <p:nvPr/>
        </p:nvCxnSpPr>
        <p:spPr>
          <a:xfrm flipV="1">
            <a:off x="6518275" y="1409700"/>
            <a:ext cx="644525" cy="865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stCxn id="202" idx="1"/>
            <a:endCxn id="296" idx="1"/>
          </p:cNvCxnSpPr>
          <p:nvPr/>
        </p:nvCxnSpPr>
        <p:spPr>
          <a:xfrm>
            <a:off x="6354763" y="3548063"/>
            <a:ext cx="579437" cy="909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7" name="TextBox 111"/>
          <p:cNvSpPr txBox="1">
            <a:spLocks noChangeArrowheads="1"/>
          </p:cNvSpPr>
          <p:nvPr/>
        </p:nvSpPr>
        <p:spPr bwMode="auto">
          <a:xfrm rot="759694">
            <a:off x="365125" y="1400175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10.1.x</a:t>
            </a:r>
          </a:p>
        </p:txBody>
      </p:sp>
      <p:sp>
        <p:nvSpPr>
          <p:cNvPr id="10278" name="TextBox 112"/>
          <p:cNvSpPr txBox="1">
            <a:spLocks noChangeArrowheads="1"/>
          </p:cNvSpPr>
          <p:nvPr/>
        </p:nvSpPr>
        <p:spPr bwMode="auto">
          <a:xfrm>
            <a:off x="228600" y="974725"/>
            <a:ext cx="10842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1"/>
              <a:t>10.2.200.x</a:t>
            </a:r>
          </a:p>
        </p:txBody>
      </p:sp>
      <p:sp>
        <p:nvSpPr>
          <p:cNvPr id="10279" name="TextBox 113"/>
          <p:cNvSpPr txBox="1">
            <a:spLocks noChangeArrowheads="1"/>
          </p:cNvSpPr>
          <p:nvPr/>
        </p:nvSpPr>
        <p:spPr bwMode="auto">
          <a:xfrm>
            <a:off x="90488" y="3616325"/>
            <a:ext cx="1027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100.12.x</a:t>
            </a:r>
          </a:p>
        </p:txBody>
      </p:sp>
      <p:sp>
        <p:nvSpPr>
          <p:cNvPr id="10280" name="TextBox 114"/>
          <p:cNvSpPr txBox="1">
            <a:spLocks noChangeArrowheads="1"/>
          </p:cNvSpPr>
          <p:nvPr/>
        </p:nvSpPr>
        <p:spPr bwMode="auto">
          <a:xfrm>
            <a:off x="0" y="4733925"/>
            <a:ext cx="10493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1"/>
              <a:t>10.120.4.x</a:t>
            </a:r>
          </a:p>
        </p:txBody>
      </p:sp>
      <p:sp>
        <p:nvSpPr>
          <p:cNvPr id="10281" name="TextBox 115"/>
          <p:cNvSpPr txBox="1">
            <a:spLocks noChangeArrowheads="1"/>
          </p:cNvSpPr>
          <p:nvPr/>
        </p:nvSpPr>
        <p:spPr bwMode="auto">
          <a:xfrm rot="175128">
            <a:off x="7894638" y="2195513"/>
            <a:ext cx="1096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10.130.x</a:t>
            </a:r>
          </a:p>
        </p:txBody>
      </p:sp>
      <p:sp>
        <p:nvSpPr>
          <p:cNvPr id="10282" name="TextBox 116"/>
          <p:cNvSpPr txBox="1">
            <a:spLocks noChangeArrowheads="1"/>
          </p:cNvSpPr>
          <p:nvPr/>
        </p:nvSpPr>
        <p:spPr bwMode="auto">
          <a:xfrm>
            <a:off x="7672388" y="1235075"/>
            <a:ext cx="13271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1"/>
              <a:t>101.3.20.x</a:t>
            </a:r>
          </a:p>
        </p:txBody>
      </p:sp>
      <p:sp>
        <p:nvSpPr>
          <p:cNvPr id="10283" name="TextBox 117"/>
          <p:cNvSpPr txBox="1">
            <a:spLocks noChangeArrowheads="1"/>
          </p:cNvSpPr>
          <p:nvPr/>
        </p:nvSpPr>
        <p:spPr bwMode="auto">
          <a:xfrm rot="175128">
            <a:off x="7680325" y="3711575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170.4.x</a:t>
            </a:r>
          </a:p>
        </p:txBody>
      </p:sp>
      <p:sp>
        <p:nvSpPr>
          <p:cNvPr id="10284" name="TextBox 118"/>
          <p:cNvSpPr txBox="1">
            <a:spLocks noChangeArrowheads="1"/>
          </p:cNvSpPr>
          <p:nvPr/>
        </p:nvSpPr>
        <p:spPr bwMode="auto">
          <a:xfrm>
            <a:off x="7529513" y="4313238"/>
            <a:ext cx="14700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1" dirty="0" smtClean="0"/>
              <a:t>170.4.100.x</a:t>
            </a:r>
            <a:endParaRPr lang="en-US" sz="1100" b="1" dirty="0"/>
          </a:p>
        </p:txBody>
      </p:sp>
      <p:sp>
        <p:nvSpPr>
          <p:cNvPr id="118" name="Right Arrow 117"/>
          <p:cNvSpPr/>
          <p:nvPr/>
        </p:nvSpPr>
        <p:spPr bwMode="auto">
          <a:xfrm rot="20783314">
            <a:off x="4760255" y="4425364"/>
            <a:ext cx="2057400" cy="550247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</a:rPr>
              <a:t>Address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</a:rPr>
              <a:t> conflict 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">
  <a:themeElements>
    <a:clrScheme name="Global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Global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Designs\Global.pot</Template>
  <TotalTime>9177</TotalTime>
  <Words>872</Words>
  <Application>Microsoft Office PowerPoint</Application>
  <PresentationFormat>On-screen Show (4:3)</PresentationFormat>
  <Paragraphs>302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Global</vt:lpstr>
      <vt:lpstr>Custom Design</vt:lpstr>
      <vt:lpstr>1_Custom Design</vt:lpstr>
      <vt:lpstr>Address Resolution Issues Induced by VPN-oriented Data Center Service  http://tools.ietf.org/html/draft-so-armd-vdcs-ar-00 http://datatracker.ietf.org/doc/draft-so-vdcs/ </vt:lpstr>
      <vt:lpstr>What Is VDCS</vt:lpstr>
      <vt:lpstr>Address Issues Induced by VPN-o-DS </vt:lpstr>
      <vt:lpstr>VPN-o-DCS Logical View</vt:lpstr>
      <vt:lpstr>Scalability issues  L2VPN’s VMs offload to data center</vt:lpstr>
      <vt:lpstr>Scalability issues  L3VPN’s VMs offload to data center(s)</vt:lpstr>
      <vt:lpstr>But the routing tables at PEs become more complicated - If Data Center hosts VMs for thousands of VPNs, gateway router has to maintain thousands of VRF tables.</vt:lpstr>
      <vt:lpstr>PowerPoint Presentation</vt:lpstr>
      <vt:lpstr>Address conflict in L3VDCS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</dc:title>
  <dc:creator>VPN-o-CS Authors</dc:creator>
  <cp:lastModifiedBy>So, Ning</cp:lastModifiedBy>
  <cp:revision>232</cp:revision>
  <dcterms:created xsi:type="dcterms:W3CDTF">2003-11-10T00:54:37Z</dcterms:created>
  <dcterms:modified xsi:type="dcterms:W3CDTF">2011-07-28T22:13:16Z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1311865885</vt:lpwstr>
  </property>
</Properties>
</file>