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0" d="100"/>
          <a:sy n="90" d="100"/>
        </p:scale>
        <p:origin x="-12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96B5A04-802C-4CE2-B694-9522547106BD}" type="datetimeFigureOut">
              <a:rPr lang="en-US" smtClean="0"/>
              <a:pPr/>
              <a:t>7/29/2011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705090-9969-4DC9-9C18-DD7FB58AD56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96B5A04-802C-4CE2-B694-9522547106BD}" type="datetimeFigureOut">
              <a:rPr lang="en-US" smtClean="0"/>
              <a:pPr/>
              <a:t>7/29/2011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705090-9969-4DC9-9C18-DD7FB58AD56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96B5A04-802C-4CE2-B694-9522547106BD}" type="datetimeFigureOut">
              <a:rPr lang="en-US" smtClean="0"/>
              <a:pPr/>
              <a:t>7/29/2011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705090-9969-4DC9-9C18-DD7FB58AD56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96B5A04-802C-4CE2-B694-9522547106BD}" type="datetimeFigureOut">
              <a:rPr lang="en-US" smtClean="0"/>
              <a:pPr/>
              <a:t>7/29/2011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705090-9969-4DC9-9C18-DD7FB58AD56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96B5A04-802C-4CE2-B694-9522547106BD}" type="datetimeFigureOut">
              <a:rPr lang="en-US" smtClean="0"/>
              <a:pPr/>
              <a:t>7/29/2011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705090-9969-4DC9-9C18-DD7FB58AD56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96B5A04-802C-4CE2-B694-9522547106BD}" type="datetimeFigureOut">
              <a:rPr lang="en-US" smtClean="0"/>
              <a:pPr/>
              <a:t>7/29/2011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705090-9969-4DC9-9C18-DD7FB58AD56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96B5A04-802C-4CE2-B694-9522547106BD}" type="datetimeFigureOut">
              <a:rPr lang="en-US" smtClean="0"/>
              <a:pPr/>
              <a:t>7/29/2011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2705090-9969-4DC9-9C18-DD7FB58AD56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96B5A04-802C-4CE2-B694-9522547106BD}" type="datetimeFigureOut">
              <a:rPr lang="en-US" smtClean="0"/>
              <a:pPr/>
              <a:t>7/29/2011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2705090-9969-4DC9-9C18-DD7FB58AD56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96B5A04-802C-4CE2-B694-9522547106BD}" type="datetimeFigureOut">
              <a:rPr lang="en-US" smtClean="0"/>
              <a:pPr/>
              <a:t>7/29/2011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2705090-9969-4DC9-9C18-DD7FB58AD56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96B5A04-802C-4CE2-B694-9522547106BD}" type="datetimeFigureOut">
              <a:rPr lang="en-US" smtClean="0"/>
              <a:pPr/>
              <a:t>7/29/2011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705090-9969-4DC9-9C18-DD7FB58AD56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96B5A04-802C-4CE2-B694-9522547106BD}" type="datetimeFigureOut">
              <a:rPr lang="en-US" smtClean="0"/>
              <a:pPr/>
              <a:t>7/29/2011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705090-9969-4DC9-9C18-DD7FB58AD56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6B5A04-802C-4CE2-B694-9522547106BD}" type="datetimeFigureOut">
              <a:rPr lang="en-US" smtClean="0"/>
              <a:pPr/>
              <a:t>7/29/2011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705090-9969-4DC9-9C18-DD7FB58AD56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www.ietf.org/rfc/rfc3979.txt" TargetMode="External"/><Relationship Id="rId2" Type="http://schemas.openxmlformats.org/officeDocument/2006/relationships/hyperlink" Target="http://www.ietf.org/rfc/rfc5378.txt" TargetMode="External"/><Relationship Id="rId1" Type="http://schemas.openxmlformats.org/officeDocument/2006/relationships/slideLayout" Target="../slideLayouts/slideLayout2.xml"/><Relationship Id="rId4" Type="http://schemas.openxmlformats.org/officeDocument/2006/relationships/hyperlink" Target="http://www.ietf.org/rfc/rfc4879.txt"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Authority To Citizen Alerts</a:t>
            </a:r>
            <a:endParaRPr lang="en-US" dirty="0"/>
          </a:p>
        </p:txBody>
      </p:sp>
      <p:sp>
        <p:nvSpPr>
          <p:cNvPr id="3" name="Subtitle 2"/>
          <p:cNvSpPr>
            <a:spLocks noGrp="1"/>
          </p:cNvSpPr>
          <p:nvPr>
            <p:ph type="subTitle" idx="1"/>
          </p:nvPr>
        </p:nvSpPr>
        <p:spPr/>
        <p:txBody>
          <a:bodyPr/>
          <a:lstStyle/>
          <a:p>
            <a:r>
              <a:rPr lang="en-AU" dirty="0" smtClean="0"/>
              <a:t>IETF 81 Quebec</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Security</a:t>
            </a:r>
            <a:endParaRPr lang="en-US" dirty="0"/>
          </a:p>
        </p:txBody>
      </p:sp>
      <p:sp>
        <p:nvSpPr>
          <p:cNvPr id="3" name="Content Placeholder 2"/>
          <p:cNvSpPr>
            <a:spLocks noGrp="1"/>
          </p:cNvSpPr>
          <p:nvPr>
            <p:ph idx="1"/>
          </p:nvPr>
        </p:nvSpPr>
        <p:spPr/>
        <p:txBody>
          <a:bodyPr/>
          <a:lstStyle/>
          <a:p>
            <a:r>
              <a:rPr lang="en-AU" dirty="0" smtClean="0"/>
              <a:t>Primary requirement:</a:t>
            </a:r>
          </a:p>
          <a:p>
            <a:pPr lvl="1"/>
            <a:r>
              <a:rPr lang="en-AU" dirty="0" smtClean="0"/>
              <a:t>To provide a means by which a receiver can quickly identify which alerts are good and which are bad</a:t>
            </a:r>
            <a:endParaRPr lang="en-US" dirty="0" smtClean="0"/>
          </a:p>
          <a:p>
            <a:r>
              <a:rPr lang="en-AU" dirty="0" smtClean="0"/>
              <a:t>Signatures: learn who can send alerts</a:t>
            </a:r>
          </a:p>
          <a:p>
            <a:r>
              <a:rPr lang="en-AU" dirty="0" smtClean="0"/>
              <a:t>Filtering hints:</a:t>
            </a:r>
          </a:p>
          <a:p>
            <a:pPr lvl="1"/>
            <a:r>
              <a:rPr lang="en-AU" dirty="0" smtClean="0"/>
              <a:t>Alert generator identity (</a:t>
            </a:r>
            <a:r>
              <a:rPr lang="en-AU" dirty="0" err="1" smtClean="0"/>
              <a:t>IP+port</a:t>
            </a:r>
            <a:r>
              <a:rPr lang="en-AU" dirty="0" smtClean="0"/>
              <a:t>)</a:t>
            </a:r>
          </a:p>
          <a:p>
            <a:pPr lvl="1"/>
            <a:r>
              <a:rPr lang="en-AU" dirty="0" smtClean="0"/>
              <a:t>Fast detection options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Next Milestone</a:t>
            </a:r>
            <a:endParaRPr lang="en-US" dirty="0"/>
          </a:p>
        </p:txBody>
      </p:sp>
      <p:sp>
        <p:nvSpPr>
          <p:cNvPr id="3" name="Content Placeholder 2"/>
          <p:cNvSpPr>
            <a:spLocks noGrp="1"/>
          </p:cNvSpPr>
          <p:nvPr>
            <p:ph idx="1"/>
          </p:nvPr>
        </p:nvSpPr>
        <p:spPr/>
        <p:txBody>
          <a:bodyPr/>
          <a:lstStyle/>
          <a:p>
            <a:r>
              <a:rPr lang="en-AU" dirty="0" smtClean="0"/>
              <a:t>Architecture</a:t>
            </a:r>
          </a:p>
          <a:p>
            <a:pPr lvl="1"/>
            <a:r>
              <a:rPr lang="en-AU" dirty="0" smtClean="0"/>
              <a:t>Initial version by August 2011</a:t>
            </a:r>
            <a:endParaRPr lang="en-US" dirty="0" smtClean="0"/>
          </a:p>
          <a:p>
            <a:r>
              <a:rPr lang="en-AU" dirty="0" smtClean="0"/>
              <a:t>Requirements draft</a:t>
            </a:r>
          </a:p>
          <a:p>
            <a:pPr lvl="1"/>
            <a:r>
              <a:rPr lang="en-AU" dirty="0" smtClean="0"/>
              <a:t>Reviews by September 2011</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Scroll 3"/>
          <p:cNvSpPr/>
          <p:nvPr/>
        </p:nvSpPr>
        <p:spPr>
          <a:xfrm>
            <a:off x="2915816" y="548680"/>
            <a:ext cx="288032" cy="432048"/>
          </a:xfrm>
          <a:prstGeom prst="verticalScroll">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sp>
        <p:nvSpPr>
          <p:cNvPr id="5" name="Cube 4"/>
          <p:cNvSpPr/>
          <p:nvPr/>
        </p:nvSpPr>
        <p:spPr>
          <a:xfrm>
            <a:off x="4211960" y="980728"/>
            <a:ext cx="504056" cy="720080"/>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ube 5"/>
          <p:cNvSpPr/>
          <p:nvPr/>
        </p:nvSpPr>
        <p:spPr>
          <a:xfrm>
            <a:off x="1547664" y="4077072"/>
            <a:ext cx="504056" cy="720080"/>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p:cNvCxnSpPr/>
          <p:nvPr/>
        </p:nvCxnSpPr>
        <p:spPr>
          <a:xfrm>
            <a:off x="3347864" y="836712"/>
            <a:ext cx="648072" cy="360040"/>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9" name="Straight Arrow Connector 8"/>
          <p:cNvCxnSpPr/>
          <p:nvPr/>
        </p:nvCxnSpPr>
        <p:spPr>
          <a:xfrm rot="16200000" flipH="1">
            <a:off x="4716016" y="1844824"/>
            <a:ext cx="2304256" cy="2304256"/>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11" name="Cloud 10"/>
          <p:cNvSpPr/>
          <p:nvPr/>
        </p:nvSpPr>
        <p:spPr>
          <a:xfrm>
            <a:off x="5508104" y="5229200"/>
            <a:ext cx="3240360" cy="1008112"/>
          </a:xfrm>
          <a:prstGeom prst="cloud">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12" name="Cloud 11"/>
          <p:cNvSpPr/>
          <p:nvPr/>
        </p:nvSpPr>
        <p:spPr>
          <a:xfrm>
            <a:off x="2411760" y="5849888"/>
            <a:ext cx="3240360" cy="1008112"/>
          </a:xfrm>
          <a:prstGeom prst="cloud">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13" name="Cloud 12"/>
          <p:cNvSpPr/>
          <p:nvPr/>
        </p:nvSpPr>
        <p:spPr>
          <a:xfrm>
            <a:off x="0" y="5085184"/>
            <a:ext cx="3240360" cy="1008112"/>
          </a:xfrm>
          <a:prstGeom prst="cloud">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15" name="Cube 14"/>
          <p:cNvSpPr/>
          <p:nvPr/>
        </p:nvSpPr>
        <p:spPr>
          <a:xfrm>
            <a:off x="2915816" y="2852936"/>
            <a:ext cx="504056" cy="720080"/>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Arrow Connector 15"/>
          <p:cNvCxnSpPr/>
          <p:nvPr/>
        </p:nvCxnSpPr>
        <p:spPr>
          <a:xfrm rot="5400000">
            <a:off x="2195736" y="3645024"/>
            <a:ext cx="576064" cy="576064"/>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19" name="Straight Arrow Connector 18"/>
          <p:cNvCxnSpPr/>
          <p:nvPr/>
        </p:nvCxnSpPr>
        <p:spPr>
          <a:xfrm rot="5400000">
            <a:off x="899592" y="4869160"/>
            <a:ext cx="576064" cy="576064"/>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20" name="Straight Arrow Connector 19"/>
          <p:cNvCxnSpPr/>
          <p:nvPr/>
        </p:nvCxnSpPr>
        <p:spPr>
          <a:xfrm rot="5400000">
            <a:off x="1043608" y="4869160"/>
            <a:ext cx="576064" cy="576064"/>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21" name="Straight Arrow Connector 20"/>
          <p:cNvCxnSpPr/>
          <p:nvPr/>
        </p:nvCxnSpPr>
        <p:spPr>
          <a:xfrm rot="5400000">
            <a:off x="1187624" y="4869160"/>
            <a:ext cx="576064" cy="576064"/>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22" name="Straight Arrow Connector 21"/>
          <p:cNvCxnSpPr/>
          <p:nvPr/>
        </p:nvCxnSpPr>
        <p:spPr>
          <a:xfrm rot="5400000">
            <a:off x="1331640" y="4869160"/>
            <a:ext cx="576064" cy="576064"/>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23" name="Straight Arrow Connector 22"/>
          <p:cNvCxnSpPr/>
          <p:nvPr/>
        </p:nvCxnSpPr>
        <p:spPr>
          <a:xfrm rot="5400000">
            <a:off x="1475656" y="4869160"/>
            <a:ext cx="576064" cy="576064"/>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24" name="Cube 23"/>
          <p:cNvSpPr/>
          <p:nvPr/>
        </p:nvSpPr>
        <p:spPr>
          <a:xfrm>
            <a:off x="4139952" y="4797152"/>
            <a:ext cx="504056" cy="720080"/>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Straight Arrow Connector 24"/>
          <p:cNvCxnSpPr/>
          <p:nvPr/>
        </p:nvCxnSpPr>
        <p:spPr>
          <a:xfrm rot="5400000">
            <a:off x="3491880" y="5589240"/>
            <a:ext cx="576064" cy="576064"/>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26" name="Straight Arrow Connector 25"/>
          <p:cNvCxnSpPr/>
          <p:nvPr/>
        </p:nvCxnSpPr>
        <p:spPr>
          <a:xfrm rot="5400000">
            <a:off x="3635896" y="5589240"/>
            <a:ext cx="576064" cy="576064"/>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27" name="Straight Arrow Connector 26"/>
          <p:cNvCxnSpPr/>
          <p:nvPr/>
        </p:nvCxnSpPr>
        <p:spPr>
          <a:xfrm rot="5400000">
            <a:off x="3779912" y="5589240"/>
            <a:ext cx="576064" cy="576064"/>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28" name="Straight Arrow Connector 27"/>
          <p:cNvCxnSpPr/>
          <p:nvPr/>
        </p:nvCxnSpPr>
        <p:spPr>
          <a:xfrm rot="5400000">
            <a:off x="3923928" y="5589240"/>
            <a:ext cx="576064" cy="576064"/>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29" name="Straight Arrow Connector 28"/>
          <p:cNvCxnSpPr/>
          <p:nvPr/>
        </p:nvCxnSpPr>
        <p:spPr>
          <a:xfrm rot="5400000">
            <a:off x="4067944" y="5589240"/>
            <a:ext cx="576064" cy="576064"/>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30" name="Straight Arrow Connector 29"/>
          <p:cNvCxnSpPr/>
          <p:nvPr/>
        </p:nvCxnSpPr>
        <p:spPr>
          <a:xfrm rot="16200000" flipH="1">
            <a:off x="3347864" y="3789040"/>
            <a:ext cx="936104" cy="792088"/>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33" name="Straight Arrow Connector 32"/>
          <p:cNvCxnSpPr/>
          <p:nvPr/>
        </p:nvCxnSpPr>
        <p:spPr>
          <a:xfrm rot="5400000">
            <a:off x="3419872" y="1916832"/>
            <a:ext cx="864096" cy="720080"/>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37" name="Cube 36"/>
          <p:cNvSpPr/>
          <p:nvPr/>
        </p:nvSpPr>
        <p:spPr>
          <a:xfrm>
            <a:off x="7020272" y="4293096"/>
            <a:ext cx="504056" cy="720080"/>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8" name="Straight Arrow Connector 37"/>
          <p:cNvCxnSpPr/>
          <p:nvPr/>
        </p:nvCxnSpPr>
        <p:spPr>
          <a:xfrm rot="5400000">
            <a:off x="6372200" y="5085184"/>
            <a:ext cx="576064" cy="576064"/>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39" name="Straight Arrow Connector 38"/>
          <p:cNvCxnSpPr/>
          <p:nvPr/>
        </p:nvCxnSpPr>
        <p:spPr>
          <a:xfrm rot="5400000">
            <a:off x="6516216" y="5085184"/>
            <a:ext cx="576064" cy="576064"/>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40" name="Straight Arrow Connector 39"/>
          <p:cNvCxnSpPr/>
          <p:nvPr/>
        </p:nvCxnSpPr>
        <p:spPr>
          <a:xfrm rot="5400000">
            <a:off x="6660232" y="5085184"/>
            <a:ext cx="576064" cy="576064"/>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41" name="Straight Arrow Connector 40"/>
          <p:cNvCxnSpPr/>
          <p:nvPr/>
        </p:nvCxnSpPr>
        <p:spPr>
          <a:xfrm rot="5400000">
            <a:off x="6804248" y="5085184"/>
            <a:ext cx="576064" cy="576064"/>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42" name="Straight Arrow Connector 41"/>
          <p:cNvCxnSpPr/>
          <p:nvPr/>
        </p:nvCxnSpPr>
        <p:spPr>
          <a:xfrm rot="5400000">
            <a:off x="6948264" y="5085184"/>
            <a:ext cx="576064" cy="576064"/>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Note: Note Well the Note Well</a:t>
            </a:r>
            <a:endParaRPr lang="en-US" dirty="0"/>
          </a:p>
        </p:txBody>
      </p:sp>
      <p:sp>
        <p:nvSpPr>
          <p:cNvPr id="4" name="Rectangle 3"/>
          <p:cNvSpPr/>
          <p:nvPr/>
        </p:nvSpPr>
        <p:spPr>
          <a:xfrm>
            <a:off x="179512" y="1340768"/>
            <a:ext cx="8712968" cy="5262979"/>
          </a:xfrm>
          <a:prstGeom prst="rect">
            <a:avLst/>
          </a:prstGeom>
        </p:spPr>
        <p:txBody>
          <a:bodyPr wrap="square">
            <a:spAutoFit/>
          </a:bodyPr>
          <a:lstStyle/>
          <a:p>
            <a:r>
              <a:rPr lang="en-US" sz="1600" dirty="0" smtClean="0"/>
              <a:t>Any 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a:t>
            </a:r>
          </a:p>
          <a:p>
            <a:pPr marL="361950" indent="-180975">
              <a:buFont typeface="Arial" pitchFamily="34" charset="0"/>
              <a:buChar char="•"/>
            </a:pPr>
            <a:r>
              <a:rPr lang="en-US" sz="1600" dirty="0" smtClean="0"/>
              <a:t>The IETF plenary session</a:t>
            </a:r>
          </a:p>
          <a:p>
            <a:pPr marL="361950" indent="-180975">
              <a:buFont typeface="Arial" pitchFamily="34" charset="0"/>
              <a:buChar char="•"/>
            </a:pPr>
            <a:r>
              <a:rPr lang="en-US" sz="1600" dirty="0" smtClean="0"/>
              <a:t>The IESG, or any member thereof on behalf of the IESG</a:t>
            </a:r>
          </a:p>
          <a:p>
            <a:pPr marL="361950" indent="-180975">
              <a:buFont typeface="Arial" pitchFamily="34" charset="0"/>
              <a:buChar char="•"/>
            </a:pPr>
            <a:r>
              <a:rPr lang="en-US" sz="1600" dirty="0" smtClean="0"/>
              <a:t>Any IETF mailing list, including the IETF list itself, any working group or design team list, or any other list functioning under IETF auspices </a:t>
            </a:r>
          </a:p>
          <a:p>
            <a:pPr marL="361950" indent="-180975">
              <a:buFont typeface="Arial" pitchFamily="34" charset="0"/>
              <a:buChar char="•"/>
            </a:pPr>
            <a:r>
              <a:rPr lang="en-US" sz="1600" dirty="0" smtClean="0"/>
              <a:t>Any IETF working group or portion thereof</a:t>
            </a:r>
          </a:p>
          <a:p>
            <a:pPr marL="361950" indent="-180975">
              <a:buFont typeface="Arial" pitchFamily="34" charset="0"/>
              <a:buChar char="•"/>
            </a:pPr>
            <a:r>
              <a:rPr lang="en-US" sz="1600" dirty="0" smtClean="0"/>
              <a:t>Any Birds of a Feather (BOF) session</a:t>
            </a:r>
          </a:p>
          <a:p>
            <a:pPr marL="361950" indent="-180975">
              <a:buFont typeface="Arial" pitchFamily="34" charset="0"/>
              <a:buChar char="•"/>
            </a:pPr>
            <a:r>
              <a:rPr lang="en-US" sz="1600" dirty="0" smtClean="0"/>
              <a:t>The IAB or any member thereof on behalf of the IAB</a:t>
            </a:r>
          </a:p>
          <a:p>
            <a:pPr marL="361950" indent="-180975">
              <a:buFont typeface="Arial" pitchFamily="34" charset="0"/>
              <a:buChar char="•"/>
            </a:pPr>
            <a:r>
              <a:rPr lang="en-US" sz="1600" dirty="0" smtClean="0"/>
              <a:t>The RFC Editor or the Internet-Drafts function</a:t>
            </a:r>
          </a:p>
          <a:p>
            <a:r>
              <a:rPr lang="en-US" sz="1600" dirty="0" smtClean="0"/>
              <a:t>All IETF Contributions are subject to the rules of </a:t>
            </a:r>
            <a:r>
              <a:rPr lang="en-US" sz="1600" dirty="0" smtClean="0">
                <a:hlinkClick r:id="rId2"/>
              </a:rPr>
              <a:t>RFC 5378</a:t>
            </a:r>
            <a:r>
              <a:rPr lang="en-US" sz="1600" dirty="0" smtClean="0"/>
              <a:t> and </a:t>
            </a:r>
            <a:r>
              <a:rPr lang="en-US" sz="1600" dirty="0" smtClean="0">
                <a:hlinkClick r:id="rId3"/>
              </a:rPr>
              <a:t>RFC 3979</a:t>
            </a:r>
            <a:r>
              <a:rPr lang="en-US" sz="1600" dirty="0" smtClean="0"/>
              <a:t> (updated by </a:t>
            </a:r>
            <a:r>
              <a:rPr lang="en-US" sz="1600" dirty="0" smtClean="0">
                <a:hlinkClick r:id="rId4"/>
              </a:rPr>
              <a:t>RFC 4879</a:t>
            </a:r>
            <a:r>
              <a:rPr lang="en-US" sz="1600" dirty="0" smtClean="0"/>
              <a:t>). </a:t>
            </a:r>
          </a:p>
          <a:p>
            <a:r>
              <a:rPr lang="en-US" sz="1600" dirty="0" smtClean="0"/>
              <a:t>Statements made outside of an IETF session, mailing list or other function, that are clearly not intended to be input to an IETF activity, group or function, are not IETF Contributions in the context of this notice.</a:t>
            </a:r>
          </a:p>
          <a:p>
            <a:r>
              <a:rPr lang="en-US" sz="1600" dirty="0" smtClean="0"/>
              <a:t>Please consult </a:t>
            </a:r>
            <a:r>
              <a:rPr lang="en-US" sz="1600" dirty="0" smtClean="0">
                <a:hlinkClick r:id="rId2"/>
              </a:rPr>
              <a:t>RFC 5378</a:t>
            </a:r>
            <a:r>
              <a:rPr lang="en-US" sz="1600" dirty="0" smtClean="0"/>
              <a:t> and </a:t>
            </a:r>
            <a:r>
              <a:rPr lang="en-US" sz="1600" dirty="0" smtClean="0">
                <a:hlinkClick r:id="rId3"/>
              </a:rPr>
              <a:t>RFC 3979</a:t>
            </a:r>
            <a:r>
              <a:rPr lang="en-US" sz="1600" dirty="0" smtClean="0"/>
              <a:t> for details.</a:t>
            </a:r>
          </a:p>
          <a:p>
            <a:r>
              <a:rPr lang="en-US" sz="1600" dirty="0" smtClean="0"/>
              <a:t>A participant in any IETF activity is deemed to accept all IETF rules of process, as documented in Best Current Practices RFCs and IESG Statements.</a:t>
            </a:r>
          </a:p>
          <a:p>
            <a:r>
              <a:rPr lang="en-US" sz="1600" dirty="0" smtClean="0"/>
              <a:t>A participant in any IETF activity acknowledges that written, audio and video records of meetings may be made and may be available to the public. </a:t>
            </a:r>
            <a:endParaRPr lang="en-US" sz="16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Agenda</a:t>
            </a:r>
            <a:endParaRPr lang="en-US" dirty="0"/>
          </a:p>
        </p:txBody>
      </p:sp>
      <p:sp>
        <p:nvSpPr>
          <p:cNvPr id="3" name="Content Placeholder 2"/>
          <p:cNvSpPr>
            <a:spLocks noGrp="1"/>
          </p:cNvSpPr>
          <p:nvPr>
            <p:ph idx="1"/>
          </p:nvPr>
        </p:nvSpPr>
        <p:spPr/>
        <p:txBody>
          <a:bodyPr/>
          <a:lstStyle/>
          <a:p>
            <a:pPr>
              <a:tabLst>
                <a:tab pos="6007100" algn="l"/>
                <a:tab pos="6102350" algn="l"/>
              </a:tabLst>
            </a:pPr>
            <a:r>
              <a:rPr lang="en-AU" dirty="0" err="1" smtClean="0"/>
              <a:t>Blahblahblah</a:t>
            </a:r>
            <a:r>
              <a:rPr lang="en-AU" dirty="0"/>
              <a:t>	</a:t>
            </a:r>
            <a:r>
              <a:rPr lang="en-AU" dirty="0" smtClean="0"/>
              <a:t>Chair	5</a:t>
            </a:r>
          </a:p>
          <a:p>
            <a:pPr>
              <a:tabLst>
                <a:tab pos="6007100" algn="l"/>
                <a:tab pos="6102350" algn="l"/>
              </a:tabLst>
            </a:pPr>
            <a:r>
              <a:rPr lang="en-AU" dirty="0" smtClean="0"/>
              <a:t>WG Plan	Chair	15</a:t>
            </a:r>
          </a:p>
          <a:p>
            <a:pPr>
              <a:tabLst>
                <a:tab pos="6007100" algn="l"/>
                <a:tab pos="6102350" algn="l"/>
              </a:tabLst>
            </a:pPr>
            <a:r>
              <a:rPr lang="en-AU" dirty="0" smtClean="0"/>
              <a:t>Requirements and Architecture	Brian	30</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AU" dirty="0" smtClean="0"/>
              <a:t>Plan</a:t>
            </a:r>
            <a:endParaRPr lang="en-US" dirty="0"/>
          </a:p>
        </p:txBody>
      </p:sp>
      <p:sp>
        <p:nvSpPr>
          <p:cNvPr id="5" name="Subtitle 4"/>
          <p:cNvSpPr>
            <a:spLocks noGrp="1"/>
          </p:cNvSpPr>
          <p:nvPr>
            <p:ph type="subTitle" idx="1"/>
          </p:nvPr>
        </p:nvSpPr>
        <p:spPr/>
        <p:txBody>
          <a:bodyPr/>
          <a:lstStyle/>
          <a:p>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Five Items</a:t>
            </a:r>
            <a:endParaRPr lang="en-US" dirty="0"/>
          </a:p>
        </p:txBody>
      </p:sp>
      <p:sp>
        <p:nvSpPr>
          <p:cNvPr id="3" name="Content Placeholder 2"/>
          <p:cNvSpPr>
            <a:spLocks noGrp="1"/>
          </p:cNvSpPr>
          <p:nvPr>
            <p:ph idx="1"/>
          </p:nvPr>
        </p:nvSpPr>
        <p:spPr/>
        <p:txBody>
          <a:bodyPr/>
          <a:lstStyle/>
          <a:p>
            <a:r>
              <a:rPr lang="en-AU" dirty="0" smtClean="0"/>
              <a:t>Requirements</a:t>
            </a:r>
          </a:p>
          <a:p>
            <a:r>
              <a:rPr lang="en-AU" dirty="0" smtClean="0"/>
              <a:t>Architecture</a:t>
            </a:r>
          </a:p>
          <a:p>
            <a:r>
              <a:rPr lang="en-AU" dirty="0" smtClean="0"/>
              <a:t>Distribution</a:t>
            </a:r>
          </a:p>
          <a:p>
            <a:r>
              <a:rPr lang="en-AU" dirty="0" smtClean="0"/>
              <a:t>Simple Broadcast</a:t>
            </a:r>
          </a:p>
          <a:p>
            <a:r>
              <a:rPr lang="en-AU" dirty="0" smtClean="0"/>
              <a:t>Security (Filtering)</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Requirements</a:t>
            </a:r>
            <a:endParaRPr lang="en-US" dirty="0"/>
          </a:p>
        </p:txBody>
      </p:sp>
      <p:sp>
        <p:nvSpPr>
          <p:cNvPr id="3" name="Content Placeholder 2"/>
          <p:cNvSpPr>
            <a:spLocks noGrp="1"/>
          </p:cNvSpPr>
          <p:nvPr>
            <p:ph idx="1"/>
          </p:nvPr>
        </p:nvSpPr>
        <p:spPr/>
        <p:txBody>
          <a:bodyPr/>
          <a:lstStyle/>
          <a:p>
            <a:r>
              <a:rPr lang="en-AU" dirty="0" smtClean="0"/>
              <a:t>For discussion later</a:t>
            </a:r>
          </a:p>
          <a:p>
            <a:r>
              <a:rPr lang="en-AU" dirty="0" smtClean="0"/>
              <a:t>Focus on finishing this</a:t>
            </a:r>
          </a:p>
          <a:p>
            <a:r>
              <a:rPr lang="en-AU" dirty="0" smtClean="0"/>
              <a:t>Need some volunteers for reviews</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Architecture</a:t>
            </a:r>
            <a:endParaRPr lang="en-US" dirty="0"/>
          </a:p>
        </p:txBody>
      </p:sp>
      <p:sp>
        <p:nvSpPr>
          <p:cNvPr id="3" name="Content Placeholder 2"/>
          <p:cNvSpPr>
            <a:spLocks noGrp="1"/>
          </p:cNvSpPr>
          <p:nvPr>
            <p:ph idx="1"/>
          </p:nvPr>
        </p:nvSpPr>
        <p:spPr/>
        <p:txBody>
          <a:bodyPr/>
          <a:lstStyle/>
          <a:p>
            <a:r>
              <a:rPr lang="en-AU" dirty="0" smtClean="0"/>
              <a:t>Brian has agreed to write something down</a:t>
            </a:r>
          </a:p>
          <a:p>
            <a:r>
              <a:rPr lang="en-AU" dirty="0" smtClean="0"/>
              <a:t>Describes in more concrete fashion how each of the pieces in the system fit together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Distribution</a:t>
            </a:r>
            <a:endParaRPr lang="en-US" dirty="0"/>
          </a:p>
        </p:txBody>
      </p:sp>
      <p:sp>
        <p:nvSpPr>
          <p:cNvPr id="3" name="Content Placeholder 2"/>
          <p:cNvSpPr>
            <a:spLocks noGrp="1"/>
          </p:cNvSpPr>
          <p:nvPr>
            <p:ph idx="1"/>
          </p:nvPr>
        </p:nvSpPr>
        <p:spPr/>
        <p:txBody>
          <a:bodyPr/>
          <a:lstStyle/>
          <a:p>
            <a:r>
              <a:rPr lang="en-AU" dirty="0" smtClean="0"/>
              <a:t>Distribution from </a:t>
            </a:r>
            <a:r>
              <a:rPr lang="en-AU" dirty="0" err="1" smtClean="0"/>
              <a:t>author+originator</a:t>
            </a:r>
            <a:r>
              <a:rPr lang="en-AU" dirty="0" smtClean="0"/>
              <a:t> to relays</a:t>
            </a:r>
          </a:p>
          <a:p>
            <a:r>
              <a:rPr lang="en-AU" dirty="0" smtClean="0"/>
              <a:t>Doesn’t cover the “last mile”</a:t>
            </a:r>
          </a:p>
          <a:p>
            <a:r>
              <a:rPr lang="en-AU" dirty="0" smtClean="0"/>
              <a:t>Might cover “school closure” case</a:t>
            </a:r>
            <a:endParaRPr lang="en-AU" dirty="0"/>
          </a:p>
          <a:p>
            <a:endParaRPr lang="en-AU" dirty="0"/>
          </a:p>
          <a:p>
            <a:r>
              <a:rPr lang="en-AU" dirty="0" smtClean="0"/>
              <a:t>SIP-CAP as potential candidate</a:t>
            </a:r>
          </a:p>
          <a:p>
            <a:pPr lvl="1"/>
            <a:r>
              <a:rPr lang="en-AU" dirty="0" smtClean="0"/>
              <a:t>PUBLISH</a:t>
            </a:r>
          </a:p>
          <a:p>
            <a:pPr lvl="1"/>
            <a:r>
              <a:rPr lang="en-AU" dirty="0" smtClean="0"/>
              <a:t>SUBSCRIBE</a:t>
            </a:r>
          </a:p>
          <a:p>
            <a:pPr lvl="1"/>
            <a:r>
              <a:rPr lang="en-AU" dirty="0" smtClean="0"/>
              <a:t>NOTIFY</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Broadcast</a:t>
            </a:r>
            <a:endParaRPr lang="en-US" dirty="0"/>
          </a:p>
        </p:txBody>
      </p:sp>
      <p:sp>
        <p:nvSpPr>
          <p:cNvPr id="3" name="Content Placeholder 2"/>
          <p:cNvSpPr>
            <a:spLocks noGrp="1"/>
          </p:cNvSpPr>
          <p:nvPr>
            <p:ph idx="1"/>
          </p:nvPr>
        </p:nvSpPr>
        <p:spPr/>
        <p:txBody>
          <a:bodyPr/>
          <a:lstStyle/>
          <a:p>
            <a:r>
              <a:rPr lang="en-AU" dirty="0" smtClean="0"/>
              <a:t>“Last mile”</a:t>
            </a:r>
          </a:p>
          <a:p>
            <a:r>
              <a:rPr lang="en-AU" dirty="0" smtClean="0"/>
              <a:t>Point where scalability matters</a:t>
            </a:r>
            <a:endParaRPr lang="en-US" dirty="0" smtClean="0"/>
          </a:p>
          <a:p>
            <a:r>
              <a:rPr lang="en-AU" dirty="0" smtClean="0"/>
              <a:t>Need to define mechanisms for networks that don’t already have their own</a:t>
            </a:r>
          </a:p>
          <a:p>
            <a:pPr lvl="1"/>
            <a:r>
              <a:rPr lang="en-AU" dirty="0" smtClean="0"/>
              <a:t>Native mechanisms will be superior</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140</TotalTime>
  <Words>443</Words>
  <Application>Microsoft Office PowerPoint</Application>
  <PresentationFormat>On-screen Show (4:3)</PresentationFormat>
  <Paragraphs>60</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Authority To Citizen Alerts</vt:lpstr>
      <vt:lpstr>Note: Note Well the Note Well</vt:lpstr>
      <vt:lpstr>Agenda</vt:lpstr>
      <vt:lpstr>Plan</vt:lpstr>
      <vt:lpstr>Five Items</vt:lpstr>
      <vt:lpstr>Requirements</vt:lpstr>
      <vt:lpstr>Architecture</vt:lpstr>
      <vt:lpstr>Distribution</vt:lpstr>
      <vt:lpstr>Broadcast</vt:lpstr>
      <vt:lpstr>Security</vt:lpstr>
      <vt:lpstr>Next Milestone</vt:lpstr>
      <vt:lpstr>Slide 12</vt:lpstr>
    </vt:vector>
  </TitlesOfParts>
  <Company>CommScope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Authority To Citizen Alerts</dc:title>
  <dc:creator>Martin Thomson</dc:creator>
  <cp:lastModifiedBy>Martin Thomson</cp:lastModifiedBy>
  <cp:revision>4</cp:revision>
  <dcterms:created xsi:type="dcterms:W3CDTF">2011-07-27T13:09:20Z</dcterms:created>
  <dcterms:modified xsi:type="dcterms:W3CDTF">2011-07-29T14:00:59Z</dcterms:modified>
</cp:coreProperties>
</file>