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tags/tag2.xml" ContentType="application/vnd.openxmlformats-officedocument.presentationml.tags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1" r:id="rId1"/>
  </p:sldMasterIdLst>
  <p:notesMasterIdLst>
    <p:notesMasterId r:id="rId22"/>
  </p:notesMasterIdLst>
  <p:handoutMasterIdLst>
    <p:handoutMasterId r:id="rId23"/>
  </p:handoutMasterIdLst>
  <p:sldIdLst>
    <p:sldId id="259" r:id="rId2"/>
    <p:sldId id="274" r:id="rId3"/>
    <p:sldId id="260" r:id="rId4"/>
    <p:sldId id="263" r:id="rId5"/>
    <p:sldId id="264" r:id="rId6"/>
    <p:sldId id="280" r:id="rId7"/>
    <p:sldId id="265" r:id="rId8"/>
    <p:sldId id="261" r:id="rId9"/>
    <p:sldId id="269" r:id="rId10"/>
    <p:sldId id="285" r:id="rId11"/>
    <p:sldId id="282" r:id="rId12"/>
    <p:sldId id="279" r:id="rId13"/>
    <p:sldId id="284" r:id="rId14"/>
    <p:sldId id="271" r:id="rId15"/>
    <p:sldId id="273" r:id="rId16"/>
    <p:sldId id="272" r:id="rId17"/>
    <p:sldId id="283" r:id="rId18"/>
    <p:sldId id="268" r:id="rId19"/>
    <p:sldId id="281" r:id="rId20"/>
    <p:sldId id="258" r:id="rId21"/>
  </p:sldIdLst>
  <p:sldSz cx="9144000" cy="6858000" type="screen4x3"/>
  <p:notesSz cx="6858000" cy="91440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9BA17"/>
    <a:srgbClr val="00A9D4"/>
    <a:srgbClr val="007B78"/>
    <a:srgbClr val="FABB00"/>
    <a:srgbClr val="F08A00"/>
    <a:srgbClr val="E32119"/>
    <a:srgbClr val="8F3F7B"/>
    <a:srgbClr val="00285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026" autoAdjust="0"/>
    <p:restoredTop sz="94675" autoAdjust="0"/>
  </p:normalViewPr>
  <p:slideViewPr>
    <p:cSldViewPr>
      <p:cViewPr varScale="1">
        <p:scale>
          <a:sx n="66" d="100"/>
          <a:sy n="66" d="100"/>
        </p:scale>
        <p:origin x="-642" y="-96"/>
      </p:cViewPr>
      <p:guideLst>
        <p:guide orient="horz" pos="867"/>
        <p:guide orient="horz" pos="4110"/>
        <p:guide orient="horz" pos="663"/>
        <p:guide orient="horz" pos="2262"/>
        <p:guide orient="horz" pos="2171"/>
        <p:guide orient="horz" pos="3566"/>
        <p:guide pos="5511"/>
        <p:guide pos="1941"/>
        <p:guide pos="3818"/>
        <p:guide pos="3727"/>
        <p:guide pos="2834"/>
        <p:guide pos="2926"/>
        <p:guide pos="248"/>
        <p:guide pos="203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1200"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98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200"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98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1200"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98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200"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fld id="{788E51FA-226A-4D1C-9184-54DC7187769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804090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1200" smtClean="0"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r>
              <a:rPr lang="en-GB" smtClean="0"/>
              <a:t>draft-westerlund-avtcore-multistream-and-simulcast-00 </a:t>
            </a:r>
            <a:endParaRPr lang="en-GB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200" smtClean="0"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r>
              <a:rPr lang="en-GB" smtClean="0"/>
              <a:t>2011-07-14 </a:t>
            </a:r>
            <a:endParaRPr lang="en-GB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Klicka här för att ändra format på bakgrundstexten</a:t>
            </a:r>
          </a:p>
          <a:p>
            <a:pPr lvl="1"/>
            <a:r>
              <a:rPr lang="en-GB" noProof="0" smtClean="0"/>
              <a:t>Nivå två</a:t>
            </a:r>
          </a:p>
          <a:p>
            <a:pPr lvl="2"/>
            <a:r>
              <a:rPr lang="en-GB" noProof="0" smtClean="0"/>
              <a:t>Nivå tre</a:t>
            </a:r>
          </a:p>
          <a:p>
            <a:pPr lvl="3"/>
            <a:r>
              <a:rPr lang="en-GB" noProof="0" smtClean="0"/>
              <a:t>Nivå fyra</a:t>
            </a:r>
          </a:p>
          <a:p>
            <a:pPr lvl="4"/>
            <a:r>
              <a:rPr lang="en-GB" noProof="0" smtClean="0"/>
              <a:t>Nivå fem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1200" smtClean="0"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r>
              <a:rPr lang="en-GB" smtClean="0"/>
              <a:t> </a:t>
            </a:r>
            <a:endParaRPr lang="en-GB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200"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fld id="{DD02F882-C581-4668-B3F2-42487230192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8641067"/>
      </p:ext>
    </p:extLst>
  </p:cSld>
  <p:clrMap bg1="lt1" tx1="dk1" bg2="lt2" tx2="dk2" accent1="accent1" accent2="accent2" accent3="accent3" accent4="accent4" accent5="accent5" accent6="accent6" hlink="hlink" folHlink="folHlink"/>
  <p:hf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7225E05C-842F-49E1-A3F7-0053D28C9627}" type="slidenum">
              <a:rPr lang="en-GB" smtClean="0">
                <a:latin typeface="Arial" charset="0"/>
                <a:cs typeface="Arial" charset="0"/>
              </a:rPr>
              <a:pPr/>
              <a:t>1</a:t>
            </a:fld>
            <a:endParaRPr lang="en-GB" smtClean="0">
              <a:latin typeface="Arial" charset="0"/>
              <a:cs typeface="Arial" charset="0"/>
            </a:endParaRPr>
          </a:p>
        </p:txBody>
      </p:sp>
      <p:sp>
        <p:nvSpPr>
          <p:cNvPr id="163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07C29E73-D2A0-4FE8-9C36-EC8B86769D70}" type="slidenum">
              <a:rPr lang="en-GB" smtClean="0">
                <a:latin typeface="Arial" charset="0"/>
                <a:cs typeface="Arial" charset="0"/>
              </a:rPr>
              <a:pPr/>
              <a:t>3</a:t>
            </a:fld>
            <a:endParaRPr lang="en-GB" smtClean="0">
              <a:latin typeface="Arial" charset="0"/>
              <a:cs typeface="Arial" charset="0"/>
            </a:endParaRPr>
          </a:p>
        </p:txBody>
      </p:sp>
      <p:sp>
        <p:nvSpPr>
          <p:cNvPr id="184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6764E99A-33E8-402B-884C-976A2D37460F}" type="slidenum">
              <a:rPr lang="en-GB" smtClean="0">
                <a:latin typeface="Arial" charset="0"/>
                <a:cs typeface="Arial" charset="0"/>
              </a:rPr>
              <a:pPr/>
              <a:t>20</a:t>
            </a:fld>
            <a:endParaRPr lang="en-GB" smtClean="0">
              <a:latin typeface="Arial" charset="0"/>
              <a:cs typeface="Arial" charset="0"/>
            </a:endParaRPr>
          </a:p>
        </p:txBody>
      </p:sp>
      <p:sp>
        <p:nvSpPr>
          <p:cNvPr id="2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>
              <a:latin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eftInfo"/>
          <p:cNvSpPr txBox="1">
            <a:spLocks noChangeArrowheads="1"/>
          </p:cNvSpPr>
          <p:nvPr/>
        </p:nvSpPr>
        <p:spPr bwMode="auto">
          <a:xfrm>
            <a:off x="-1514475" y="2540000"/>
            <a:ext cx="1476375" cy="246538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/>
          <a:p>
            <a:pPr algn="r">
              <a:defRPr/>
            </a:pPr>
            <a:r>
              <a:rPr lang="en-US" sz="1200">
                <a:solidFill>
                  <a:srgbClr val="FFFFFF"/>
                </a:solidFill>
                <a:latin typeface="Arial" pitchFamily="34" charset="0"/>
                <a:cs typeface="+mn-cs"/>
              </a:rPr>
              <a:t>Slide title</a:t>
            </a:r>
          </a:p>
          <a:p>
            <a:pPr algn="r">
              <a:defRPr/>
            </a:pPr>
            <a:r>
              <a:rPr lang="en-US" sz="1200">
                <a:solidFill>
                  <a:srgbClr val="FFFFFF"/>
                </a:solidFill>
                <a:latin typeface="Arial" pitchFamily="34" charset="0"/>
                <a:cs typeface="+mn-cs"/>
              </a:rPr>
              <a:t>minimum 48 pt</a:t>
            </a:r>
          </a:p>
          <a:p>
            <a:pPr algn="r">
              <a:defRPr/>
            </a:pPr>
            <a:endParaRPr lang="en-US" sz="1200">
              <a:solidFill>
                <a:srgbClr val="FFFFFF"/>
              </a:solidFill>
              <a:latin typeface="Arial" pitchFamily="34" charset="0"/>
              <a:cs typeface="+mn-cs"/>
            </a:endParaRPr>
          </a:p>
          <a:p>
            <a:pPr algn="r">
              <a:defRPr/>
            </a:pPr>
            <a:endParaRPr lang="en-US" sz="1200">
              <a:solidFill>
                <a:srgbClr val="FFFFFF"/>
              </a:solidFill>
              <a:latin typeface="Arial" pitchFamily="34" charset="0"/>
              <a:cs typeface="+mn-cs"/>
            </a:endParaRPr>
          </a:p>
          <a:p>
            <a:pPr algn="r">
              <a:defRPr/>
            </a:pPr>
            <a:endParaRPr lang="en-US" sz="1200">
              <a:solidFill>
                <a:srgbClr val="FFFFFF"/>
              </a:solidFill>
              <a:latin typeface="Arial" pitchFamily="34" charset="0"/>
              <a:cs typeface="+mn-cs"/>
            </a:endParaRPr>
          </a:p>
          <a:p>
            <a:pPr algn="r">
              <a:defRPr/>
            </a:pPr>
            <a:endParaRPr lang="en-US" sz="1200">
              <a:solidFill>
                <a:srgbClr val="FFFFFF"/>
              </a:solidFill>
              <a:latin typeface="Arial" pitchFamily="34" charset="0"/>
              <a:cs typeface="+mn-cs"/>
            </a:endParaRPr>
          </a:p>
          <a:p>
            <a:pPr algn="r">
              <a:defRPr/>
            </a:pPr>
            <a:endParaRPr lang="en-US" sz="1200">
              <a:solidFill>
                <a:srgbClr val="FFFFFF"/>
              </a:solidFill>
              <a:latin typeface="Arial" pitchFamily="34" charset="0"/>
              <a:cs typeface="+mn-cs"/>
            </a:endParaRPr>
          </a:p>
          <a:p>
            <a:pPr algn="r">
              <a:defRPr/>
            </a:pPr>
            <a:endParaRPr lang="en-US" sz="1200">
              <a:solidFill>
                <a:srgbClr val="FFFFFF"/>
              </a:solidFill>
              <a:latin typeface="Arial" pitchFamily="34" charset="0"/>
              <a:cs typeface="+mn-cs"/>
            </a:endParaRPr>
          </a:p>
          <a:p>
            <a:pPr algn="r">
              <a:defRPr/>
            </a:pPr>
            <a:endParaRPr lang="en-US" sz="1200">
              <a:solidFill>
                <a:srgbClr val="FFFFFF"/>
              </a:solidFill>
              <a:latin typeface="Arial" pitchFamily="34" charset="0"/>
              <a:cs typeface="+mn-cs"/>
            </a:endParaRPr>
          </a:p>
          <a:p>
            <a:pPr algn="r">
              <a:defRPr/>
            </a:pPr>
            <a:endParaRPr lang="en-US" sz="1200">
              <a:solidFill>
                <a:srgbClr val="FFFFFF"/>
              </a:solidFill>
              <a:latin typeface="Arial" pitchFamily="34" charset="0"/>
              <a:cs typeface="+mn-cs"/>
            </a:endParaRPr>
          </a:p>
          <a:p>
            <a:pPr algn="r">
              <a:defRPr/>
            </a:pPr>
            <a:r>
              <a:rPr lang="en-US" sz="1200">
                <a:solidFill>
                  <a:srgbClr val="FFFFFF"/>
                </a:solidFill>
                <a:latin typeface="Arial" pitchFamily="34" charset="0"/>
                <a:cs typeface="+mn-cs"/>
              </a:rPr>
              <a:t>Slide subtitle </a:t>
            </a:r>
          </a:p>
          <a:p>
            <a:pPr algn="r">
              <a:defRPr/>
            </a:pPr>
            <a:r>
              <a:rPr lang="en-US" sz="1200">
                <a:solidFill>
                  <a:srgbClr val="FFFFFF"/>
                </a:solidFill>
                <a:latin typeface="Arial" pitchFamily="34" charset="0"/>
                <a:cs typeface="+mn-cs"/>
              </a:rPr>
              <a:t>minimum 30 pt</a:t>
            </a:r>
          </a:p>
          <a:p>
            <a:pPr algn="r">
              <a:defRPr/>
            </a:pPr>
            <a:endParaRPr lang="en-GB" sz="1200">
              <a:solidFill>
                <a:schemeClr val="bg1"/>
              </a:solidFill>
              <a:latin typeface="Arial" pitchFamily="34" charset="0"/>
              <a:cs typeface="+mn-cs"/>
            </a:endParaRPr>
          </a:p>
        </p:txBody>
      </p:sp>
      <p:pic>
        <p:nvPicPr>
          <p:cNvPr id="5" name="Logo_TM" descr="ERI_FH_rgb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4162425" y="-17463"/>
            <a:ext cx="803275" cy="9906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0" name="SubTitle_TM"/>
          <p:cNvSpPr>
            <a:spLocks noGrp="1" noChangeArrowheads="1"/>
          </p:cNvSpPr>
          <p:nvPr>
            <p:ph type="subTitle" idx="1"/>
          </p:nvPr>
        </p:nvSpPr>
        <p:spPr>
          <a:xfrm>
            <a:off x="393700" y="4090988"/>
            <a:ext cx="8355013" cy="2016125"/>
          </a:xfrm>
        </p:spPr>
        <p:txBody>
          <a:bodyPr/>
          <a:lstStyle>
            <a:lvl1pPr marL="0" indent="0">
              <a:buFont typeface="Arial" pitchFamily="34" charset="0"/>
              <a:buNone/>
              <a:defRPr sz="3000">
                <a:latin typeface="Arial"/>
              </a:defRPr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22531" name="Title_TM"/>
          <p:cNvSpPr>
            <a:spLocks noGrp="1" noChangeArrowheads="1"/>
          </p:cNvSpPr>
          <p:nvPr>
            <p:ph type="ctrTitle"/>
          </p:nvPr>
        </p:nvSpPr>
        <p:spPr>
          <a:xfrm>
            <a:off x="396875" y="2459593"/>
            <a:ext cx="8351838" cy="738664"/>
          </a:xfrm>
        </p:spPr>
        <p:txBody>
          <a:bodyPr anchor="ctr"/>
          <a:lstStyle>
            <a:lvl1pPr>
              <a:defRPr sz="4800">
                <a:latin typeface="Arial"/>
              </a:defRPr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  <p:hf sldNum="0" hd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1150" y="565150"/>
            <a:ext cx="2087563" cy="50958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93700" y="565150"/>
            <a:ext cx="6115050" cy="50958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96875" y="1376363"/>
            <a:ext cx="4098925" cy="42846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76363"/>
            <a:ext cx="4100513" cy="42846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v-S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sv-SE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_SM"/>
          <p:cNvSpPr>
            <a:spLocks noGrp="1" noChangeArrowheads="1"/>
          </p:cNvSpPr>
          <p:nvPr>
            <p:ph type="title"/>
          </p:nvPr>
        </p:nvSpPr>
        <p:spPr bwMode="auto">
          <a:xfrm>
            <a:off x="393700" y="560388"/>
            <a:ext cx="7826375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72000" tIns="0" rIns="72000" bIns="0" numCol="1" anchor="b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smtClean="0"/>
              <a:t>Click to edit Master style</a:t>
            </a:r>
          </a:p>
        </p:txBody>
      </p:sp>
      <p:sp>
        <p:nvSpPr>
          <p:cNvPr id="1027" name="Content_SM"/>
          <p:cNvSpPr>
            <a:spLocks noGrp="1" noChangeArrowheads="1"/>
          </p:cNvSpPr>
          <p:nvPr>
            <p:ph type="body" idx="1"/>
          </p:nvPr>
        </p:nvSpPr>
        <p:spPr bwMode="auto">
          <a:xfrm>
            <a:off x="396875" y="1376363"/>
            <a:ext cx="8351838" cy="4284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72000" tIns="0" rIns="7200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1510" name="Line_SM"/>
          <p:cNvSpPr>
            <a:spLocks noChangeArrowheads="1"/>
          </p:cNvSpPr>
          <p:nvPr/>
        </p:nvSpPr>
        <p:spPr bwMode="auto">
          <a:xfrm>
            <a:off x="153988" y="1093788"/>
            <a:ext cx="8828087" cy="22225"/>
          </a:xfrm>
          <a:prstGeom prst="roundRect">
            <a:avLst>
              <a:gd name="adj" fmla="val 50000"/>
            </a:avLst>
          </a:prstGeom>
          <a:solidFill>
            <a:schemeClr val="tx1"/>
          </a:solidFill>
          <a:ln>
            <a:noFill/>
          </a:ln>
          <a:effectLst/>
          <a:extLst/>
        </p:spPr>
        <p:txBody>
          <a:bodyPr anchor="ctr">
            <a:spAutoFit/>
          </a:bodyPr>
          <a:lstStyle/>
          <a:p>
            <a:pPr>
              <a:spcBef>
                <a:spcPct val="50000"/>
              </a:spcBef>
              <a:defRPr/>
            </a:pPr>
            <a:endParaRPr lang="sv-SE">
              <a:latin typeface="Arial" pitchFamily="34" charset="0"/>
              <a:cs typeface="+mn-cs"/>
            </a:endParaRPr>
          </a:p>
        </p:txBody>
      </p:sp>
      <p:sp>
        <p:nvSpPr>
          <p:cNvPr id="21518" name="Line"/>
          <p:cNvSpPr>
            <a:spLocks noChangeShapeType="1"/>
          </p:cNvSpPr>
          <p:nvPr userDrawn="1"/>
        </p:nvSpPr>
        <p:spPr bwMode="auto">
          <a:xfrm flipH="1">
            <a:off x="-792163" y="0"/>
            <a:ext cx="595313" cy="15875"/>
          </a:xfrm>
          <a:prstGeom prst="line">
            <a:avLst/>
          </a:prstGeom>
          <a:noFill/>
          <a:ln>
            <a:noFill/>
          </a:ln>
          <a:effectLst/>
          <a:extLst/>
        </p:spPr>
        <p:txBody>
          <a:bodyPr anchor="ctr">
            <a:spAutoFit/>
          </a:bodyPr>
          <a:lstStyle/>
          <a:p>
            <a:pPr>
              <a:spcBef>
                <a:spcPct val="50000"/>
              </a:spcBef>
              <a:defRPr/>
            </a:pPr>
            <a:endParaRPr lang="sv-SE">
              <a:latin typeface="Arial" pitchFamily="34" charset="0"/>
              <a:cs typeface="+mn-cs"/>
            </a:endParaRPr>
          </a:p>
        </p:txBody>
      </p:sp>
      <p:pic>
        <p:nvPicPr>
          <p:cNvPr id="1031" name="Logo_SM" descr="ERI_FH_rgb"/>
          <p:cNvPicPr>
            <a:picLocks noChangeAspect="1" noChangeArrowheads="1"/>
          </p:cNvPicPr>
          <p:nvPr userDrawn="1"/>
        </p:nvPicPr>
        <p:blipFill>
          <a:blip r:embed="rId13"/>
          <a:srcRect/>
          <a:stretch>
            <a:fillRect/>
          </a:stretch>
        </p:blipFill>
        <p:spPr bwMode="auto">
          <a:xfrm>
            <a:off x="8456613" y="-17463"/>
            <a:ext cx="474662" cy="585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23" name="txtfooterCopy"/>
          <p:cNvSpPr txBox="1">
            <a:spLocks noChangeArrowheads="1"/>
          </p:cNvSpPr>
          <p:nvPr userDrawn="1"/>
        </p:nvSpPr>
        <p:spPr bwMode="auto">
          <a:xfrm>
            <a:off x="395287" y="6524625"/>
            <a:ext cx="7399338" cy="2159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lIns="72000" rIns="72000"/>
          <a:lstStyle/>
          <a:p>
            <a:pPr algn="l">
              <a:spcBef>
                <a:spcPct val="50000"/>
              </a:spcBef>
              <a:defRPr/>
            </a:pPr>
            <a:r>
              <a:rPr lang="en-US" sz="800" b="0" i="0" u="none" dirty="0" smtClean="0">
                <a:solidFill>
                  <a:srgbClr val="87888A"/>
                </a:solidFill>
                <a:latin typeface="Arial" pitchFamily="34" charset="0"/>
                <a:cs typeface="+mn-cs"/>
              </a:rPr>
              <a:t>draft-westerlund-avtcore-multistream-and-simulcast-00  |  IETF 81  |  2011-07-14  |  Page </a:t>
            </a:r>
            <a:fld id="{5CAEFD9D-155E-407E-88B7-F73CE996BA3F}" type="slidenum">
              <a:rPr lang="en-US" sz="800" b="0" i="0" u="none" smtClean="0">
                <a:solidFill>
                  <a:srgbClr val="87888A"/>
                </a:solidFill>
                <a:latin typeface="Arial" pitchFamily="34" charset="0"/>
                <a:cs typeface="+mn-cs"/>
              </a:rPr>
              <a:t>‹#›</a:t>
            </a:fld>
            <a:r>
              <a:rPr lang="en-US" sz="800" b="0" i="0" u="none" smtClean="0">
                <a:solidFill>
                  <a:srgbClr val="87888A"/>
                </a:solidFill>
                <a:latin typeface="Arial" pitchFamily="34" charset="0"/>
                <a:cs typeface="+mn-cs"/>
              </a:rPr>
              <a:t> </a:t>
            </a:r>
            <a:endParaRPr lang="en-US" sz="800" b="0" i="0" u="none" dirty="0">
              <a:solidFill>
                <a:srgbClr val="87888A"/>
              </a:solidFill>
              <a:latin typeface="Arial" pitchFamily="34" charset="0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2" r:id="rId2"/>
    <p:sldLayoutId id="2147483661" r:id="rId3"/>
    <p:sldLayoutId id="2147483660" r:id="rId4"/>
    <p:sldLayoutId id="2147483659" r:id="rId5"/>
    <p:sldLayoutId id="2147483658" r:id="rId6"/>
    <p:sldLayoutId id="2147483657" r:id="rId7"/>
    <p:sldLayoutId id="2147483656" r:id="rId8"/>
    <p:sldLayoutId id="2147483655" r:id="rId9"/>
    <p:sldLayoutId id="2147483654" r:id="rId10"/>
    <p:sldLayoutId id="2147483653" r:id="rId11"/>
  </p:sldLayoutIdLst>
  <p:timing>
    <p:tnLst>
      <p:par>
        <p:cTn id="1" dur="indefinite" restart="never" nodeType="tmRoot"/>
      </p:par>
    </p:tnLst>
  </p:timing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Ericsson Capital TT" pitchFamily="2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Ericsson Capital TT" pitchFamily="2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Ericsson Capital TT" pitchFamily="2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Ericsson Capital TT" pitchFamily="2" charset="0"/>
        </a:defRPr>
      </a:lvl9pPr>
    </p:titleStyle>
    <p:bodyStyle>
      <a:lvl1pPr marL="176213" indent="-176213" algn="l" rtl="0" eaLnBrk="0" fontAlgn="base" hangingPunct="0">
        <a:spcBef>
          <a:spcPct val="20000"/>
        </a:spcBef>
        <a:spcAft>
          <a:spcPct val="0"/>
        </a:spcAft>
        <a:buClr>
          <a:srgbClr val="00A9D4"/>
        </a:buClr>
        <a:buFont typeface="Arial" charset="0"/>
        <a:buChar char="›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533400" indent="-1778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Ericsson Capital TT" pitchFamily="2" charset="0"/>
        <a:buChar char="–"/>
        <a:defRPr sz="2000">
          <a:solidFill>
            <a:schemeClr val="tx1"/>
          </a:solidFill>
          <a:latin typeface="+mn-lt"/>
        </a:defRPr>
      </a:lvl2pPr>
      <a:lvl3pPr marL="892175" indent="-179388" algn="l" rtl="0" eaLnBrk="0" fontAlgn="base" hangingPunct="0">
        <a:spcBef>
          <a:spcPct val="20000"/>
        </a:spcBef>
        <a:spcAft>
          <a:spcPct val="0"/>
        </a:spcAft>
        <a:buClr>
          <a:srgbClr val="92CCE5"/>
        </a:buClr>
        <a:buFont typeface="Ericsson Capital TT" pitchFamily="2" charset="0"/>
        <a:buChar char="›"/>
        <a:defRPr sz="2000">
          <a:solidFill>
            <a:schemeClr val="tx1"/>
          </a:solidFill>
          <a:latin typeface="+mn-lt"/>
        </a:defRPr>
      </a:lvl3pPr>
      <a:lvl4pPr marL="1252538" indent="-180975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Ericsson Capital TT" pitchFamily="2" charset="0"/>
        <a:buChar char="-"/>
        <a:defRPr sz="2000">
          <a:solidFill>
            <a:schemeClr val="tx1"/>
          </a:solidFill>
          <a:latin typeface="+mn-lt"/>
        </a:defRPr>
      </a:lvl4pPr>
      <a:lvl5pPr marL="1614488" indent="-180975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Ericsson Capital TT" pitchFamily="2" charset="0"/>
        <a:buChar char="›"/>
        <a:defRPr sz="2000">
          <a:solidFill>
            <a:schemeClr val="tx1"/>
          </a:solidFill>
          <a:latin typeface="+mn-lt"/>
        </a:defRPr>
      </a:lvl5pPr>
      <a:lvl6pPr marL="2071688" indent="-180975" algn="l" rtl="0" fontAlgn="base">
        <a:spcBef>
          <a:spcPct val="20000"/>
        </a:spcBef>
        <a:spcAft>
          <a:spcPct val="0"/>
        </a:spcAft>
        <a:buClr>
          <a:schemeClr val="tx1"/>
        </a:buClr>
        <a:buFont typeface="Ericsson Capital TT" pitchFamily="2" charset="0"/>
        <a:buChar char="›"/>
        <a:defRPr sz="2000">
          <a:solidFill>
            <a:schemeClr val="tx1"/>
          </a:solidFill>
          <a:latin typeface="+mn-lt"/>
        </a:defRPr>
      </a:lvl6pPr>
      <a:lvl7pPr marL="2528888" indent="-180975" algn="l" rtl="0" fontAlgn="base">
        <a:spcBef>
          <a:spcPct val="20000"/>
        </a:spcBef>
        <a:spcAft>
          <a:spcPct val="0"/>
        </a:spcAft>
        <a:buClr>
          <a:schemeClr val="tx1"/>
        </a:buClr>
        <a:buFont typeface="Ericsson Capital TT" pitchFamily="2" charset="0"/>
        <a:buChar char="›"/>
        <a:defRPr sz="2000">
          <a:solidFill>
            <a:schemeClr val="tx1"/>
          </a:solidFill>
          <a:latin typeface="+mn-lt"/>
        </a:defRPr>
      </a:lvl7pPr>
      <a:lvl8pPr marL="2986088" indent="-180975" algn="l" rtl="0" fontAlgn="base">
        <a:spcBef>
          <a:spcPct val="20000"/>
        </a:spcBef>
        <a:spcAft>
          <a:spcPct val="0"/>
        </a:spcAft>
        <a:buClr>
          <a:schemeClr val="tx1"/>
        </a:buClr>
        <a:buFont typeface="Ericsson Capital TT" pitchFamily="2" charset="0"/>
        <a:buChar char="›"/>
        <a:defRPr sz="2000">
          <a:solidFill>
            <a:schemeClr val="tx1"/>
          </a:solidFill>
          <a:latin typeface="+mn-lt"/>
        </a:defRPr>
      </a:lvl8pPr>
      <a:lvl9pPr marL="3443288" indent="-180975" algn="l" rtl="0" fontAlgn="base">
        <a:spcBef>
          <a:spcPct val="20000"/>
        </a:spcBef>
        <a:spcAft>
          <a:spcPct val="0"/>
        </a:spcAft>
        <a:buClr>
          <a:schemeClr val="tx1"/>
        </a:buClr>
        <a:buFont typeface="Ericsson Capital TT" pitchFamily="2" charset="0"/>
        <a:buChar char="›"/>
        <a:defRPr sz="2000">
          <a:solidFill>
            <a:schemeClr val="tx1"/>
          </a:solidFill>
          <a:latin typeface="+mn-lt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datatracker.ietf.org/ipr/1592/" TargetMode="Externa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Relationship Id="rId4" Type="http://schemas.openxmlformats.org/officeDocument/2006/relationships/image" Target="../media/image9.em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8.wmf"/><Relationship Id="rId4" Type="http://schemas.openxmlformats.org/officeDocument/2006/relationships/image" Target="../media/image7.wm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29"/>
          <p:cNvSpPr>
            <a:spLocks noGrp="1" noChangeArrowheads="1"/>
          </p:cNvSpPr>
          <p:nvPr>
            <p:ph type="ctrTitle"/>
          </p:nvPr>
        </p:nvSpPr>
        <p:spPr>
          <a:xfrm>
            <a:off x="393700" y="2127250"/>
            <a:ext cx="8351838" cy="1463675"/>
          </a:xfrm>
        </p:spPr>
        <p:txBody>
          <a:bodyPr/>
          <a:lstStyle/>
          <a:p>
            <a:pPr eaLnBrk="1" hangingPunct="1"/>
            <a:r>
              <a:rPr lang="en-US" smtClean="0">
                <a:latin typeface="Arial" charset="0"/>
              </a:rPr>
              <a:t>RTP Multiple Stream Sessions and Simulcast</a:t>
            </a:r>
          </a:p>
        </p:txBody>
      </p:sp>
      <p:sp>
        <p:nvSpPr>
          <p:cNvPr id="15362" name="Rectangle 30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>
              <a:buFont typeface="Arial" charset="0"/>
              <a:buNone/>
            </a:pPr>
            <a:r>
              <a:rPr lang="en-US" sz="2600" smtClean="0">
                <a:latin typeface="Arial" charset="0"/>
              </a:rPr>
              <a:t>draft-westerlund-avtcore-multistream-and-simulcast-00</a:t>
            </a:r>
          </a:p>
          <a:p>
            <a:pPr eaLnBrk="1" hangingPunct="1">
              <a:buFont typeface="Arial" charset="0"/>
              <a:buNone/>
            </a:pPr>
            <a:r>
              <a:rPr lang="en-US" smtClean="0">
                <a:latin typeface="Arial" charset="0"/>
              </a:rPr>
              <a:t>Magnus Westerlund and Bo Burman</a:t>
            </a:r>
          </a:p>
          <a:p>
            <a:pPr eaLnBrk="1" hangingPunct="1">
              <a:buFont typeface="Arial" charset="0"/>
              <a:buNone/>
            </a:pPr>
            <a:r>
              <a:rPr lang="en-US" smtClean="0">
                <a:latin typeface="Arial" charset="0"/>
              </a:rPr>
              <a:t>Ericsson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Multi-Stream Issues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More advanced use cases than point to point VoIP:</a:t>
            </a:r>
          </a:p>
          <a:p>
            <a:pPr lvl="1"/>
            <a:r>
              <a:rPr lang="en-US" dirty="0" smtClean="0"/>
              <a:t>Video conferencing</a:t>
            </a:r>
          </a:p>
          <a:p>
            <a:pPr lvl="1"/>
            <a:r>
              <a:rPr lang="en-US" dirty="0" err="1" smtClean="0"/>
              <a:t>Telepresence</a:t>
            </a:r>
            <a:endParaRPr lang="en-US" dirty="0" smtClean="0"/>
          </a:p>
          <a:p>
            <a:pPr lvl="1"/>
            <a:r>
              <a:rPr lang="en-US" dirty="0" smtClean="0"/>
              <a:t>IPTV</a:t>
            </a:r>
          </a:p>
          <a:p>
            <a:pPr lvl="1"/>
            <a:r>
              <a:rPr lang="en-US" dirty="0" smtClean="0"/>
              <a:t>Etc.</a:t>
            </a:r>
          </a:p>
          <a:p>
            <a:r>
              <a:rPr lang="en-US" dirty="0" smtClean="0"/>
              <a:t>This can result in multiple media streams</a:t>
            </a:r>
          </a:p>
          <a:p>
            <a:pPr lvl="1"/>
            <a:r>
              <a:rPr lang="en-US" dirty="0" smtClean="0"/>
              <a:t>Is the end-point capable of handling multiple simultaneous media streams of the same media type?</a:t>
            </a:r>
          </a:p>
          <a:p>
            <a:pPr lvl="2"/>
            <a:r>
              <a:rPr lang="en-US" dirty="0" smtClean="0"/>
              <a:t>Legacy capabilities is likely one SSRC per direction</a:t>
            </a:r>
          </a:p>
          <a:p>
            <a:pPr lvl="1"/>
            <a:r>
              <a:rPr lang="en-US" dirty="0" smtClean="0"/>
              <a:t>When should additional media streams be in the same RTP session, when in a new session?</a:t>
            </a:r>
          </a:p>
          <a:p>
            <a:pPr lvl="1"/>
            <a:r>
              <a:rPr lang="en-US" dirty="0" smtClean="0"/>
              <a:t>When streams have relations, how to express that for:</a:t>
            </a:r>
          </a:p>
          <a:p>
            <a:pPr lvl="2"/>
            <a:r>
              <a:rPr lang="en-US" dirty="0" smtClean="0"/>
              <a:t>Retransmission</a:t>
            </a:r>
          </a:p>
          <a:p>
            <a:pPr lvl="2"/>
            <a:r>
              <a:rPr lang="en-US" dirty="0" smtClean="0"/>
              <a:t>Redundancy</a:t>
            </a:r>
          </a:p>
          <a:p>
            <a:pPr lvl="2"/>
            <a:r>
              <a:rPr lang="en-US" dirty="0" smtClean="0"/>
              <a:t>Simulcast</a:t>
            </a:r>
          </a:p>
          <a:p>
            <a:pPr lvl="2"/>
            <a:endParaRPr lang="en-US" dirty="0" smtClean="0"/>
          </a:p>
          <a:p>
            <a:pPr lvl="1"/>
            <a:endParaRPr lang="en-US" dirty="0" smtClean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73594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Bandwidth Signaling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Current SDP Bandwidth signaling insufficient in handling:</a:t>
            </a:r>
          </a:p>
          <a:p>
            <a:pPr lvl="1"/>
            <a:r>
              <a:rPr lang="en-US" dirty="0" smtClean="0"/>
              <a:t>Asymmetric bandwidth capabilities in the path</a:t>
            </a:r>
          </a:p>
          <a:p>
            <a:pPr lvl="1"/>
            <a:r>
              <a:rPr lang="en-US" dirty="0" smtClean="0"/>
              <a:t>Asymmetric bandwidth usage inherent from application</a:t>
            </a:r>
          </a:p>
          <a:p>
            <a:pPr lvl="1"/>
            <a:r>
              <a:rPr lang="en-US" dirty="0" smtClean="0"/>
              <a:t>When different Payload Types have different bandwidth ranges</a:t>
            </a:r>
          </a:p>
          <a:p>
            <a:pPr lvl="1"/>
            <a:r>
              <a:rPr lang="en-US" dirty="0" smtClean="0"/>
              <a:t>When multi-stream applications use multiple streams in each direction</a:t>
            </a:r>
          </a:p>
          <a:p>
            <a:pPr lvl="1"/>
            <a:r>
              <a:rPr lang="en-US" dirty="0" smtClean="0"/>
              <a:t>The allowed </a:t>
            </a:r>
            <a:r>
              <a:rPr lang="en-US" dirty="0" err="1" smtClean="0"/>
              <a:t>burstiness</a:t>
            </a:r>
            <a:r>
              <a:rPr lang="en-US" dirty="0" smtClean="0"/>
              <a:t> of media sources is not explicit</a:t>
            </a:r>
          </a:p>
          <a:p>
            <a:pPr lvl="1"/>
            <a:endParaRPr lang="en-US" dirty="0" smtClean="0"/>
          </a:p>
        </p:txBody>
      </p:sp>
      <p:grpSp>
        <p:nvGrpSpPr>
          <p:cNvPr id="12" name="Group 11"/>
          <p:cNvGrpSpPr/>
          <p:nvPr/>
        </p:nvGrpSpPr>
        <p:grpSpPr>
          <a:xfrm>
            <a:off x="320759" y="5119435"/>
            <a:ext cx="4341251" cy="1440405"/>
            <a:chOff x="657225" y="2438400"/>
            <a:chExt cx="7966075" cy="1485900"/>
          </a:xfrm>
        </p:grpSpPr>
        <p:sp>
          <p:nvSpPr>
            <p:cNvPr id="13" name="Text Box 11"/>
            <p:cNvSpPr txBox="1">
              <a:spLocks noChangeArrowheads="1"/>
            </p:cNvSpPr>
            <p:nvPr/>
          </p:nvSpPr>
          <p:spPr bwMode="auto">
            <a:xfrm>
              <a:off x="3625850" y="2438400"/>
              <a:ext cx="1258953" cy="3287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600" dirty="0" err="1"/>
                <a:t>pt</a:t>
              </a:r>
              <a:r>
                <a:rPr lang="en-US" sz="1600" dirty="0"/>
                <a:t>=96</a:t>
              </a:r>
            </a:p>
          </p:txBody>
        </p:sp>
        <p:grpSp>
          <p:nvGrpSpPr>
            <p:cNvPr id="14" name="Group 13"/>
            <p:cNvGrpSpPr/>
            <p:nvPr/>
          </p:nvGrpSpPr>
          <p:grpSpPr>
            <a:xfrm>
              <a:off x="657225" y="2619375"/>
              <a:ext cx="7966075" cy="1304925"/>
              <a:chOff x="657225" y="2619375"/>
              <a:chExt cx="7966075" cy="1304925"/>
            </a:xfrm>
          </p:grpSpPr>
          <p:sp>
            <p:nvSpPr>
              <p:cNvPr id="15" name="AutoShape 4"/>
              <p:cNvSpPr>
                <a:spLocks noChangeArrowheads="1"/>
              </p:cNvSpPr>
              <p:nvPr/>
            </p:nvSpPr>
            <p:spPr bwMode="auto">
              <a:xfrm>
                <a:off x="2411413" y="2619375"/>
                <a:ext cx="854075" cy="1258888"/>
              </a:xfrm>
              <a:prstGeom prst="roundRect">
                <a:avLst>
                  <a:gd name="adj" fmla="val 16667"/>
                </a:avLst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r>
                  <a:rPr lang="en-US" sz="1400" dirty="0">
                    <a:solidFill>
                      <a:schemeClr val="bg1"/>
                    </a:solidFill>
                  </a:rPr>
                  <a:t>End-</a:t>
                </a:r>
                <a:br>
                  <a:rPr lang="en-US" sz="1400" dirty="0">
                    <a:solidFill>
                      <a:schemeClr val="bg1"/>
                    </a:solidFill>
                  </a:rPr>
                </a:br>
                <a:r>
                  <a:rPr lang="en-US" sz="1400" dirty="0">
                    <a:solidFill>
                      <a:schemeClr val="bg1"/>
                    </a:solidFill>
                  </a:rPr>
                  <a:t>point</a:t>
                </a:r>
              </a:p>
            </p:txBody>
          </p:sp>
          <p:sp>
            <p:nvSpPr>
              <p:cNvPr id="16" name="Rectangle 8"/>
              <p:cNvSpPr>
                <a:spLocks noChangeArrowheads="1"/>
              </p:cNvSpPr>
              <p:nvPr/>
            </p:nvSpPr>
            <p:spPr bwMode="auto">
              <a:xfrm>
                <a:off x="657225" y="2619375"/>
                <a:ext cx="1258888" cy="1035050"/>
              </a:xfrm>
              <a:prstGeom prst="rect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sv-SE"/>
              </a:p>
            </p:txBody>
          </p:sp>
          <p:sp>
            <p:nvSpPr>
              <p:cNvPr id="17" name="Rectangle 9"/>
              <p:cNvSpPr>
                <a:spLocks noChangeArrowheads="1"/>
              </p:cNvSpPr>
              <p:nvPr/>
            </p:nvSpPr>
            <p:spPr bwMode="auto">
              <a:xfrm>
                <a:off x="836613" y="2798763"/>
                <a:ext cx="1260475" cy="1035050"/>
              </a:xfrm>
              <a:prstGeom prst="rect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r>
                  <a:rPr lang="en-US" sz="1200" dirty="0">
                    <a:solidFill>
                      <a:schemeClr val="bg1"/>
                    </a:solidFill>
                  </a:rPr>
                  <a:t>Alternate</a:t>
                </a:r>
                <a:br>
                  <a:rPr lang="en-US" sz="1200" dirty="0">
                    <a:solidFill>
                      <a:schemeClr val="bg1"/>
                    </a:solidFill>
                  </a:rPr>
                </a:br>
                <a:r>
                  <a:rPr lang="en-US" sz="1200" dirty="0">
                    <a:solidFill>
                      <a:schemeClr val="bg1"/>
                    </a:solidFill>
                  </a:rPr>
                  <a:t>codecs</a:t>
                </a:r>
              </a:p>
            </p:txBody>
          </p:sp>
          <p:sp>
            <p:nvSpPr>
              <p:cNvPr id="18" name="Text Box 10"/>
              <p:cNvSpPr txBox="1">
                <a:spLocks noChangeArrowheads="1"/>
              </p:cNvSpPr>
              <p:nvPr/>
            </p:nvSpPr>
            <p:spPr bwMode="auto">
              <a:xfrm>
                <a:off x="3625850" y="3032125"/>
                <a:ext cx="960841" cy="29882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sz="1400" dirty="0" err="1"/>
                  <a:t>pt</a:t>
                </a:r>
                <a:r>
                  <a:rPr lang="en-US" sz="1400" dirty="0"/>
                  <a:t>=8</a:t>
                </a:r>
              </a:p>
            </p:txBody>
          </p:sp>
          <p:sp>
            <p:nvSpPr>
              <p:cNvPr id="19" name="Line 12"/>
              <p:cNvSpPr>
                <a:spLocks noChangeShapeType="1"/>
              </p:cNvSpPr>
              <p:nvPr/>
            </p:nvSpPr>
            <p:spPr bwMode="auto">
              <a:xfrm>
                <a:off x="2097088" y="3249613"/>
                <a:ext cx="314325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20" name="AutoShape 13"/>
              <p:cNvSpPr>
                <a:spLocks noChangeArrowheads="1"/>
              </p:cNvSpPr>
              <p:nvPr/>
            </p:nvSpPr>
            <p:spPr bwMode="auto">
              <a:xfrm>
                <a:off x="3311525" y="2798763"/>
                <a:ext cx="5265738" cy="179387"/>
              </a:xfrm>
              <a:prstGeom prst="leftRightArrow">
                <a:avLst>
                  <a:gd name="adj1" fmla="val 50000"/>
                  <a:gd name="adj2" fmla="val 587081"/>
                </a:avLst>
              </a:prstGeom>
              <a:solidFill>
                <a:schemeClr val="accent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sv-SE"/>
              </a:p>
            </p:txBody>
          </p:sp>
          <p:sp>
            <p:nvSpPr>
              <p:cNvPr id="21" name="AutoShape 14"/>
              <p:cNvSpPr>
                <a:spLocks noChangeArrowheads="1"/>
              </p:cNvSpPr>
              <p:nvPr/>
            </p:nvSpPr>
            <p:spPr bwMode="auto">
              <a:xfrm>
                <a:off x="3311525" y="3294063"/>
                <a:ext cx="5311775" cy="630237"/>
              </a:xfrm>
              <a:prstGeom prst="leftRightArrow">
                <a:avLst>
                  <a:gd name="adj1" fmla="val 50000"/>
                  <a:gd name="adj2" fmla="val 168564"/>
                </a:avLst>
              </a:prstGeom>
              <a:solidFill>
                <a:schemeClr val="hlink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sv-SE"/>
              </a:p>
            </p:txBody>
          </p:sp>
        </p:grpSp>
      </p:grpSp>
      <p:grpSp>
        <p:nvGrpSpPr>
          <p:cNvPr id="22" name="Group 21"/>
          <p:cNvGrpSpPr/>
          <p:nvPr/>
        </p:nvGrpSpPr>
        <p:grpSpPr>
          <a:xfrm>
            <a:off x="5146628" y="4119186"/>
            <a:ext cx="3465758" cy="2499739"/>
            <a:chOff x="341313" y="1674813"/>
            <a:chExt cx="8191500" cy="4724400"/>
          </a:xfrm>
        </p:grpSpPr>
        <p:pic>
          <p:nvPicPr>
            <p:cNvPr id="23" name="Picture 4" descr="MC900432517[1]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385763" y="4156075"/>
              <a:ext cx="1285875" cy="1028700"/>
            </a:xfrm>
            <a:prstGeom prst="rect">
              <a:avLst/>
            </a:prstGeom>
            <a:noFill/>
          </p:spPr>
        </p:pic>
        <p:pic>
          <p:nvPicPr>
            <p:cNvPr id="24" name="Picture 5" descr="MC900434860[1]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701675" y="1674813"/>
              <a:ext cx="719138" cy="719137"/>
            </a:xfrm>
            <a:prstGeom prst="rect">
              <a:avLst/>
            </a:prstGeom>
            <a:noFill/>
          </p:spPr>
        </p:pic>
        <p:pic>
          <p:nvPicPr>
            <p:cNvPr id="25" name="Picture 6" descr="MC900434860[1]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701675" y="2305050"/>
              <a:ext cx="719138" cy="719138"/>
            </a:xfrm>
            <a:prstGeom prst="rect">
              <a:avLst/>
            </a:prstGeom>
            <a:noFill/>
          </p:spPr>
        </p:pic>
        <p:pic>
          <p:nvPicPr>
            <p:cNvPr id="26" name="Picture 7" descr="MC900432517[1]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431800" y="3068638"/>
              <a:ext cx="1285875" cy="1028700"/>
            </a:xfrm>
            <a:prstGeom prst="rect">
              <a:avLst/>
            </a:prstGeom>
            <a:noFill/>
          </p:spPr>
        </p:pic>
        <p:pic>
          <p:nvPicPr>
            <p:cNvPr id="27" name="Picture 8" descr="MC900432517[1]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341313" y="5273675"/>
              <a:ext cx="1285875" cy="1028700"/>
            </a:xfrm>
            <a:prstGeom prst="rect">
              <a:avLst/>
            </a:prstGeom>
            <a:noFill/>
          </p:spPr>
        </p:pic>
        <p:sp>
          <p:nvSpPr>
            <p:cNvPr id="28" name="AutoShape 9"/>
            <p:cNvSpPr>
              <a:spLocks noChangeArrowheads="1"/>
            </p:cNvSpPr>
            <p:nvPr/>
          </p:nvSpPr>
          <p:spPr bwMode="auto">
            <a:xfrm>
              <a:off x="2051050" y="3159125"/>
              <a:ext cx="6435725" cy="3240088"/>
            </a:xfrm>
            <a:prstGeom prst="leftArrow">
              <a:avLst>
                <a:gd name="adj1" fmla="val 50000"/>
                <a:gd name="adj2" fmla="val 49657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dist="107763" dir="2700000" algn="ctr" rotWithShape="0">
                <a:schemeClr val="bg2">
                  <a:alpha val="50000"/>
                </a:schemeClr>
              </a:outerShdw>
            </a:effectLst>
          </p:spPr>
          <p:txBody>
            <a:bodyPr wrap="none" anchor="ctr"/>
            <a:lstStyle/>
            <a:p>
              <a:endParaRPr lang="sv-SE"/>
            </a:p>
          </p:txBody>
        </p:sp>
        <p:sp>
          <p:nvSpPr>
            <p:cNvPr id="29" name="AutoShape 10"/>
            <p:cNvSpPr>
              <a:spLocks noChangeArrowheads="1"/>
            </p:cNvSpPr>
            <p:nvPr/>
          </p:nvSpPr>
          <p:spPr bwMode="auto">
            <a:xfrm>
              <a:off x="2051050" y="3159125"/>
              <a:ext cx="6435725" cy="2114550"/>
            </a:xfrm>
            <a:prstGeom prst="leftArrow">
              <a:avLst>
                <a:gd name="adj1" fmla="val 50000"/>
                <a:gd name="adj2" fmla="val 76089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dist="107763" dir="2700000" algn="ctr" rotWithShape="0">
                <a:schemeClr val="bg2">
                  <a:alpha val="50000"/>
                </a:schemeClr>
              </a:outerShdw>
            </a:effectLst>
          </p:spPr>
          <p:txBody>
            <a:bodyPr wrap="none" anchor="ctr"/>
            <a:lstStyle/>
            <a:p>
              <a:endParaRPr lang="sv-SE"/>
            </a:p>
          </p:txBody>
        </p:sp>
        <p:sp>
          <p:nvSpPr>
            <p:cNvPr id="30" name="AutoShape 11"/>
            <p:cNvSpPr>
              <a:spLocks noChangeArrowheads="1"/>
            </p:cNvSpPr>
            <p:nvPr/>
          </p:nvSpPr>
          <p:spPr bwMode="auto">
            <a:xfrm>
              <a:off x="2051050" y="3159125"/>
              <a:ext cx="6435725" cy="944563"/>
            </a:xfrm>
            <a:prstGeom prst="leftArrow">
              <a:avLst>
                <a:gd name="adj1" fmla="val 50000"/>
                <a:gd name="adj2" fmla="val 170336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dist="107763" dir="2700000" algn="ctr" rotWithShape="0">
                <a:schemeClr val="bg2">
                  <a:alpha val="50000"/>
                </a:schemeClr>
              </a:outerShdw>
            </a:effectLst>
          </p:spPr>
          <p:txBody>
            <a:bodyPr wrap="none" anchor="ctr"/>
            <a:lstStyle/>
            <a:p>
              <a:endParaRPr lang="sv-SE"/>
            </a:p>
          </p:txBody>
        </p:sp>
        <p:sp>
          <p:nvSpPr>
            <p:cNvPr id="31" name="AutoShape 12"/>
            <p:cNvSpPr>
              <a:spLocks noChangeArrowheads="1"/>
            </p:cNvSpPr>
            <p:nvPr/>
          </p:nvSpPr>
          <p:spPr bwMode="auto">
            <a:xfrm>
              <a:off x="1962150" y="1763713"/>
              <a:ext cx="6570663" cy="1169987"/>
            </a:xfrm>
            <a:prstGeom prst="rightArrow">
              <a:avLst>
                <a:gd name="adj1" fmla="val 50000"/>
                <a:gd name="adj2" fmla="val 140400"/>
              </a:avLst>
            </a:prstGeom>
            <a:solidFill>
              <a:schemeClr val="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dist="107763" dir="2700000" algn="ctr" rotWithShape="0">
                <a:schemeClr val="bg2">
                  <a:alpha val="50000"/>
                </a:schemeClr>
              </a:outerShdw>
            </a:effectLst>
          </p:spPr>
          <p:txBody>
            <a:bodyPr wrap="none" anchor="ctr"/>
            <a:lstStyle/>
            <a:p>
              <a:endParaRPr lang="sv-SE"/>
            </a:p>
          </p:txBody>
        </p:sp>
        <p:sp>
          <p:nvSpPr>
            <p:cNvPr id="32" name="AutoShape 13"/>
            <p:cNvSpPr>
              <a:spLocks noChangeArrowheads="1"/>
            </p:cNvSpPr>
            <p:nvPr/>
          </p:nvSpPr>
          <p:spPr bwMode="auto">
            <a:xfrm>
              <a:off x="1962150" y="1763713"/>
              <a:ext cx="6570663" cy="539750"/>
            </a:xfrm>
            <a:prstGeom prst="rightArrow">
              <a:avLst>
                <a:gd name="adj1" fmla="val 50000"/>
                <a:gd name="adj2" fmla="val 304338"/>
              </a:avLst>
            </a:prstGeom>
            <a:solidFill>
              <a:schemeClr val="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dist="107763" dir="2700000" algn="ctr" rotWithShape="0">
                <a:schemeClr val="bg2">
                  <a:alpha val="50000"/>
                </a:schemeClr>
              </a:outerShdw>
            </a:effectLst>
          </p:spPr>
          <p:txBody>
            <a:bodyPr wrap="none" anchor="ctr"/>
            <a:lstStyle/>
            <a:p>
              <a:endParaRPr lang="sv-SE"/>
            </a:p>
          </p:txBody>
        </p:sp>
      </p:grpSp>
      <p:grpSp>
        <p:nvGrpSpPr>
          <p:cNvPr id="33" name="Group 32"/>
          <p:cNvGrpSpPr/>
          <p:nvPr/>
        </p:nvGrpSpPr>
        <p:grpSpPr>
          <a:xfrm>
            <a:off x="359179" y="3955554"/>
            <a:ext cx="3177706" cy="1223104"/>
            <a:chOff x="341313" y="4292600"/>
            <a:chExt cx="7696200" cy="2217114"/>
          </a:xfrm>
        </p:grpSpPr>
        <p:pic>
          <p:nvPicPr>
            <p:cNvPr id="34" name="Picture 16" descr="MC900432517[1]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341313" y="5049838"/>
              <a:ext cx="1285875" cy="1028700"/>
            </a:xfrm>
            <a:prstGeom prst="rect">
              <a:avLst/>
            </a:prstGeom>
            <a:noFill/>
          </p:spPr>
        </p:pic>
        <p:pic>
          <p:nvPicPr>
            <p:cNvPr id="35" name="Picture 17" descr="MC900434860[1]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76250" y="4373563"/>
              <a:ext cx="539750" cy="539750"/>
            </a:xfrm>
            <a:prstGeom prst="rect">
              <a:avLst/>
            </a:prstGeom>
            <a:noFill/>
          </p:spPr>
        </p:pic>
        <p:sp>
          <p:nvSpPr>
            <p:cNvPr id="36" name="AutoShape 18"/>
            <p:cNvSpPr>
              <a:spLocks noChangeArrowheads="1"/>
            </p:cNvSpPr>
            <p:nvPr/>
          </p:nvSpPr>
          <p:spPr bwMode="auto">
            <a:xfrm>
              <a:off x="1827213" y="4465638"/>
              <a:ext cx="854075" cy="1258887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sz="1200" dirty="0">
                  <a:solidFill>
                    <a:schemeClr val="bg1"/>
                  </a:solidFill>
                </a:rPr>
                <a:t>End-</a:t>
              </a:r>
              <a:br>
                <a:rPr lang="en-US" sz="1200" dirty="0">
                  <a:solidFill>
                    <a:schemeClr val="bg1"/>
                  </a:solidFill>
                </a:rPr>
              </a:br>
              <a:r>
                <a:rPr lang="en-US" sz="1200" dirty="0">
                  <a:solidFill>
                    <a:schemeClr val="bg1"/>
                  </a:solidFill>
                </a:rPr>
                <a:t>point</a:t>
              </a:r>
            </a:p>
          </p:txBody>
        </p:sp>
        <p:sp>
          <p:nvSpPr>
            <p:cNvPr id="37" name="AutoShape 19"/>
            <p:cNvSpPr>
              <a:spLocks noChangeArrowheads="1"/>
            </p:cNvSpPr>
            <p:nvPr/>
          </p:nvSpPr>
          <p:spPr bwMode="auto">
            <a:xfrm>
              <a:off x="2727325" y="5095875"/>
              <a:ext cx="5265738" cy="585788"/>
            </a:xfrm>
            <a:prstGeom prst="leftArrow">
              <a:avLst>
                <a:gd name="adj1" fmla="val 50000"/>
                <a:gd name="adj2" fmla="val 224729"/>
              </a:avLst>
            </a:prstGeom>
            <a:solidFill>
              <a:schemeClr val="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sv-SE"/>
            </a:p>
          </p:txBody>
        </p:sp>
        <p:sp>
          <p:nvSpPr>
            <p:cNvPr id="38" name="AutoShape 20"/>
            <p:cNvSpPr>
              <a:spLocks noChangeArrowheads="1"/>
            </p:cNvSpPr>
            <p:nvPr/>
          </p:nvSpPr>
          <p:spPr bwMode="auto">
            <a:xfrm>
              <a:off x="2771775" y="4645025"/>
              <a:ext cx="5265738" cy="134938"/>
            </a:xfrm>
            <a:prstGeom prst="rightArrow">
              <a:avLst>
                <a:gd name="adj1" fmla="val 50000"/>
                <a:gd name="adj2" fmla="val 975585"/>
              </a:avLst>
            </a:prstGeom>
            <a:solidFill>
              <a:schemeClr val="accent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sv-SE"/>
            </a:p>
          </p:txBody>
        </p:sp>
        <p:sp>
          <p:nvSpPr>
            <p:cNvPr id="39" name="Line 21"/>
            <p:cNvSpPr>
              <a:spLocks noChangeShapeType="1"/>
            </p:cNvSpPr>
            <p:nvPr/>
          </p:nvSpPr>
          <p:spPr bwMode="auto">
            <a:xfrm>
              <a:off x="971550" y="4689475"/>
              <a:ext cx="1800225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sv-SE"/>
            </a:p>
          </p:txBody>
        </p:sp>
        <p:sp>
          <p:nvSpPr>
            <p:cNvPr id="40" name="Line 22"/>
            <p:cNvSpPr>
              <a:spLocks noChangeShapeType="1"/>
            </p:cNvSpPr>
            <p:nvPr/>
          </p:nvSpPr>
          <p:spPr bwMode="auto">
            <a:xfrm flipH="1">
              <a:off x="1646238" y="5408613"/>
              <a:ext cx="1081087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sv-SE"/>
            </a:p>
          </p:txBody>
        </p:sp>
        <p:sp>
          <p:nvSpPr>
            <p:cNvPr id="41" name="Text Box 23"/>
            <p:cNvSpPr txBox="1">
              <a:spLocks noChangeArrowheads="1"/>
            </p:cNvSpPr>
            <p:nvPr/>
          </p:nvSpPr>
          <p:spPr bwMode="auto">
            <a:xfrm>
              <a:off x="787483" y="4292600"/>
              <a:ext cx="1264106" cy="4629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200" dirty="0"/>
                <a:t>VGA</a:t>
              </a:r>
            </a:p>
          </p:txBody>
        </p:sp>
        <p:sp>
          <p:nvSpPr>
            <p:cNvPr id="42" name="Text Box 24"/>
            <p:cNvSpPr txBox="1">
              <a:spLocks noChangeArrowheads="1"/>
            </p:cNvSpPr>
            <p:nvPr/>
          </p:nvSpPr>
          <p:spPr bwMode="auto">
            <a:xfrm>
              <a:off x="701676" y="6046788"/>
              <a:ext cx="1005880" cy="4629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200" dirty="0"/>
                <a:t>HD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831591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>
          <a:xfrm>
            <a:off x="393700" y="565150"/>
            <a:ext cx="7826375" cy="487363"/>
          </a:xfrm>
        </p:spPr>
        <p:txBody>
          <a:bodyPr/>
          <a:lstStyle/>
          <a:p>
            <a:r>
              <a:rPr lang="en-US" smtClean="0">
                <a:latin typeface="Arial" charset="0"/>
              </a:rPr>
              <a:t>Codec Control / Optimization</a:t>
            </a:r>
          </a:p>
        </p:txBody>
      </p:sp>
      <p:sp>
        <p:nvSpPr>
          <p:cNvPr id="55299" name="AutoShape 3"/>
          <p:cNvSpPr>
            <a:spLocks noChangeArrowheads="1"/>
          </p:cNvSpPr>
          <p:nvPr/>
        </p:nvSpPr>
        <p:spPr bwMode="auto">
          <a:xfrm>
            <a:off x="3762375" y="4194175"/>
            <a:ext cx="1619250" cy="585788"/>
          </a:xfrm>
          <a:prstGeom prst="can">
            <a:avLst>
              <a:gd name="adj" fmla="val 32792"/>
            </a:avLst>
          </a:prstGeom>
          <a:solidFill>
            <a:schemeClr val="hlink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RTP Mixer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5300" name="AutoShape 4"/>
          <p:cNvSpPr>
            <a:spLocks noChangeArrowheads="1"/>
          </p:cNvSpPr>
          <p:nvPr/>
        </p:nvSpPr>
        <p:spPr bwMode="auto">
          <a:xfrm>
            <a:off x="7472363" y="1268413"/>
            <a:ext cx="1169987" cy="720725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>
                <a:solidFill>
                  <a:schemeClr val="bg1"/>
                </a:solidFill>
              </a:rPr>
              <a:t>Active</a:t>
            </a:r>
            <a:br>
              <a:rPr lang="en-US">
                <a:solidFill>
                  <a:schemeClr val="bg1"/>
                </a:solidFill>
              </a:rPr>
            </a:br>
            <a:r>
              <a:rPr lang="en-US">
                <a:solidFill>
                  <a:schemeClr val="bg1"/>
                </a:solidFill>
              </a:rPr>
              <a:t>speaker</a:t>
            </a:r>
          </a:p>
        </p:txBody>
      </p:sp>
      <p:sp>
        <p:nvSpPr>
          <p:cNvPr id="55301" name="AutoShape 5"/>
          <p:cNvSpPr>
            <a:spLocks noChangeArrowheads="1"/>
          </p:cNvSpPr>
          <p:nvPr/>
        </p:nvSpPr>
        <p:spPr bwMode="auto">
          <a:xfrm>
            <a:off x="7475538" y="5589588"/>
            <a:ext cx="1169987" cy="720725"/>
          </a:xfrm>
          <a:prstGeom prst="roundRect">
            <a:avLst>
              <a:gd name="adj" fmla="val 16667"/>
            </a:avLst>
          </a:prstGeom>
          <a:solidFill>
            <a:schemeClr val="bg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>
                <a:solidFill>
                  <a:schemeClr val="bg1"/>
                </a:solidFill>
              </a:rPr>
              <a:t>Listener</a:t>
            </a:r>
          </a:p>
        </p:txBody>
      </p:sp>
      <p:sp>
        <p:nvSpPr>
          <p:cNvPr id="55302" name="AutoShape 6"/>
          <p:cNvSpPr>
            <a:spLocks noChangeArrowheads="1"/>
          </p:cNvSpPr>
          <p:nvPr/>
        </p:nvSpPr>
        <p:spPr bwMode="auto">
          <a:xfrm>
            <a:off x="3959225" y="5589588"/>
            <a:ext cx="1169988" cy="720725"/>
          </a:xfrm>
          <a:prstGeom prst="roundRect">
            <a:avLst>
              <a:gd name="adj" fmla="val 16667"/>
            </a:avLst>
          </a:prstGeom>
          <a:solidFill>
            <a:schemeClr val="bg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>
                <a:solidFill>
                  <a:schemeClr val="bg1"/>
                </a:solidFill>
              </a:rPr>
              <a:t>Listener</a:t>
            </a:r>
          </a:p>
        </p:txBody>
      </p:sp>
      <p:sp>
        <p:nvSpPr>
          <p:cNvPr id="55303" name="AutoShape 7"/>
          <p:cNvSpPr>
            <a:spLocks noChangeArrowheads="1"/>
          </p:cNvSpPr>
          <p:nvPr/>
        </p:nvSpPr>
        <p:spPr bwMode="auto">
          <a:xfrm>
            <a:off x="476250" y="5589588"/>
            <a:ext cx="1169988" cy="720725"/>
          </a:xfrm>
          <a:prstGeom prst="roundRect">
            <a:avLst>
              <a:gd name="adj" fmla="val 16667"/>
            </a:avLst>
          </a:prstGeom>
          <a:solidFill>
            <a:schemeClr val="bg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>
                <a:solidFill>
                  <a:schemeClr val="bg1"/>
                </a:solidFill>
              </a:rPr>
              <a:t>Listener</a:t>
            </a:r>
          </a:p>
        </p:txBody>
      </p:sp>
      <p:sp>
        <p:nvSpPr>
          <p:cNvPr id="55304" name="AutoShape 8"/>
          <p:cNvSpPr>
            <a:spLocks noChangeArrowheads="1"/>
          </p:cNvSpPr>
          <p:nvPr/>
        </p:nvSpPr>
        <p:spPr bwMode="auto">
          <a:xfrm>
            <a:off x="476250" y="1268413"/>
            <a:ext cx="1169988" cy="720725"/>
          </a:xfrm>
          <a:prstGeom prst="roundRect">
            <a:avLst>
              <a:gd name="adj" fmla="val 16667"/>
            </a:avLst>
          </a:prstGeom>
          <a:solidFill>
            <a:schemeClr val="bg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>
                <a:solidFill>
                  <a:schemeClr val="bg1"/>
                </a:solidFill>
              </a:rPr>
              <a:t>Listener</a:t>
            </a:r>
          </a:p>
        </p:txBody>
      </p:sp>
      <p:sp>
        <p:nvSpPr>
          <p:cNvPr id="55305" name="AutoShape 9"/>
          <p:cNvSpPr>
            <a:spLocks noChangeArrowheads="1"/>
          </p:cNvSpPr>
          <p:nvPr/>
        </p:nvSpPr>
        <p:spPr bwMode="auto">
          <a:xfrm>
            <a:off x="4167188" y="1268413"/>
            <a:ext cx="809625" cy="449262"/>
          </a:xfrm>
          <a:prstGeom prst="roundRect">
            <a:avLst>
              <a:gd name="adj" fmla="val 16667"/>
            </a:avLst>
          </a:prstGeom>
          <a:solidFill>
            <a:schemeClr val="bg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400">
                <a:solidFill>
                  <a:schemeClr val="bg1"/>
                </a:solidFill>
              </a:rPr>
              <a:t>Listener</a:t>
            </a:r>
          </a:p>
        </p:txBody>
      </p:sp>
      <p:sp>
        <p:nvSpPr>
          <p:cNvPr id="55306" name="AutoShape 10"/>
          <p:cNvSpPr>
            <a:spLocks noChangeArrowheads="1"/>
          </p:cNvSpPr>
          <p:nvPr/>
        </p:nvSpPr>
        <p:spPr bwMode="auto">
          <a:xfrm>
            <a:off x="7451725" y="3429000"/>
            <a:ext cx="809625" cy="449263"/>
          </a:xfrm>
          <a:prstGeom prst="roundRect">
            <a:avLst>
              <a:gd name="adj" fmla="val 16667"/>
            </a:avLst>
          </a:prstGeom>
          <a:solidFill>
            <a:schemeClr val="bg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400">
                <a:solidFill>
                  <a:schemeClr val="bg1"/>
                </a:solidFill>
              </a:rPr>
              <a:t>Listener</a:t>
            </a:r>
          </a:p>
        </p:txBody>
      </p:sp>
      <p:sp>
        <p:nvSpPr>
          <p:cNvPr id="55307" name="Line 11"/>
          <p:cNvSpPr>
            <a:spLocks noChangeShapeType="1"/>
          </p:cNvSpPr>
          <p:nvPr/>
        </p:nvSpPr>
        <p:spPr bwMode="auto">
          <a:xfrm flipH="1">
            <a:off x="5067300" y="1493838"/>
            <a:ext cx="2384425" cy="2700337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sv-SE"/>
          </a:p>
        </p:txBody>
      </p:sp>
      <p:sp>
        <p:nvSpPr>
          <p:cNvPr id="55309" name="Line 13"/>
          <p:cNvSpPr>
            <a:spLocks noChangeShapeType="1"/>
          </p:cNvSpPr>
          <p:nvPr/>
        </p:nvSpPr>
        <p:spPr bwMode="auto">
          <a:xfrm flipH="1" flipV="1">
            <a:off x="1646238" y="1898650"/>
            <a:ext cx="2116137" cy="2386013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sv-SE"/>
          </a:p>
        </p:txBody>
      </p:sp>
      <p:sp>
        <p:nvSpPr>
          <p:cNvPr id="55310" name="Line 14"/>
          <p:cNvSpPr>
            <a:spLocks noChangeShapeType="1"/>
          </p:cNvSpPr>
          <p:nvPr/>
        </p:nvSpPr>
        <p:spPr bwMode="auto">
          <a:xfrm flipH="1">
            <a:off x="1646238" y="4689475"/>
            <a:ext cx="2116137" cy="103505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sv-SE"/>
          </a:p>
        </p:txBody>
      </p:sp>
      <p:sp>
        <p:nvSpPr>
          <p:cNvPr id="55311" name="Line 15"/>
          <p:cNvSpPr>
            <a:spLocks noChangeShapeType="1"/>
          </p:cNvSpPr>
          <p:nvPr/>
        </p:nvSpPr>
        <p:spPr bwMode="auto">
          <a:xfrm>
            <a:off x="4572000" y="4778375"/>
            <a:ext cx="0" cy="811213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sv-SE"/>
          </a:p>
        </p:txBody>
      </p:sp>
      <p:sp>
        <p:nvSpPr>
          <p:cNvPr id="55312" name="Line 16"/>
          <p:cNvSpPr>
            <a:spLocks noChangeShapeType="1"/>
          </p:cNvSpPr>
          <p:nvPr/>
        </p:nvSpPr>
        <p:spPr bwMode="auto">
          <a:xfrm>
            <a:off x="5381625" y="4689475"/>
            <a:ext cx="2116138" cy="944563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sv-SE"/>
          </a:p>
        </p:txBody>
      </p:sp>
      <p:sp>
        <p:nvSpPr>
          <p:cNvPr id="55313" name="Line 17"/>
          <p:cNvSpPr>
            <a:spLocks noChangeShapeType="1"/>
          </p:cNvSpPr>
          <p:nvPr/>
        </p:nvSpPr>
        <p:spPr bwMode="auto">
          <a:xfrm flipV="1">
            <a:off x="5381625" y="3654425"/>
            <a:ext cx="2070100" cy="8096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sv-SE"/>
          </a:p>
        </p:txBody>
      </p:sp>
      <p:sp>
        <p:nvSpPr>
          <p:cNvPr id="55314" name="Line 18"/>
          <p:cNvSpPr>
            <a:spLocks noChangeShapeType="1"/>
          </p:cNvSpPr>
          <p:nvPr/>
        </p:nvSpPr>
        <p:spPr bwMode="auto">
          <a:xfrm flipV="1">
            <a:off x="4572000" y="1719263"/>
            <a:ext cx="0" cy="247491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sv-SE"/>
          </a:p>
        </p:txBody>
      </p:sp>
      <p:sp>
        <p:nvSpPr>
          <p:cNvPr id="55321" name="Line 25"/>
          <p:cNvSpPr>
            <a:spLocks noChangeShapeType="1"/>
          </p:cNvSpPr>
          <p:nvPr/>
        </p:nvSpPr>
        <p:spPr bwMode="auto">
          <a:xfrm flipH="1" flipV="1">
            <a:off x="5697538" y="2619375"/>
            <a:ext cx="314325" cy="40481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sv-SE"/>
          </a:p>
        </p:txBody>
      </p:sp>
      <p:sp>
        <p:nvSpPr>
          <p:cNvPr id="55322" name="Text Box 26"/>
          <p:cNvSpPr txBox="1">
            <a:spLocks noChangeArrowheads="1"/>
          </p:cNvSpPr>
          <p:nvPr/>
        </p:nvSpPr>
        <p:spPr bwMode="auto">
          <a:xfrm>
            <a:off x="4976813" y="2266950"/>
            <a:ext cx="1350962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/>
              <a:t>Simulcast</a:t>
            </a:r>
          </a:p>
        </p:txBody>
      </p:sp>
      <p:sp>
        <p:nvSpPr>
          <p:cNvPr id="55323" name="Line 27"/>
          <p:cNvSpPr>
            <a:spLocks noChangeShapeType="1"/>
          </p:cNvSpPr>
          <p:nvPr/>
        </p:nvSpPr>
        <p:spPr bwMode="auto">
          <a:xfrm flipH="1">
            <a:off x="5246688" y="1719263"/>
            <a:ext cx="2205037" cy="247491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sv-SE"/>
          </a:p>
        </p:txBody>
      </p:sp>
      <p:sp>
        <p:nvSpPr>
          <p:cNvPr id="55320" name="Oval 24"/>
          <p:cNvSpPr>
            <a:spLocks noChangeArrowheads="1"/>
          </p:cNvSpPr>
          <p:nvPr/>
        </p:nvSpPr>
        <p:spPr bwMode="auto">
          <a:xfrm>
            <a:off x="5921375" y="3024188"/>
            <a:ext cx="360363" cy="134937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sv-SE"/>
          </a:p>
        </p:txBody>
      </p:sp>
      <p:sp>
        <p:nvSpPr>
          <p:cNvPr id="55324" name="Text Box 28"/>
          <p:cNvSpPr txBox="1">
            <a:spLocks noChangeArrowheads="1"/>
          </p:cNvSpPr>
          <p:nvPr/>
        </p:nvSpPr>
        <p:spPr bwMode="auto">
          <a:xfrm>
            <a:off x="2276475" y="6354763"/>
            <a:ext cx="468471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NOTE! Just as valid for scalable coding!</a:t>
            </a:r>
          </a:p>
        </p:txBody>
      </p:sp>
      <p:sp>
        <p:nvSpPr>
          <p:cNvPr id="55325" name="Line 29"/>
          <p:cNvSpPr>
            <a:spLocks noChangeShapeType="1"/>
          </p:cNvSpPr>
          <p:nvPr/>
        </p:nvSpPr>
        <p:spPr bwMode="auto">
          <a:xfrm>
            <a:off x="1511300" y="1989138"/>
            <a:ext cx="2205038" cy="2474912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sv-SE"/>
          </a:p>
        </p:txBody>
      </p:sp>
      <p:sp>
        <p:nvSpPr>
          <p:cNvPr id="55326" name="Line 30"/>
          <p:cNvSpPr>
            <a:spLocks noChangeShapeType="1"/>
          </p:cNvSpPr>
          <p:nvPr/>
        </p:nvSpPr>
        <p:spPr bwMode="auto">
          <a:xfrm flipV="1">
            <a:off x="1692275" y="4824413"/>
            <a:ext cx="2249488" cy="1081087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sv-SE"/>
          </a:p>
        </p:txBody>
      </p:sp>
      <p:sp>
        <p:nvSpPr>
          <p:cNvPr id="55327" name="Line 31"/>
          <p:cNvSpPr>
            <a:spLocks noChangeShapeType="1"/>
          </p:cNvSpPr>
          <p:nvPr/>
        </p:nvSpPr>
        <p:spPr bwMode="auto">
          <a:xfrm flipH="1" flipV="1">
            <a:off x="4797425" y="4778375"/>
            <a:ext cx="0" cy="765175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sv-SE"/>
          </a:p>
        </p:txBody>
      </p:sp>
      <p:sp>
        <p:nvSpPr>
          <p:cNvPr id="55328" name="Line 32"/>
          <p:cNvSpPr>
            <a:spLocks noChangeShapeType="1"/>
          </p:cNvSpPr>
          <p:nvPr/>
        </p:nvSpPr>
        <p:spPr bwMode="auto">
          <a:xfrm flipH="1" flipV="1">
            <a:off x="5157788" y="4778375"/>
            <a:ext cx="2295525" cy="103505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sv-SE"/>
          </a:p>
        </p:txBody>
      </p:sp>
      <p:sp>
        <p:nvSpPr>
          <p:cNvPr id="55329" name="Line 33"/>
          <p:cNvSpPr>
            <a:spLocks noChangeShapeType="1"/>
          </p:cNvSpPr>
          <p:nvPr/>
        </p:nvSpPr>
        <p:spPr bwMode="auto">
          <a:xfrm flipH="1">
            <a:off x="5381625" y="3789363"/>
            <a:ext cx="2070100" cy="7651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sv-SE"/>
          </a:p>
        </p:txBody>
      </p:sp>
      <p:sp>
        <p:nvSpPr>
          <p:cNvPr id="55330" name="Line 34"/>
          <p:cNvSpPr>
            <a:spLocks noChangeShapeType="1"/>
          </p:cNvSpPr>
          <p:nvPr/>
        </p:nvSpPr>
        <p:spPr bwMode="auto">
          <a:xfrm flipH="1">
            <a:off x="4437063" y="1763713"/>
            <a:ext cx="0" cy="24304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sv-SE"/>
          </a:p>
        </p:txBody>
      </p:sp>
      <p:sp>
        <p:nvSpPr>
          <p:cNvPr id="55331" name="Line 35"/>
          <p:cNvSpPr>
            <a:spLocks noChangeShapeType="1"/>
          </p:cNvSpPr>
          <p:nvPr/>
        </p:nvSpPr>
        <p:spPr bwMode="auto">
          <a:xfrm flipV="1">
            <a:off x="4706938" y="1719263"/>
            <a:ext cx="0" cy="247491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sv-SE"/>
          </a:p>
        </p:txBody>
      </p:sp>
      <p:sp>
        <p:nvSpPr>
          <p:cNvPr id="55332" name="Line 36"/>
          <p:cNvSpPr>
            <a:spLocks noChangeShapeType="1"/>
          </p:cNvSpPr>
          <p:nvPr/>
        </p:nvSpPr>
        <p:spPr bwMode="auto">
          <a:xfrm flipH="1" flipV="1">
            <a:off x="1692275" y="1719263"/>
            <a:ext cx="2159000" cy="25193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sv-SE"/>
          </a:p>
        </p:txBody>
      </p:sp>
      <p:sp>
        <p:nvSpPr>
          <p:cNvPr id="55333" name="Line 37"/>
          <p:cNvSpPr>
            <a:spLocks noChangeShapeType="1"/>
          </p:cNvSpPr>
          <p:nvPr/>
        </p:nvSpPr>
        <p:spPr bwMode="auto">
          <a:xfrm flipH="1" flipV="1">
            <a:off x="1692275" y="1584325"/>
            <a:ext cx="2249488" cy="26098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sv-SE"/>
          </a:p>
        </p:txBody>
      </p:sp>
      <p:sp>
        <p:nvSpPr>
          <p:cNvPr id="55334" name="Line 38"/>
          <p:cNvSpPr>
            <a:spLocks noChangeShapeType="1"/>
          </p:cNvSpPr>
          <p:nvPr/>
        </p:nvSpPr>
        <p:spPr bwMode="auto">
          <a:xfrm flipH="1" flipV="1">
            <a:off x="1692275" y="1449388"/>
            <a:ext cx="2384425" cy="27447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sv-SE"/>
          </a:p>
        </p:txBody>
      </p:sp>
      <p:sp>
        <p:nvSpPr>
          <p:cNvPr id="55335" name="Line 39"/>
          <p:cNvSpPr>
            <a:spLocks noChangeShapeType="1"/>
          </p:cNvSpPr>
          <p:nvPr/>
        </p:nvSpPr>
        <p:spPr bwMode="auto">
          <a:xfrm flipH="1" flipV="1">
            <a:off x="5021263" y="4824413"/>
            <a:ext cx="2430462" cy="11699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sv-SE"/>
          </a:p>
        </p:txBody>
      </p:sp>
      <p:sp>
        <p:nvSpPr>
          <p:cNvPr id="55336" name="Line 40"/>
          <p:cNvSpPr>
            <a:spLocks noChangeShapeType="1"/>
          </p:cNvSpPr>
          <p:nvPr/>
        </p:nvSpPr>
        <p:spPr bwMode="auto">
          <a:xfrm flipH="1" flipV="1">
            <a:off x="4932363" y="4778375"/>
            <a:ext cx="0" cy="7651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sv-SE"/>
          </a:p>
        </p:txBody>
      </p:sp>
      <p:sp>
        <p:nvSpPr>
          <p:cNvPr id="55337" name="Line 41"/>
          <p:cNvSpPr>
            <a:spLocks noChangeShapeType="1"/>
          </p:cNvSpPr>
          <p:nvPr/>
        </p:nvSpPr>
        <p:spPr bwMode="auto">
          <a:xfrm flipV="1">
            <a:off x="1646238" y="4824413"/>
            <a:ext cx="2565400" cy="12604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sv-SE"/>
          </a:p>
        </p:txBody>
      </p:sp>
      <p:sp>
        <p:nvSpPr>
          <p:cNvPr id="55338" name="Oval 42"/>
          <p:cNvSpPr>
            <a:spLocks noChangeArrowheads="1"/>
          </p:cNvSpPr>
          <p:nvPr/>
        </p:nvSpPr>
        <p:spPr bwMode="auto">
          <a:xfrm>
            <a:off x="6237288" y="5184775"/>
            <a:ext cx="90487" cy="315913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sv-SE"/>
          </a:p>
        </p:txBody>
      </p:sp>
      <p:sp>
        <p:nvSpPr>
          <p:cNvPr id="55339" name="Oval 43"/>
          <p:cNvSpPr>
            <a:spLocks noChangeArrowheads="1"/>
          </p:cNvSpPr>
          <p:nvPr/>
        </p:nvSpPr>
        <p:spPr bwMode="auto">
          <a:xfrm>
            <a:off x="4662488" y="5138738"/>
            <a:ext cx="360362" cy="134937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sv-SE"/>
          </a:p>
        </p:txBody>
      </p:sp>
      <p:sp>
        <p:nvSpPr>
          <p:cNvPr id="55340" name="Oval 44"/>
          <p:cNvSpPr>
            <a:spLocks noChangeArrowheads="1"/>
          </p:cNvSpPr>
          <p:nvPr/>
        </p:nvSpPr>
        <p:spPr bwMode="auto">
          <a:xfrm>
            <a:off x="2322513" y="3114675"/>
            <a:ext cx="360362" cy="134938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sv-SE"/>
          </a:p>
        </p:txBody>
      </p:sp>
      <p:sp>
        <p:nvSpPr>
          <p:cNvPr id="55341" name="Line 45"/>
          <p:cNvSpPr>
            <a:spLocks noChangeShapeType="1"/>
          </p:cNvSpPr>
          <p:nvPr/>
        </p:nvSpPr>
        <p:spPr bwMode="auto">
          <a:xfrm>
            <a:off x="1422400" y="2033588"/>
            <a:ext cx="2205038" cy="25209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sv-SE"/>
          </a:p>
        </p:txBody>
      </p:sp>
      <p:sp>
        <p:nvSpPr>
          <p:cNvPr id="55342" name="Oval 46"/>
          <p:cNvSpPr>
            <a:spLocks noChangeArrowheads="1"/>
          </p:cNvSpPr>
          <p:nvPr/>
        </p:nvSpPr>
        <p:spPr bwMode="auto">
          <a:xfrm>
            <a:off x="2906713" y="5184775"/>
            <a:ext cx="90487" cy="315913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sv-SE"/>
          </a:p>
        </p:txBody>
      </p:sp>
      <p:sp>
        <p:nvSpPr>
          <p:cNvPr id="55343" name="Line 47"/>
          <p:cNvSpPr>
            <a:spLocks noChangeShapeType="1"/>
          </p:cNvSpPr>
          <p:nvPr/>
        </p:nvSpPr>
        <p:spPr bwMode="auto">
          <a:xfrm flipH="1">
            <a:off x="1646238" y="4598988"/>
            <a:ext cx="2070100" cy="9445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sv-SE"/>
          </a:p>
        </p:txBody>
      </p:sp>
      <p:sp>
        <p:nvSpPr>
          <p:cNvPr id="55344" name="Line 48"/>
          <p:cNvSpPr>
            <a:spLocks noChangeShapeType="1"/>
          </p:cNvSpPr>
          <p:nvPr/>
        </p:nvSpPr>
        <p:spPr bwMode="auto">
          <a:xfrm flipH="1">
            <a:off x="1466850" y="4508500"/>
            <a:ext cx="2249488" cy="990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sv-SE"/>
          </a:p>
        </p:txBody>
      </p:sp>
      <p:sp>
        <p:nvSpPr>
          <p:cNvPr id="55345" name="Line 49"/>
          <p:cNvSpPr>
            <a:spLocks noChangeShapeType="1"/>
          </p:cNvSpPr>
          <p:nvPr/>
        </p:nvSpPr>
        <p:spPr bwMode="auto">
          <a:xfrm>
            <a:off x="4302125" y="4778375"/>
            <a:ext cx="0" cy="811213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sv-SE"/>
          </a:p>
        </p:txBody>
      </p:sp>
      <p:sp>
        <p:nvSpPr>
          <p:cNvPr id="55346" name="Line 50"/>
          <p:cNvSpPr>
            <a:spLocks noChangeShapeType="1"/>
          </p:cNvSpPr>
          <p:nvPr/>
        </p:nvSpPr>
        <p:spPr bwMode="auto">
          <a:xfrm>
            <a:off x="4122738" y="4778375"/>
            <a:ext cx="0" cy="7651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sv-SE"/>
          </a:p>
        </p:txBody>
      </p:sp>
      <p:sp>
        <p:nvSpPr>
          <p:cNvPr id="55347" name="Line 51"/>
          <p:cNvSpPr>
            <a:spLocks noChangeShapeType="1"/>
          </p:cNvSpPr>
          <p:nvPr/>
        </p:nvSpPr>
        <p:spPr bwMode="auto">
          <a:xfrm>
            <a:off x="1511300" y="1989138"/>
            <a:ext cx="2205038" cy="2474912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sv-SE"/>
          </a:p>
        </p:txBody>
      </p:sp>
      <p:sp>
        <p:nvSpPr>
          <p:cNvPr id="55348" name="Line 52"/>
          <p:cNvSpPr>
            <a:spLocks noChangeShapeType="1"/>
          </p:cNvSpPr>
          <p:nvPr/>
        </p:nvSpPr>
        <p:spPr bwMode="auto">
          <a:xfrm flipH="1" flipV="1">
            <a:off x="5157788" y="4778375"/>
            <a:ext cx="2295525" cy="103505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sv-SE"/>
          </a:p>
        </p:txBody>
      </p:sp>
      <p:sp>
        <p:nvSpPr>
          <p:cNvPr id="55349" name="Line 53"/>
          <p:cNvSpPr>
            <a:spLocks noChangeShapeType="1"/>
          </p:cNvSpPr>
          <p:nvPr/>
        </p:nvSpPr>
        <p:spPr bwMode="auto">
          <a:xfrm flipH="1" flipV="1">
            <a:off x="4797425" y="4778375"/>
            <a:ext cx="0" cy="765175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sv-SE"/>
          </a:p>
        </p:txBody>
      </p:sp>
      <p:sp>
        <p:nvSpPr>
          <p:cNvPr id="55350" name="Line 54"/>
          <p:cNvSpPr>
            <a:spLocks noChangeShapeType="1"/>
          </p:cNvSpPr>
          <p:nvPr/>
        </p:nvSpPr>
        <p:spPr bwMode="auto">
          <a:xfrm>
            <a:off x="1511300" y="1989138"/>
            <a:ext cx="2205038" cy="2474912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sv-SE"/>
          </a:p>
        </p:txBody>
      </p:sp>
      <p:sp>
        <p:nvSpPr>
          <p:cNvPr id="55351" name="Line 55"/>
          <p:cNvSpPr>
            <a:spLocks noChangeShapeType="1"/>
          </p:cNvSpPr>
          <p:nvPr/>
        </p:nvSpPr>
        <p:spPr bwMode="auto">
          <a:xfrm flipH="1" flipV="1">
            <a:off x="5157788" y="4778375"/>
            <a:ext cx="2295525" cy="103505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sv-SE"/>
          </a:p>
        </p:txBody>
      </p:sp>
      <p:sp>
        <p:nvSpPr>
          <p:cNvPr id="55352" name="Line 56"/>
          <p:cNvSpPr>
            <a:spLocks noChangeShapeType="1"/>
          </p:cNvSpPr>
          <p:nvPr/>
        </p:nvSpPr>
        <p:spPr bwMode="auto">
          <a:xfrm flipH="1">
            <a:off x="5246688" y="1719263"/>
            <a:ext cx="2205037" cy="247491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sv-SE"/>
          </a:p>
        </p:txBody>
      </p:sp>
      <p:sp>
        <p:nvSpPr>
          <p:cNvPr id="55353" name="Line 57"/>
          <p:cNvSpPr>
            <a:spLocks noChangeShapeType="1"/>
          </p:cNvSpPr>
          <p:nvPr/>
        </p:nvSpPr>
        <p:spPr bwMode="auto">
          <a:xfrm flipH="1" flipV="1">
            <a:off x="4797425" y="4778375"/>
            <a:ext cx="0" cy="765175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sv-SE"/>
          </a:p>
        </p:txBody>
      </p:sp>
      <p:sp>
        <p:nvSpPr>
          <p:cNvPr id="55354" name="Line 58"/>
          <p:cNvSpPr>
            <a:spLocks noChangeShapeType="1"/>
          </p:cNvSpPr>
          <p:nvPr/>
        </p:nvSpPr>
        <p:spPr bwMode="auto">
          <a:xfrm>
            <a:off x="1511300" y="1989138"/>
            <a:ext cx="2205038" cy="2474912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sv-SE"/>
          </a:p>
        </p:txBody>
      </p:sp>
      <p:sp>
        <p:nvSpPr>
          <p:cNvPr id="55355" name="Line 59"/>
          <p:cNvSpPr>
            <a:spLocks noChangeShapeType="1"/>
          </p:cNvSpPr>
          <p:nvPr/>
        </p:nvSpPr>
        <p:spPr bwMode="auto">
          <a:xfrm flipH="1" flipV="1">
            <a:off x="5157788" y="4778375"/>
            <a:ext cx="2295525" cy="103505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sv-SE"/>
          </a:p>
        </p:txBody>
      </p:sp>
      <p:sp>
        <p:nvSpPr>
          <p:cNvPr id="55356" name="Line 60"/>
          <p:cNvSpPr>
            <a:spLocks noChangeShapeType="1"/>
          </p:cNvSpPr>
          <p:nvPr/>
        </p:nvSpPr>
        <p:spPr bwMode="auto">
          <a:xfrm flipH="1">
            <a:off x="5381625" y="3789363"/>
            <a:ext cx="2070100" cy="7651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sv-SE"/>
          </a:p>
        </p:txBody>
      </p:sp>
      <p:sp>
        <p:nvSpPr>
          <p:cNvPr id="55357" name="Line 61"/>
          <p:cNvSpPr>
            <a:spLocks noChangeShapeType="1"/>
          </p:cNvSpPr>
          <p:nvPr/>
        </p:nvSpPr>
        <p:spPr bwMode="auto">
          <a:xfrm flipH="1">
            <a:off x="5246688" y="1719263"/>
            <a:ext cx="2205037" cy="247491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sv-SE"/>
          </a:p>
        </p:txBody>
      </p:sp>
      <p:sp>
        <p:nvSpPr>
          <p:cNvPr id="55358" name="Line 62"/>
          <p:cNvSpPr>
            <a:spLocks noChangeShapeType="1"/>
          </p:cNvSpPr>
          <p:nvPr/>
        </p:nvSpPr>
        <p:spPr bwMode="auto">
          <a:xfrm flipH="1" flipV="1">
            <a:off x="4797425" y="4778375"/>
            <a:ext cx="0" cy="765175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sv-SE"/>
          </a:p>
        </p:txBody>
      </p:sp>
      <p:sp>
        <p:nvSpPr>
          <p:cNvPr id="55359" name="Line 63"/>
          <p:cNvSpPr>
            <a:spLocks noChangeShapeType="1"/>
          </p:cNvSpPr>
          <p:nvPr/>
        </p:nvSpPr>
        <p:spPr bwMode="auto">
          <a:xfrm>
            <a:off x="1511300" y="1989138"/>
            <a:ext cx="2205038" cy="2474912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sv-SE"/>
          </a:p>
        </p:txBody>
      </p:sp>
      <p:sp>
        <p:nvSpPr>
          <p:cNvPr id="55360" name="Line 64"/>
          <p:cNvSpPr>
            <a:spLocks noChangeShapeType="1"/>
          </p:cNvSpPr>
          <p:nvPr/>
        </p:nvSpPr>
        <p:spPr bwMode="auto">
          <a:xfrm flipH="1" flipV="1">
            <a:off x="5157788" y="4778375"/>
            <a:ext cx="2295525" cy="103505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sv-SE"/>
          </a:p>
        </p:txBody>
      </p:sp>
      <p:sp>
        <p:nvSpPr>
          <p:cNvPr id="55361" name="Line 65"/>
          <p:cNvSpPr>
            <a:spLocks noChangeShapeType="1"/>
          </p:cNvSpPr>
          <p:nvPr/>
        </p:nvSpPr>
        <p:spPr bwMode="auto">
          <a:xfrm flipH="1" flipV="1">
            <a:off x="5021263" y="4824413"/>
            <a:ext cx="2430462" cy="11699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sv-SE"/>
          </a:p>
        </p:txBody>
      </p:sp>
      <p:sp>
        <p:nvSpPr>
          <p:cNvPr id="55362" name="Line 66"/>
          <p:cNvSpPr>
            <a:spLocks noChangeShapeType="1"/>
          </p:cNvSpPr>
          <p:nvPr/>
        </p:nvSpPr>
        <p:spPr bwMode="auto">
          <a:xfrm flipH="1">
            <a:off x="5381625" y="3789363"/>
            <a:ext cx="2070100" cy="7651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sv-SE"/>
          </a:p>
        </p:txBody>
      </p:sp>
      <p:sp>
        <p:nvSpPr>
          <p:cNvPr id="55363" name="Line 67"/>
          <p:cNvSpPr>
            <a:spLocks noChangeShapeType="1"/>
          </p:cNvSpPr>
          <p:nvPr/>
        </p:nvSpPr>
        <p:spPr bwMode="auto">
          <a:xfrm flipH="1">
            <a:off x="5246688" y="1719263"/>
            <a:ext cx="2205037" cy="247491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sv-SE"/>
          </a:p>
        </p:txBody>
      </p:sp>
      <p:sp>
        <p:nvSpPr>
          <p:cNvPr id="55364" name="Line 68"/>
          <p:cNvSpPr>
            <a:spLocks noChangeShapeType="1"/>
          </p:cNvSpPr>
          <p:nvPr/>
        </p:nvSpPr>
        <p:spPr bwMode="auto">
          <a:xfrm flipH="1" flipV="1">
            <a:off x="4797425" y="4778375"/>
            <a:ext cx="0" cy="765175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sv-SE"/>
          </a:p>
        </p:txBody>
      </p:sp>
      <p:sp>
        <p:nvSpPr>
          <p:cNvPr id="55365" name="Line 69"/>
          <p:cNvSpPr>
            <a:spLocks noChangeShapeType="1"/>
          </p:cNvSpPr>
          <p:nvPr/>
        </p:nvSpPr>
        <p:spPr bwMode="auto">
          <a:xfrm>
            <a:off x="1511300" y="1989138"/>
            <a:ext cx="2205038" cy="2474912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sv-SE"/>
          </a:p>
        </p:txBody>
      </p:sp>
      <p:sp>
        <p:nvSpPr>
          <p:cNvPr id="55366" name="Line 70"/>
          <p:cNvSpPr>
            <a:spLocks noChangeShapeType="1"/>
          </p:cNvSpPr>
          <p:nvPr/>
        </p:nvSpPr>
        <p:spPr bwMode="auto">
          <a:xfrm flipH="1" flipV="1">
            <a:off x="5157788" y="4778375"/>
            <a:ext cx="2295525" cy="103505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sv-SE"/>
          </a:p>
        </p:txBody>
      </p:sp>
      <p:sp>
        <p:nvSpPr>
          <p:cNvPr id="55367" name="Line 71"/>
          <p:cNvSpPr>
            <a:spLocks noChangeShapeType="1"/>
          </p:cNvSpPr>
          <p:nvPr/>
        </p:nvSpPr>
        <p:spPr bwMode="auto">
          <a:xfrm>
            <a:off x="1422400" y="2033588"/>
            <a:ext cx="2205038" cy="2520950"/>
          </a:xfrm>
          <a:prstGeom prst="line">
            <a:avLst/>
          </a:prstGeom>
          <a:noFill/>
          <a:ln w="9525">
            <a:solidFill>
              <a:srgbClr val="E32119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sv-SE"/>
          </a:p>
        </p:txBody>
      </p:sp>
      <p:sp>
        <p:nvSpPr>
          <p:cNvPr id="55368" name="Line 72"/>
          <p:cNvSpPr>
            <a:spLocks noChangeShapeType="1"/>
          </p:cNvSpPr>
          <p:nvPr/>
        </p:nvSpPr>
        <p:spPr bwMode="auto">
          <a:xfrm flipH="1" flipV="1">
            <a:off x="5021263" y="4824413"/>
            <a:ext cx="2430462" cy="1169987"/>
          </a:xfrm>
          <a:prstGeom prst="line">
            <a:avLst/>
          </a:prstGeom>
          <a:noFill/>
          <a:ln w="9525">
            <a:solidFill>
              <a:srgbClr val="E32119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sv-SE"/>
          </a:p>
        </p:txBody>
      </p:sp>
      <p:sp>
        <p:nvSpPr>
          <p:cNvPr id="55369" name="Line 73"/>
          <p:cNvSpPr>
            <a:spLocks noChangeShapeType="1"/>
          </p:cNvSpPr>
          <p:nvPr/>
        </p:nvSpPr>
        <p:spPr bwMode="auto">
          <a:xfrm flipH="1">
            <a:off x="5381625" y="3789363"/>
            <a:ext cx="2070100" cy="765175"/>
          </a:xfrm>
          <a:prstGeom prst="line">
            <a:avLst/>
          </a:prstGeom>
          <a:noFill/>
          <a:ln w="9525">
            <a:solidFill>
              <a:srgbClr val="E32119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sv-SE"/>
          </a:p>
        </p:txBody>
      </p:sp>
      <p:sp>
        <p:nvSpPr>
          <p:cNvPr id="55370" name="Line 74"/>
          <p:cNvSpPr>
            <a:spLocks noChangeShapeType="1"/>
          </p:cNvSpPr>
          <p:nvPr/>
        </p:nvSpPr>
        <p:spPr bwMode="auto">
          <a:xfrm flipH="1">
            <a:off x="5246688" y="1719263"/>
            <a:ext cx="2205037" cy="247491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sv-SE"/>
          </a:p>
        </p:txBody>
      </p:sp>
      <p:sp>
        <p:nvSpPr>
          <p:cNvPr id="55371" name="Line 75"/>
          <p:cNvSpPr>
            <a:spLocks noChangeShapeType="1"/>
          </p:cNvSpPr>
          <p:nvPr/>
        </p:nvSpPr>
        <p:spPr bwMode="auto">
          <a:xfrm flipH="1" flipV="1">
            <a:off x="4797425" y="4778375"/>
            <a:ext cx="0" cy="765175"/>
          </a:xfrm>
          <a:prstGeom prst="line">
            <a:avLst/>
          </a:prstGeom>
          <a:noFill/>
          <a:ln w="76200">
            <a:solidFill>
              <a:srgbClr val="E32119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sv-SE"/>
          </a:p>
        </p:txBody>
      </p:sp>
      <p:sp>
        <p:nvSpPr>
          <p:cNvPr id="55372" name="Line 76"/>
          <p:cNvSpPr>
            <a:spLocks noChangeShapeType="1"/>
          </p:cNvSpPr>
          <p:nvPr/>
        </p:nvSpPr>
        <p:spPr bwMode="auto">
          <a:xfrm>
            <a:off x="1511300" y="1989138"/>
            <a:ext cx="2205038" cy="2474912"/>
          </a:xfrm>
          <a:prstGeom prst="line">
            <a:avLst/>
          </a:prstGeom>
          <a:noFill/>
          <a:ln w="76200">
            <a:solidFill>
              <a:srgbClr val="E32119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sv-SE"/>
          </a:p>
        </p:txBody>
      </p:sp>
      <p:sp>
        <p:nvSpPr>
          <p:cNvPr id="55373" name="Line 77"/>
          <p:cNvSpPr>
            <a:spLocks noChangeShapeType="1"/>
          </p:cNvSpPr>
          <p:nvPr/>
        </p:nvSpPr>
        <p:spPr bwMode="auto">
          <a:xfrm flipH="1" flipV="1">
            <a:off x="5157788" y="4778375"/>
            <a:ext cx="2295525" cy="1035050"/>
          </a:xfrm>
          <a:prstGeom prst="line">
            <a:avLst/>
          </a:prstGeom>
          <a:noFill/>
          <a:ln w="76200">
            <a:solidFill>
              <a:srgbClr val="E32119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sv-SE"/>
          </a:p>
        </p:txBody>
      </p:sp>
      <p:sp>
        <p:nvSpPr>
          <p:cNvPr id="55374" name="Text Box 78"/>
          <p:cNvSpPr txBox="1">
            <a:spLocks noChangeArrowheads="1"/>
          </p:cNvSpPr>
          <p:nvPr/>
        </p:nvSpPr>
        <p:spPr bwMode="auto">
          <a:xfrm>
            <a:off x="206375" y="3114675"/>
            <a:ext cx="2693988" cy="222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Red, sent streams</a:t>
            </a:r>
            <a:br>
              <a:rPr lang="en-US"/>
            </a:br>
            <a:r>
              <a:rPr lang="en-US"/>
              <a:t>are not consumed</a:t>
            </a:r>
            <a:br>
              <a:rPr lang="en-US"/>
            </a:br>
            <a:r>
              <a:rPr lang="en-US"/>
              <a:t>by anyone (e.g. based</a:t>
            </a:r>
            <a:br>
              <a:rPr lang="en-US"/>
            </a:br>
            <a:r>
              <a:rPr lang="en-US"/>
              <a:t>on speaker activity)</a:t>
            </a:r>
            <a:br>
              <a:rPr lang="en-US"/>
            </a:br>
            <a:r>
              <a:rPr lang="en-US"/>
              <a:t>and should be </a:t>
            </a:r>
            <a:r>
              <a:rPr lang="en-US" i="1"/>
              <a:t>paused</a:t>
            </a:r>
            <a:r>
              <a:rPr lang="en-US"/>
              <a:t/>
            </a:r>
            <a:br>
              <a:rPr lang="en-US"/>
            </a:br>
            <a:r>
              <a:rPr lang="en-US" i="1"/>
              <a:t>and resumed</a:t>
            </a:r>
            <a:r>
              <a:rPr lang="en-US"/>
              <a:t> on</a:t>
            </a:r>
            <a:br>
              <a:rPr lang="en-US"/>
            </a:br>
            <a:r>
              <a:rPr lang="en-US"/>
              <a:t>request</a:t>
            </a:r>
            <a:endParaRPr lang="en-US" i="1"/>
          </a:p>
        </p:txBody>
      </p:sp>
      <p:sp>
        <p:nvSpPr>
          <p:cNvPr id="55375" name="Line 79"/>
          <p:cNvSpPr>
            <a:spLocks noChangeShapeType="1"/>
          </p:cNvSpPr>
          <p:nvPr/>
        </p:nvSpPr>
        <p:spPr bwMode="auto">
          <a:xfrm flipV="1">
            <a:off x="5337175" y="1943100"/>
            <a:ext cx="2114550" cy="2295525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sv-SE"/>
          </a:p>
        </p:txBody>
      </p:sp>
      <p:sp>
        <p:nvSpPr>
          <p:cNvPr id="55376" name="Line 80"/>
          <p:cNvSpPr>
            <a:spLocks noChangeShapeType="1"/>
          </p:cNvSpPr>
          <p:nvPr/>
        </p:nvSpPr>
        <p:spPr bwMode="auto">
          <a:xfrm flipV="1">
            <a:off x="5381625" y="2079625"/>
            <a:ext cx="2205038" cy="22494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sv-SE"/>
          </a:p>
        </p:txBody>
      </p:sp>
      <p:sp>
        <p:nvSpPr>
          <p:cNvPr id="55377" name="Line 81"/>
          <p:cNvSpPr>
            <a:spLocks noChangeShapeType="1"/>
          </p:cNvSpPr>
          <p:nvPr/>
        </p:nvSpPr>
        <p:spPr bwMode="auto">
          <a:xfrm flipV="1">
            <a:off x="5381625" y="2033588"/>
            <a:ext cx="2339975" cy="238601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sv-S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Problem 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We have a general RTP architecture clarity issue</a:t>
            </a:r>
          </a:p>
          <a:p>
            <a:pPr lvl="1"/>
            <a:r>
              <a:rPr lang="en-US" dirty="0" smtClean="0"/>
              <a:t>We need to clarify multiple SSRCs in one RTP session</a:t>
            </a:r>
          </a:p>
          <a:p>
            <a:pPr lvl="1"/>
            <a:r>
              <a:rPr lang="en-US" dirty="0" smtClean="0"/>
              <a:t>We need to discuss when appropriate to use multiple RTP sessions</a:t>
            </a:r>
          </a:p>
          <a:p>
            <a:pPr lvl="1"/>
            <a:r>
              <a:rPr lang="en-US" dirty="0" smtClean="0"/>
              <a:t>We need to create common principles for streams that aren’t independent, but have common source.</a:t>
            </a:r>
          </a:p>
          <a:p>
            <a:r>
              <a:rPr lang="en-US" dirty="0" smtClean="0"/>
              <a:t>We need to do this for all reasonable topologies</a:t>
            </a:r>
          </a:p>
          <a:p>
            <a:endParaRPr lang="en-US" dirty="0" smtClean="0"/>
          </a:p>
          <a:p>
            <a:r>
              <a:rPr lang="en-US" dirty="0" smtClean="0"/>
              <a:t>Multiple SSRCs in an RTP session appear to need signaling support to avoid legacy issues</a:t>
            </a:r>
          </a:p>
          <a:p>
            <a:r>
              <a:rPr lang="en-US" dirty="0" smtClean="0"/>
              <a:t>Simulcast is good tool, we need signaling and RTP association mechanisms to make it work</a:t>
            </a:r>
          </a:p>
          <a:p>
            <a:r>
              <a:rPr lang="en-US" dirty="0" smtClean="0"/>
              <a:t>Bandwidth configuration and capability declaration in asymmetric usages and encodings needs to be improved</a:t>
            </a:r>
          </a:p>
          <a:p>
            <a:r>
              <a:rPr lang="en-US" dirty="0" smtClean="0"/>
              <a:t>Scalable Codecs and Simulcast needs additional Codec Control tools to optimize sessions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9159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>
          <a:xfrm>
            <a:off x="393700" y="560070"/>
            <a:ext cx="7826375" cy="492443"/>
          </a:xfrm>
        </p:spPr>
        <p:txBody>
          <a:bodyPr/>
          <a:lstStyle/>
          <a:p>
            <a:r>
              <a:rPr lang="en-US" dirty="0" smtClean="0">
                <a:latin typeface="Arial" charset="0"/>
              </a:rPr>
              <a:t>Proposed Extensions (1/4)</a:t>
            </a:r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5763" y="1358900"/>
            <a:ext cx="8351837" cy="5113338"/>
          </a:xfrm>
        </p:spPr>
        <p:txBody>
          <a:bodyPr/>
          <a:lstStyle/>
          <a:p>
            <a:r>
              <a:rPr lang="en-US" smtClean="0"/>
              <a:t>Multiple Streams Signaling</a:t>
            </a:r>
          </a:p>
          <a:p>
            <a:pPr lvl="1"/>
            <a:endParaRPr lang="en-US" smtClean="0"/>
          </a:p>
          <a:p>
            <a:pPr lvl="1"/>
            <a:r>
              <a:rPr lang="en-US" smtClean="0"/>
              <a:t>Separated directions</a:t>
            </a:r>
          </a:p>
          <a:p>
            <a:pPr lvl="2"/>
            <a:r>
              <a:rPr lang="en-US" smtClean="0"/>
              <a:t>a=max-send-ssrc:96 2</a:t>
            </a:r>
          </a:p>
          <a:p>
            <a:pPr lvl="2"/>
            <a:r>
              <a:rPr lang="en-US" smtClean="0"/>
              <a:t>a=max-recv-ssrc:96 5</a:t>
            </a:r>
          </a:p>
          <a:p>
            <a:pPr lvl="1"/>
            <a:endParaRPr lang="en-US" smtClean="0"/>
          </a:p>
          <a:p>
            <a:pPr lvl="1"/>
            <a:r>
              <a:rPr lang="en-US" smtClean="0"/>
              <a:t>Both payload specific and payload agnostic</a:t>
            </a:r>
          </a:p>
          <a:p>
            <a:pPr lvl="2"/>
            <a:r>
              <a:rPr lang="en-US" smtClean="0"/>
              <a:t>a=max-recv-ssrc:98 6</a:t>
            </a:r>
          </a:p>
          <a:p>
            <a:pPr lvl="2"/>
            <a:r>
              <a:rPr lang="en-US" smtClean="0"/>
              <a:t>a=max-recv-ssrc:99 4</a:t>
            </a:r>
          </a:p>
          <a:p>
            <a:pPr lvl="2"/>
            <a:r>
              <a:rPr lang="en-US" smtClean="0"/>
              <a:t>a=max-recv-ssrc:* 8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>
          <a:xfrm>
            <a:off x="393700" y="560070"/>
            <a:ext cx="7826375" cy="492443"/>
          </a:xfrm>
        </p:spPr>
        <p:txBody>
          <a:bodyPr/>
          <a:lstStyle/>
          <a:p>
            <a:r>
              <a:rPr lang="en-US" dirty="0" smtClean="0">
                <a:latin typeface="Arial" charset="0"/>
              </a:rPr>
              <a:t>Proposed Extensions (2/4)</a:t>
            </a:r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Bandwidth Signaling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b= line not possible to extend with sufficient new semantics</a:t>
            </a:r>
          </a:p>
          <a:p>
            <a:pPr lvl="1"/>
            <a:r>
              <a:rPr lang="en-US" dirty="0" smtClean="0"/>
              <a:t>Per direction and payload type (also payload agnostic)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Per source</a:t>
            </a:r>
          </a:p>
          <a:p>
            <a:pPr lvl="2"/>
            <a:r>
              <a:rPr lang="en-US" dirty="0" smtClean="0"/>
              <a:t>a=</a:t>
            </a:r>
            <a:r>
              <a:rPr lang="en-US" dirty="0" err="1" smtClean="0"/>
              <a:t>bw:recv</a:t>
            </a:r>
            <a:r>
              <a:rPr lang="en-US" dirty="0" smtClean="0"/>
              <a:t> </a:t>
            </a:r>
            <a:r>
              <a:rPr lang="en-US" dirty="0" err="1" smtClean="0"/>
              <a:t>pt</a:t>
            </a:r>
            <a:r>
              <a:rPr lang="en-US" dirty="0" smtClean="0"/>
              <a:t>=96 </a:t>
            </a:r>
            <a:r>
              <a:rPr lang="en-US" dirty="0" err="1" smtClean="0"/>
              <a:t>SMT:tb</a:t>
            </a:r>
            <a:r>
              <a:rPr lang="en-US" dirty="0" smtClean="0"/>
              <a:t>=64000:320</a:t>
            </a:r>
          </a:p>
          <a:p>
            <a:pPr lvl="2"/>
            <a:r>
              <a:rPr lang="en-US" dirty="0" smtClean="0"/>
              <a:t>a=</a:t>
            </a:r>
            <a:r>
              <a:rPr lang="en-US" dirty="0" err="1" smtClean="0"/>
              <a:t>bw:recv</a:t>
            </a:r>
            <a:r>
              <a:rPr lang="en-US" dirty="0" smtClean="0"/>
              <a:t> </a:t>
            </a:r>
            <a:r>
              <a:rPr lang="en-US" dirty="0" err="1" smtClean="0"/>
              <a:t>pt</a:t>
            </a:r>
            <a:r>
              <a:rPr lang="en-US" dirty="0" smtClean="0"/>
              <a:t>=97 </a:t>
            </a:r>
            <a:r>
              <a:rPr lang="en-US" dirty="0" err="1" smtClean="0"/>
              <a:t>SMT:tb</a:t>
            </a:r>
            <a:r>
              <a:rPr lang="en-US" dirty="0" smtClean="0"/>
              <a:t>=12200:128 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Entire media level aggregate</a:t>
            </a:r>
          </a:p>
          <a:p>
            <a:pPr lvl="2"/>
            <a:r>
              <a:rPr lang="en-US" dirty="0" smtClean="0"/>
              <a:t>a=</a:t>
            </a:r>
            <a:r>
              <a:rPr lang="en-US" dirty="0" err="1" smtClean="0"/>
              <a:t>bw:send</a:t>
            </a:r>
            <a:r>
              <a:rPr lang="en-US" dirty="0" smtClean="0"/>
              <a:t> </a:t>
            </a:r>
            <a:r>
              <a:rPr lang="en-US" dirty="0" err="1" smtClean="0"/>
              <a:t>pt</a:t>
            </a:r>
            <a:r>
              <a:rPr lang="en-US" dirty="0" smtClean="0"/>
              <a:t>=* </a:t>
            </a:r>
            <a:r>
              <a:rPr lang="en-US" dirty="0" err="1" smtClean="0"/>
              <a:t>AMT:tb</a:t>
            </a:r>
            <a:r>
              <a:rPr lang="en-US" dirty="0" smtClean="0"/>
              <a:t>=384000:512</a:t>
            </a:r>
          </a:p>
          <a:p>
            <a:pPr lvl="2"/>
            <a:endParaRPr lang="en-US" dirty="0"/>
          </a:p>
          <a:p>
            <a:pPr lvl="1"/>
            <a:r>
              <a:rPr lang="en-US" dirty="0" smtClean="0"/>
              <a:t>Allow for future needed semantics to be defined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>
          <a:xfrm>
            <a:off x="393700" y="560070"/>
            <a:ext cx="7826375" cy="492443"/>
          </a:xfrm>
        </p:spPr>
        <p:txBody>
          <a:bodyPr/>
          <a:lstStyle/>
          <a:p>
            <a:r>
              <a:rPr lang="en-US" dirty="0" smtClean="0">
                <a:latin typeface="Arial" charset="0"/>
              </a:rPr>
              <a:t>Proposed Extensions (3/4)</a:t>
            </a:r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Simulcast Grouping in SDP</a:t>
            </a:r>
          </a:p>
          <a:p>
            <a:pPr lvl="1"/>
            <a:r>
              <a:rPr lang="en-US" dirty="0" smtClean="0"/>
              <a:t>Different semantics between directions</a:t>
            </a:r>
          </a:p>
          <a:p>
            <a:pPr lvl="1"/>
            <a:r>
              <a:rPr lang="en-US" dirty="0" smtClean="0"/>
              <a:t>a=</a:t>
            </a:r>
            <a:r>
              <a:rPr lang="en-US" dirty="0" err="1" smtClean="0"/>
              <a:t>group:SCS</a:t>
            </a:r>
            <a:r>
              <a:rPr lang="en-US" dirty="0" smtClean="0"/>
              <a:t> 1 2 3 … (</a:t>
            </a:r>
            <a:r>
              <a:rPr lang="en-US" dirty="0" err="1" smtClean="0"/>
              <a:t>SimulCast</a:t>
            </a:r>
            <a:r>
              <a:rPr lang="en-US" dirty="0" smtClean="0"/>
              <a:t> Send intention)</a:t>
            </a:r>
          </a:p>
          <a:p>
            <a:pPr lvl="1"/>
            <a:r>
              <a:rPr lang="en-US" dirty="0" smtClean="0"/>
              <a:t>a=</a:t>
            </a:r>
            <a:r>
              <a:rPr lang="en-US" dirty="0" err="1" smtClean="0"/>
              <a:t>group:SCR</a:t>
            </a:r>
            <a:r>
              <a:rPr lang="en-US" dirty="0" smtClean="0"/>
              <a:t> 4 5 … (</a:t>
            </a:r>
            <a:r>
              <a:rPr lang="en-US" dirty="0" err="1" smtClean="0"/>
              <a:t>SimulCast</a:t>
            </a:r>
            <a:r>
              <a:rPr lang="en-US" dirty="0" smtClean="0"/>
              <a:t> Receive capability / acknowledge)</a:t>
            </a:r>
          </a:p>
          <a:p>
            <a:endParaRPr lang="en-US" dirty="0" smtClean="0"/>
          </a:p>
          <a:p>
            <a:r>
              <a:rPr lang="en-US" dirty="0" smtClean="0"/>
              <a:t>Simulcast Source Identification in RTP</a:t>
            </a:r>
          </a:p>
          <a:p>
            <a:pPr lvl="1"/>
            <a:r>
              <a:rPr lang="en-US" dirty="0" smtClean="0"/>
              <a:t>SDES CNAME is defined as unique per endpoint, not per source</a:t>
            </a:r>
          </a:p>
          <a:p>
            <a:pPr lvl="1"/>
            <a:r>
              <a:rPr lang="en-US" i="1" dirty="0" smtClean="0"/>
              <a:t>New </a:t>
            </a:r>
            <a:r>
              <a:rPr lang="en-US" dirty="0" smtClean="0"/>
              <a:t>SDES SRCNAME unique per actual media source</a:t>
            </a:r>
          </a:p>
          <a:p>
            <a:pPr lvl="2"/>
            <a:r>
              <a:rPr lang="en-US" dirty="0" smtClean="0"/>
              <a:t>Indicate which streams are alternative encodings to each other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Proposed Extensions (4/4)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Codec Control extensions is </a:t>
            </a:r>
            <a:r>
              <a:rPr lang="en-US" dirty="0" err="1" smtClean="0"/>
              <a:t>forthcomming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4749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393700" y="565150"/>
            <a:ext cx="7826375" cy="487363"/>
          </a:xfrm>
        </p:spPr>
        <p:txBody>
          <a:bodyPr/>
          <a:lstStyle/>
          <a:p>
            <a:r>
              <a:rPr lang="en-US" smtClean="0">
                <a:latin typeface="Arial" charset="0"/>
              </a:rPr>
              <a:t>Anticipated Document Split</a:t>
            </a:r>
          </a:p>
        </p:txBody>
      </p:sp>
      <p:sp>
        <p:nvSpPr>
          <p:cNvPr id="29700" name="AutoShape 4"/>
          <p:cNvSpPr>
            <a:spLocks noChangeArrowheads="1"/>
          </p:cNvSpPr>
          <p:nvPr/>
        </p:nvSpPr>
        <p:spPr bwMode="auto">
          <a:xfrm>
            <a:off x="3632596" y="1268413"/>
            <a:ext cx="1619250" cy="2160587"/>
          </a:xfrm>
          <a:prstGeom prst="foldedCorner">
            <a:avLst>
              <a:gd name="adj" fmla="val 125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>
                <a:solidFill>
                  <a:schemeClr val="bg1"/>
                </a:solidFill>
              </a:rPr>
              <a:t>Current</a:t>
            </a:r>
          </a:p>
        </p:txBody>
      </p:sp>
      <p:sp>
        <p:nvSpPr>
          <p:cNvPr id="29701" name="AutoShape 5"/>
          <p:cNvSpPr>
            <a:spLocks noChangeArrowheads="1"/>
          </p:cNvSpPr>
          <p:nvPr/>
        </p:nvSpPr>
        <p:spPr bwMode="auto">
          <a:xfrm>
            <a:off x="2201202" y="4149725"/>
            <a:ext cx="1304925" cy="1754188"/>
          </a:xfrm>
          <a:prstGeom prst="foldedCorner">
            <a:avLst>
              <a:gd name="adj" fmla="val 125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Multi-</a:t>
            </a:r>
            <a:br>
              <a:rPr lang="en-US" dirty="0">
                <a:solidFill>
                  <a:schemeClr val="bg1"/>
                </a:solidFill>
              </a:rPr>
            </a:br>
            <a:r>
              <a:rPr lang="en-US" dirty="0" smtClean="0">
                <a:solidFill>
                  <a:schemeClr val="bg1"/>
                </a:solidFill>
              </a:rPr>
              <a:t>stream</a:t>
            </a:r>
          </a:p>
          <a:p>
            <a:pPr algn="ctr"/>
            <a:r>
              <a:rPr lang="en-US" dirty="0" err="1" smtClean="0">
                <a:solidFill>
                  <a:schemeClr val="bg1"/>
                </a:solidFill>
              </a:rPr>
              <a:t>Signalling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9702" name="AutoShape 6"/>
          <p:cNvSpPr>
            <a:spLocks noChangeArrowheads="1"/>
          </p:cNvSpPr>
          <p:nvPr/>
        </p:nvSpPr>
        <p:spPr bwMode="auto">
          <a:xfrm>
            <a:off x="3787908" y="4149725"/>
            <a:ext cx="1303337" cy="1754188"/>
          </a:xfrm>
          <a:prstGeom prst="foldedCorner">
            <a:avLst>
              <a:gd name="adj" fmla="val 125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Simulcast</a:t>
            </a:r>
            <a:br>
              <a:rPr lang="en-US" dirty="0">
                <a:solidFill>
                  <a:schemeClr val="bg1"/>
                </a:solidFill>
              </a:rPr>
            </a:br>
            <a:r>
              <a:rPr lang="en-US" dirty="0">
                <a:solidFill>
                  <a:schemeClr val="bg1"/>
                </a:solidFill>
              </a:rPr>
              <a:t>Grouping</a:t>
            </a:r>
          </a:p>
        </p:txBody>
      </p:sp>
      <p:sp>
        <p:nvSpPr>
          <p:cNvPr id="29703" name="AutoShape 7"/>
          <p:cNvSpPr>
            <a:spLocks noChangeArrowheads="1"/>
          </p:cNvSpPr>
          <p:nvPr/>
        </p:nvSpPr>
        <p:spPr bwMode="auto">
          <a:xfrm>
            <a:off x="5373026" y="4149725"/>
            <a:ext cx="1304925" cy="1755775"/>
          </a:xfrm>
          <a:prstGeom prst="foldedCorner">
            <a:avLst>
              <a:gd name="adj" fmla="val 125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>
                <a:solidFill>
                  <a:schemeClr val="bg1"/>
                </a:solidFill>
              </a:rPr>
              <a:t>Bandwidth</a:t>
            </a:r>
          </a:p>
        </p:txBody>
      </p:sp>
      <p:sp>
        <p:nvSpPr>
          <p:cNvPr id="29704" name="AutoShape 8"/>
          <p:cNvSpPr>
            <a:spLocks noChangeArrowheads="1"/>
          </p:cNvSpPr>
          <p:nvPr/>
        </p:nvSpPr>
        <p:spPr bwMode="auto">
          <a:xfrm>
            <a:off x="6959733" y="4149725"/>
            <a:ext cx="1304925" cy="1709738"/>
          </a:xfrm>
          <a:prstGeom prst="foldedCorner">
            <a:avLst>
              <a:gd name="adj" fmla="val 125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>
                <a:solidFill>
                  <a:schemeClr val="bg1"/>
                </a:solidFill>
              </a:rPr>
              <a:t>Codec</a:t>
            </a:r>
            <a:br>
              <a:rPr lang="en-US">
                <a:solidFill>
                  <a:schemeClr val="bg1"/>
                </a:solidFill>
              </a:rPr>
            </a:br>
            <a:r>
              <a:rPr lang="en-US">
                <a:solidFill>
                  <a:schemeClr val="bg1"/>
                </a:solidFill>
              </a:rPr>
              <a:t>Control</a:t>
            </a:r>
          </a:p>
        </p:txBody>
      </p:sp>
      <p:sp>
        <p:nvSpPr>
          <p:cNvPr id="29706" name="Line 10"/>
          <p:cNvSpPr>
            <a:spLocks noChangeShapeType="1"/>
          </p:cNvSpPr>
          <p:nvPr/>
        </p:nvSpPr>
        <p:spPr bwMode="auto">
          <a:xfrm flipH="1">
            <a:off x="1266958" y="3519488"/>
            <a:ext cx="2584316" cy="5397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sv-SE"/>
          </a:p>
        </p:txBody>
      </p:sp>
      <p:sp>
        <p:nvSpPr>
          <p:cNvPr id="29707" name="Line 11"/>
          <p:cNvSpPr>
            <a:spLocks noChangeShapeType="1"/>
          </p:cNvSpPr>
          <p:nvPr/>
        </p:nvSpPr>
        <p:spPr bwMode="auto">
          <a:xfrm flipH="1">
            <a:off x="2853664" y="3541713"/>
            <a:ext cx="1279392" cy="5175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sv-SE"/>
          </a:p>
        </p:txBody>
      </p:sp>
      <p:sp>
        <p:nvSpPr>
          <p:cNvPr id="29708" name="Line 12"/>
          <p:cNvSpPr>
            <a:spLocks noChangeShapeType="1"/>
          </p:cNvSpPr>
          <p:nvPr/>
        </p:nvSpPr>
        <p:spPr bwMode="auto">
          <a:xfrm>
            <a:off x="4797025" y="3519488"/>
            <a:ext cx="1228463" cy="5397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sv-SE"/>
          </a:p>
        </p:txBody>
      </p:sp>
      <p:sp>
        <p:nvSpPr>
          <p:cNvPr id="29709" name="Line 13"/>
          <p:cNvSpPr>
            <a:spLocks noChangeShapeType="1"/>
          </p:cNvSpPr>
          <p:nvPr/>
        </p:nvSpPr>
        <p:spPr bwMode="auto">
          <a:xfrm>
            <a:off x="5202238" y="3519488"/>
            <a:ext cx="2409957" cy="5397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sv-SE"/>
          </a:p>
        </p:txBody>
      </p:sp>
      <p:sp>
        <p:nvSpPr>
          <p:cNvPr id="12" name="AutoShape 5"/>
          <p:cNvSpPr>
            <a:spLocks noChangeArrowheads="1"/>
          </p:cNvSpPr>
          <p:nvPr/>
        </p:nvSpPr>
        <p:spPr bwMode="auto">
          <a:xfrm>
            <a:off x="614496" y="4151312"/>
            <a:ext cx="1304925" cy="1754188"/>
          </a:xfrm>
          <a:prstGeom prst="foldedCorner">
            <a:avLst>
              <a:gd name="adj" fmla="val 125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600" dirty="0" smtClean="0">
                <a:solidFill>
                  <a:schemeClr val="bg1"/>
                </a:solidFill>
              </a:rPr>
              <a:t>RTP </a:t>
            </a:r>
          </a:p>
          <a:p>
            <a:pPr algn="ctr"/>
            <a:r>
              <a:rPr lang="en-US" sz="1600" dirty="0" smtClean="0">
                <a:solidFill>
                  <a:schemeClr val="bg1"/>
                </a:solidFill>
              </a:rPr>
              <a:t>Session </a:t>
            </a:r>
          </a:p>
          <a:p>
            <a:pPr algn="ctr"/>
            <a:r>
              <a:rPr lang="en-US" sz="1600" dirty="0" smtClean="0">
                <a:solidFill>
                  <a:schemeClr val="bg1"/>
                </a:solidFill>
              </a:rPr>
              <a:t>and</a:t>
            </a:r>
          </a:p>
          <a:p>
            <a:pPr algn="ctr"/>
            <a:r>
              <a:rPr lang="en-US" sz="1600" dirty="0" smtClean="0">
                <a:solidFill>
                  <a:schemeClr val="bg1"/>
                </a:solidFill>
              </a:rPr>
              <a:t>Multi-</a:t>
            </a:r>
            <a:r>
              <a:rPr lang="en-US" sz="1600" dirty="0">
                <a:solidFill>
                  <a:schemeClr val="bg1"/>
                </a:solidFill>
              </a:rPr>
              <a:t/>
            </a:r>
            <a:br>
              <a:rPr lang="en-US" sz="1600" dirty="0">
                <a:solidFill>
                  <a:schemeClr val="bg1"/>
                </a:solidFill>
              </a:rPr>
            </a:br>
            <a:r>
              <a:rPr lang="en-US" sz="1600" dirty="0" smtClean="0">
                <a:solidFill>
                  <a:schemeClr val="bg1"/>
                </a:solidFill>
              </a:rPr>
              <a:t>stream</a:t>
            </a:r>
          </a:p>
          <a:p>
            <a:pPr algn="ctr"/>
            <a:r>
              <a:rPr lang="en-US" sz="1600" dirty="0" smtClean="0">
                <a:solidFill>
                  <a:schemeClr val="bg1"/>
                </a:solidFill>
              </a:rPr>
              <a:t>Architecture</a:t>
            </a:r>
            <a:endParaRPr lang="en-US" sz="1600" dirty="0">
              <a:solidFill>
                <a:schemeClr val="bg1"/>
              </a:solidFill>
            </a:endParaRPr>
          </a:p>
        </p:txBody>
      </p:sp>
      <p:sp>
        <p:nvSpPr>
          <p:cNvPr id="13" name="Line 11"/>
          <p:cNvSpPr>
            <a:spLocks noChangeShapeType="1"/>
          </p:cNvSpPr>
          <p:nvPr/>
        </p:nvSpPr>
        <p:spPr bwMode="auto">
          <a:xfrm flipH="1">
            <a:off x="4442220" y="3541713"/>
            <a:ext cx="0" cy="5175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sv-S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Proposal for Going Forward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lnSpc>
                <a:spcPct val="120000"/>
              </a:lnSpc>
            </a:pPr>
            <a:r>
              <a:rPr lang="en-US" dirty="0" smtClean="0"/>
              <a:t>That AVTCORE takes on the general Architecture questions:</a:t>
            </a:r>
          </a:p>
          <a:p>
            <a:pPr lvl="1">
              <a:lnSpc>
                <a:spcPct val="120000"/>
              </a:lnSpc>
            </a:pPr>
            <a:r>
              <a:rPr lang="en-US" dirty="0" smtClean="0"/>
              <a:t>Make it clear when appropriate to use multiple streams within an RTP session</a:t>
            </a:r>
          </a:p>
          <a:p>
            <a:pPr lvl="1">
              <a:lnSpc>
                <a:spcPct val="120000"/>
              </a:lnSpc>
            </a:pPr>
            <a:r>
              <a:rPr lang="en-US" dirty="0" smtClean="0"/>
              <a:t>How should one use RTP sessions and SSRCs when having alternative, complementary or redundant streams</a:t>
            </a:r>
          </a:p>
          <a:p>
            <a:pPr>
              <a:lnSpc>
                <a:spcPct val="120000"/>
              </a:lnSpc>
            </a:pPr>
            <a:r>
              <a:rPr lang="en-US" dirty="0" smtClean="0"/>
              <a:t>That the various extensions are submitted to the appropriate WG as individual pieces for progressing:</a:t>
            </a:r>
          </a:p>
          <a:p>
            <a:pPr lvl="1">
              <a:lnSpc>
                <a:spcPct val="120000"/>
              </a:lnSpc>
            </a:pPr>
            <a:r>
              <a:rPr lang="en-US" dirty="0" smtClean="0"/>
              <a:t>AVTCORE:</a:t>
            </a:r>
          </a:p>
          <a:p>
            <a:pPr lvl="2">
              <a:lnSpc>
                <a:spcPct val="120000"/>
              </a:lnSpc>
            </a:pPr>
            <a:r>
              <a:rPr lang="en-US" dirty="0" smtClean="0"/>
              <a:t>Architecture </a:t>
            </a:r>
          </a:p>
          <a:p>
            <a:pPr lvl="2">
              <a:lnSpc>
                <a:spcPct val="120000"/>
              </a:lnSpc>
            </a:pPr>
            <a:r>
              <a:rPr lang="en-US" dirty="0" smtClean="0"/>
              <a:t>Multi-stream Signaling</a:t>
            </a:r>
          </a:p>
          <a:p>
            <a:pPr lvl="1">
              <a:lnSpc>
                <a:spcPct val="120000"/>
              </a:lnSpc>
            </a:pPr>
            <a:r>
              <a:rPr lang="en-US" dirty="0" smtClean="0"/>
              <a:t>AVTEXT:</a:t>
            </a:r>
          </a:p>
          <a:p>
            <a:pPr lvl="2">
              <a:lnSpc>
                <a:spcPct val="120000"/>
              </a:lnSpc>
            </a:pPr>
            <a:r>
              <a:rPr lang="en-US" dirty="0" smtClean="0"/>
              <a:t>Simulcast Group Signaling</a:t>
            </a:r>
          </a:p>
          <a:p>
            <a:pPr lvl="2">
              <a:lnSpc>
                <a:spcPct val="120000"/>
              </a:lnSpc>
            </a:pPr>
            <a:r>
              <a:rPr lang="en-US" dirty="0" smtClean="0"/>
              <a:t>Codec Control</a:t>
            </a:r>
          </a:p>
          <a:p>
            <a:pPr lvl="1">
              <a:lnSpc>
                <a:spcPct val="120000"/>
              </a:lnSpc>
            </a:pPr>
            <a:r>
              <a:rPr lang="en-US" dirty="0" smtClean="0"/>
              <a:t>MMUSIC:</a:t>
            </a:r>
          </a:p>
          <a:p>
            <a:pPr lvl="2">
              <a:lnSpc>
                <a:spcPct val="120000"/>
              </a:lnSpc>
            </a:pPr>
            <a:r>
              <a:rPr lang="en-US" dirty="0" smtClean="0"/>
              <a:t>Bandwidth Signaling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7449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900" smtClean="0">
                <a:latin typeface="Arial" charset="0"/>
              </a:rPr>
              <a:t>IPR Disclosure</a:t>
            </a:r>
          </a:p>
        </p:txBody>
      </p:sp>
      <p:sp>
        <p:nvSpPr>
          <p:cNvPr id="4403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Telefonaktiebolaget LM Ericsson (publ)'s has made a Statement about IPR related to this draft in </a:t>
            </a:r>
            <a:r>
              <a:rPr lang="en-US" smtClean="0">
                <a:hlinkClick r:id="rId2"/>
              </a:rPr>
              <a:t>https://datatracker.ietf.org/ipr/1592/</a:t>
            </a:r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5" name="Logo_ChapterSlide_Normal" descr="Logo_ChapterSlide_Normal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-34925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33"/>
          <p:cNvSpPr>
            <a:spLocks noGrp="1" noChangeArrowheads="1"/>
          </p:cNvSpPr>
          <p:nvPr>
            <p:ph type="title"/>
          </p:nvPr>
        </p:nvSpPr>
        <p:spPr>
          <a:xfrm>
            <a:off x="393700" y="565150"/>
            <a:ext cx="7826375" cy="487363"/>
          </a:xfrm>
        </p:spPr>
        <p:txBody>
          <a:bodyPr/>
          <a:lstStyle/>
          <a:p>
            <a:pPr eaLnBrk="1" hangingPunct="1"/>
            <a:r>
              <a:rPr lang="en-US" smtClean="0">
                <a:latin typeface="Arial" charset="0"/>
              </a:rPr>
              <a:t>Outline</a:t>
            </a:r>
          </a:p>
        </p:txBody>
      </p:sp>
      <p:sp>
        <p:nvSpPr>
          <p:cNvPr id="54306" name="Rectangle 34"/>
          <p:cNvSpPr>
            <a:spLocks noGrp="1" noChangeArrowheads="1"/>
          </p:cNvSpPr>
          <p:nvPr>
            <p:ph type="body" idx="1"/>
          </p:nvPr>
        </p:nvSpPr>
        <p:spPr>
          <a:xfrm>
            <a:off x="396875" y="1376363"/>
            <a:ext cx="8351838" cy="4932362"/>
          </a:xfrm>
        </p:spPr>
        <p:txBody>
          <a:bodyPr>
            <a:normAutofit/>
          </a:bodyPr>
          <a:lstStyle/>
          <a:p>
            <a:pPr eaLnBrk="1" hangingPunct="1">
              <a:lnSpc>
                <a:spcPct val="80000"/>
              </a:lnSpc>
            </a:pPr>
            <a:r>
              <a:rPr lang="en-US" sz="2000" dirty="0" smtClean="0"/>
              <a:t>Problem Descriptions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1700" dirty="0"/>
              <a:t>A</a:t>
            </a:r>
            <a:r>
              <a:rPr lang="en-US" sz="1700" dirty="0" smtClean="0"/>
              <a:t> Target Scenario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1700" dirty="0" smtClean="0"/>
              <a:t>Simulcast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1700" dirty="0" smtClean="0"/>
              <a:t>Multiple Streams in Advanced RTP usages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1700" dirty="0" smtClean="0"/>
              <a:t>Bandwidth Signaling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1700" dirty="0" smtClean="0"/>
              <a:t>Codec Control / Optimization</a:t>
            </a:r>
          </a:p>
          <a:p>
            <a:pPr eaLnBrk="1" hangingPunct="1">
              <a:lnSpc>
                <a:spcPct val="80000"/>
              </a:lnSpc>
            </a:pPr>
            <a:r>
              <a:rPr lang="en-US" sz="2000" dirty="0" smtClean="0"/>
              <a:t>Problem Summary</a:t>
            </a:r>
          </a:p>
          <a:p>
            <a:pPr eaLnBrk="1" hangingPunct="1">
              <a:lnSpc>
                <a:spcPct val="80000"/>
              </a:lnSpc>
            </a:pPr>
            <a:r>
              <a:rPr lang="en-US" sz="2000" dirty="0" smtClean="0"/>
              <a:t>Extensions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1700" dirty="0" smtClean="0"/>
              <a:t>Multiple Streams signaling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1700" dirty="0" smtClean="0"/>
              <a:t>Bandwidth SDP attribute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1700" dirty="0" smtClean="0"/>
              <a:t>Simulcast Grouping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1700" dirty="0"/>
              <a:t>SRCNAME SDES item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1700" dirty="0" smtClean="0"/>
              <a:t>Codec Control</a:t>
            </a:r>
          </a:p>
          <a:p>
            <a:pPr eaLnBrk="1" hangingPunct="1">
              <a:lnSpc>
                <a:spcPct val="80000"/>
              </a:lnSpc>
            </a:pPr>
            <a:r>
              <a:rPr lang="en-US" sz="2100" dirty="0" smtClean="0"/>
              <a:t>Way Forward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1700" dirty="0" smtClean="0"/>
              <a:t>Architecture document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1700" dirty="0" smtClean="0"/>
              <a:t>Extensions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393700" y="560070"/>
            <a:ext cx="7826375" cy="492443"/>
          </a:xfrm>
        </p:spPr>
        <p:txBody>
          <a:bodyPr/>
          <a:lstStyle/>
          <a:p>
            <a:r>
              <a:rPr lang="en-US" dirty="0" smtClean="0">
                <a:latin typeface="Arial" charset="0"/>
              </a:rPr>
              <a:t>A Target Scenario</a:t>
            </a:r>
          </a:p>
        </p:txBody>
      </p:sp>
      <p:grpSp>
        <p:nvGrpSpPr>
          <p:cNvPr id="24588" name="Group 12"/>
          <p:cNvGrpSpPr>
            <a:grpSpLocks/>
          </p:cNvGrpSpPr>
          <p:nvPr/>
        </p:nvGrpSpPr>
        <p:grpSpPr bwMode="auto">
          <a:xfrm>
            <a:off x="476250" y="1314450"/>
            <a:ext cx="4365625" cy="2430463"/>
            <a:chOff x="158" y="828"/>
            <a:chExt cx="2750" cy="1531"/>
          </a:xfrm>
        </p:grpSpPr>
        <p:pic>
          <p:nvPicPr>
            <p:cNvPr id="24580" name="Picture 4" descr="VIC_FUllscreen_threeParticipants"/>
            <p:cNvPicPr>
              <a:picLocks noChangeAspect="1" noChangeArrowheads="1"/>
            </p:cNvPicPr>
            <p:nvPr/>
          </p:nvPicPr>
          <p:blipFill>
            <a:blip r:embed="rId2">
              <a:lum bright="6000"/>
            </a:blip>
            <a:srcRect/>
            <a:stretch>
              <a:fillRect/>
            </a:stretch>
          </p:blipFill>
          <p:spPr bwMode="auto">
            <a:xfrm>
              <a:off x="158" y="828"/>
              <a:ext cx="2750" cy="1531"/>
            </a:xfrm>
            <a:prstGeom prst="rect">
              <a:avLst/>
            </a:prstGeom>
            <a:noFill/>
          </p:spPr>
        </p:pic>
        <p:pic>
          <p:nvPicPr>
            <p:cNvPr id="24581" name="Picture 5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1009" y="2099"/>
              <a:ext cx="375" cy="203"/>
            </a:xfrm>
            <a:prstGeom prst="rect">
              <a:avLst/>
            </a:prstGeom>
            <a:noFill/>
            <a:ln w="12700" algn="ctr">
              <a:noFill/>
              <a:miter lim="800000"/>
              <a:headEnd/>
              <a:tailEnd/>
            </a:ln>
            <a:effectLst/>
          </p:spPr>
        </p:pic>
        <p:pic>
          <p:nvPicPr>
            <p:cNvPr id="24582" name="Picture 6"/>
            <p:cNvPicPr>
              <a:picLocks noChangeAspect="1" noChangeArrowheads="1"/>
            </p:cNvPicPr>
            <p:nvPr/>
          </p:nvPicPr>
          <p:blipFill>
            <a:blip r:embed="rId4">
              <a:lum bright="12000"/>
            </a:blip>
            <a:srcRect l="1129" r="1212"/>
            <a:stretch>
              <a:fillRect/>
            </a:stretch>
          </p:blipFill>
          <p:spPr bwMode="auto">
            <a:xfrm>
              <a:off x="1661" y="2104"/>
              <a:ext cx="386" cy="198"/>
            </a:xfrm>
            <a:prstGeom prst="rect">
              <a:avLst/>
            </a:prstGeom>
            <a:noFill/>
            <a:ln w="12700" algn="ctr">
              <a:noFill/>
              <a:miter lim="800000"/>
              <a:headEnd/>
              <a:tailEnd/>
            </a:ln>
            <a:effectLst/>
          </p:spPr>
        </p:pic>
      </p:grpSp>
      <p:sp>
        <p:nvSpPr>
          <p:cNvPr id="24583" name="AutoShape 7"/>
          <p:cNvSpPr>
            <a:spLocks noChangeArrowheads="1"/>
          </p:cNvSpPr>
          <p:nvPr/>
        </p:nvSpPr>
        <p:spPr bwMode="auto">
          <a:xfrm>
            <a:off x="7472363" y="1268413"/>
            <a:ext cx="1169987" cy="720725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>
                <a:solidFill>
                  <a:schemeClr val="bg1"/>
                </a:solidFill>
              </a:rPr>
              <a:t>Active</a:t>
            </a:r>
            <a:br>
              <a:rPr lang="en-US">
                <a:solidFill>
                  <a:schemeClr val="bg1"/>
                </a:solidFill>
              </a:rPr>
            </a:br>
            <a:r>
              <a:rPr lang="en-US">
                <a:solidFill>
                  <a:schemeClr val="bg1"/>
                </a:solidFill>
              </a:rPr>
              <a:t>speaker</a:t>
            </a:r>
          </a:p>
        </p:txBody>
      </p:sp>
      <p:sp>
        <p:nvSpPr>
          <p:cNvPr id="24584" name="AutoShape 8"/>
          <p:cNvSpPr>
            <a:spLocks noChangeArrowheads="1"/>
          </p:cNvSpPr>
          <p:nvPr/>
        </p:nvSpPr>
        <p:spPr bwMode="auto">
          <a:xfrm>
            <a:off x="3762375" y="4194175"/>
            <a:ext cx="1619250" cy="585788"/>
          </a:xfrm>
          <a:prstGeom prst="can">
            <a:avLst>
              <a:gd name="adj" fmla="val 32792"/>
            </a:avLst>
          </a:prstGeom>
          <a:solidFill>
            <a:schemeClr val="hlink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RTP Mixer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4585" name="AutoShape 9"/>
          <p:cNvSpPr>
            <a:spLocks noChangeArrowheads="1"/>
          </p:cNvSpPr>
          <p:nvPr/>
        </p:nvSpPr>
        <p:spPr bwMode="auto">
          <a:xfrm>
            <a:off x="7475538" y="5589588"/>
            <a:ext cx="1169987" cy="720725"/>
          </a:xfrm>
          <a:prstGeom prst="roundRect">
            <a:avLst>
              <a:gd name="adj" fmla="val 16667"/>
            </a:avLst>
          </a:prstGeom>
          <a:solidFill>
            <a:schemeClr val="bg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>
                <a:solidFill>
                  <a:schemeClr val="bg1"/>
                </a:solidFill>
              </a:rPr>
              <a:t>Listener</a:t>
            </a:r>
          </a:p>
        </p:txBody>
      </p:sp>
      <p:sp>
        <p:nvSpPr>
          <p:cNvPr id="24586" name="AutoShape 10"/>
          <p:cNvSpPr>
            <a:spLocks noChangeArrowheads="1"/>
          </p:cNvSpPr>
          <p:nvPr/>
        </p:nvSpPr>
        <p:spPr bwMode="auto">
          <a:xfrm>
            <a:off x="3959225" y="5589588"/>
            <a:ext cx="1169988" cy="720725"/>
          </a:xfrm>
          <a:prstGeom prst="roundRect">
            <a:avLst>
              <a:gd name="adj" fmla="val 16667"/>
            </a:avLst>
          </a:prstGeom>
          <a:solidFill>
            <a:schemeClr val="bg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>
                <a:solidFill>
                  <a:schemeClr val="bg1"/>
                </a:solidFill>
              </a:rPr>
              <a:t>Listener</a:t>
            </a:r>
          </a:p>
        </p:txBody>
      </p:sp>
      <p:sp>
        <p:nvSpPr>
          <p:cNvPr id="24587" name="AutoShape 11"/>
          <p:cNvSpPr>
            <a:spLocks noChangeArrowheads="1"/>
          </p:cNvSpPr>
          <p:nvPr/>
        </p:nvSpPr>
        <p:spPr bwMode="auto">
          <a:xfrm>
            <a:off x="476250" y="5589588"/>
            <a:ext cx="1169988" cy="720725"/>
          </a:xfrm>
          <a:prstGeom prst="roundRect">
            <a:avLst>
              <a:gd name="adj" fmla="val 16667"/>
            </a:avLst>
          </a:prstGeom>
          <a:solidFill>
            <a:schemeClr val="bg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>
                <a:solidFill>
                  <a:schemeClr val="bg1"/>
                </a:solidFill>
              </a:rPr>
              <a:t>Listener</a:t>
            </a:r>
          </a:p>
        </p:txBody>
      </p:sp>
      <p:sp>
        <p:nvSpPr>
          <p:cNvPr id="24589" name="Freeform 13"/>
          <p:cNvSpPr>
            <a:spLocks/>
          </p:cNvSpPr>
          <p:nvPr/>
        </p:nvSpPr>
        <p:spPr bwMode="auto">
          <a:xfrm>
            <a:off x="1062038" y="3743325"/>
            <a:ext cx="3052762" cy="1846263"/>
          </a:xfrm>
          <a:custGeom>
            <a:avLst/>
            <a:gdLst/>
            <a:ahLst/>
            <a:cxnLst>
              <a:cxn ang="0">
                <a:pos x="0" y="1163"/>
              </a:cxn>
              <a:cxn ang="0">
                <a:pos x="652" y="851"/>
              </a:cxn>
              <a:cxn ang="0">
                <a:pos x="1899" y="511"/>
              </a:cxn>
              <a:cxn ang="0">
                <a:pos x="794" y="369"/>
              </a:cxn>
              <a:cxn ang="0">
                <a:pos x="56" y="0"/>
              </a:cxn>
            </a:cxnLst>
            <a:rect l="0" t="0" r="r" b="b"/>
            <a:pathLst>
              <a:path w="1923" h="1163">
                <a:moveTo>
                  <a:pt x="0" y="1163"/>
                </a:moveTo>
                <a:cubicBezTo>
                  <a:pt x="168" y="1061"/>
                  <a:pt x="336" y="960"/>
                  <a:pt x="652" y="851"/>
                </a:cubicBezTo>
                <a:cubicBezTo>
                  <a:pt x="968" y="742"/>
                  <a:pt x="1875" y="591"/>
                  <a:pt x="1899" y="511"/>
                </a:cubicBezTo>
                <a:cubicBezTo>
                  <a:pt x="1923" y="431"/>
                  <a:pt x="1101" y="454"/>
                  <a:pt x="794" y="369"/>
                </a:cubicBezTo>
                <a:cubicBezTo>
                  <a:pt x="487" y="284"/>
                  <a:pt x="271" y="142"/>
                  <a:pt x="56" y="0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</p:spPr>
        <p:txBody>
          <a:bodyPr/>
          <a:lstStyle/>
          <a:p>
            <a:endParaRPr lang="sv-SE"/>
          </a:p>
        </p:txBody>
      </p:sp>
      <p:sp>
        <p:nvSpPr>
          <p:cNvPr id="24590" name="Freeform 14"/>
          <p:cNvSpPr>
            <a:spLocks/>
          </p:cNvSpPr>
          <p:nvPr/>
        </p:nvSpPr>
        <p:spPr bwMode="auto">
          <a:xfrm>
            <a:off x="2141538" y="3743325"/>
            <a:ext cx="2527300" cy="1846263"/>
          </a:xfrm>
          <a:custGeom>
            <a:avLst/>
            <a:gdLst/>
            <a:ahLst/>
            <a:cxnLst>
              <a:cxn ang="0">
                <a:pos x="1531" y="1163"/>
              </a:cxn>
              <a:cxn ang="0">
                <a:pos x="1389" y="511"/>
              </a:cxn>
              <a:cxn ang="0">
                <a:pos x="312" y="227"/>
              </a:cxn>
              <a:cxn ang="0">
                <a:pos x="0" y="0"/>
              </a:cxn>
            </a:cxnLst>
            <a:rect l="0" t="0" r="r" b="b"/>
            <a:pathLst>
              <a:path w="1592" h="1163">
                <a:moveTo>
                  <a:pt x="1531" y="1163"/>
                </a:moveTo>
                <a:cubicBezTo>
                  <a:pt x="1561" y="915"/>
                  <a:pt x="1592" y="667"/>
                  <a:pt x="1389" y="511"/>
                </a:cubicBezTo>
                <a:cubicBezTo>
                  <a:pt x="1186" y="355"/>
                  <a:pt x="543" y="312"/>
                  <a:pt x="312" y="227"/>
                </a:cubicBezTo>
                <a:cubicBezTo>
                  <a:pt x="81" y="142"/>
                  <a:pt x="40" y="71"/>
                  <a:pt x="0" y="0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</p:spPr>
        <p:txBody>
          <a:bodyPr/>
          <a:lstStyle/>
          <a:p>
            <a:endParaRPr lang="sv-SE"/>
          </a:p>
        </p:txBody>
      </p:sp>
      <p:sp>
        <p:nvSpPr>
          <p:cNvPr id="24591" name="Freeform 15"/>
          <p:cNvSpPr>
            <a:spLocks/>
          </p:cNvSpPr>
          <p:nvPr/>
        </p:nvSpPr>
        <p:spPr bwMode="auto">
          <a:xfrm>
            <a:off x="3176588" y="3743325"/>
            <a:ext cx="4924425" cy="1825625"/>
          </a:xfrm>
          <a:custGeom>
            <a:avLst/>
            <a:gdLst/>
            <a:ahLst/>
            <a:cxnLst>
              <a:cxn ang="0">
                <a:pos x="3102" y="1150"/>
              </a:cxn>
              <a:cxn ang="0">
                <a:pos x="2693" y="709"/>
              </a:cxn>
              <a:cxn ang="0">
                <a:pos x="1077" y="539"/>
              </a:cxn>
              <a:cxn ang="0">
                <a:pos x="635" y="249"/>
              </a:cxn>
              <a:cxn ang="0">
                <a:pos x="128" y="167"/>
              </a:cxn>
              <a:cxn ang="0">
                <a:pos x="0" y="0"/>
              </a:cxn>
            </a:cxnLst>
            <a:rect l="0" t="0" r="r" b="b"/>
            <a:pathLst>
              <a:path w="3102" h="1150">
                <a:moveTo>
                  <a:pt x="3102" y="1150"/>
                </a:moveTo>
                <a:cubicBezTo>
                  <a:pt x="3035" y="1076"/>
                  <a:pt x="3031" y="811"/>
                  <a:pt x="2693" y="709"/>
                </a:cubicBezTo>
                <a:cubicBezTo>
                  <a:pt x="2355" y="607"/>
                  <a:pt x="1420" y="616"/>
                  <a:pt x="1077" y="539"/>
                </a:cubicBezTo>
                <a:cubicBezTo>
                  <a:pt x="734" y="462"/>
                  <a:pt x="793" y="311"/>
                  <a:pt x="635" y="249"/>
                </a:cubicBezTo>
                <a:cubicBezTo>
                  <a:pt x="477" y="187"/>
                  <a:pt x="234" y="208"/>
                  <a:pt x="128" y="167"/>
                </a:cubicBezTo>
                <a:cubicBezTo>
                  <a:pt x="22" y="126"/>
                  <a:pt x="27" y="35"/>
                  <a:pt x="0" y="0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</p:spPr>
        <p:txBody>
          <a:bodyPr/>
          <a:lstStyle/>
          <a:p>
            <a:endParaRPr lang="sv-SE"/>
          </a:p>
        </p:txBody>
      </p:sp>
      <p:sp>
        <p:nvSpPr>
          <p:cNvPr id="24592" name="Freeform 16"/>
          <p:cNvSpPr>
            <a:spLocks/>
          </p:cNvSpPr>
          <p:nvPr/>
        </p:nvSpPr>
        <p:spPr bwMode="auto">
          <a:xfrm>
            <a:off x="4841875" y="1579563"/>
            <a:ext cx="2655888" cy="2974975"/>
          </a:xfrm>
          <a:custGeom>
            <a:avLst/>
            <a:gdLst/>
            <a:ahLst/>
            <a:cxnLst>
              <a:cxn ang="0">
                <a:pos x="1673" y="31"/>
              </a:cxn>
              <a:cxn ang="0">
                <a:pos x="1075" y="128"/>
              </a:cxn>
              <a:cxn ang="0">
                <a:pos x="767" y="797"/>
              </a:cxn>
              <a:cxn ang="0">
                <a:pos x="227" y="1845"/>
              </a:cxn>
              <a:cxn ang="0">
                <a:pos x="454" y="626"/>
              </a:cxn>
              <a:cxn ang="0">
                <a:pos x="0" y="371"/>
              </a:cxn>
            </a:cxnLst>
            <a:rect l="0" t="0" r="r" b="b"/>
            <a:pathLst>
              <a:path w="1673" h="1874">
                <a:moveTo>
                  <a:pt x="1673" y="31"/>
                </a:moveTo>
                <a:cubicBezTo>
                  <a:pt x="1573" y="47"/>
                  <a:pt x="1226" y="0"/>
                  <a:pt x="1075" y="128"/>
                </a:cubicBezTo>
                <a:cubicBezTo>
                  <a:pt x="924" y="256"/>
                  <a:pt x="908" y="511"/>
                  <a:pt x="767" y="797"/>
                </a:cubicBezTo>
                <a:cubicBezTo>
                  <a:pt x="626" y="1083"/>
                  <a:pt x="279" y="1874"/>
                  <a:pt x="227" y="1845"/>
                </a:cubicBezTo>
                <a:cubicBezTo>
                  <a:pt x="175" y="1816"/>
                  <a:pt x="492" y="872"/>
                  <a:pt x="454" y="626"/>
                </a:cubicBezTo>
                <a:cubicBezTo>
                  <a:pt x="416" y="380"/>
                  <a:pt x="208" y="375"/>
                  <a:pt x="0" y="371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</p:spPr>
        <p:txBody>
          <a:bodyPr/>
          <a:lstStyle/>
          <a:p>
            <a:endParaRPr lang="sv-SE"/>
          </a:p>
        </p:txBody>
      </p:sp>
      <p:sp>
        <p:nvSpPr>
          <p:cNvPr id="24593" name="Text Box 17"/>
          <p:cNvSpPr txBox="1">
            <a:spLocks noChangeArrowheads="1"/>
          </p:cNvSpPr>
          <p:nvPr/>
        </p:nvSpPr>
        <p:spPr bwMode="auto">
          <a:xfrm>
            <a:off x="7869238" y="3887788"/>
            <a:ext cx="4381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393700" y="565150"/>
            <a:ext cx="7826375" cy="487363"/>
          </a:xfrm>
        </p:spPr>
        <p:txBody>
          <a:bodyPr/>
          <a:lstStyle/>
          <a:p>
            <a:r>
              <a:rPr lang="en-US" smtClean="0">
                <a:latin typeface="Arial" charset="0"/>
              </a:rPr>
              <a:t>Simulcast</a:t>
            </a:r>
          </a:p>
        </p:txBody>
      </p:sp>
      <p:sp>
        <p:nvSpPr>
          <p:cNvPr id="25604" name="AutoShape 4"/>
          <p:cNvSpPr>
            <a:spLocks noChangeArrowheads="1"/>
          </p:cNvSpPr>
          <p:nvPr/>
        </p:nvSpPr>
        <p:spPr bwMode="auto">
          <a:xfrm>
            <a:off x="3762375" y="4194175"/>
            <a:ext cx="1619250" cy="585788"/>
          </a:xfrm>
          <a:prstGeom prst="can">
            <a:avLst>
              <a:gd name="adj" fmla="val 32792"/>
            </a:avLst>
          </a:prstGeom>
          <a:solidFill>
            <a:schemeClr val="hlink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RTP Mixer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5605" name="AutoShape 5"/>
          <p:cNvSpPr>
            <a:spLocks noChangeArrowheads="1"/>
          </p:cNvSpPr>
          <p:nvPr/>
        </p:nvSpPr>
        <p:spPr bwMode="auto">
          <a:xfrm>
            <a:off x="7472363" y="1268413"/>
            <a:ext cx="1169987" cy="720725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>
                <a:solidFill>
                  <a:schemeClr val="bg1"/>
                </a:solidFill>
              </a:rPr>
              <a:t>Active</a:t>
            </a:r>
            <a:br>
              <a:rPr lang="en-US">
                <a:solidFill>
                  <a:schemeClr val="bg1"/>
                </a:solidFill>
              </a:rPr>
            </a:br>
            <a:r>
              <a:rPr lang="en-US">
                <a:solidFill>
                  <a:schemeClr val="bg1"/>
                </a:solidFill>
              </a:rPr>
              <a:t>speaker</a:t>
            </a:r>
          </a:p>
        </p:txBody>
      </p:sp>
      <p:sp>
        <p:nvSpPr>
          <p:cNvPr id="25606" name="AutoShape 6"/>
          <p:cNvSpPr>
            <a:spLocks noChangeArrowheads="1"/>
          </p:cNvSpPr>
          <p:nvPr/>
        </p:nvSpPr>
        <p:spPr bwMode="auto">
          <a:xfrm>
            <a:off x="7475538" y="5589588"/>
            <a:ext cx="1169987" cy="720725"/>
          </a:xfrm>
          <a:prstGeom prst="roundRect">
            <a:avLst>
              <a:gd name="adj" fmla="val 16667"/>
            </a:avLst>
          </a:prstGeom>
          <a:solidFill>
            <a:schemeClr val="bg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>
                <a:solidFill>
                  <a:schemeClr val="bg1"/>
                </a:solidFill>
              </a:rPr>
              <a:t>Listener</a:t>
            </a:r>
          </a:p>
        </p:txBody>
      </p:sp>
      <p:sp>
        <p:nvSpPr>
          <p:cNvPr id="25607" name="AutoShape 7"/>
          <p:cNvSpPr>
            <a:spLocks noChangeArrowheads="1"/>
          </p:cNvSpPr>
          <p:nvPr/>
        </p:nvSpPr>
        <p:spPr bwMode="auto">
          <a:xfrm>
            <a:off x="3959225" y="5589588"/>
            <a:ext cx="1169988" cy="720725"/>
          </a:xfrm>
          <a:prstGeom prst="roundRect">
            <a:avLst>
              <a:gd name="adj" fmla="val 16667"/>
            </a:avLst>
          </a:prstGeom>
          <a:solidFill>
            <a:schemeClr val="bg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>
                <a:solidFill>
                  <a:schemeClr val="bg1"/>
                </a:solidFill>
              </a:rPr>
              <a:t>Listener</a:t>
            </a:r>
          </a:p>
        </p:txBody>
      </p:sp>
      <p:sp>
        <p:nvSpPr>
          <p:cNvPr id="25608" name="AutoShape 8"/>
          <p:cNvSpPr>
            <a:spLocks noChangeArrowheads="1"/>
          </p:cNvSpPr>
          <p:nvPr/>
        </p:nvSpPr>
        <p:spPr bwMode="auto">
          <a:xfrm>
            <a:off x="476250" y="5589588"/>
            <a:ext cx="1169988" cy="720725"/>
          </a:xfrm>
          <a:prstGeom prst="roundRect">
            <a:avLst>
              <a:gd name="adj" fmla="val 16667"/>
            </a:avLst>
          </a:prstGeom>
          <a:solidFill>
            <a:schemeClr val="bg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>
                <a:solidFill>
                  <a:schemeClr val="bg1"/>
                </a:solidFill>
              </a:rPr>
              <a:t>Listener</a:t>
            </a:r>
          </a:p>
        </p:txBody>
      </p:sp>
      <p:sp>
        <p:nvSpPr>
          <p:cNvPr id="25609" name="AutoShape 9"/>
          <p:cNvSpPr>
            <a:spLocks noChangeArrowheads="1"/>
          </p:cNvSpPr>
          <p:nvPr/>
        </p:nvSpPr>
        <p:spPr bwMode="auto">
          <a:xfrm>
            <a:off x="476250" y="1268413"/>
            <a:ext cx="1169988" cy="720725"/>
          </a:xfrm>
          <a:prstGeom prst="roundRect">
            <a:avLst>
              <a:gd name="adj" fmla="val 16667"/>
            </a:avLst>
          </a:prstGeom>
          <a:solidFill>
            <a:schemeClr val="bg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>
                <a:solidFill>
                  <a:schemeClr val="bg1"/>
                </a:solidFill>
              </a:rPr>
              <a:t>Listener</a:t>
            </a:r>
          </a:p>
        </p:txBody>
      </p:sp>
      <p:sp>
        <p:nvSpPr>
          <p:cNvPr id="25610" name="AutoShape 10"/>
          <p:cNvSpPr>
            <a:spLocks noChangeArrowheads="1"/>
          </p:cNvSpPr>
          <p:nvPr/>
        </p:nvSpPr>
        <p:spPr bwMode="auto">
          <a:xfrm>
            <a:off x="4167188" y="1268413"/>
            <a:ext cx="809625" cy="449262"/>
          </a:xfrm>
          <a:prstGeom prst="roundRect">
            <a:avLst>
              <a:gd name="adj" fmla="val 16667"/>
            </a:avLst>
          </a:prstGeom>
          <a:solidFill>
            <a:schemeClr val="bg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400">
                <a:solidFill>
                  <a:schemeClr val="bg1"/>
                </a:solidFill>
              </a:rPr>
              <a:t>Listener</a:t>
            </a:r>
          </a:p>
        </p:txBody>
      </p:sp>
      <p:sp>
        <p:nvSpPr>
          <p:cNvPr id="25611" name="AutoShape 11"/>
          <p:cNvSpPr>
            <a:spLocks noChangeArrowheads="1"/>
          </p:cNvSpPr>
          <p:nvPr/>
        </p:nvSpPr>
        <p:spPr bwMode="auto">
          <a:xfrm>
            <a:off x="7451725" y="3429000"/>
            <a:ext cx="809625" cy="449263"/>
          </a:xfrm>
          <a:prstGeom prst="roundRect">
            <a:avLst>
              <a:gd name="adj" fmla="val 16667"/>
            </a:avLst>
          </a:prstGeom>
          <a:solidFill>
            <a:schemeClr val="bg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400">
                <a:solidFill>
                  <a:schemeClr val="bg1"/>
                </a:solidFill>
              </a:rPr>
              <a:t>Listener</a:t>
            </a:r>
          </a:p>
        </p:txBody>
      </p:sp>
      <p:sp>
        <p:nvSpPr>
          <p:cNvPr id="25612" name="Line 12"/>
          <p:cNvSpPr>
            <a:spLocks noChangeShapeType="1"/>
          </p:cNvSpPr>
          <p:nvPr/>
        </p:nvSpPr>
        <p:spPr bwMode="auto">
          <a:xfrm flipH="1">
            <a:off x="5076825" y="1466850"/>
            <a:ext cx="2384425" cy="2700338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sv-SE"/>
          </a:p>
        </p:txBody>
      </p:sp>
      <p:sp>
        <p:nvSpPr>
          <p:cNvPr id="25613" name="Line 13"/>
          <p:cNvSpPr>
            <a:spLocks noChangeShapeType="1"/>
          </p:cNvSpPr>
          <p:nvPr/>
        </p:nvSpPr>
        <p:spPr bwMode="auto">
          <a:xfrm flipH="1">
            <a:off x="5246688" y="1719263"/>
            <a:ext cx="2205037" cy="25193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sv-SE"/>
          </a:p>
        </p:txBody>
      </p:sp>
      <p:sp>
        <p:nvSpPr>
          <p:cNvPr id="25614" name="Line 14"/>
          <p:cNvSpPr>
            <a:spLocks noChangeShapeType="1"/>
          </p:cNvSpPr>
          <p:nvPr/>
        </p:nvSpPr>
        <p:spPr bwMode="auto">
          <a:xfrm flipH="1" flipV="1">
            <a:off x="1646238" y="1943100"/>
            <a:ext cx="2116137" cy="2386013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sv-SE"/>
          </a:p>
        </p:txBody>
      </p:sp>
      <p:sp>
        <p:nvSpPr>
          <p:cNvPr id="25615" name="Line 15"/>
          <p:cNvSpPr>
            <a:spLocks noChangeShapeType="1"/>
          </p:cNvSpPr>
          <p:nvPr/>
        </p:nvSpPr>
        <p:spPr bwMode="auto">
          <a:xfrm flipH="1">
            <a:off x="1646238" y="4668838"/>
            <a:ext cx="2116137" cy="103505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sv-SE"/>
          </a:p>
        </p:txBody>
      </p:sp>
      <p:sp>
        <p:nvSpPr>
          <p:cNvPr id="25616" name="Line 16"/>
          <p:cNvSpPr>
            <a:spLocks noChangeShapeType="1"/>
          </p:cNvSpPr>
          <p:nvPr/>
        </p:nvSpPr>
        <p:spPr bwMode="auto">
          <a:xfrm>
            <a:off x="4581525" y="4757738"/>
            <a:ext cx="0" cy="811212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sv-SE"/>
          </a:p>
        </p:txBody>
      </p:sp>
      <p:sp>
        <p:nvSpPr>
          <p:cNvPr id="25617" name="Line 17"/>
          <p:cNvSpPr>
            <a:spLocks noChangeShapeType="1"/>
          </p:cNvSpPr>
          <p:nvPr/>
        </p:nvSpPr>
        <p:spPr bwMode="auto">
          <a:xfrm>
            <a:off x="5391150" y="4664075"/>
            <a:ext cx="2116138" cy="944563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sv-SE"/>
          </a:p>
        </p:txBody>
      </p:sp>
      <p:sp>
        <p:nvSpPr>
          <p:cNvPr id="25618" name="Line 18"/>
          <p:cNvSpPr>
            <a:spLocks noChangeShapeType="1"/>
          </p:cNvSpPr>
          <p:nvPr/>
        </p:nvSpPr>
        <p:spPr bwMode="auto">
          <a:xfrm flipV="1">
            <a:off x="5381625" y="3654425"/>
            <a:ext cx="2070100" cy="8096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sv-SE"/>
          </a:p>
        </p:txBody>
      </p:sp>
      <p:sp>
        <p:nvSpPr>
          <p:cNvPr id="25619" name="Line 19"/>
          <p:cNvSpPr>
            <a:spLocks noChangeShapeType="1"/>
          </p:cNvSpPr>
          <p:nvPr/>
        </p:nvSpPr>
        <p:spPr bwMode="auto">
          <a:xfrm flipV="1">
            <a:off x="4572000" y="1719263"/>
            <a:ext cx="0" cy="247491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sv-SE"/>
          </a:p>
        </p:txBody>
      </p:sp>
      <p:sp>
        <p:nvSpPr>
          <p:cNvPr id="25620" name="Line 20"/>
          <p:cNvSpPr>
            <a:spLocks noChangeShapeType="1"/>
          </p:cNvSpPr>
          <p:nvPr/>
        </p:nvSpPr>
        <p:spPr bwMode="auto">
          <a:xfrm flipH="1" flipV="1">
            <a:off x="1557338" y="2033588"/>
            <a:ext cx="2205037" cy="2430462"/>
          </a:xfrm>
          <a:prstGeom prst="line">
            <a:avLst/>
          </a:prstGeom>
          <a:noFill/>
          <a:ln w="9525">
            <a:solidFill>
              <a:srgbClr val="E32119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sv-SE"/>
          </a:p>
        </p:txBody>
      </p:sp>
      <p:sp>
        <p:nvSpPr>
          <p:cNvPr id="25621" name="Line 21"/>
          <p:cNvSpPr>
            <a:spLocks noChangeShapeType="1"/>
          </p:cNvSpPr>
          <p:nvPr/>
        </p:nvSpPr>
        <p:spPr bwMode="auto">
          <a:xfrm flipH="1">
            <a:off x="1646238" y="4733925"/>
            <a:ext cx="2251075" cy="1125538"/>
          </a:xfrm>
          <a:prstGeom prst="line">
            <a:avLst/>
          </a:prstGeom>
          <a:noFill/>
          <a:ln w="9525">
            <a:solidFill>
              <a:srgbClr val="E32119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sv-SE"/>
          </a:p>
        </p:txBody>
      </p:sp>
      <p:sp>
        <p:nvSpPr>
          <p:cNvPr id="25622" name="Line 22"/>
          <p:cNvSpPr>
            <a:spLocks noChangeShapeType="1"/>
          </p:cNvSpPr>
          <p:nvPr/>
        </p:nvSpPr>
        <p:spPr bwMode="auto">
          <a:xfrm flipH="1">
            <a:off x="4706938" y="4778375"/>
            <a:ext cx="0" cy="811213"/>
          </a:xfrm>
          <a:prstGeom prst="line">
            <a:avLst/>
          </a:prstGeom>
          <a:noFill/>
          <a:ln w="9525">
            <a:solidFill>
              <a:srgbClr val="E32119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sv-SE"/>
          </a:p>
        </p:txBody>
      </p:sp>
      <p:sp>
        <p:nvSpPr>
          <p:cNvPr id="25623" name="Line 23"/>
          <p:cNvSpPr>
            <a:spLocks noChangeShapeType="1"/>
          </p:cNvSpPr>
          <p:nvPr/>
        </p:nvSpPr>
        <p:spPr bwMode="auto">
          <a:xfrm>
            <a:off x="5246688" y="4733925"/>
            <a:ext cx="2205037" cy="1035050"/>
          </a:xfrm>
          <a:prstGeom prst="line">
            <a:avLst/>
          </a:prstGeom>
          <a:noFill/>
          <a:ln w="9525">
            <a:solidFill>
              <a:srgbClr val="E32119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sv-SE"/>
          </a:p>
        </p:txBody>
      </p:sp>
      <p:sp>
        <p:nvSpPr>
          <p:cNvPr id="25624" name="Text Box 24"/>
          <p:cNvSpPr txBox="1">
            <a:spLocks noChangeArrowheads="1"/>
          </p:cNvSpPr>
          <p:nvPr/>
        </p:nvSpPr>
        <p:spPr bwMode="auto">
          <a:xfrm>
            <a:off x="431800" y="2528888"/>
            <a:ext cx="2698750" cy="2530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When using</a:t>
            </a:r>
            <a:br>
              <a:rPr lang="en-US"/>
            </a:br>
            <a:r>
              <a:rPr lang="en-US"/>
              <a:t>scalable coding</a:t>
            </a:r>
            <a:br>
              <a:rPr lang="en-US"/>
            </a:br>
            <a:r>
              <a:rPr lang="en-US"/>
              <a:t>with inter-layer</a:t>
            </a:r>
            <a:br>
              <a:rPr lang="en-US"/>
            </a:br>
            <a:r>
              <a:rPr lang="en-US"/>
              <a:t>prediction,</a:t>
            </a:r>
            <a:br>
              <a:rPr lang="en-US"/>
            </a:br>
            <a:r>
              <a:rPr lang="en-US"/>
              <a:t>the broad arrows</a:t>
            </a:r>
            <a:br>
              <a:rPr lang="en-US"/>
            </a:br>
            <a:r>
              <a:rPr lang="en-US"/>
              <a:t>will be slightly smaller,</a:t>
            </a:r>
            <a:br>
              <a:rPr lang="en-US"/>
            </a:br>
            <a:r>
              <a:rPr lang="en-US"/>
              <a:t>but all red arrows will</a:t>
            </a:r>
            <a:br>
              <a:rPr lang="en-US"/>
            </a:br>
            <a:r>
              <a:rPr lang="en-US"/>
              <a:t>also have to be sent</a:t>
            </a:r>
          </a:p>
        </p:txBody>
      </p:sp>
      <p:sp>
        <p:nvSpPr>
          <p:cNvPr id="25625" name="Oval 25"/>
          <p:cNvSpPr>
            <a:spLocks noChangeArrowheads="1"/>
          </p:cNvSpPr>
          <p:nvPr/>
        </p:nvSpPr>
        <p:spPr bwMode="auto">
          <a:xfrm>
            <a:off x="5922963" y="3024188"/>
            <a:ext cx="493712" cy="136525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sv-SE"/>
          </a:p>
        </p:txBody>
      </p:sp>
      <p:sp>
        <p:nvSpPr>
          <p:cNvPr id="25626" name="Line 26"/>
          <p:cNvSpPr>
            <a:spLocks noChangeShapeType="1"/>
          </p:cNvSpPr>
          <p:nvPr/>
        </p:nvSpPr>
        <p:spPr bwMode="auto">
          <a:xfrm flipH="1" flipV="1">
            <a:off x="5697538" y="2619375"/>
            <a:ext cx="314325" cy="40481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sv-SE"/>
          </a:p>
        </p:txBody>
      </p:sp>
      <p:sp>
        <p:nvSpPr>
          <p:cNvPr id="25627" name="Text Box 27"/>
          <p:cNvSpPr txBox="1">
            <a:spLocks noChangeArrowheads="1"/>
          </p:cNvSpPr>
          <p:nvPr/>
        </p:nvSpPr>
        <p:spPr bwMode="auto">
          <a:xfrm>
            <a:off x="4706938" y="1314450"/>
            <a:ext cx="2425700" cy="161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/>
              <a:t>     Simulcast:</a:t>
            </a:r>
            <a:br>
              <a:rPr lang="en-US"/>
            </a:br>
            <a:r>
              <a:rPr lang="en-US"/>
              <a:t>sending multiple</a:t>
            </a:r>
            <a:br>
              <a:rPr lang="en-US"/>
            </a:br>
            <a:r>
              <a:rPr lang="en-US"/>
              <a:t>representations</a:t>
            </a:r>
            <a:br>
              <a:rPr lang="en-US"/>
            </a:br>
            <a:r>
              <a:rPr lang="en-US"/>
              <a:t>of the same</a:t>
            </a:r>
            <a:br>
              <a:rPr lang="en-US"/>
            </a:br>
            <a:r>
              <a:rPr lang="en-US"/>
              <a:t>source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Simulcast and Scalable Encoding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Simulcast is both an alternative and complementary to Scalable Encoding</a:t>
            </a:r>
          </a:p>
          <a:p>
            <a:r>
              <a:rPr lang="en-US" dirty="0" smtClean="0"/>
              <a:t>The trade-offs when it comes to efficiency are different</a:t>
            </a:r>
          </a:p>
          <a:p>
            <a:pPr lvl="1"/>
            <a:r>
              <a:rPr lang="en-US" dirty="0" smtClean="0"/>
              <a:t>SVC encoding is more efficient in sender to mixer path</a:t>
            </a:r>
          </a:p>
          <a:p>
            <a:pPr lvl="1"/>
            <a:r>
              <a:rPr lang="en-US" dirty="0" smtClean="0"/>
              <a:t>Simulcast is more efficient in mixer to receiver path</a:t>
            </a:r>
          </a:p>
          <a:p>
            <a:pPr lvl="1"/>
            <a:r>
              <a:rPr lang="en-US" dirty="0" smtClean="0"/>
              <a:t>Combining scalable encoding with simulcast for best of both worlds</a:t>
            </a:r>
          </a:p>
          <a:p>
            <a:r>
              <a:rPr lang="en-US" dirty="0" smtClean="0"/>
              <a:t>Simulcast is codec agnostic</a:t>
            </a:r>
          </a:p>
          <a:p>
            <a:r>
              <a:rPr lang="en-US" dirty="0" smtClean="0"/>
              <a:t>Simulcast can be done for other purposes </a:t>
            </a:r>
          </a:p>
          <a:p>
            <a:pPr lvl="1"/>
            <a:r>
              <a:rPr lang="en-US" dirty="0" smtClean="0"/>
              <a:t>Provide two different encodings for interoperability</a:t>
            </a:r>
          </a:p>
          <a:p>
            <a:pPr lvl="1"/>
            <a:r>
              <a:rPr lang="en-US" dirty="0" smtClean="0"/>
              <a:t>Provide redundancy for robustness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1149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393700" y="560070"/>
            <a:ext cx="7826375" cy="492443"/>
          </a:xfrm>
        </p:spPr>
        <p:txBody>
          <a:bodyPr/>
          <a:lstStyle/>
          <a:p>
            <a:r>
              <a:rPr lang="en-US" dirty="0" smtClean="0">
                <a:latin typeface="Arial" charset="0"/>
              </a:rPr>
              <a:t>Multiple Streams</a:t>
            </a:r>
          </a:p>
        </p:txBody>
      </p:sp>
      <p:sp>
        <p:nvSpPr>
          <p:cNvPr id="26628" name="AutoShape 4"/>
          <p:cNvSpPr>
            <a:spLocks noChangeArrowheads="1"/>
          </p:cNvSpPr>
          <p:nvPr/>
        </p:nvSpPr>
        <p:spPr bwMode="auto">
          <a:xfrm>
            <a:off x="3762375" y="5094288"/>
            <a:ext cx="1619250" cy="585787"/>
          </a:xfrm>
          <a:prstGeom prst="can">
            <a:avLst>
              <a:gd name="adj" fmla="val 32792"/>
            </a:avLst>
          </a:prstGeom>
          <a:solidFill>
            <a:srgbClr val="89BA17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800" dirty="0">
                <a:solidFill>
                  <a:schemeClr val="bg1"/>
                </a:solidFill>
              </a:rPr>
              <a:t>RTP Endpoint</a:t>
            </a:r>
          </a:p>
        </p:txBody>
      </p:sp>
      <p:sp>
        <p:nvSpPr>
          <p:cNvPr id="26629" name="AutoShape 5"/>
          <p:cNvSpPr>
            <a:spLocks noChangeArrowheads="1"/>
          </p:cNvSpPr>
          <p:nvPr/>
        </p:nvSpPr>
        <p:spPr bwMode="auto">
          <a:xfrm>
            <a:off x="250825" y="1268413"/>
            <a:ext cx="8642350" cy="2881312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 wrap="none"/>
          <a:lstStyle/>
          <a:p>
            <a:r>
              <a:rPr lang="en-US"/>
              <a:t>A sample client, both sending and receiving multiple video streams</a:t>
            </a:r>
          </a:p>
        </p:txBody>
      </p:sp>
      <p:pic>
        <p:nvPicPr>
          <p:cNvPr id="26630" name="Picture 6" descr="MC900434860[1]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66738" y="1989138"/>
            <a:ext cx="1125537" cy="1125537"/>
          </a:xfrm>
          <a:prstGeom prst="rect">
            <a:avLst/>
          </a:prstGeom>
          <a:noFill/>
        </p:spPr>
      </p:pic>
      <p:pic>
        <p:nvPicPr>
          <p:cNvPr id="26631" name="Picture 7" descr="MC900433836[1]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66738" y="3203575"/>
            <a:ext cx="735012" cy="735013"/>
          </a:xfrm>
          <a:prstGeom prst="rect">
            <a:avLst/>
          </a:prstGeom>
          <a:noFill/>
        </p:spPr>
      </p:pic>
      <p:pic>
        <p:nvPicPr>
          <p:cNvPr id="26632" name="Picture 8" descr="MC900432517[1]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627438" y="1808163"/>
            <a:ext cx="1285875" cy="1028700"/>
          </a:xfrm>
          <a:prstGeom prst="rect">
            <a:avLst/>
          </a:prstGeom>
          <a:noFill/>
        </p:spPr>
      </p:pic>
      <p:pic>
        <p:nvPicPr>
          <p:cNvPr id="26633" name="Picture 9" descr="MC900432517[1]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516563" y="1808163"/>
            <a:ext cx="1285875" cy="1028700"/>
          </a:xfrm>
          <a:prstGeom prst="rect">
            <a:avLst/>
          </a:prstGeom>
          <a:noFill/>
        </p:spPr>
      </p:pic>
      <p:pic>
        <p:nvPicPr>
          <p:cNvPr id="26634" name="Picture 10" descr="MC900432517[1]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316788" y="1763713"/>
            <a:ext cx="1285875" cy="1028700"/>
          </a:xfrm>
          <a:prstGeom prst="rect">
            <a:avLst/>
          </a:prstGeom>
          <a:noFill/>
        </p:spPr>
      </p:pic>
      <p:pic>
        <p:nvPicPr>
          <p:cNvPr id="26635" name="Picture 11" descr="MC900434860[1]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71663" y="1989138"/>
            <a:ext cx="1125537" cy="1125537"/>
          </a:xfrm>
          <a:prstGeom prst="rect">
            <a:avLst/>
          </a:prstGeom>
          <a:noFill/>
        </p:spPr>
      </p:pic>
      <p:pic>
        <p:nvPicPr>
          <p:cNvPr id="26636" name="Picture 12" descr="MC900433836[1]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871663" y="3203575"/>
            <a:ext cx="735012" cy="735013"/>
          </a:xfrm>
          <a:prstGeom prst="rect">
            <a:avLst/>
          </a:prstGeom>
          <a:noFill/>
        </p:spPr>
      </p:pic>
      <p:pic>
        <p:nvPicPr>
          <p:cNvPr id="26637" name="Picture 13" descr="MC900230325[1]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122738" y="3159125"/>
            <a:ext cx="1035050" cy="755650"/>
          </a:xfrm>
          <a:prstGeom prst="rect">
            <a:avLst/>
          </a:prstGeom>
          <a:noFill/>
        </p:spPr>
      </p:pic>
      <p:pic>
        <p:nvPicPr>
          <p:cNvPr id="26638" name="Picture 14" descr="MC900230325[1]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697538" y="3203575"/>
            <a:ext cx="1035050" cy="755650"/>
          </a:xfrm>
          <a:prstGeom prst="rect">
            <a:avLst/>
          </a:prstGeom>
          <a:noFill/>
        </p:spPr>
      </p:pic>
      <p:pic>
        <p:nvPicPr>
          <p:cNvPr id="26639" name="Picture 15" descr="MC900230325[1]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721600" y="3114675"/>
            <a:ext cx="1035050" cy="755650"/>
          </a:xfrm>
          <a:prstGeom prst="rect">
            <a:avLst/>
          </a:prstGeom>
          <a:noFill/>
        </p:spPr>
      </p:pic>
      <p:sp>
        <p:nvSpPr>
          <p:cNvPr id="26640" name="Line 16"/>
          <p:cNvSpPr>
            <a:spLocks noChangeShapeType="1"/>
          </p:cNvSpPr>
          <p:nvPr/>
        </p:nvSpPr>
        <p:spPr bwMode="auto">
          <a:xfrm>
            <a:off x="2681288" y="2843213"/>
            <a:ext cx="1169987" cy="22955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sv-SE"/>
          </a:p>
        </p:txBody>
      </p:sp>
      <p:sp>
        <p:nvSpPr>
          <p:cNvPr id="26641" name="Line 17"/>
          <p:cNvSpPr>
            <a:spLocks noChangeShapeType="1"/>
          </p:cNvSpPr>
          <p:nvPr/>
        </p:nvSpPr>
        <p:spPr bwMode="auto">
          <a:xfrm>
            <a:off x="1150938" y="2933700"/>
            <a:ext cx="2611437" cy="25209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sv-SE"/>
          </a:p>
        </p:txBody>
      </p:sp>
      <p:sp>
        <p:nvSpPr>
          <p:cNvPr id="26642" name="Line 18"/>
          <p:cNvSpPr>
            <a:spLocks noChangeShapeType="1"/>
          </p:cNvSpPr>
          <p:nvPr/>
        </p:nvSpPr>
        <p:spPr bwMode="auto">
          <a:xfrm>
            <a:off x="2501900" y="3698875"/>
            <a:ext cx="1260475" cy="148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sv-SE"/>
          </a:p>
        </p:txBody>
      </p:sp>
      <p:sp>
        <p:nvSpPr>
          <p:cNvPr id="26643" name="Line 19"/>
          <p:cNvSpPr>
            <a:spLocks noChangeShapeType="1"/>
          </p:cNvSpPr>
          <p:nvPr/>
        </p:nvSpPr>
        <p:spPr bwMode="auto">
          <a:xfrm>
            <a:off x="1196975" y="3743325"/>
            <a:ext cx="2565400" cy="18002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sv-SE"/>
          </a:p>
        </p:txBody>
      </p:sp>
      <p:sp>
        <p:nvSpPr>
          <p:cNvPr id="26644" name="Line 20"/>
          <p:cNvSpPr>
            <a:spLocks noChangeShapeType="1"/>
          </p:cNvSpPr>
          <p:nvPr/>
        </p:nvSpPr>
        <p:spPr bwMode="auto">
          <a:xfrm flipH="1" flipV="1">
            <a:off x="3851275" y="2843213"/>
            <a:ext cx="585788" cy="22510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sv-SE"/>
          </a:p>
        </p:txBody>
      </p:sp>
      <p:sp>
        <p:nvSpPr>
          <p:cNvPr id="26645" name="Line 21"/>
          <p:cNvSpPr>
            <a:spLocks noChangeShapeType="1"/>
          </p:cNvSpPr>
          <p:nvPr/>
        </p:nvSpPr>
        <p:spPr bwMode="auto">
          <a:xfrm flipH="1" flipV="1">
            <a:off x="4527550" y="3789363"/>
            <a:ext cx="0" cy="13049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sv-SE"/>
          </a:p>
        </p:txBody>
      </p:sp>
      <p:sp>
        <p:nvSpPr>
          <p:cNvPr id="26646" name="Line 22"/>
          <p:cNvSpPr>
            <a:spLocks noChangeShapeType="1"/>
          </p:cNvSpPr>
          <p:nvPr/>
        </p:nvSpPr>
        <p:spPr bwMode="auto">
          <a:xfrm flipV="1">
            <a:off x="4932363" y="2843213"/>
            <a:ext cx="900112" cy="22510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sv-SE"/>
          </a:p>
        </p:txBody>
      </p:sp>
      <p:sp>
        <p:nvSpPr>
          <p:cNvPr id="26647" name="Line 23"/>
          <p:cNvSpPr>
            <a:spLocks noChangeShapeType="1"/>
          </p:cNvSpPr>
          <p:nvPr/>
        </p:nvSpPr>
        <p:spPr bwMode="auto">
          <a:xfrm flipV="1">
            <a:off x="5067300" y="3833813"/>
            <a:ext cx="1035050" cy="12604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sv-SE"/>
          </a:p>
        </p:txBody>
      </p:sp>
      <p:sp>
        <p:nvSpPr>
          <p:cNvPr id="26648" name="Line 24"/>
          <p:cNvSpPr>
            <a:spLocks noChangeShapeType="1"/>
          </p:cNvSpPr>
          <p:nvPr/>
        </p:nvSpPr>
        <p:spPr bwMode="auto">
          <a:xfrm flipV="1">
            <a:off x="5381625" y="2798763"/>
            <a:ext cx="2520950" cy="24304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sv-SE"/>
          </a:p>
        </p:txBody>
      </p:sp>
      <p:sp>
        <p:nvSpPr>
          <p:cNvPr id="26649" name="Line 25"/>
          <p:cNvSpPr>
            <a:spLocks noChangeShapeType="1"/>
          </p:cNvSpPr>
          <p:nvPr/>
        </p:nvSpPr>
        <p:spPr bwMode="auto">
          <a:xfrm flipV="1">
            <a:off x="5381625" y="3743325"/>
            <a:ext cx="2790825" cy="16208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sv-SE"/>
          </a:p>
        </p:txBody>
      </p:sp>
      <p:sp>
        <p:nvSpPr>
          <p:cNvPr id="26650" name="Line 26"/>
          <p:cNvSpPr>
            <a:spLocks noChangeShapeType="1"/>
          </p:cNvSpPr>
          <p:nvPr/>
        </p:nvSpPr>
        <p:spPr bwMode="auto">
          <a:xfrm>
            <a:off x="4770625" y="5678488"/>
            <a:ext cx="0" cy="6302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sv-SE"/>
          </a:p>
        </p:txBody>
      </p:sp>
      <p:sp>
        <p:nvSpPr>
          <p:cNvPr id="26651" name="Line 27"/>
          <p:cNvSpPr>
            <a:spLocks noChangeShapeType="1"/>
          </p:cNvSpPr>
          <p:nvPr/>
        </p:nvSpPr>
        <p:spPr bwMode="auto">
          <a:xfrm>
            <a:off x="4859525" y="5678488"/>
            <a:ext cx="0" cy="6302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sv-SE"/>
          </a:p>
        </p:txBody>
      </p:sp>
      <p:sp>
        <p:nvSpPr>
          <p:cNvPr id="26652" name="Line 28"/>
          <p:cNvSpPr>
            <a:spLocks noChangeShapeType="1"/>
          </p:cNvSpPr>
          <p:nvPr/>
        </p:nvSpPr>
        <p:spPr bwMode="auto">
          <a:xfrm>
            <a:off x="4181003" y="5680075"/>
            <a:ext cx="0" cy="6302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sv-SE"/>
          </a:p>
        </p:txBody>
      </p:sp>
      <p:sp>
        <p:nvSpPr>
          <p:cNvPr id="26653" name="Line 29"/>
          <p:cNvSpPr>
            <a:spLocks noChangeShapeType="1"/>
          </p:cNvSpPr>
          <p:nvPr/>
        </p:nvSpPr>
        <p:spPr bwMode="auto">
          <a:xfrm>
            <a:off x="4267082" y="5680075"/>
            <a:ext cx="0" cy="6302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sv-SE"/>
          </a:p>
        </p:txBody>
      </p:sp>
      <p:sp>
        <p:nvSpPr>
          <p:cNvPr id="26654" name="Line 30"/>
          <p:cNvSpPr>
            <a:spLocks noChangeShapeType="1"/>
          </p:cNvSpPr>
          <p:nvPr/>
        </p:nvSpPr>
        <p:spPr bwMode="auto">
          <a:xfrm flipV="1">
            <a:off x="4364466" y="5678488"/>
            <a:ext cx="0" cy="6302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sv-SE"/>
          </a:p>
        </p:txBody>
      </p:sp>
      <p:sp>
        <p:nvSpPr>
          <p:cNvPr id="26655" name="Line 31"/>
          <p:cNvSpPr>
            <a:spLocks noChangeShapeType="1"/>
          </p:cNvSpPr>
          <p:nvPr/>
        </p:nvSpPr>
        <p:spPr bwMode="auto">
          <a:xfrm flipV="1">
            <a:off x="4453366" y="5678488"/>
            <a:ext cx="0" cy="6302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sv-SE"/>
          </a:p>
        </p:txBody>
      </p:sp>
      <p:sp>
        <p:nvSpPr>
          <p:cNvPr id="26656" name="Line 32"/>
          <p:cNvSpPr>
            <a:spLocks noChangeShapeType="1"/>
          </p:cNvSpPr>
          <p:nvPr/>
        </p:nvSpPr>
        <p:spPr bwMode="auto">
          <a:xfrm flipV="1">
            <a:off x="4543853" y="5678488"/>
            <a:ext cx="0" cy="6302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sv-SE"/>
          </a:p>
        </p:txBody>
      </p:sp>
      <p:sp>
        <p:nvSpPr>
          <p:cNvPr id="26657" name="Line 33"/>
          <p:cNvSpPr>
            <a:spLocks noChangeShapeType="1"/>
          </p:cNvSpPr>
          <p:nvPr/>
        </p:nvSpPr>
        <p:spPr bwMode="auto">
          <a:xfrm flipV="1">
            <a:off x="4924612" y="5678488"/>
            <a:ext cx="0" cy="6302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sv-SE"/>
          </a:p>
        </p:txBody>
      </p:sp>
      <p:sp>
        <p:nvSpPr>
          <p:cNvPr id="26658" name="Line 34"/>
          <p:cNvSpPr>
            <a:spLocks noChangeShapeType="1"/>
          </p:cNvSpPr>
          <p:nvPr/>
        </p:nvSpPr>
        <p:spPr bwMode="auto">
          <a:xfrm flipV="1">
            <a:off x="5013512" y="5678488"/>
            <a:ext cx="0" cy="6302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sv-SE"/>
          </a:p>
        </p:txBody>
      </p:sp>
      <p:sp>
        <p:nvSpPr>
          <p:cNvPr id="26659" name="Line 35"/>
          <p:cNvSpPr>
            <a:spLocks noChangeShapeType="1"/>
          </p:cNvSpPr>
          <p:nvPr/>
        </p:nvSpPr>
        <p:spPr bwMode="auto">
          <a:xfrm flipV="1">
            <a:off x="5104000" y="5678488"/>
            <a:ext cx="0" cy="6302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sv-SE"/>
          </a:p>
        </p:txBody>
      </p:sp>
      <p:sp>
        <p:nvSpPr>
          <p:cNvPr id="26660" name="Oval 36"/>
          <p:cNvSpPr>
            <a:spLocks noChangeArrowheads="1"/>
          </p:cNvSpPr>
          <p:nvPr/>
        </p:nvSpPr>
        <p:spPr bwMode="auto">
          <a:xfrm>
            <a:off x="4713601" y="5949950"/>
            <a:ext cx="450218" cy="889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sv-SE"/>
          </a:p>
        </p:txBody>
      </p:sp>
      <p:sp>
        <p:nvSpPr>
          <p:cNvPr id="26662" name="Oval 38"/>
          <p:cNvSpPr>
            <a:spLocks noChangeArrowheads="1"/>
          </p:cNvSpPr>
          <p:nvPr/>
        </p:nvSpPr>
        <p:spPr bwMode="auto">
          <a:xfrm>
            <a:off x="4122739" y="5949950"/>
            <a:ext cx="473250" cy="88899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sv-S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itle 1"/>
          <p:cNvSpPr>
            <a:spLocks noGrp="1"/>
          </p:cNvSpPr>
          <p:nvPr>
            <p:ph type="title"/>
          </p:nvPr>
        </p:nvSpPr>
        <p:spPr>
          <a:xfrm>
            <a:off x="393700" y="565150"/>
            <a:ext cx="7826375" cy="487363"/>
          </a:xfrm>
        </p:spPr>
        <p:txBody>
          <a:bodyPr/>
          <a:lstStyle/>
          <a:p>
            <a:pPr eaLnBrk="1" hangingPunct="1"/>
            <a:r>
              <a:rPr lang="en-US" smtClean="0">
                <a:latin typeface="Arial" charset="0"/>
              </a:rPr>
              <a:t>Multi-Stream Layering</a:t>
            </a:r>
          </a:p>
        </p:txBody>
      </p:sp>
      <p:sp>
        <p:nvSpPr>
          <p:cNvPr id="19458" name="Content Placeholder 2"/>
          <p:cNvSpPr>
            <a:spLocks noGrp="1"/>
          </p:cNvSpPr>
          <p:nvPr>
            <p:ph idx="1"/>
          </p:nvPr>
        </p:nvSpPr>
        <p:spPr>
          <a:xfrm>
            <a:off x="369888" y="4329113"/>
            <a:ext cx="8235950" cy="1876425"/>
          </a:xfrm>
        </p:spPr>
        <p:txBody>
          <a:bodyPr/>
          <a:lstStyle/>
          <a:p>
            <a:pPr eaLnBrk="1" hangingPunct="1"/>
            <a:r>
              <a:rPr lang="en-US" dirty="0" smtClean="0"/>
              <a:t>An RTP Session can contain 1..N SSRCs</a:t>
            </a:r>
          </a:p>
          <a:p>
            <a:pPr eaLnBrk="1" hangingPunct="1"/>
            <a:r>
              <a:rPr lang="en-US" dirty="0" smtClean="0"/>
              <a:t>An RTP Session is identified by a lower layer identifier, such as a UDP port or five tuples</a:t>
            </a:r>
          </a:p>
          <a:p>
            <a:pPr eaLnBrk="1" hangingPunct="1"/>
            <a:r>
              <a:rPr lang="en-US" dirty="0" smtClean="0"/>
              <a:t>A multimedia session contains one or more RTP sessions </a:t>
            </a:r>
          </a:p>
        </p:txBody>
      </p:sp>
      <p:sp>
        <p:nvSpPr>
          <p:cNvPr id="19459" name="Rounded Rectangle 16"/>
          <p:cNvSpPr>
            <a:spLocks noChangeArrowheads="1"/>
          </p:cNvSpPr>
          <p:nvPr/>
        </p:nvSpPr>
        <p:spPr bwMode="auto">
          <a:xfrm>
            <a:off x="476250" y="3563938"/>
            <a:ext cx="8191500" cy="630237"/>
          </a:xfrm>
          <a:prstGeom prst="roundRect">
            <a:avLst>
              <a:gd name="adj" fmla="val 16667"/>
            </a:avLst>
          </a:prstGeom>
          <a:solidFill>
            <a:schemeClr val="accent2"/>
          </a:solidFill>
          <a:ln w="12700" algn="ctr">
            <a:solidFill>
              <a:schemeClr val="tx1"/>
            </a:solidFill>
            <a:round/>
            <a:headEnd/>
            <a:tailEnd/>
          </a:ln>
        </p:spPr>
        <p:txBody>
          <a:bodyPr wrap="none" lIns="72000" rIns="72000" anchor="ctr"/>
          <a:lstStyle/>
          <a:p>
            <a:pPr algn="ctr">
              <a:spcBef>
                <a:spcPct val="50000"/>
              </a:spcBef>
            </a:pPr>
            <a:r>
              <a:rPr lang="en-US" sz="3600">
                <a:solidFill>
                  <a:schemeClr val="bg1"/>
                </a:solidFill>
              </a:rPr>
              <a:t>UDP </a:t>
            </a:r>
          </a:p>
        </p:txBody>
      </p:sp>
      <p:sp>
        <p:nvSpPr>
          <p:cNvPr id="19460" name="Can 26"/>
          <p:cNvSpPr>
            <a:spLocks noChangeArrowheads="1"/>
          </p:cNvSpPr>
          <p:nvPr/>
        </p:nvSpPr>
        <p:spPr bwMode="auto">
          <a:xfrm>
            <a:off x="2332038" y="3451225"/>
            <a:ext cx="225425" cy="225425"/>
          </a:xfrm>
          <a:prstGeom prst="can">
            <a:avLst>
              <a:gd name="adj" fmla="val 25000"/>
            </a:avLst>
          </a:prstGeom>
          <a:solidFill>
            <a:schemeClr val="accent1"/>
          </a:solidFill>
          <a:ln w="12700" algn="ctr">
            <a:solidFill>
              <a:schemeClr val="tx1"/>
            </a:solidFill>
            <a:round/>
            <a:headEnd/>
            <a:tailEnd/>
          </a:ln>
        </p:spPr>
        <p:txBody>
          <a:bodyPr wrap="none" lIns="72000" rIns="72000"/>
          <a:lstStyle/>
          <a:p>
            <a:pPr>
              <a:spcBef>
                <a:spcPct val="50000"/>
              </a:spcBef>
            </a:pPr>
            <a:endParaRPr lang="en-US"/>
          </a:p>
        </p:txBody>
      </p:sp>
      <p:sp>
        <p:nvSpPr>
          <p:cNvPr id="19461" name="Can 27"/>
          <p:cNvSpPr>
            <a:spLocks noChangeArrowheads="1"/>
          </p:cNvSpPr>
          <p:nvPr/>
        </p:nvSpPr>
        <p:spPr bwMode="auto">
          <a:xfrm>
            <a:off x="6572250" y="3451225"/>
            <a:ext cx="225425" cy="225425"/>
          </a:xfrm>
          <a:prstGeom prst="can">
            <a:avLst>
              <a:gd name="adj" fmla="val 25000"/>
            </a:avLst>
          </a:prstGeom>
          <a:solidFill>
            <a:schemeClr val="accent1"/>
          </a:solidFill>
          <a:ln w="12700" algn="ctr">
            <a:solidFill>
              <a:schemeClr val="tx1"/>
            </a:solidFill>
            <a:round/>
            <a:headEnd/>
            <a:tailEnd/>
          </a:ln>
        </p:spPr>
        <p:txBody>
          <a:bodyPr wrap="none" lIns="72000" rIns="72000"/>
          <a:lstStyle/>
          <a:p>
            <a:pPr>
              <a:spcBef>
                <a:spcPct val="50000"/>
              </a:spcBef>
            </a:pPr>
            <a:endParaRPr lang="en-US"/>
          </a:p>
        </p:txBody>
      </p:sp>
      <p:cxnSp>
        <p:nvCxnSpPr>
          <p:cNvPr id="19462" name="Straight Arrow Connector 18"/>
          <p:cNvCxnSpPr>
            <a:cxnSpLocks noChangeShapeType="1"/>
            <a:stCxn id="4" idx="2"/>
            <a:endCxn id="19460" idx="1"/>
          </p:cNvCxnSpPr>
          <p:nvPr/>
        </p:nvCxnSpPr>
        <p:spPr bwMode="auto">
          <a:xfrm>
            <a:off x="2444750" y="3211513"/>
            <a:ext cx="0" cy="239712"/>
          </a:xfrm>
          <a:prstGeom prst="straightConnector1">
            <a:avLst/>
          </a:prstGeom>
          <a:noFill/>
          <a:ln w="12700" algn="ctr">
            <a:solidFill>
              <a:schemeClr val="tx1"/>
            </a:solidFill>
            <a:round/>
            <a:headEnd type="arrow" w="med" len="med"/>
            <a:tailEnd type="arrow" w="med" len="med"/>
          </a:ln>
        </p:spPr>
      </p:cxnSp>
      <p:cxnSp>
        <p:nvCxnSpPr>
          <p:cNvPr id="19463" name="Straight Arrow Connector 20"/>
          <p:cNvCxnSpPr>
            <a:cxnSpLocks noChangeShapeType="1"/>
            <a:stCxn id="30" idx="2"/>
            <a:endCxn id="19461" idx="1"/>
          </p:cNvCxnSpPr>
          <p:nvPr/>
        </p:nvCxnSpPr>
        <p:spPr bwMode="auto">
          <a:xfrm>
            <a:off x="6684963" y="3211513"/>
            <a:ext cx="0" cy="239712"/>
          </a:xfrm>
          <a:prstGeom prst="straightConnector1">
            <a:avLst/>
          </a:prstGeom>
          <a:noFill/>
          <a:ln w="12700" algn="ctr">
            <a:solidFill>
              <a:schemeClr val="tx1"/>
            </a:solidFill>
            <a:round/>
            <a:headEnd type="arrow" w="med" len="med"/>
            <a:tailEnd type="arrow" w="med" len="med"/>
          </a:ln>
        </p:spPr>
      </p:cxnSp>
      <p:grpSp>
        <p:nvGrpSpPr>
          <p:cNvPr id="19489" name="Group 33"/>
          <p:cNvGrpSpPr>
            <a:grpSpLocks/>
          </p:cNvGrpSpPr>
          <p:nvPr/>
        </p:nvGrpSpPr>
        <p:grpSpPr bwMode="auto">
          <a:xfrm>
            <a:off x="477838" y="2092325"/>
            <a:ext cx="3932237" cy="1106488"/>
            <a:chOff x="301" y="1318"/>
            <a:chExt cx="2477" cy="697"/>
          </a:xfrm>
        </p:grpSpPr>
        <p:sp>
          <p:nvSpPr>
            <p:cNvPr id="4" name="Rounded Rectangle 3"/>
            <p:cNvSpPr/>
            <p:nvPr/>
          </p:nvSpPr>
          <p:spPr bwMode="auto">
            <a:xfrm>
              <a:off x="301" y="1449"/>
              <a:ext cx="2477" cy="566"/>
            </a:xfrm>
            <a:prstGeom prst="round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none" lIns="72000" rIns="72000" anchor="b" anchorCtr="1"/>
            <a:lstStyle/>
            <a:p>
              <a:pPr>
                <a:spcBef>
                  <a:spcPct val="50000"/>
                </a:spcBef>
                <a:defRPr/>
              </a:pPr>
              <a:r>
                <a:rPr lang="en-US" dirty="0">
                  <a:solidFill>
                    <a:schemeClr val="tx1"/>
                  </a:solidFill>
                </a:rPr>
                <a:t>RTP Session</a:t>
              </a:r>
            </a:p>
          </p:txBody>
        </p:sp>
        <p:sp>
          <p:nvSpPr>
            <p:cNvPr id="19478" name="Rectangle 4"/>
            <p:cNvSpPr>
              <a:spLocks noChangeArrowheads="1"/>
            </p:cNvSpPr>
            <p:nvPr/>
          </p:nvSpPr>
          <p:spPr bwMode="auto">
            <a:xfrm>
              <a:off x="344" y="1352"/>
              <a:ext cx="690" cy="258"/>
            </a:xfrm>
            <a:prstGeom prst="rect">
              <a:avLst/>
            </a:prstGeom>
            <a:solidFill>
              <a:schemeClr val="accent1"/>
            </a:solidFill>
            <a:ln w="12700" algn="ctr">
              <a:solidFill>
                <a:schemeClr val="tx1"/>
              </a:solidFill>
              <a:round/>
              <a:headEnd/>
              <a:tailEnd/>
            </a:ln>
          </p:spPr>
          <p:txBody>
            <a:bodyPr lIns="72000" rIns="72000" anchor="ctr" anchorCtr="1">
              <a:spAutoFit/>
            </a:bodyPr>
            <a:lstStyle/>
            <a:p>
              <a:pPr algn="ctr">
                <a:spcBef>
                  <a:spcPts val="600"/>
                </a:spcBef>
              </a:pPr>
              <a:r>
                <a:rPr lang="en-US">
                  <a:solidFill>
                    <a:schemeClr val="bg1"/>
                  </a:solidFill>
                </a:rPr>
                <a:t>SSRC 1</a:t>
              </a:r>
            </a:p>
          </p:txBody>
        </p:sp>
        <p:sp>
          <p:nvSpPr>
            <p:cNvPr id="19479" name="TextBox 7"/>
            <p:cNvSpPr txBox="1">
              <a:spLocks noChangeArrowheads="1"/>
            </p:cNvSpPr>
            <p:nvPr/>
          </p:nvSpPr>
          <p:spPr bwMode="auto">
            <a:xfrm>
              <a:off x="1752" y="1318"/>
              <a:ext cx="667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/>
                <a:t>…</a:t>
              </a:r>
            </a:p>
          </p:txBody>
        </p:sp>
        <p:sp>
          <p:nvSpPr>
            <p:cNvPr id="19480" name="Rectangle 24"/>
            <p:cNvSpPr>
              <a:spLocks noChangeArrowheads="1"/>
            </p:cNvSpPr>
            <p:nvPr/>
          </p:nvSpPr>
          <p:spPr bwMode="auto">
            <a:xfrm>
              <a:off x="1063" y="1354"/>
              <a:ext cx="690" cy="258"/>
            </a:xfrm>
            <a:prstGeom prst="rect">
              <a:avLst/>
            </a:prstGeom>
            <a:solidFill>
              <a:schemeClr val="accent1"/>
            </a:solidFill>
            <a:ln w="12700" algn="ctr">
              <a:solidFill>
                <a:schemeClr val="tx1"/>
              </a:solidFill>
              <a:round/>
              <a:headEnd/>
              <a:tailEnd/>
            </a:ln>
          </p:spPr>
          <p:txBody>
            <a:bodyPr lIns="72000" rIns="72000" anchor="ctr" anchorCtr="1">
              <a:spAutoFit/>
            </a:bodyPr>
            <a:lstStyle/>
            <a:p>
              <a:pPr algn="ctr">
                <a:spcBef>
                  <a:spcPts val="600"/>
                </a:spcBef>
              </a:pPr>
              <a:r>
                <a:rPr lang="en-US">
                  <a:solidFill>
                    <a:schemeClr val="bg1"/>
                  </a:solidFill>
                </a:rPr>
                <a:t>SSRC 2</a:t>
              </a:r>
            </a:p>
          </p:txBody>
        </p:sp>
        <p:sp>
          <p:nvSpPr>
            <p:cNvPr id="19481" name="Rectangle 25"/>
            <p:cNvSpPr>
              <a:spLocks noChangeArrowheads="1"/>
            </p:cNvSpPr>
            <p:nvPr/>
          </p:nvSpPr>
          <p:spPr bwMode="auto">
            <a:xfrm>
              <a:off x="2003" y="1352"/>
              <a:ext cx="747" cy="258"/>
            </a:xfrm>
            <a:prstGeom prst="rect">
              <a:avLst/>
            </a:prstGeom>
            <a:solidFill>
              <a:schemeClr val="accent1"/>
            </a:solidFill>
            <a:ln w="12700" algn="ctr">
              <a:solidFill>
                <a:schemeClr val="tx1"/>
              </a:solidFill>
              <a:round/>
              <a:headEnd/>
              <a:tailEnd/>
            </a:ln>
          </p:spPr>
          <p:txBody>
            <a:bodyPr lIns="72000" rIns="72000" anchor="ctr" anchorCtr="1">
              <a:spAutoFit/>
            </a:bodyPr>
            <a:lstStyle/>
            <a:p>
              <a:pPr algn="ctr">
                <a:spcBef>
                  <a:spcPts val="600"/>
                </a:spcBef>
              </a:pPr>
              <a:r>
                <a:rPr lang="en-US">
                  <a:solidFill>
                    <a:schemeClr val="bg1"/>
                  </a:solidFill>
                </a:rPr>
                <a:t>SSRC N</a:t>
              </a:r>
            </a:p>
          </p:txBody>
        </p:sp>
      </p:grpSp>
      <p:grpSp>
        <p:nvGrpSpPr>
          <p:cNvPr id="19490" name="Group 34"/>
          <p:cNvGrpSpPr>
            <a:grpSpLocks/>
          </p:cNvGrpSpPr>
          <p:nvPr/>
        </p:nvGrpSpPr>
        <p:grpSpPr bwMode="auto">
          <a:xfrm>
            <a:off x="4718050" y="2092325"/>
            <a:ext cx="3932238" cy="1106488"/>
            <a:chOff x="2972" y="1318"/>
            <a:chExt cx="2477" cy="697"/>
          </a:xfrm>
        </p:grpSpPr>
        <p:sp>
          <p:nvSpPr>
            <p:cNvPr id="30" name="Rounded Rectangle 29"/>
            <p:cNvSpPr/>
            <p:nvPr/>
          </p:nvSpPr>
          <p:spPr bwMode="auto">
            <a:xfrm>
              <a:off x="2972" y="1449"/>
              <a:ext cx="2477" cy="566"/>
            </a:xfrm>
            <a:prstGeom prst="round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none" lIns="72000" rIns="72000" anchor="b" anchorCtr="1"/>
            <a:lstStyle/>
            <a:p>
              <a:pPr>
                <a:spcBef>
                  <a:spcPct val="50000"/>
                </a:spcBef>
                <a:defRPr/>
              </a:pPr>
              <a:r>
                <a:rPr lang="en-US" dirty="0">
                  <a:solidFill>
                    <a:schemeClr val="tx1"/>
                  </a:solidFill>
                </a:rPr>
                <a:t>RTP Session</a:t>
              </a:r>
            </a:p>
          </p:txBody>
        </p:sp>
        <p:sp>
          <p:nvSpPr>
            <p:cNvPr id="19473" name="Rectangle 30"/>
            <p:cNvSpPr>
              <a:spLocks noChangeArrowheads="1"/>
            </p:cNvSpPr>
            <p:nvPr/>
          </p:nvSpPr>
          <p:spPr bwMode="auto">
            <a:xfrm>
              <a:off x="3015" y="1352"/>
              <a:ext cx="690" cy="258"/>
            </a:xfrm>
            <a:prstGeom prst="rect">
              <a:avLst/>
            </a:prstGeom>
            <a:solidFill>
              <a:schemeClr val="accent1"/>
            </a:solidFill>
            <a:ln w="12700" algn="ctr">
              <a:solidFill>
                <a:schemeClr val="tx1"/>
              </a:solidFill>
              <a:round/>
              <a:headEnd/>
              <a:tailEnd/>
            </a:ln>
          </p:spPr>
          <p:txBody>
            <a:bodyPr lIns="72000" rIns="72000" anchor="ctr" anchorCtr="1">
              <a:spAutoFit/>
            </a:bodyPr>
            <a:lstStyle/>
            <a:p>
              <a:pPr algn="ctr">
                <a:spcBef>
                  <a:spcPts val="600"/>
                </a:spcBef>
              </a:pPr>
              <a:r>
                <a:rPr lang="en-US">
                  <a:solidFill>
                    <a:schemeClr val="bg1"/>
                  </a:solidFill>
                </a:rPr>
                <a:t>SSRC 1</a:t>
              </a:r>
            </a:p>
          </p:txBody>
        </p:sp>
        <p:sp>
          <p:nvSpPr>
            <p:cNvPr id="19474" name="TextBox 31"/>
            <p:cNvSpPr txBox="1">
              <a:spLocks noChangeArrowheads="1"/>
            </p:cNvSpPr>
            <p:nvPr/>
          </p:nvSpPr>
          <p:spPr bwMode="auto">
            <a:xfrm>
              <a:off x="4423" y="1318"/>
              <a:ext cx="667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/>
                <a:t>…</a:t>
              </a:r>
            </a:p>
          </p:txBody>
        </p:sp>
        <p:sp>
          <p:nvSpPr>
            <p:cNvPr id="19475" name="Rectangle 32"/>
            <p:cNvSpPr>
              <a:spLocks noChangeArrowheads="1"/>
            </p:cNvSpPr>
            <p:nvPr/>
          </p:nvSpPr>
          <p:spPr bwMode="auto">
            <a:xfrm>
              <a:off x="3734" y="1354"/>
              <a:ext cx="690" cy="258"/>
            </a:xfrm>
            <a:prstGeom prst="rect">
              <a:avLst/>
            </a:prstGeom>
            <a:solidFill>
              <a:schemeClr val="accent1"/>
            </a:solidFill>
            <a:ln w="12700" algn="ctr">
              <a:solidFill>
                <a:schemeClr val="tx1"/>
              </a:solidFill>
              <a:round/>
              <a:headEnd/>
              <a:tailEnd/>
            </a:ln>
          </p:spPr>
          <p:txBody>
            <a:bodyPr lIns="72000" rIns="72000" anchor="ctr" anchorCtr="1">
              <a:spAutoFit/>
            </a:bodyPr>
            <a:lstStyle/>
            <a:p>
              <a:pPr algn="ctr">
                <a:spcBef>
                  <a:spcPts val="600"/>
                </a:spcBef>
              </a:pPr>
              <a:r>
                <a:rPr lang="en-US">
                  <a:solidFill>
                    <a:schemeClr val="bg1"/>
                  </a:solidFill>
                </a:rPr>
                <a:t>SSRC 2</a:t>
              </a:r>
            </a:p>
          </p:txBody>
        </p:sp>
        <p:sp>
          <p:nvSpPr>
            <p:cNvPr id="19476" name="Rectangle 33"/>
            <p:cNvSpPr>
              <a:spLocks noChangeArrowheads="1"/>
            </p:cNvSpPr>
            <p:nvPr/>
          </p:nvSpPr>
          <p:spPr bwMode="auto">
            <a:xfrm>
              <a:off x="4674" y="1352"/>
              <a:ext cx="747" cy="258"/>
            </a:xfrm>
            <a:prstGeom prst="rect">
              <a:avLst/>
            </a:prstGeom>
            <a:solidFill>
              <a:schemeClr val="accent1"/>
            </a:solidFill>
            <a:ln w="12700" algn="ctr">
              <a:solidFill>
                <a:schemeClr val="tx1"/>
              </a:solidFill>
              <a:round/>
              <a:headEnd/>
              <a:tailEnd/>
            </a:ln>
          </p:spPr>
          <p:txBody>
            <a:bodyPr lIns="72000" rIns="72000" anchor="ctr" anchorCtr="1">
              <a:spAutoFit/>
            </a:bodyPr>
            <a:lstStyle/>
            <a:p>
              <a:pPr algn="ctr">
                <a:spcBef>
                  <a:spcPts val="600"/>
                </a:spcBef>
              </a:pPr>
              <a:r>
                <a:rPr lang="en-US">
                  <a:solidFill>
                    <a:schemeClr val="bg1"/>
                  </a:solidFill>
                </a:rPr>
                <a:t>SSRC N</a:t>
              </a:r>
            </a:p>
          </p:txBody>
        </p:sp>
      </p:grpSp>
      <p:sp>
        <p:nvSpPr>
          <p:cNvPr id="19466" name="Rounded Rectangle 37"/>
          <p:cNvSpPr>
            <a:spLocks noChangeArrowheads="1"/>
          </p:cNvSpPr>
          <p:nvPr/>
        </p:nvSpPr>
        <p:spPr bwMode="auto">
          <a:xfrm>
            <a:off x="566738" y="1449388"/>
            <a:ext cx="1093787" cy="584200"/>
          </a:xfrm>
          <a:prstGeom prst="roundRect">
            <a:avLst>
              <a:gd name="adj" fmla="val 16667"/>
            </a:avLst>
          </a:prstGeom>
          <a:solidFill>
            <a:srgbClr val="00B0F0"/>
          </a:solidFill>
          <a:ln w="12700" algn="ctr">
            <a:solidFill>
              <a:schemeClr val="tx1"/>
            </a:solidFill>
            <a:round/>
            <a:headEnd/>
            <a:tailEnd/>
          </a:ln>
        </p:spPr>
        <p:txBody>
          <a:bodyPr wrap="none" lIns="72000" rIns="72000"/>
          <a:lstStyle/>
          <a:p>
            <a:pPr algn="ctr">
              <a:spcBef>
                <a:spcPct val="50000"/>
              </a:spcBef>
            </a:pPr>
            <a:r>
              <a:rPr lang="en-US">
                <a:solidFill>
                  <a:schemeClr val="bg1"/>
                </a:solidFill>
              </a:rPr>
              <a:t>ENC</a:t>
            </a:r>
          </a:p>
        </p:txBody>
      </p:sp>
      <p:sp>
        <p:nvSpPr>
          <p:cNvPr id="19467" name="Rounded Rectangle 38"/>
          <p:cNvSpPr>
            <a:spLocks noChangeArrowheads="1"/>
          </p:cNvSpPr>
          <p:nvPr/>
        </p:nvSpPr>
        <p:spPr bwMode="auto">
          <a:xfrm>
            <a:off x="1689100" y="1449388"/>
            <a:ext cx="1092200" cy="584200"/>
          </a:xfrm>
          <a:prstGeom prst="roundRect">
            <a:avLst>
              <a:gd name="adj" fmla="val 16667"/>
            </a:avLst>
          </a:prstGeom>
          <a:solidFill>
            <a:srgbClr val="FFFF00"/>
          </a:solidFill>
          <a:ln w="12700" algn="ctr">
            <a:solidFill>
              <a:schemeClr val="tx1"/>
            </a:solidFill>
            <a:round/>
            <a:headEnd/>
            <a:tailEnd/>
          </a:ln>
        </p:spPr>
        <p:txBody>
          <a:bodyPr wrap="none" lIns="72000" rIns="72000"/>
          <a:lstStyle/>
          <a:p>
            <a:pPr algn="ctr">
              <a:spcBef>
                <a:spcPct val="50000"/>
              </a:spcBef>
            </a:pPr>
            <a:r>
              <a:rPr lang="en-US"/>
              <a:t>DEC</a:t>
            </a:r>
          </a:p>
        </p:txBody>
      </p:sp>
      <p:sp>
        <p:nvSpPr>
          <p:cNvPr id="19468" name="Rounded Rectangle 39"/>
          <p:cNvSpPr>
            <a:spLocks noChangeArrowheads="1"/>
          </p:cNvSpPr>
          <p:nvPr/>
        </p:nvSpPr>
        <p:spPr bwMode="auto">
          <a:xfrm>
            <a:off x="3179763" y="1449388"/>
            <a:ext cx="1185862" cy="584200"/>
          </a:xfrm>
          <a:prstGeom prst="roundRect">
            <a:avLst>
              <a:gd name="adj" fmla="val 16667"/>
            </a:avLst>
          </a:prstGeom>
          <a:solidFill>
            <a:srgbClr val="FFFF00"/>
          </a:solidFill>
          <a:ln w="12700" algn="ctr">
            <a:solidFill>
              <a:schemeClr val="tx1"/>
            </a:solidFill>
            <a:round/>
            <a:headEnd/>
            <a:tailEnd/>
          </a:ln>
        </p:spPr>
        <p:txBody>
          <a:bodyPr wrap="none" lIns="72000" rIns="72000"/>
          <a:lstStyle/>
          <a:p>
            <a:pPr algn="ctr">
              <a:spcBef>
                <a:spcPct val="50000"/>
              </a:spcBef>
            </a:pPr>
            <a:r>
              <a:rPr lang="en-US"/>
              <a:t>DEC</a:t>
            </a:r>
          </a:p>
        </p:txBody>
      </p:sp>
      <p:sp>
        <p:nvSpPr>
          <p:cNvPr id="19469" name="Rounded Rectangle 40"/>
          <p:cNvSpPr>
            <a:spLocks noChangeArrowheads="1"/>
          </p:cNvSpPr>
          <p:nvPr/>
        </p:nvSpPr>
        <p:spPr bwMode="auto">
          <a:xfrm>
            <a:off x="4797425" y="1449388"/>
            <a:ext cx="1093788" cy="584200"/>
          </a:xfrm>
          <a:prstGeom prst="roundRect">
            <a:avLst>
              <a:gd name="adj" fmla="val 16667"/>
            </a:avLst>
          </a:prstGeom>
          <a:solidFill>
            <a:srgbClr val="00B0F0"/>
          </a:solidFill>
          <a:ln w="12700" algn="ctr">
            <a:solidFill>
              <a:schemeClr val="tx1"/>
            </a:solidFill>
            <a:round/>
            <a:headEnd/>
            <a:tailEnd/>
          </a:ln>
        </p:spPr>
        <p:txBody>
          <a:bodyPr wrap="none" lIns="72000" rIns="72000"/>
          <a:lstStyle/>
          <a:p>
            <a:pPr algn="ctr">
              <a:spcBef>
                <a:spcPct val="50000"/>
              </a:spcBef>
            </a:pPr>
            <a:r>
              <a:rPr lang="en-US">
                <a:solidFill>
                  <a:schemeClr val="bg1"/>
                </a:solidFill>
              </a:rPr>
              <a:t>ENC</a:t>
            </a:r>
          </a:p>
        </p:txBody>
      </p:sp>
      <p:sp>
        <p:nvSpPr>
          <p:cNvPr id="19471" name="Rounded Rectangle 42"/>
          <p:cNvSpPr>
            <a:spLocks noChangeArrowheads="1"/>
          </p:cNvSpPr>
          <p:nvPr/>
        </p:nvSpPr>
        <p:spPr bwMode="auto">
          <a:xfrm>
            <a:off x="7419975" y="1449388"/>
            <a:ext cx="1185863" cy="584200"/>
          </a:xfrm>
          <a:prstGeom prst="roundRect">
            <a:avLst>
              <a:gd name="adj" fmla="val 16667"/>
            </a:avLst>
          </a:prstGeom>
          <a:solidFill>
            <a:srgbClr val="FFFF00"/>
          </a:solidFill>
          <a:ln w="12700" algn="ctr">
            <a:solidFill>
              <a:schemeClr val="tx1"/>
            </a:solidFill>
            <a:round/>
            <a:headEnd/>
            <a:tailEnd/>
          </a:ln>
        </p:spPr>
        <p:txBody>
          <a:bodyPr wrap="none" lIns="72000" rIns="72000"/>
          <a:lstStyle/>
          <a:p>
            <a:pPr algn="ctr">
              <a:spcBef>
                <a:spcPct val="50000"/>
              </a:spcBef>
            </a:pPr>
            <a:r>
              <a:rPr lang="en-US"/>
              <a:t>DEC</a:t>
            </a:r>
          </a:p>
        </p:txBody>
      </p:sp>
      <p:sp>
        <p:nvSpPr>
          <p:cNvPr id="19483" name="Rounded Rectangle 40"/>
          <p:cNvSpPr>
            <a:spLocks noChangeArrowheads="1"/>
          </p:cNvSpPr>
          <p:nvPr/>
        </p:nvSpPr>
        <p:spPr bwMode="auto">
          <a:xfrm>
            <a:off x="5967413" y="1449388"/>
            <a:ext cx="1093787" cy="584200"/>
          </a:xfrm>
          <a:prstGeom prst="roundRect">
            <a:avLst>
              <a:gd name="adj" fmla="val 16667"/>
            </a:avLst>
          </a:prstGeom>
          <a:solidFill>
            <a:srgbClr val="00B0F0"/>
          </a:solidFill>
          <a:ln w="12700" algn="ctr">
            <a:solidFill>
              <a:schemeClr val="tx1"/>
            </a:solidFill>
            <a:round/>
            <a:headEnd/>
            <a:tailEnd/>
          </a:ln>
        </p:spPr>
        <p:txBody>
          <a:bodyPr wrap="none" lIns="72000" rIns="72000"/>
          <a:lstStyle/>
          <a:p>
            <a:pPr algn="ctr">
              <a:spcBef>
                <a:spcPct val="50000"/>
              </a:spcBef>
            </a:pPr>
            <a:r>
              <a:rPr lang="en-US">
                <a:solidFill>
                  <a:schemeClr val="bg1"/>
                </a:solidFill>
              </a:rPr>
              <a:t>ENC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itle 1"/>
          <p:cNvSpPr>
            <a:spLocks noGrp="1"/>
          </p:cNvSpPr>
          <p:nvPr>
            <p:ph type="title" idx="4294967295"/>
          </p:nvPr>
        </p:nvSpPr>
        <p:spPr>
          <a:xfrm>
            <a:off x="393700" y="565150"/>
            <a:ext cx="7826375" cy="487363"/>
          </a:xfrm>
        </p:spPr>
        <p:txBody>
          <a:bodyPr/>
          <a:lstStyle/>
          <a:p>
            <a:pPr eaLnBrk="1" hangingPunct="1"/>
            <a:r>
              <a:rPr lang="en-US" smtClean="0">
                <a:latin typeface="Arial" charset="0"/>
              </a:rPr>
              <a:t>Multi-Stream Simulcast Layering</a:t>
            </a:r>
          </a:p>
        </p:txBody>
      </p:sp>
      <p:sp>
        <p:nvSpPr>
          <p:cNvPr id="34819" name="Content Placeholder 2"/>
          <p:cNvSpPr>
            <a:spLocks noGrp="1"/>
          </p:cNvSpPr>
          <p:nvPr>
            <p:ph idx="4294967295"/>
          </p:nvPr>
        </p:nvSpPr>
        <p:spPr>
          <a:xfrm>
            <a:off x="385763" y="5184775"/>
            <a:ext cx="8235950" cy="1304925"/>
          </a:xfrm>
        </p:spPr>
        <p:txBody>
          <a:bodyPr/>
          <a:lstStyle/>
          <a:p>
            <a:pPr eaLnBrk="1" hangingPunct="1"/>
            <a:r>
              <a:rPr lang="en-US" sz="2000" dirty="0" smtClean="0"/>
              <a:t>A single source can be </a:t>
            </a:r>
            <a:r>
              <a:rPr lang="en-US" sz="2000" dirty="0" err="1" smtClean="0"/>
              <a:t>simulcasted</a:t>
            </a:r>
            <a:r>
              <a:rPr lang="en-US" sz="2000" dirty="0" smtClean="0"/>
              <a:t> as different versions</a:t>
            </a:r>
          </a:p>
          <a:p>
            <a:pPr marL="742950" lvl="1" indent="-285750" eaLnBrk="1" hangingPunct="1"/>
            <a:r>
              <a:rPr lang="en-US" sz="1800" dirty="0" smtClean="0"/>
              <a:t>Same actual source in several sessions;</a:t>
            </a:r>
            <a:br>
              <a:rPr lang="en-US" sz="1800" dirty="0" smtClean="0"/>
            </a:br>
            <a:r>
              <a:rPr lang="en-US" sz="1800" i="1" dirty="0" smtClean="0"/>
              <a:t>don’t want to force new semantics into SSRC value</a:t>
            </a:r>
          </a:p>
          <a:p>
            <a:pPr eaLnBrk="1" hangingPunct="1"/>
            <a:r>
              <a:rPr lang="en-US" sz="2000" dirty="0" smtClean="0"/>
              <a:t>Several sources can be rendered at the same device</a:t>
            </a:r>
          </a:p>
        </p:txBody>
      </p:sp>
      <p:sp>
        <p:nvSpPr>
          <p:cNvPr id="34820" name="Rounded Rectangle 16"/>
          <p:cNvSpPr>
            <a:spLocks noChangeArrowheads="1"/>
          </p:cNvSpPr>
          <p:nvPr/>
        </p:nvSpPr>
        <p:spPr bwMode="auto">
          <a:xfrm>
            <a:off x="476250" y="4373563"/>
            <a:ext cx="8191500" cy="630237"/>
          </a:xfrm>
          <a:prstGeom prst="roundRect">
            <a:avLst>
              <a:gd name="adj" fmla="val 16667"/>
            </a:avLst>
          </a:prstGeom>
          <a:solidFill>
            <a:schemeClr val="accent2"/>
          </a:solidFill>
          <a:ln w="12700" algn="ctr">
            <a:solidFill>
              <a:schemeClr val="tx1"/>
            </a:solidFill>
            <a:round/>
            <a:headEnd/>
            <a:tailEnd/>
          </a:ln>
        </p:spPr>
        <p:txBody>
          <a:bodyPr wrap="none" lIns="72000" rIns="72000" anchor="ctr"/>
          <a:lstStyle/>
          <a:p>
            <a:pPr algn="ctr">
              <a:spcBef>
                <a:spcPct val="50000"/>
              </a:spcBef>
            </a:pPr>
            <a:r>
              <a:rPr lang="en-US" sz="3600">
                <a:solidFill>
                  <a:schemeClr val="bg1"/>
                </a:solidFill>
              </a:rPr>
              <a:t>UDP </a:t>
            </a:r>
          </a:p>
        </p:txBody>
      </p:sp>
      <p:sp>
        <p:nvSpPr>
          <p:cNvPr id="34821" name="Can 26"/>
          <p:cNvSpPr>
            <a:spLocks noChangeArrowheads="1"/>
          </p:cNvSpPr>
          <p:nvPr/>
        </p:nvSpPr>
        <p:spPr bwMode="auto">
          <a:xfrm>
            <a:off x="2332038" y="4260850"/>
            <a:ext cx="225425" cy="225425"/>
          </a:xfrm>
          <a:prstGeom prst="can">
            <a:avLst>
              <a:gd name="adj" fmla="val 25000"/>
            </a:avLst>
          </a:prstGeom>
          <a:solidFill>
            <a:schemeClr val="accent1"/>
          </a:solidFill>
          <a:ln w="12700" algn="ctr">
            <a:solidFill>
              <a:schemeClr val="tx1"/>
            </a:solidFill>
            <a:round/>
            <a:headEnd/>
            <a:tailEnd/>
          </a:ln>
        </p:spPr>
        <p:txBody>
          <a:bodyPr wrap="none" lIns="72000" rIns="72000"/>
          <a:lstStyle/>
          <a:p>
            <a:pPr>
              <a:spcBef>
                <a:spcPct val="50000"/>
              </a:spcBef>
            </a:pPr>
            <a:endParaRPr lang="en-US"/>
          </a:p>
        </p:txBody>
      </p:sp>
      <p:sp>
        <p:nvSpPr>
          <p:cNvPr id="34822" name="Can 27"/>
          <p:cNvSpPr>
            <a:spLocks noChangeArrowheads="1"/>
          </p:cNvSpPr>
          <p:nvPr/>
        </p:nvSpPr>
        <p:spPr bwMode="auto">
          <a:xfrm>
            <a:off x="6572250" y="4260850"/>
            <a:ext cx="225425" cy="225425"/>
          </a:xfrm>
          <a:prstGeom prst="can">
            <a:avLst>
              <a:gd name="adj" fmla="val 25000"/>
            </a:avLst>
          </a:prstGeom>
          <a:solidFill>
            <a:schemeClr val="accent1"/>
          </a:solidFill>
          <a:ln w="12700" algn="ctr">
            <a:solidFill>
              <a:schemeClr val="tx1"/>
            </a:solidFill>
            <a:round/>
            <a:headEnd/>
            <a:tailEnd/>
          </a:ln>
        </p:spPr>
        <p:txBody>
          <a:bodyPr wrap="none" lIns="72000" rIns="72000"/>
          <a:lstStyle/>
          <a:p>
            <a:pPr>
              <a:spcBef>
                <a:spcPct val="50000"/>
              </a:spcBef>
            </a:pPr>
            <a:endParaRPr lang="en-US"/>
          </a:p>
        </p:txBody>
      </p:sp>
      <p:cxnSp>
        <p:nvCxnSpPr>
          <p:cNvPr id="34823" name="Straight Arrow Connector 18"/>
          <p:cNvCxnSpPr>
            <a:cxnSpLocks noChangeShapeType="1"/>
            <a:stCxn id="4" idx="2"/>
            <a:endCxn id="34821" idx="1"/>
          </p:cNvCxnSpPr>
          <p:nvPr/>
        </p:nvCxnSpPr>
        <p:spPr bwMode="auto">
          <a:xfrm>
            <a:off x="2443163" y="4008438"/>
            <a:ext cx="1587" cy="252412"/>
          </a:xfrm>
          <a:prstGeom prst="straightConnector1">
            <a:avLst/>
          </a:prstGeom>
          <a:noFill/>
          <a:ln w="12700" algn="ctr">
            <a:solidFill>
              <a:schemeClr val="tx1"/>
            </a:solidFill>
            <a:round/>
            <a:headEnd type="arrow" w="med" len="med"/>
            <a:tailEnd type="arrow" w="med" len="med"/>
          </a:ln>
        </p:spPr>
      </p:cxnSp>
      <p:cxnSp>
        <p:nvCxnSpPr>
          <p:cNvPr id="34824" name="Straight Arrow Connector 20"/>
          <p:cNvCxnSpPr>
            <a:cxnSpLocks noChangeShapeType="1"/>
            <a:stCxn id="30" idx="2"/>
            <a:endCxn id="34822" idx="1"/>
          </p:cNvCxnSpPr>
          <p:nvPr/>
        </p:nvCxnSpPr>
        <p:spPr bwMode="auto">
          <a:xfrm>
            <a:off x="6684963" y="4021138"/>
            <a:ext cx="0" cy="239712"/>
          </a:xfrm>
          <a:prstGeom prst="straightConnector1">
            <a:avLst/>
          </a:prstGeom>
          <a:noFill/>
          <a:ln w="12700" algn="ctr">
            <a:solidFill>
              <a:schemeClr val="tx1"/>
            </a:solidFill>
            <a:round/>
            <a:headEnd type="arrow" w="med" len="med"/>
            <a:tailEnd type="arrow" w="med" len="med"/>
          </a:ln>
        </p:spPr>
      </p:cxnSp>
      <p:grpSp>
        <p:nvGrpSpPr>
          <p:cNvPr id="34854" name="Group 38"/>
          <p:cNvGrpSpPr>
            <a:grpSpLocks/>
          </p:cNvGrpSpPr>
          <p:nvPr/>
        </p:nvGrpSpPr>
        <p:grpSpPr bwMode="auto">
          <a:xfrm>
            <a:off x="476250" y="2889250"/>
            <a:ext cx="3932238" cy="1106488"/>
            <a:chOff x="300" y="1820"/>
            <a:chExt cx="2477" cy="697"/>
          </a:xfrm>
        </p:grpSpPr>
        <p:sp>
          <p:nvSpPr>
            <p:cNvPr id="4" name="Rounded Rectangle 3"/>
            <p:cNvSpPr/>
            <p:nvPr/>
          </p:nvSpPr>
          <p:spPr bwMode="auto">
            <a:xfrm>
              <a:off x="300" y="1951"/>
              <a:ext cx="2477" cy="566"/>
            </a:xfrm>
            <a:prstGeom prst="round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none" lIns="72000" rIns="72000" anchor="b" anchorCtr="1"/>
            <a:lstStyle/>
            <a:p>
              <a:pPr>
                <a:spcBef>
                  <a:spcPct val="50000"/>
                </a:spcBef>
                <a:defRPr/>
              </a:pPr>
              <a:r>
                <a:rPr lang="en-US" dirty="0">
                  <a:solidFill>
                    <a:schemeClr val="tx1"/>
                  </a:solidFill>
                </a:rPr>
                <a:t>RTP </a:t>
              </a:r>
              <a:r>
                <a:rPr lang="en-US" dirty="0" smtClean="0">
                  <a:solidFill>
                    <a:schemeClr val="tx1"/>
                  </a:solidFill>
                </a:rPr>
                <a:t>Session (Content: Main)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34827" name="Rectangle 4"/>
            <p:cNvSpPr>
              <a:spLocks noChangeArrowheads="1"/>
            </p:cNvSpPr>
            <p:nvPr/>
          </p:nvSpPr>
          <p:spPr bwMode="auto">
            <a:xfrm>
              <a:off x="343" y="1854"/>
              <a:ext cx="690" cy="258"/>
            </a:xfrm>
            <a:prstGeom prst="rect">
              <a:avLst/>
            </a:prstGeom>
            <a:solidFill>
              <a:schemeClr val="accent1"/>
            </a:solidFill>
            <a:ln w="12700" algn="ctr">
              <a:solidFill>
                <a:schemeClr val="tx1"/>
              </a:solidFill>
              <a:round/>
              <a:headEnd/>
              <a:tailEnd/>
            </a:ln>
          </p:spPr>
          <p:txBody>
            <a:bodyPr lIns="72000" rIns="72000" anchor="ctr" anchorCtr="1">
              <a:spAutoFit/>
            </a:bodyPr>
            <a:lstStyle/>
            <a:p>
              <a:pPr algn="ctr">
                <a:spcBef>
                  <a:spcPts val="600"/>
                </a:spcBef>
              </a:pPr>
              <a:r>
                <a:rPr lang="en-US">
                  <a:solidFill>
                    <a:schemeClr val="bg1"/>
                  </a:solidFill>
                </a:rPr>
                <a:t>SSRC 1</a:t>
              </a:r>
            </a:p>
          </p:txBody>
        </p:sp>
        <p:sp>
          <p:nvSpPr>
            <p:cNvPr id="34828" name="TextBox 7"/>
            <p:cNvSpPr txBox="1">
              <a:spLocks noChangeArrowheads="1"/>
            </p:cNvSpPr>
            <p:nvPr/>
          </p:nvSpPr>
          <p:spPr bwMode="auto">
            <a:xfrm>
              <a:off x="1751" y="1820"/>
              <a:ext cx="667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/>
                <a:t>…</a:t>
              </a:r>
            </a:p>
          </p:txBody>
        </p:sp>
        <p:sp>
          <p:nvSpPr>
            <p:cNvPr id="34829" name="Rectangle 24"/>
            <p:cNvSpPr>
              <a:spLocks noChangeArrowheads="1"/>
            </p:cNvSpPr>
            <p:nvPr/>
          </p:nvSpPr>
          <p:spPr bwMode="auto">
            <a:xfrm>
              <a:off x="1062" y="1856"/>
              <a:ext cx="690" cy="258"/>
            </a:xfrm>
            <a:prstGeom prst="rect">
              <a:avLst/>
            </a:prstGeom>
            <a:solidFill>
              <a:schemeClr val="accent1"/>
            </a:solidFill>
            <a:ln w="12700" algn="ctr">
              <a:solidFill>
                <a:schemeClr val="tx1"/>
              </a:solidFill>
              <a:round/>
              <a:headEnd/>
              <a:tailEnd/>
            </a:ln>
          </p:spPr>
          <p:txBody>
            <a:bodyPr lIns="72000" rIns="72000" anchor="ctr" anchorCtr="1">
              <a:spAutoFit/>
            </a:bodyPr>
            <a:lstStyle/>
            <a:p>
              <a:pPr algn="ctr">
                <a:spcBef>
                  <a:spcPts val="600"/>
                </a:spcBef>
              </a:pPr>
              <a:r>
                <a:rPr lang="en-US">
                  <a:solidFill>
                    <a:schemeClr val="bg1"/>
                  </a:solidFill>
                </a:rPr>
                <a:t>SSRC 2</a:t>
              </a:r>
            </a:p>
          </p:txBody>
        </p:sp>
        <p:sp>
          <p:nvSpPr>
            <p:cNvPr id="34830" name="Rectangle 25"/>
            <p:cNvSpPr>
              <a:spLocks noChangeArrowheads="1"/>
            </p:cNvSpPr>
            <p:nvPr/>
          </p:nvSpPr>
          <p:spPr bwMode="auto">
            <a:xfrm>
              <a:off x="2002" y="1854"/>
              <a:ext cx="747" cy="258"/>
            </a:xfrm>
            <a:prstGeom prst="rect">
              <a:avLst/>
            </a:prstGeom>
            <a:solidFill>
              <a:schemeClr val="accent1"/>
            </a:solidFill>
            <a:ln w="12700" algn="ctr">
              <a:solidFill>
                <a:schemeClr val="tx1"/>
              </a:solidFill>
              <a:round/>
              <a:headEnd/>
              <a:tailEnd/>
            </a:ln>
          </p:spPr>
          <p:txBody>
            <a:bodyPr lIns="72000" rIns="72000" anchor="ctr" anchorCtr="1">
              <a:spAutoFit/>
            </a:bodyPr>
            <a:lstStyle/>
            <a:p>
              <a:pPr algn="ctr">
                <a:spcBef>
                  <a:spcPts val="600"/>
                </a:spcBef>
              </a:pPr>
              <a:r>
                <a:rPr lang="en-US">
                  <a:solidFill>
                    <a:schemeClr val="bg1"/>
                  </a:solidFill>
                </a:rPr>
                <a:t>SSRC N</a:t>
              </a:r>
            </a:p>
          </p:txBody>
        </p:sp>
      </p:grpSp>
      <p:grpSp>
        <p:nvGrpSpPr>
          <p:cNvPr id="34855" name="Group 39"/>
          <p:cNvGrpSpPr>
            <a:grpSpLocks/>
          </p:cNvGrpSpPr>
          <p:nvPr/>
        </p:nvGrpSpPr>
        <p:grpSpPr bwMode="auto">
          <a:xfrm>
            <a:off x="4718050" y="2901950"/>
            <a:ext cx="3932238" cy="1106488"/>
            <a:chOff x="2972" y="1828"/>
            <a:chExt cx="2477" cy="697"/>
          </a:xfrm>
        </p:grpSpPr>
        <p:sp>
          <p:nvSpPr>
            <p:cNvPr id="30" name="Rounded Rectangle 29"/>
            <p:cNvSpPr/>
            <p:nvPr/>
          </p:nvSpPr>
          <p:spPr bwMode="auto">
            <a:xfrm>
              <a:off x="2972" y="1959"/>
              <a:ext cx="2477" cy="566"/>
            </a:xfrm>
            <a:prstGeom prst="round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none" lIns="72000" rIns="72000" anchor="b" anchorCtr="1"/>
            <a:lstStyle/>
            <a:p>
              <a:pPr>
                <a:spcBef>
                  <a:spcPct val="50000"/>
                </a:spcBef>
                <a:defRPr/>
              </a:pPr>
              <a:r>
                <a:rPr lang="en-US" dirty="0">
                  <a:solidFill>
                    <a:schemeClr val="tx1"/>
                  </a:solidFill>
                </a:rPr>
                <a:t>RTP </a:t>
              </a:r>
              <a:r>
                <a:rPr lang="en-US" dirty="0" smtClean="0">
                  <a:solidFill>
                    <a:schemeClr val="tx1"/>
                  </a:solidFill>
                </a:rPr>
                <a:t>Session (Content: Alternative)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34833" name="Rectangle 30"/>
            <p:cNvSpPr>
              <a:spLocks noChangeArrowheads="1"/>
            </p:cNvSpPr>
            <p:nvPr/>
          </p:nvSpPr>
          <p:spPr bwMode="auto">
            <a:xfrm>
              <a:off x="3015" y="1862"/>
              <a:ext cx="690" cy="258"/>
            </a:xfrm>
            <a:prstGeom prst="rect">
              <a:avLst/>
            </a:prstGeom>
            <a:solidFill>
              <a:schemeClr val="accent1"/>
            </a:solidFill>
            <a:ln w="12700" algn="ctr">
              <a:solidFill>
                <a:schemeClr val="tx1"/>
              </a:solidFill>
              <a:round/>
              <a:headEnd/>
              <a:tailEnd/>
            </a:ln>
          </p:spPr>
          <p:txBody>
            <a:bodyPr lIns="72000" rIns="72000" anchor="ctr" anchorCtr="1">
              <a:spAutoFit/>
            </a:bodyPr>
            <a:lstStyle/>
            <a:p>
              <a:pPr algn="ctr">
                <a:spcBef>
                  <a:spcPts val="600"/>
                </a:spcBef>
              </a:pPr>
              <a:r>
                <a:rPr lang="en-US">
                  <a:solidFill>
                    <a:schemeClr val="bg1"/>
                  </a:solidFill>
                </a:rPr>
                <a:t>SSRC 1</a:t>
              </a:r>
            </a:p>
          </p:txBody>
        </p:sp>
        <p:sp>
          <p:nvSpPr>
            <p:cNvPr id="34834" name="TextBox 31"/>
            <p:cNvSpPr txBox="1">
              <a:spLocks noChangeArrowheads="1"/>
            </p:cNvSpPr>
            <p:nvPr/>
          </p:nvSpPr>
          <p:spPr bwMode="auto">
            <a:xfrm>
              <a:off x="4423" y="1828"/>
              <a:ext cx="667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/>
                <a:t>…</a:t>
              </a:r>
            </a:p>
          </p:txBody>
        </p:sp>
        <p:sp>
          <p:nvSpPr>
            <p:cNvPr id="34835" name="Rectangle 32"/>
            <p:cNvSpPr>
              <a:spLocks noChangeArrowheads="1"/>
            </p:cNvSpPr>
            <p:nvPr/>
          </p:nvSpPr>
          <p:spPr bwMode="auto">
            <a:xfrm>
              <a:off x="3734" y="1864"/>
              <a:ext cx="690" cy="258"/>
            </a:xfrm>
            <a:prstGeom prst="rect">
              <a:avLst/>
            </a:prstGeom>
            <a:solidFill>
              <a:schemeClr val="accent1"/>
            </a:solidFill>
            <a:ln w="12700" algn="ctr">
              <a:solidFill>
                <a:schemeClr val="tx1"/>
              </a:solidFill>
              <a:round/>
              <a:headEnd/>
              <a:tailEnd/>
            </a:ln>
          </p:spPr>
          <p:txBody>
            <a:bodyPr lIns="72000" rIns="72000" anchor="ctr" anchorCtr="1">
              <a:spAutoFit/>
            </a:bodyPr>
            <a:lstStyle/>
            <a:p>
              <a:pPr algn="ctr">
                <a:spcBef>
                  <a:spcPts val="600"/>
                </a:spcBef>
              </a:pPr>
              <a:r>
                <a:rPr lang="en-US">
                  <a:solidFill>
                    <a:schemeClr val="bg1"/>
                  </a:solidFill>
                </a:rPr>
                <a:t>SSRC 2</a:t>
              </a:r>
            </a:p>
          </p:txBody>
        </p:sp>
        <p:sp>
          <p:nvSpPr>
            <p:cNvPr id="34836" name="Rectangle 33"/>
            <p:cNvSpPr>
              <a:spLocks noChangeArrowheads="1"/>
            </p:cNvSpPr>
            <p:nvPr/>
          </p:nvSpPr>
          <p:spPr bwMode="auto">
            <a:xfrm>
              <a:off x="4674" y="1862"/>
              <a:ext cx="747" cy="258"/>
            </a:xfrm>
            <a:prstGeom prst="rect">
              <a:avLst/>
            </a:prstGeom>
            <a:solidFill>
              <a:schemeClr val="accent1"/>
            </a:solidFill>
            <a:ln w="12700" algn="ctr">
              <a:solidFill>
                <a:schemeClr val="tx1"/>
              </a:solidFill>
              <a:round/>
              <a:headEnd/>
              <a:tailEnd/>
            </a:ln>
          </p:spPr>
          <p:txBody>
            <a:bodyPr lIns="72000" rIns="72000" anchor="ctr" anchorCtr="1">
              <a:spAutoFit/>
            </a:bodyPr>
            <a:lstStyle/>
            <a:p>
              <a:pPr algn="ctr">
                <a:spcBef>
                  <a:spcPts val="600"/>
                </a:spcBef>
              </a:pPr>
              <a:r>
                <a:rPr lang="en-US">
                  <a:solidFill>
                    <a:schemeClr val="bg1"/>
                  </a:solidFill>
                </a:rPr>
                <a:t>SSRC N</a:t>
              </a:r>
            </a:p>
          </p:txBody>
        </p:sp>
      </p:grpSp>
      <p:sp>
        <p:nvSpPr>
          <p:cNvPr id="34837" name="Rounded Rectangle 37"/>
          <p:cNvSpPr>
            <a:spLocks noChangeArrowheads="1"/>
          </p:cNvSpPr>
          <p:nvPr/>
        </p:nvSpPr>
        <p:spPr bwMode="auto">
          <a:xfrm>
            <a:off x="547688" y="2259013"/>
            <a:ext cx="1093787" cy="584200"/>
          </a:xfrm>
          <a:prstGeom prst="roundRect">
            <a:avLst>
              <a:gd name="adj" fmla="val 16667"/>
            </a:avLst>
          </a:prstGeom>
          <a:solidFill>
            <a:srgbClr val="00B0F0"/>
          </a:solidFill>
          <a:ln w="12700" algn="ctr">
            <a:solidFill>
              <a:schemeClr val="tx1"/>
            </a:solidFill>
            <a:round/>
            <a:headEnd/>
            <a:tailEnd/>
          </a:ln>
        </p:spPr>
        <p:txBody>
          <a:bodyPr wrap="none" lIns="72000" rIns="72000"/>
          <a:lstStyle/>
          <a:p>
            <a:pPr algn="ctr">
              <a:spcBef>
                <a:spcPct val="50000"/>
              </a:spcBef>
            </a:pPr>
            <a:r>
              <a:rPr lang="en-US">
                <a:solidFill>
                  <a:schemeClr val="bg1"/>
                </a:solidFill>
              </a:rPr>
              <a:t>ENC</a:t>
            </a:r>
          </a:p>
        </p:txBody>
      </p:sp>
      <p:sp>
        <p:nvSpPr>
          <p:cNvPr id="34838" name="Rounded Rectangle 38"/>
          <p:cNvSpPr>
            <a:spLocks noChangeArrowheads="1"/>
          </p:cNvSpPr>
          <p:nvPr/>
        </p:nvSpPr>
        <p:spPr bwMode="auto">
          <a:xfrm>
            <a:off x="1689100" y="2259013"/>
            <a:ext cx="1092200" cy="584200"/>
          </a:xfrm>
          <a:prstGeom prst="roundRect">
            <a:avLst>
              <a:gd name="adj" fmla="val 16667"/>
            </a:avLst>
          </a:prstGeom>
          <a:solidFill>
            <a:srgbClr val="FFFF00"/>
          </a:solidFill>
          <a:ln w="12700" algn="ctr">
            <a:solidFill>
              <a:schemeClr val="tx1"/>
            </a:solidFill>
            <a:round/>
            <a:headEnd/>
            <a:tailEnd/>
          </a:ln>
        </p:spPr>
        <p:txBody>
          <a:bodyPr wrap="none" lIns="72000" rIns="72000"/>
          <a:lstStyle/>
          <a:p>
            <a:pPr algn="ctr">
              <a:spcBef>
                <a:spcPct val="50000"/>
              </a:spcBef>
            </a:pPr>
            <a:r>
              <a:rPr lang="en-US"/>
              <a:t>DEC</a:t>
            </a:r>
          </a:p>
        </p:txBody>
      </p:sp>
      <p:sp>
        <p:nvSpPr>
          <p:cNvPr id="34839" name="Rounded Rectangle 39"/>
          <p:cNvSpPr>
            <a:spLocks noChangeArrowheads="1"/>
          </p:cNvSpPr>
          <p:nvPr/>
        </p:nvSpPr>
        <p:spPr bwMode="auto">
          <a:xfrm>
            <a:off x="3179763" y="2259013"/>
            <a:ext cx="1185862" cy="584200"/>
          </a:xfrm>
          <a:prstGeom prst="roundRect">
            <a:avLst>
              <a:gd name="adj" fmla="val 16667"/>
            </a:avLst>
          </a:prstGeom>
          <a:solidFill>
            <a:srgbClr val="FFFF00"/>
          </a:solidFill>
          <a:ln w="12700" algn="ctr">
            <a:solidFill>
              <a:schemeClr val="tx1"/>
            </a:solidFill>
            <a:round/>
            <a:headEnd/>
            <a:tailEnd/>
          </a:ln>
        </p:spPr>
        <p:txBody>
          <a:bodyPr wrap="none" lIns="72000" rIns="72000"/>
          <a:lstStyle/>
          <a:p>
            <a:pPr algn="ctr">
              <a:spcBef>
                <a:spcPct val="50000"/>
              </a:spcBef>
            </a:pPr>
            <a:r>
              <a:rPr lang="en-US"/>
              <a:t>DEC</a:t>
            </a:r>
          </a:p>
        </p:txBody>
      </p:sp>
      <p:sp>
        <p:nvSpPr>
          <p:cNvPr id="34840" name="Rounded Rectangle 40"/>
          <p:cNvSpPr>
            <a:spLocks noChangeArrowheads="1"/>
          </p:cNvSpPr>
          <p:nvPr/>
        </p:nvSpPr>
        <p:spPr bwMode="auto">
          <a:xfrm>
            <a:off x="4797425" y="2259013"/>
            <a:ext cx="1093788" cy="584200"/>
          </a:xfrm>
          <a:prstGeom prst="roundRect">
            <a:avLst>
              <a:gd name="adj" fmla="val 16667"/>
            </a:avLst>
          </a:prstGeom>
          <a:solidFill>
            <a:srgbClr val="00B0F0"/>
          </a:solidFill>
          <a:ln w="12700" algn="ctr">
            <a:solidFill>
              <a:schemeClr val="tx1"/>
            </a:solidFill>
            <a:round/>
            <a:headEnd/>
            <a:tailEnd/>
          </a:ln>
        </p:spPr>
        <p:txBody>
          <a:bodyPr wrap="none" lIns="72000" rIns="72000"/>
          <a:lstStyle/>
          <a:p>
            <a:pPr algn="ctr">
              <a:spcBef>
                <a:spcPct val="50000"/>
              </a:spcBef>
            </a:pPr>
            <a:r>
              <a:rPr lang="en-US">
                <a:solidFill>
                  <a:schemeClr val="bg1"/>
                </a:solidFill>
              </a:rPr>
              <a:t>ENC</a:t>
            </a:r>
          </a:p>
        </p:txBody>
      </p:sp>
      <p:sp>
        <p:nvSpPr>
          <p:cNvPr id="34841" name="Rounded Rectangle 41"/>
          <p:cNvSpPr>
            <a:spLocks noChangeArrowheads="1"/>
          </p:cNvSpPr>
          <p:nvPr/>
        </p:nvSpPr>
        <p:spPr bwMode="auto">
          <a:xfrm>
            <a:off x="5929313" y="2259013"/>
            <a:ext cx="1092200" cy="584200"/>
          </a:xfrm>
          <a:prstGeom prst="roundRect">
            <a:avLst>
              <a:gd name="adj" fmla="val 16667"/>
            </a:avLst>
          </a:prstGeom>
          <a:solidFill>
            <a:srgbClr val="FFFF00"/>
          </a:solidFill>
          <a:ln w="12700" algn="ctr">
            <a:solidFill>
              <a:schemeClr val="tx1"/>
            </a:solidFill>
            <a:round/>
            <a:headEnd/>
            <a:tailEnd/>
          </a:ln>
        </p:spPr>
        <p:txBody>
          <a:bodyPr wrap="none" lIns="72000" rIns="72000"/>
          <a:lstStyle/>
          <a:p>
            <a:pPr algn="ctr">
              <a:spcBef>
                <a:spcPct val="50000"/>
              </a:spcBef>
            </a:pPr>
            <a:r>
              <a:rPr lang="en-US"/>
              <a:t>DEC</a:t>
            </a:r>
          </a:p>
        </p:txBody>
      </p:sp>
      <p:sp>
        <p:nvSpPr>
          <p:cNvPr id="34842" name="Rounded Rectangle 42"/>
          <p:cNvSpPr>
            <a:spLocks noChangeArrowheads="1"/>
          </p:cNvSpPr>
          <p:nvPr/>
        </p:nvSpPr>
        <p:spPr bwMode="auto">
          <a:xfrm>
            <a:off x="7419975" y="2259013"/>
            <a:ext cx="1185863" cy="584200"/>
          </a:xfrm>
          <a:prstGeom prst="roundRect">
            <a:avLst>
              <a:gd name="adj" fmla="val 16667"/>
            </a:avLst>
          </a:prstGeom>
          <a:solidFill>
            <a:srgbClr val="FFFF00"/>
          </a:solidFill>
          <a:ln w="12700" algn="ctr">
            <a:solidFill>
              <a:schemeClr val="tx1"/>
            </a:solidFill>
            <a:round/>
            <a:headEnd/>
            <a:tailEnd/>
          </a:ln>
        </p:spPr>
        <p:txBody>
          <a:bodyPr wrap="none" lIns="72000" rIns="72000"/>
          <a:lstStyle/>
          <a:p>
            <a:pPr algn="ctr">
              <a:spcBef>
                <a:spcPct val="50000"/>
              </a:spcBef>
            </a:pPr>
            <a:r>
              <a:rPr lang="en-US"/>
              <a:t>DEC</a:t>
            </a:r>
          </a:p>
        </p:txBody>
      </p:sp>
      <p:pic>
        <p:nvPicPr>
          <p:cNvPr id="34843" name="Picture 27" descr="MC900434860[1]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92163" y="1268413"/>
            <a:ext cx="584200" cy="584200"/>
          </a:xfrm>
          <a:prstGeom prst="rect">
            <a:avLst/>
          </a:prstGeom>
          <a:noFill/>
        </p:spPr>
      </p:pic>
      <p:pic>
        <p:nvPicPr>
          <p:cNvPr id="34844" name="Picture 28" descr="MC900432517[1]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446463" y="1268413"/>
            <a:ext cx="655637" cy="523875"/>
          </a:xfrm>
          <a:prstGeom prst="rect">
            <a:avLst/>
          </a:prstGeom>
          <a:noFill/>
        </p:spPr>
      </p:pic>
      <p:pic>
        <p:nvPicPr>
          <p:cNvPr id="34845" name="Picture 29" descr="MC900432517[1]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16113" y="1268413"/>
            <a:ext cx="655637" cy="523875"/>
          </a:xfrm>
          <a:prstGeom prst="rect">
            <a:avLst/>
          </a:prstGeom>
          <a:noFill/>
        </p:spPr>
      </p:pic>
      <p:sp>
        <p:nvSpPr>
          <p:cNvPr id="34846" name="Line 30"/>
          <p:cNvSpPr>
            <a:spLocks noChangeShapeType="1"/>
          </p:cNvSpPr>
          <p:nvPr/>
        </p:nvSpPr>
        <p:spPr bwMode="auto">
          <a:xfrm>
            <a:off x="1016000" y="1763713"/>
            <a:ext cx="0" cy="4953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sv-SE"/>
          </a:p>
        </p:txBody>
      </p:sp>
      <p:sp>
        <p:nvSpPr>
          <p:cNvPr id="34847" name="Line 31"/>
          <p:cNvSpPr>
            <a:spLocks noChangeShapeType="1"/>
          </p:cNvSpPr>
          <p:nvPr/>
        </p:nvSpPr>
        <p:spPr bwMode="auto">
          <a:xfrm>
            <a:off x="1016000" y="1763713"/>
            <a:ext cx="3825875" cy="4953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sv-SE"/>
          </a:p>
        </p:txBody>
      </p:sp>
      <p:sp>
        <p:nvSpPr>
          <p:cNvPr id="34848" name="Line 32"/>
          <p:cNvSpPr>
            <a:spLocks noChangeShapeType="1"/>
          </p:cNvSpPr>
          <p:nvPr/>
        </p:nvSpPr>
        <p:spPr bwMode="auto">
          <a:xfrm flipV="1">
            <a:off x="2276475" y="1808163"/>
            <a:ext cx="0" cy="4508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sv-SE"/>
          </a:p>
        </p:txBody>
      </p:sp>
      <p:sp>
        <p:nvSpPr>
          <p:cNvPr id="34849" name="Line 33"/>
          <p:cNvSpPr>
            <a:spLocks noChangeShapeType="1"/>
          </p:cNvSpPr>
          <p:nvPr/>
        </p:nvSpPr>
        <p:spPr bwMode="auto">
          <a:xfrm flipV="1">
            <a:off x="3806825" y="1763713"/>
            <a:ext cx="0" cy="4953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sv-SE"/>
          </a:p>
        </p:txBody>
      </p:sp>
      <p:pic>
        <p:nvPicPr>
          <p:cNvPr id="34850" name="Picture 34" descr="MC900432517[1]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86575" y="1268413"/>
            <a:ext cx="655638" cy="523875"/>
          </a:xfrm>
          <a:prstGeom prst="rect">
            <a:avLst/>
          </a:prstGeom>
          <a:noFill/>
        </p:spPr>
      </p:pic>
      <p:sp>
        <p:nvSpPr>
          <p:cNvPr id="34851" name="Line 35"/>
          <p:cNvSpPr>
            <a:spLocks noChangeShapeType="1"/>
          </p:cNvSpPr>
          <p:nvPr/>
        </p:nvSpPr>
        <p:spPr bwMode="auto">
          <a:xfrm flipV="1">
            <a:off x="6462713" y="1808163"/>
            <a:ext cx="584200" cy="4508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sv-SE"/>
          </a:p>
        </p:txBody>
      </p:sp>
      <p:sp>
        <p:nvSpPr>
          <p:cNvPr id="34852" name="Line 36"/>
          <p:cNvSpPr>
            <a:spLocks noChangeShapeType="1"/>
          </p:cNvSpPr>
          <p:nvPr/>
        </p:nvSpPr>
        <p:spPr bwMode="auto">
          <a:xfrm flipH="1" flipV="1">
            <a:off x="7407275" y="1808163"/>
            <a:ext cx="630238" cy="4508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sv-SE"/>
          </a:p>
        </p:txBody>
      </p:sp>
      <p:sp>
        <p:nvSpPr>
          <p:cNvPr id="34853" name="AutoShape 37"/>
          <p:cNvSpPr>
            <a:spLocks noChangeArrowheads="1"/>
          </p:cNvSpPr>
          <p:nvPr/>
        </p:nvSpPr>
        <p:spPr bwMode="auto">
          <a:xfrm>
            <a:off x="6372225" y="1898650"/>
            <a:ext cx="1709738" cy="269875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600"/>
              <a:t>Scene Generator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TitlePag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ChapterPage"/>
</p:tagLst>
</file>

<file path=ppt/theme/theme1.xml><?xml version="1.0" encoding="utf-8"?>
<a:theme xmlns:a="http://schemas.openxmlformats.org/drawingml/2006/main" name="Landscape2009">
  <a:themeElements>
    <a:clrScheme name="Landscape2009 1">
      <a:dk1>
        <a:srgbClr val="58585A"/>
      </a:dk1>
      <a:lt1>
        <a:srgbClr val="FFFFFF"/>
      </a:lt1>
      <a:dk2>
        <a:srgbClr val="00285E"/>
      </a:dk2>
      <a:lt2>
        <a:srgbClr val="B1B3B4"/>
      </a:lt2>
      <a:accent1>
        <a:srgbClr val="89BA17"/>
      </a:accent1>
      <a:accent2>
        <a:srgbClr val="F08A00"/>
      </a:accent2>
      <a:accent3>
        <a:srgbClr val="FFFFFF"/>
      </a:accent3>
      <a:accent4>
        <a:srgbClr val="4A4A4C"/>
      </a:accent4>
      <a:accent5>
        <a:srgbClr val="C4D9AB"/>
      </a:accent5>
      <a:accent6>
        <a:srgbClr val="D97D00"/>
      </a:accent6>
      <a:hlink>
        <a:srgbClr val="00A9D4"/>
      </a:hlink>
      <a:folHlink>
        <a:srgbClr val="00625F"/>
      </a:folHlink>
    </a:clrScheme>
    <a:fontScheme name="Landscape2009">
      <a:majorFont>
        <a:latin typeface="Ericsson Capital TT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72000" tIns="45720" rIns="7200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GB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72000" tIns="45720" rIns="7200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GB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Landscape2009 1">
        <a:dk1>
          <a:srgbClr val="58585A"/>
        </a:dk1>
        <a:lt1>
          <a:srgbClr val="FFFFFF"/>
        </a:lt1>
        <a:dk2>
          <a:srgbClr val="00285E"/>
        </a:dk2>
        <a:lt2>
          <a:srgbClr val="B1B3B4"/>
        </a:lt2>
        <a:accent1>
          <a:srgbClr val="89BA17"/>
        </a:accent1>
        <a:accent2>
          <a:srgbClr val="F08A00"/>
        </a:accent2>
        <a:accent3>
          <a:srgbClr val="FFFFFF"/>
        </a:accent3>
        <a:accent4>
          <a:srgbClr val="4A4A4C"/>
        </a:accent4>
        <a:accent5>
          <a:srgbClr val="C4D9AB"/>
        </a:accent5>
        <a:accent6>
          <a:srgbClr val="D97D00"/>
        </a:accent6>
        <a:hlink>
          <a:srgbClr val="00A9D4"/>
        </a:hlink>
        <a:folHlink>
          <a:srgbClr val="00625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5291</TotalTime>
  <Words>833</Words>
  <Application>Microsoft Office PowerPoint</Application>
  <PresentationFormat>On-screen Show (4:3)</PresentationFormat>
  <Paragraphs>214</Paragraphs>
  <Slides>20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Landscape2009</vt:lpstr>
      <vt:lpstr>RTP Multiple Stream Sessions and Simulcast</vt:lpstr>
      <vt:lpstr>IPR Disclosure</vt:lpstr>
      <vt:lpstr>Outline</vt:lpstr>
      <vt:lpstr>A Target Scenario</vt:lpstr>
      <vt:lpstr>Simulcast</vt:lpstr>
      <vt:lpstr>Simulcast and Scalable Encoding</vt:lpstr>
      <vt:lpstr>Multiple Streams</vt:lpstr>
      <vt:lpstr>Multi-Stream Layering</vt:lpstr>
      <vt:lpstr>Multi-Stream Simulcast Layering</vt:lpstr>
      <vt:lpstr>Multi-Stream Issues</vt:lpstr>
      <vt:lpstr>Bandwidth Signaling</vt:lpstr>
      <vt:lpstr>Codec Control / Optimization</vt:lpstr>
      <vt:lpstr>Problem Summary</vt:lpstr>
      <vt:lpstr>Proposed Extensions (1/4)</vt:lpstr>
      <vt:lpstr>Proposed Extensions (2/4)</vt:lpstr>
      <vt:lpstr>Proposed Extensions (3/4)</vt:lpstr>
      <vt:lpstr>Proposed Extensions (4/4)</vt:lpstr>
      <vt:lpstr>Anticipated Document Split</vt:lpstr>
      <vt:lpstr>Proposal for Going Forward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Simulcast and Multistream</dc:title>
  <dc:creator>KI/EAB/TVM Magnus Westerlund</dc:creator>
  <cp:keywords/>
  <dc:description>Rev PA1</dc:description>
  <cp:lastModifiedBy>Magnus Westerlund</cp:lastModifiedBy>
  <cp:revision>153</cp:revision>
  <dcterms:created xsi:type="dcterms:W3CDTF">2009-08-18T09:58:28Z</dcterms:created>
  <dcterms:modified xsi:type="dcterms:W3CDTF">2011-07-25T13:22:43Z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DocumentType">
    <vt:lpwstr>OHLogoNew2009</vt:lpwstr>
  </property>
  <property fmtid="{D5CDD505-2E9C-101B-9397-08002B2CF9AE}" pid="3" name="TemplateName">
    <vt:lpwstr>CXC 172 2019/3</vt:lpwstr>
  </property>
  <property fmtid="{D5CDD505-2E9C-101B-9397-08002B2CF9AE}" pid="4" name="TemplateVersion">
    <vt:lpwstr>R1A</vt:lpwstr>
  </property>
  <property fmtid="{D5CDD505-2E9C-101B-9397-08002B2CF9AE}" pid="5" name="EmbeddedFonts">
    <vt:bool>false</vt:bool>
  </property>
  <property fmtid="{D5CDD505-2E9C-101B-9397-08002B2CF9AE}" pid="6" name="FooterType">
    <vt:lpwstr>PresTemp</vt:lpwstr>
  </property>
  <property fmtid="{D5CDD505-2E9C-101B-9397-08002B2CF9AE}" pid="7" name="UsedFont">
    <vt:lpwstr>Arial</vt:lpwstr>
  </property>
  <property fmtid="{D5CDD505-2E9C-101B-9397-08002B2CF9AE}" pid="8" name="x">
    <vt:lpwstr>1</vt:lpwstr>
  </property>
  <property fmtid="{D5CDD505-2E9C-101B-9397-08002B2CF9AE}" pid="9" name="White">
    <vt:bool>true</vt:bool>
  </property>
  <property fmtid="{D5CDD505-2E9C-101B-9397-08002B2CF9AE}" pid="10" name="chkMetaData">
    <vt:bool>false</vt:bool>
  </property>
  <property fmtid="{D5CDD505-2E9C-101B-9397-08002B2CF9AE}" pid="11" name="chkTaglines">
    <vt:bool>false</vt:bool>
  </property>
  <property fmtid="{D5CDD505-2E9C-101B-9397-08002B2CF9AE}" pid="12" name="SecurityClass">
    <vt:lpwstr>Public</vt:lpwstr>
  </property>
  <property fmtid="{D5CDD505-2E9C-101B-9397-08002B2CF9AE}" pid="13" name="txtConfLabel">
    <vt:lpwstr>Public</vt:lpwstr>
  </property>
  <property fmtid="{D5CDD505-2E9C-101B-9397-08002B2CF9AE}" pid="14" name="optUseConfClass">
    <vt:bool>true</vt:bool>
  </property>
  <property fmtid="{D5CDD505-2E9C-101B-9397-08002B2CF9AE}" pid="15" name="optUseConfLabel">
    <vt:bool>false</vt:bool>
  </property>
  <property fmtid="{D5CDD505-2E9C-101B-9397-08002B2CF9AE}" pid="16" name="optFooterCVLDocNo">
    <vt:bool>false</vt:bool>
  </property>
  <property fmtid="{D5CDD505-2E9C-101B-9397-08002B2CF9AE}" pid="17" name="optFooterCVLCopyright">
    <vt:bool>false</vt:bool>
  </property>
  <property fmtid="{D5CDD505-2E9C-101B-9397-08002B2CF9AE}" pid="18" name="optEnterText1">
    <vt:bool>true</vt:bool>
  </property>
  <property fmtid="{D5CDD505-2E9C-101B-9397-08002B2CF9AE}" pid="19" name="optFooterCVLConfLabel">
    <vt:bool>false</vt:bool>
  </property>
  <property fmtid="{D5CDD505-2E9C-101B-9397-08002B2CF9AE}" pid="20" name="optEnterText2">
    <vt:bool>true</vt:bool>
  </property>
  <property fmtid="{D5CDD505-2E9C-101B-9397-08002B2CF9AE}" pid="21" name="optFooterCVLTitle">
    <vt:bool>false</vt:bool>
  </property>
  <property fmtid="{D5CDD505-2E9C-101B-9397-08002B2CF9AE}" pid="22" name="optFooterCVLPrep">
    <vt:bool>false</vt:bool>
  </property>
  <property fmtid="{D5CDD505-2E9C-101B-9397-08002B2CF9AE}" pid="23" name="optEnterText3">
    <vt:bool>true</vt:bool>
  </property>
  <property fmtid="{D5CDD505-2E9C-101B-9397-08002B2CF9AE}" pid="24" name="optFooterCVLDate">
    <vt:bool>true</vt:bool>
  </property>
  <property fmtid="{D5CDD505-2E9C-101B-9397-08002B2CF9AE}" pid="25" name="optEnterText4">
    <vt:bool>false</vt:bool>
  </property>
  <property fmtid="{D5CDD505-2E9C-101B-9397-08002B2CF9AE}" pid="26" name="LeftFooterField">
    <vt:lpwstr/>
  </property>
  <property fmtid="{D5CDD505-2E9C-101B-9397-08002B2CF9AE}" pid="27" name="MiddleFooterField">
    <vt:lpwstr>IETF 81</vt:lpwstr>
  </property>
  <property fmtid="{D5CDD505-2E9C-101B-9397-08002B2CF9AE}" pid="28" name="RightFooterField">
    <vt:lpwstr>draft-westerlund-avtcore-multistream-and-simulcast-00</vt:lpwstr>
  </property>
  <property fmtid="{D5CDD505-2E9C-101B-9397-08002B2CF9AE}" pid="29" name="RightFooterField2">
    <vt:lpwstr>2011-07-14</vt:lpwstr>
  </property>
  <property fmtid="{D5CDD505-2E9C-101B-9397-08002B2CF9AE}" pid="30" name="TotalNumb">
    <vt:bool>false</vt:bool>
  </property>
  <property fmtid="{D5CDD505-2E9C-101B-9397-08002B2CF9AE}" pid="31" name="Pages">
    <vt:bool>true</vt:bool>
  </property>
  <property fmtid="{D5CDD505-2E9C-101B-9397-08002B2CF9AE}" pid="32" name="DocumentType2">
    <vt:lpwstr>OHLogoNew2009</vt:lpwstr>
  </property>
  <property fmtid="{D5CDD505-2E9C-101B-9397-08002B2CF9AE}" pid="33" name="TemplateName2">
    <vt:lpwstr>CXC 172 2019/3</vt:lpwstr>
  </property>
  <property fmtid="{D5CDD505-2E9C-101B-9397-08002B2CF9AE}" pid="34" name="TemplateVersion2">
    <vt:lpwstr>R1A</vt:lpwstr>
  </property>
  <property fmtid="{D5CDD505-2E9C-101B-9397-08002B2CF9AE}" pid="35" name="PackageNo">
    <vt:lpwstr>LXA 119 463</vt:lpwstr>
  </property>
  <property fmtid="{D5CDD505-2E9C-101B-9397-08002B2CF9AE}" pid="36" name="PackageVersion">
    <vt:lpwstr>R5A</vt:lpwstr>
  </property>
  <property fmtid="{D5CDD505-2E9C-101B-9397-08002B2CF9AE}" pid="37" name="Prepared">
    <vt:lpwstr>KI/EAB/TVM Magnus Westerlund</vt:lpwstr>
  </property>
  <property fmtid="{D5CDD505-2E9C-101B-9397-08002B2CF9AE}" pid="38" name="ApprovedBy">
    <vt:lpwstr/>
  </property>
  <property fmtid="{D5CDD505-2E9C-101B-9397-08002B2CF9AE}" pid="39" name="DocNo">
    <vt:lpwstr/>
  </property>
  <property fmtid="{D5CDD505-2E9C-101B-9397-08002B2CF9AE}" pid="40" name="Checked">
    <vt:lpwstr/>
  </property>
  <property fmtid="{D5CDD505-2E9C-101B-9397-08002B2CF9AE}" pid="41" name="Revision">
    <vt:lpwstr>PA1</vt:lpwstr>
  </property>
  <property fmtid="{D5CDD505-2E9C-101B-9397-08002B2CF9AE}" pid="42" name="DocName">
    <vt:lpwstr/>
  </property>
  <property fmtid="{D5CDD505-2E9C-101B-9397-08002B2CF9AE}" pid="43" name="Title">
    <vt:lpwstr>Simulcast and Multistream</vt:lpwstr>
  </property>
  <property fmtid="{D5CDD505-2E9C-101B-9397-08002B2CF9AE}" pid="44" name="Date">
    <vt:lpwstr>2011-07-14</vt:lpwstr>
  </property>
  <property fmtid="{D5CDD505-2E9C-101B-9397-08002B2CF9AE}" pid="45" name="Reference">
    <vt:lpwstr/>
  </property>
  <property fmtid="{D5CDD505-2E9C-101B-9397-08002B2CF9AE}" pid="46" name="Keyword">
    <vt:lpwstr/>
  </property>
</Properties>
</file>