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3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09029E1-A4B6-4181-8AF2-ECE8683ACF51}" type="datetimeFigureOut">
              <a:rPr lang="en-US"/>
              <a:pPr>
                <a:defRPr/>
              </a:pPr>
              <a:t>7/26/2011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FC3217D-6BD7-4744-9A28-568CCF81EB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DD4EB05-659C-4C5E-AA23-E1AB792D507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A441442-8023-42B3-B837-7516610E2CF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/>
          </a:p>
        </p:txBody>
      </p:sp>
      <p:sp>
        <p:nvSpPr>
          <p:cNvPr id="40962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AD4C43-C997-4024-B348-0872061B343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  <p:sp>
        <p:nvSpPr>
          <p:cNvPr id="24578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541B0EC-8C15-4813-9470-F5AFA0B0464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  <p:sp>
        <p:nvSpPr>
          <p:cNvPr id="26626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8638AD6-871E-480F-9692-A4343BE2B24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  <p:sp>
        <p:nvSpPr>
          <p:cNvPr id="28674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227B163-887F-4492-8B80-B460A2BAD75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  <p:sp>
        <p:nvSpPr>
          <p:cNvPr id="30722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E9404AA-E0D3-4509-A5BD-9EEC891AA9A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  <p:sp>
        <p:nvSpPr>
          <p:cNvPr id="32770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8DCD48E-0AC9-4D0E-AC53-65A370161FB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  <p:sp>
        <p:nvSpPr>
          <p:cNvPr id="34818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3C5D04E-8162-4DAA-93BB-E3BBAF81BFB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/>
          </a:p>
        </p:txBody>
      </p:sp>
      <p:sp>
        <p:nvSpPr>
          <p:cNvPr id="36866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D89DB4F-2351-4B8D-9E43-C3357577C88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/>
          </a:p>
        </p:txBody>
      </p:sp>
      <p:sp>
        <p:nvSpPr>
          <p:cNvPr id="38914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12BC3-330D-4EF5-BD87-0CF897A6A0C3}" type="datetimeFigureOut">
              <a:rPr lang="en-US"/>
              <a:pPr>
                <a:defRPr/>
              </a:pPr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97E36-A89F-44F0-9EF6-F2A1B222CE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9629A-7E21-454A-97A7-DFC4E15650D8}" type="datetimeFigureOut">
              <a:rPr lang="en-US"/>
              <a:pPr>
                <a:defRPr/>
              </a:pPr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E0833-D02A-4C6F-9540-CCA47D5EF6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DBAC7-A917-4AB9-B292-9CD7460C7BD3}" type="datetimeFigureOut">
              <a:rPr lang="en-US"/>
              <a:pPr>
                <a:defRPr/>
              </a:pPr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70952-9DFD-4299-A43E-B587CEB616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52198-FBA8-4228-9B60-01260F28BB94}" type="datetimeFigureOut">
              <a:rPr lang="en-US"/>
              <a:pPr>
                <a:defRPr/>
              </a:pPr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18D42-0C28-4930-8791-9E083DAC91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F1698-C4C5-4CC3-A47E-8548948CB195}" type="datetimeFigureOut">
              <a:rPr lang="en-US"/>
              <a:pPr>
                <a:defRPr/>
              </a:pPr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F9EA3-607C-4BC8-B623-60D33E459E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85D59-3361-459C-B7FE-DD2B14AA6FC2}" type="datetimeFigureOut">
              <a:rPr lang="en-US"/>
              <a:pPr>
                <a:defRPr/>
              </a:pPr>
              <a:t>7/26/2011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02B4C-A523-465B-8A91-C3FD5A3493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2B3E6-1454-4AD3-8FB9-3EAF460C9CB4}" type="datetimeFigureOut">
              <a:rPr lang="en-US"/>
              <a:pPr>
                <a:defRPr/>
              </a:pPr>
              <a:t>7/26/2011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112E8-A5EE-4DF6-92F4-EFFAC6731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0F0B2-DEC3-41E9-B9E1-24AB3385597C}" type="datetimeFigureOut">
              <a:rPr lang="en-US"/>
              <a:pPr>
                <a:defRPr/>
              </a:pPr>
              <a:t>7/26/2011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A7503-0AE7-4652-A337-89E32B5079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FAEBC-DB1A-4278-89FD-915DAF952767}" type="datetimeFigureOut">
              <a:rPr lang="en-US"/>
              <a:pPr>
                <a:defRPr/>
              </a:pPr>
              <a:t>7/26/2011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8893E-4D79-4947-AA78-C86D8F2E4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2EF78-B9A1-4266-85F2-E003C6F2756A}" type="datetimeFigureOut">
              <a:rPr lang="en-US"/>
              <a:pPr>
                <a:defRPr/>
              </a:pPr>
              <a:t>7/26/2011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9CF20-2F82-4051-865A-197A3F7514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61833-F45D-4F9D-AD97-FD0907562C03}" type="datetimeFigureOut">
              <a:rPr lang="en-US"/>
              <a:pPr>
                <a:defRPr/>
              </a:pPr>
              <a:t>7/26/2011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DC3B8-3C96-4553-8E38-A6F05D2B51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9F1A34A-42E9-4603-8DB8-3E978D99F97A}" type="datetimeFigureOut">
              <a:rPr lang="en-US"/>
              <a:pPr>
                <a:defRPr/>
              </a:pPr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BB41CD-2E9F-45A8-85FB-C8B7DA9C4B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etf.org/mailman/listinfo/payload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PAYLOAD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/>
              <a:t>Ali Begen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/>
              <a:t>Roni Even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/>
              <a:t>IETF 81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/>
              <a:t>Quebec July 2011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5013" y="947738"/>
            <a:ext cx="2667000" cy="1419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smtClean="0"/>
              <a:t>Essential G.711.0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763000" cy="4525963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smtClean="0"/>
              <a:t>G.711.0 is a data compression algorithm especially designed for A-law</a:t>
            </a:r>
            <a:br>
              <a:rPr lang="en-US" sz="2000" smtClean="0"/>
            </a:br>
            <a:r>
              <a:rPr lang="en-US" sz="2000" smtClean="0"/>
              <a:t>or Mu-law G.711 VoIP payloads (i.e., not a generic compression).</a:t>
            </a:r>
          </a:p>
          <a:p>
            <a:pPr>
              <a:spcBef>
                <a:spcPts val="600"/>
              </a:spcBef>
            </a:pPr>
            <a:r>
              <a:rPr lang="en-US" sz="2000" smtClean="0"/>
              <a:t>Lossless =&gt; Lossless for </a:t>
            </a:r>
            <a:r>
              <a:rPr lang="en-US" sz="2000" u="sng" smtClean="0"/>
              <a:t>ANY</a:t>
            </a:r>
            <a:r>
              <a:rPr lang="en-US" sz="2000" smtClean="0"/>
              <a:t> payload (including random data in DS0s).</a:t>
            </a:r>
          </a:p>
          <a:p>
            <a:pPr>
              <a:spcBef>
                <a:spcPts val="600"/>
              </a:spcBef>
            </a:pPr>
            <a:r>
              <a:rPr lang="en-US" sz="2000" smtClean="0"/>
              <a:t>Stateless =&gt; Compression not dependent on previous frames.</a:t>
            </a:r>
          </a:p>
          <a:p>
            <a:pPr lvl="1">
              <a:spcBef>
                <a:spcPts val="600"/>
              </a:spcBef>
            </a:pPr>
            <a:r>
              <a:rPr lang="en-US" sz="1600" smtClean="0"/>
              <a:t>No error-propagation at decoder possible due to lost prior packets.</a:t>
            </a:r>
          </a:p>
          <a:p>
            <a:pPr>
              <a:spcBef>
                <a:spcPts val="600"/>
              </a:spcBef>
            </a:pPr>
            <a:r>
              <a:rPr lang="en-US" sz="2000" smtClean="0"/>
              <a:t>“Self-describing” =&gt; G.711 regenerated </a:t>
            </a:r>
            <a:r>
              <a:rPr lang="en-US" sz="2000" u="sng" smtClean="0"/>
              <a:t>WITHOUT</a:t>
            </a:r>
            <a:r>
              <a:rPr lang="en-US" sz="2000" smtClean="0"/>
              <a:t> access to signaling.</a:t>
            </a:r>
          </a:p>
          <a:p>
            <a:pPr>
              <a:spcBef>
                <a:spcPts val="600"/>
              </a:spcBef>
            </a:pPr>
            <a:r>
              <a:rPr lang="en-US" sz="2000" smtClean="0"/>
              <a:t>Two Dominant Use Cases:</a:t>
            </a:r>
          </a:p>
          <a:p>
            <a:pPr lvl="1">
              <a:spcBef>
                <a:spcPts val="600"/>
              </a:spcBef>
            </a:pPr>
            <a:r>
              <a:rPr lang="en-US" sz="2000" u="sng" smtClean="0"/>
              <a:t>End-to-End:</a:t>
            </a:r>
            <a:r>
              <a:rPr lang="en-US" sz="2000" smtClean="0"/>
              <a:t> G.711.0 negotiated as “if it were a codec”</a:t>
            </a:r>
          </a:p>
          <a:p>
            <a:pPr lvl="2">
              <a:spcBef>
                <a:spcPts val="600"/>
              </a:spcBef>
            </a:pPr>
            <a:r>
              <a:rPr lang="en-US" sz="1800" smtClean="0"/>
              <a:t>Nearly identical to G.711 RTP specification (exception is dynamic PT)</a:t>
            </a:r>
          </a:p>
          <a:p>
            <a:pPr lvl="1">
              <a:spcBef>
                <a:spcPts val="600"/>
              </a:spcBef>
            </a:pPr>
            <a:r>
              <a:rPr lang="en-US" sz="2000" u="sng" smtClean="0"/>
              <a:t>In The Middle:</a:t>
            </a:r>
            <a:r>
              <a:rPr lang="en-US" sz="2000" smtClean="0"/>
              <a:t> Can be employed multiple times within an end-to-end G.711 session.</a:t>
            </a:r>
          </a:p>
          <a:p>
            <a:pPr lvl="2">
              <a:spcBef>
                <a:spcPts val="600"/>
              </a:spcBef>
            </a:pPr>
            <a:r>
              <a:rPr lang="en-US" sz="1800" smtClean="0"/>
              <a:t>Without endpoint or call agent knowledge</a:t>
            </a:r>
          </a:p>
          <a:p>
            <a:pPr lvl="2">
              <a:spcBef>
                <a:spcPts val="600"/>
              </a:spcBef>
            </a:pPr>
            <a:r>
              <a:rPr lang="en-US" sz="1800" smtClean="0"/>
              <a:t>With endpoint or call agent knowledge</a:t>
            </a:r>
          </a:p>
          <a:p>
            <a:pPr lvl="2">
              <a:spcBef>
                <a:spcPts val="600"/>
              </a:spcBef>
            </a:pPr>
            <a:r>
              <a:rPr lang="en-US" sz="1800" smtClean="0"/>
              <a:t>With no degradation of voice quality relative to G.711</a:t>
            </a:r>
          </a:p>
          <a:p>
            <a:pPr>
              <a:spcBef>
                <a:spcPts val="600"/>
              </a:spcBef>
            </a:pPr>
            <a:r>
              <a:rPr lang="en-US" sz="2000" smtClean="0"/>
              <a:t>Most open issues for “In The Middle” case (next slide).</a:t>
            </a:r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92075" y="6477000"/>
            <a:ext cx="27352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draft-ramalho-payload-g7110-00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mtClean="0"/>
              <a:t>G.711.0 Compression Segment</a:t>
            </a:r>
          </a:p>
        </p:txBody>
      </p:sp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92075" y="6477000"/>
            <a:ext cx="27352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draft-ramalho-payload-g7110-00</a:t>
            </a:r>
          </a:p>
        </p:txBody>
      </p:sp>
      <p:sp>
        <p:nvSpPr>
          <p:cNvPr id="27651" name="TextBox 5"/>
          <p:cNvSpPr txBox="1">
            <a:spLocks noChangeArrowheads="1"/>
          </p:cNvSpPr>
          <p:nvPr/>
        </p:nvSpPr>
        <p:spPr bwMode="auto">
          <a:xfrm>
            <a:off x="-228600" y="1219200"/>
            <a:ext cx="501015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900">
              <a:latin typeface="Courier"/>
            </a:endParaRPr>
          </a:p>
          <a:p>
            <a:r>
              <a:rPr lang="en-US" sz="900">
                <a:latin typeface="Courier"/>
              </a:rPr>
              <a:t>                                                **********************</a:t>
            </a:r>
          </a:p>
          <a:p>
            <a:r>
              <a:rPr lang="en-US" sz="900">
                <a:latin typeface="Courier"/>
              </a:rPr>
              <a:t>                                                *                    *</a:t>
            </a:r>
          </a:p>
          <a:p>
            <a:r>
              <a:rPr lang="en-US" sz="900">
                <a:latin typeface="Courier"/>
              </a:rPr>
              <a:t>      |------------|    |--------------------|  *  |---------------| *</a:t>
            </a:r>
          </a:p>
          <a:p>
            <a:r>
              <a:rPr lang="en-US" sz="900">
                <a:latin typeface="Courier"/>
              </a:rPr>
              <a:t>      |     A:     |    |         B:         |  *  |  C: G.711.0   | *</a:t>
            </a:r>
          </a:p>
          <a:p>
            <a:r>
              <a:rPr lang="en-US" sz="900">
                <a:latin typeface="Courier"/>
              </a:rPr>
              <a:t>      |  SENDING   |---&gt;|    ZERO OR MORE    |----&gt;|  Compression  | *</a:t>
            </a:r>
          </a:p>
          <a:p>
            <a:r>
              <a:rPr lang="en-US" sz="900">
                <a:latin typeface="Courier"/>
              </a:rPr>
              <a:t>      |   G.711    |    |   ROUTING AND/OR   |  *  |   PT=[0|8]    | *</a:t>
            </a:r>
          </a:p>
          <a:p>
            <a:r>
              <a:rPr lang="en-US" sz="900">
                <a:latin typeface="Courier"/>
              </a:rPr>
              <a:t>      |  ENDPOINT  |    |   SWITCHING HOPS   |  *  |  CHANGED TO   | *</a:t>
            </a:r>
          </a:p>
          <a:p>
            <a:r>
              <a:rPr lang="en-US" sz="900">
                <a:latin typeface="Courier"/>
              </a:rPr>
              <a:t>      |            |    | AND/OR MIDDLEBOXES |  *  |    PT = Q     | *</a:t>
            </a:r>
          </a:p>
          <a:p>
            <a:r>
              <a:rPr lang="en-US" sz="900">
                <a:latin typeface="Courier"/>
              </a:rPr>
              <a:t>      |____________|    |____________________|  *  |_______________| *</a:t>
            </a:r>
          </a:p>
          <a:p>
            <a:r>
              <a:rPr lang="en-US" sz="900">
                <a:latin typeface="Courier"/>
              </a:rPr>
              <a:t>                                                *         |          *</a:t>
            </a:r>
          </a:p>
          <a:p>
            <a:r>
              <a:rPr lang="en-US" sz="900">
                <a:latin typeface="Courier"/>
              </a:rPr>
              <a:t>                                               *          |          *</a:t>
            </a:r>
          </a:p>
          <a:p>
            <a:r>
              <a:rPr lang="en-US" sz="900">
                <a:latin typeface="Courier"/>
              </a:rPr>
              <a:t>                                    ********* *           |          *</a:t>
            </a:r>
          </a:p>
          <a:p>
            <a:r>
              <a:rPr lang="en-US" sz="900">
                <a:latin typeface="Courier"/>
              </a:rPr>
              <a:t>                                    *                     |          *</a:t>
            </a:r>
          </a:p>
          <a:p>
            <a:r>
              <a:rPr lang="en-US" sz="900">
                <a:latin typeface="Courier"/>
              </a:rPr>
              <a:t>                                    *                     V          *</a:t>
            </a:r>
          </a:p>
          <a:p>
            <a:r>
              <a:rPr lang="en-US" sz="900">
                <a:latin typeface="Courier"/>
              </a:rPr>
              <a:t>                                    *        |--------------------|  *</a:t>
            </a:r>
          </a:p>
          <a:p>
            <a:r>
              <a:rPr lang="en-US" sz="900">
                <a:latin typeface="Courier"/>
              </a:rPr>
              <a:t>                                    *        |         D:         |  *</a:t>
            </a:r>
          </a:p>
          <a:p>
            <a:r>
              <a:rPr lang="en-US" sz="900">
                <a:latin typeface="Courier"/>
              </a:rPr>
              <a:t>                          G.711.0   *        |    ZERO OR MORE    |  *</a:t>
            </a:r>
          </a:p>
          <a:p>
            <a:r>
              <a:rPr lang="en-US" sz="900">
                <a:latin typeface="Courier"/>
              </a:rPr>
              <a:t>                        COMPRESSION *        |   ROUTING AND/OR   |  *</a:t>
            </a:r>
          </a:p>
          <a:p>
            <a:r>
              <a:rPr lang="en-US" sz="900">
                <a:latin typeface="Courier"/>
              </a:rPr>
              <a:t>                          SEGMENT   *        |   SWITCHING HOPS   |  *</a:t>
            </a:r>
          </a:p>
          <a:p>
            <a:r>
              <a:rPr lang="en-US" sz="900">
                <a:latin typeface="Courier"/>
              </a:rPr>
              <a:t>                         (payload   *        | AND/OR MIDDLEBOXES |  *</a:t>
            </a:r>
          </a:p>
          <a:p>
            <a:r>
              <a:rPr lang="en-US" sz="900">
                <a:latin typeface="Courier"/>
              </a:rPr>
              <a:t>                           only)    *        |____________________|  *</a:t>
            </a:r>
          </a:p>
          <a:p>
            <a:r>
              <a:rPr lang="en-US" sz="900">
                <a:latin typeface="Courier"/>
              </a:rPr>
              <a:t>                                    *                     |          *</a:t>
            </a:r>
          </a:p>
          <a:p>
            <a:r>
              <a:rPr lang="en-US" sz="900">
                <a:latin typeface="Courier"/>
              </a:rPr>
              <a:t>                                    *                     |          *</a:t>
            </a:r>
          </a:p>
          <a:p>
            <a:r>
              <a:rPr lang="en-US" sz="900">
                <a:latin typeface="Courier"/>
              </a:rPr>
              <a:t>                                    ***********           |          *</a:t>
            </a:r>
          </a:p>
          <a:p>
            <a:r>
              <a:rPr lang="en-US" sz="900">
                <a:latin typeface="Courier"/>
              </a:rPr>
              <a:t>                                               *          |          *</a:t>
            </a:r>
          </a:p>
          <a:p>
            <a:r>
              <a:rPr lang="en-US" sz="900">
                <a:latin typeface="Courier"/>
              </a:rPr>
              <a:t>                                                *         V          *</a:t>
            </a:r>
          </a:p>
          <a:p>
            <a:r>
              <a:rPr lang="en-US" sz="900">
                <a:latin typeface="Courier"/>
              </a:rPr>
              <a:t>      |------------|    |--------------------|  *  |---------------| *</a:t>
            </a:r>
          </a:p>
          <a:p>
            <a:r>
              <a:rPr lang="en-US" sz="900">
                <a:latin typeface="Courier"/>
              </a:rPr>
              <a:t>      |     G:     |    |         F:         |  *  |  E: G.711.0   | *</a:t>
            </a:r>
          </a:p>
          <a:p>
            <a:r>
              <a:rPr lang="en-US" sz="900">
                <a:latin typeface="Courier"/>
              </a:rPr>
              <a:t>      | RECEIVING  |&lt;---|    ZERO OR MORE    |&lt;----| DECOMPRESSION | *</a:t>
            </a:r>
          </a:p>
          <a:p>
            <a:r>
              <a:rPr lang="en-US" sz="900">
                <a:latin typeface="Courier"/>
              </a:rPr>
              <a:t>      |   G.711    |    |   ROUTING AND/OR   |  *  |    PT = Q     | *</a:t>
            </a:r>
          </a:p>
          <a:p>
            <a:r>
              <a:rPr lang="en-US" sz="900">
                <a:latin typeface="Courier"/>
              </a:rPr>
              <a:t>      |  ENDPOINT  |    |   SWITCHING HOPS   |  *  | CHANGED BACK  | *</a:t>
            </a:r>
          </a:p>
          <a:p>
            <a:r>
              <a:rPr lang="en-US" sz="900">
                <a:latin typeface="Courier"/>
              </a:rPr>
              <a:t>      |            |    | AND/OR MIDDLEBOXES |  *  |  TO PT=[0|8]  | *</a:t>
            </a:r>
          </a:p>
          <a:p>
            <a:r>
              <a:rPr lang="en-US" sz="900">
                <a:latin typeface="Courier"/>
              </a:rPr>
              <a:t>      |____________|    |____________________|  *  |_______________| *</a:t>
            </a:r>
          </a:p>
          <a:p>
            <a:r>
              <a:rPr lang="en-US" sz="900">
                <a:latin typeface="Courier"/>
              </a:rPr>
              <a:t>                                                *                    *</a:t>
            </a:r>
          </a:p>
          <a:p>
            <a:r>
              <a:rPr lang="en-US" sz="900">
                <a:latin typeface="Courier"/>
              </a:rPr>
              <a:t>                                                **********************</a:t>
            </a:r>
          </a:p>
        </p:txBody>
      </p:sp>
      <p:sp>
        <p:nvSpPr>
          <p:cNvPr id="27652" name="TextBox 23"/>
          <p:cNvSpPr txBox="1">
            <a:spLocks noChangeArrowheads="1"/>
          </p:cNvSpPr>
          <p:nvPr/>
        </p:nvSpPr>
        <p:spPr bwMode="auto">
          <a:xfrm>
            <a:off x="4800600" y="1447800"/>
            <a:ext cx="4392613" cy="481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PT = 0; G.711 Mu-law (PCMU)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PT = 8; G.711 A-law (PCMA)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May have multiple compression segments</a:t>
            </a:r>
            <a:br>
              <a:rPr lang="en-US" sz="1600">
                <a:latin typeface="Calibri" pitchFamily="34" charset="0"/>
              </a:rPr>
            </a:br>
            <a:r>
              <a:rPr lang="en-US" sz="1600">
                <a:latin typeface="Calibri" pitchFamily="34" charset="0"/>
              </a:rPr>
              <a:t>on end-to-end connection.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No Box D =&gt; Compression over single link.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Middleboxes present challenges.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Typically SBCs must be informed to let</a:t>
            </a:r>
            <a:br>
              <a:rPr lang="en-US" sz="1600">
                <a:latin typeface="Calibri" pitchFamily="34" charset="0"/>
              </a:rPr>
            </a:br>
            <a:r>
              <a:rPr lang="en-US" sz="1600">
                <a:latin typeface="Calibri" pitchFamily="34" charset="0"/>
              </a:rPr>
              <a:t>traffic other than what it expects to pass</a:t>
            </a:r>
            <a:br>
              <a:rPr lang="en-US" sz="1600">
                <a:latin typeface="Calibri" pitchFamily="34" charset="0"/>
              </a:rPr>
            </a:br>
            <a:r>
              <a:rPr lang="en-US" sz="1600">
                <a:latin typeface="Calibri" pitchFamily="34" charset="0"/>
              </a:rPr>
              <a:t>(in this case to let PT = Q pass).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One solution is to put “hint” in the</a:t>
            </a:r>
            <a:br>
              <a:rPr lang="en-US" sz="1600">
                <a:latin typeface="Calibri" pitchFamily="34" charset="0"/>
              </a:rPr>
            </a:br>
            <a:r>
              <a:rPr lang="en-US" sz="1600" u="sng">
                <a:latin typeface="Calibri" pitchFamily="34" charset="0"/>
              </a:rPr>
              <a:t>G.711 SDP</a:t>
            </a:r>
            <a:r>
              <a:rPr lang="en-US" sz="1600">
                <a:latin typeface="Calibri" pitchFamily="34" charset="0"/>
              </a:rPr>
              <a:t>, such as:</a:t>
            </a:r>
            <a:br>
              <a:rPr lang="en-US" sz="1600">
                <a:latin typeface="Calibri" pitchFamily="34" charset="0"/>
              </a:rPr>
            </a:br>
            <a:r>
              <a:rPr lang="en-US" sz="1600">
                <a:latin typeface="Calibri" pitchFamily="34" charset="0"/>
              </a:rPr>
              <a:t/>
            </a:r>
            <a:br>
              <a:rPr lang="en-US" sz="1600">
                <a:latin typeface="Calibri" pitchFamily="34" charset="0"/>
              </a:rPr>
            </a:br>
            <a:r>
              <a:rPr lang="en-US" sz="1600">
                <a:latin typeface="Calibri" pitchFamily="34" charset="0"/>
              </a:rPr>
              <a:t>m=audio RTP/AVP 0</a:t>
            </a:r>
            <a:br>
              <a:rPr lang="en-US" sz="1600">
                <a:latin typeface="Calibri" pitchFamily="34" charset="0"/>
              </a:rPr>
            </a:br>
            <a:r>
              <a:rPr lang="en-US" sz="1600">
                <a:latin typeface="Calibri" pitchFamily="34" charset="0"/>
              </a:rPr>
              <a:t>a=rtpmap: 0 PCMU</a:t>
            </a:r>
            <a:br>
              <a:rPr lang="en-US" sz="1600">
                <a:latin typeface="Calibri" pitchFamily="34" charset="0"/>
              </a:rPr>
            </a:br>
            <a:r>
              <a:rPr lang="en-US" sz="1600">
                <a:latin typeface="Calibri" pitchFamily="34" charset="0"/>
              </a:rPr>
              <a:t>a=fmtp:0 G7110 = Q  &lt; the G.711 SDP hint </a:t>
            </a:r>
            <a:br>
              <a:rPr lang="en-US" sz="1600">
                <a:latin typeface="Calibri" pitchFamily="34" charset="0"/>
              </a:rPr>
            </a:br>
            <a:endParaRPr lang="en-US" sz="1600">
              <a:latin typeface="Calibri" pitchFamily="34" charset="0"/>
            </a:endParaRP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Other clever solutions?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smtClean="0"/>
              <a:t>Known Open Issues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65238"/>
            <a:ext cx="8839200" cy="452596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800" smtClean="0"/>
              <a:t>Compression Segment Issues with Middleboxes.</a:t>
            </a:r>
          </a:p>
          <a:p>
            <a:pPr lvl="1">
              <a:spcBef>
                <a:spcPts val="1200"/>
              </a:spcBef>
            </a:pPr>
            <a:r>
              <a:rPr lang="en-US" sz="2400" smtClean="0"/>
              <a:t>Provide hint in G711 SDP? Robustness? Can it hurt?</a:t>
            </a:r>
          </a:p>
          <a:p>
            <a:pPr lvl="1">
              <a:spcBef>
                <a:spcPts val="1200"/>
              </a:spcBef>
            </a:pPr>
            <a:r>
              <a:rPr lang="en-US" sz="2400" smtClean="0"/>
              <a:t>Other suggestions/methods?</a:t>
            </a:r>
          </a:p>
          <a:p>
            <a:pPr>
              <a:spcBef>
                <a:spcPts val="1200"/>
              </a:spcBef>
            </a:pPr>
            <a:r>
              <a:rPr lang="en-US" sz="2800" smtClean="0"/>
              <a:t>Should we specify the multiplexing of </a:t>
            </a:r>
            <a:r>
              <a:rPr lang="en-US" sz="2800" i="1" smtClean="0"/>
              <a:t>multiple G.711</a:t>
            </a:r>
            <a:br>
              <a:rPr lang="en-US" sz="2800" i="1" smtClean="0"/>
            </a:br>
            <a:r>
              <a:rPr lang="en-US" sz="2800" i="1" smtClean="0"/>
              <a:t>“channels”</a:t>
            </a:r>
            <a:r>
              <a:rPr lang="en-US" sz="2800" smtClean="0"/>
              <a:t> within </a:t>
            </a:r>
            <a:r>
              <a:rPr lang="en-US" sz="2800" i="1" smtClean="0"/>
              <a:t>one G.711.0 RTP session</a:t>
            </a:r>
            <a:r>
              <a:rPr lang="en-US" sz="2800" smtClean="0"/>
              <a:t>?</a:t>
            </a:r>
          </a:p>
          <a:p>
            <a:pPr lvl="1">
              <a:spcBef>
                <a:spcPts val="1200"/>
              </a:spcBef>
            </a:pPr>
            <a:r>
              <a:rPr lang="en-US" sz="2400" smtClean="0"/>
              <a:t>Beneficial for many service provider and enterprise uses</a:t>
            </a:r>
          </a:p>
          <a:p>
            <a:pPr lvl="1">
              <a:spcBef>
                <a:spcPts val="1200"/>
              </a:spcBef>
            </a:pPr>
            <a:r>
              <a:rPr lang="en-US" sz="2400" smtClean="0"/>
              <a:t>Could define via a channels parameter for G.711.0</a:t>
            </a:r>
          </a:p>
          <a:p>
            <a:pPr lvl="2">
              <a:spcBef>
                <a:spcPts val="1200"/>
              </a:spcBef>
            </a:pPr>
            <a:r>
              <a:rPr lang="en-US" sz="2000" smtClean="0"/>
              <a:t>Need to specify a delimiter for the channels within a G.711.0</a:t>
            </a:r>
            <a:br>
              <a:rPr lang="en-US" sz="2000" smtClean="0"/>
            </a:br>
            <a:r>
              <a:rPr lang="en-US" sz="2000" smtClean="0"/>
              <a:t>payload (G.711.0 delimiters available from ITU-T work)</a:t>
            </a:r>
          </a:p>
          <a:p>
            <a:pPr>
              <a:spcBef>
                <a:spcPts val="1200"/>
              </a:spcBef>
            </a:pPr>
            <a:r>
              <a:rPr lang="en-US" sz="2800" smtClean="0"/>
              <a:t>Definition of storage mode for long recordings</a:t>
            </a:r>
          </a:p>
        </p:txBody>
      </p:sp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92075" y="6477000"/>
            <a:ext cx="27352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draft-ramalho-payload-g7110-00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33600"/>
            <a:ext cx="8229600" cy="1143000"/>
          </a:xfrm>
        </p:spPr>
        <p:txBody>
          <a:bodyPr/>
          <a:lstStyle/>
          <a:p>
            <a:r>
              <a:rPr lang="en-US" smtClean="0"/>
              <a:t>Thank You</a:t>
            </a:r>
          </a:p>
        </p:txBody>
      </p:sp>
      <p:sp>
        <p:nvSpPr>
          <p:cNvPr id="31746" name="Text Box 4"/>
          <p:cNvSpPr txBox="1">
            <a:spLocks noChangeArrowheads="1"/>
          </p:cNvSpPr>
          <p:nvPr/>
        </p:nvSpPr>
        <p:spPr bwMode="auto">
          <a:xfrm>
            <a:off x="92075" y="6477000"/>
            <a:ext cx="27352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draft-ramalho-payload-g7110-00</a:t>
            </a:r>
          </a:p>
        </p:txBody>
      </p:sp>
      <p:sp>
        <p:nvSpPr>
          <p:cNvPr id="31747" name="Content Placeholder 4"/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16764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mtClean="0"/>
              <a:t>(Backup slides follow)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sz="4000" b="1" smtClean="0"/>
              <a:t>Design Requirements in ITU-T</a:t>
            </a:r>
            <a:br>
              <a:rPr lang="en-US" sz="4000" b="1" smtClean="0"/>
            </a:br>
            <a:r>
              <a:rPr lang="en-US" sz="4000" b="1" smtClean="0"/>
              <a:t>G.711.0 “Terms of Reference”</a:t>
            </a:r>
            <a:br>
              <a:rPr lang="en-US" sz="4000" b="1" smtClean="0"/>
            </a:br>
            <a:endParaRPr lang="en-US" sz="4000" smtClean="0"/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458200" cy="4525963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smtClean="0"/>
              <a:t>Support both G.711 A-law and Mu-law.</a:t>
            </a:r>
          </a:p>
          <a:p>
            <a:pPr>
              <a:spcBef>
                <a:spcPts val="600"/>
              </a:spcBef>
            </a:pPr>
            <a:r>
              <a:rPr lang="en-US" sz="2000" smtClean="0"/>
              <a:t>Lossless for ANY payload (including random data in DS0s).</a:t>
            </a:r>
          </a:p>
          <a:p>
            <a:pPr>
              <a:spcBef>
                <a:spcPts val="600"/>
              </a:spcBef>
            </a:pPr>
            <a:r>
              <a:rPr lang="en-US" sz="2000" smtClean="0"/>
              <a:t>Accommodates G.711 payload sizes typically used in VoIP.</a:t>
            </a:r>
          </a:p>
          <a:p>
            <a:pPr>
              <a:spcBef>
                <a:spcPts val="600"/>
              </a:spcBef>
            </a:pPr>
            <a:r>
              <a:rPr lang="en-US" sz="2000" smtClean="0"/>
              <a:t>Stateless: Compression not dependent on previous frames.</a:t>
            </a:r>
          </a:p>
          <a:p>
            <a:pPr lvl="1">
              <a:spcBef>
                <a:spcPts val="600"/>
              </a:spcBef>
            </a:pPr>
            <a:r>
              <a:rPr lang="en-US" sz="1600" smtClean="0"/>
              <a:t>No error-propagation at decoder possible due to lost prior packets.</a:t>
            </a:r>
          </a:p>
          <a:p>
            <a:pPr>
              <a:spcBef>
                <a:spcPts val="600"/>
              </a:spcBef>
            </a:pPr>
            <a:r>
              <a:rPr lang="en-US" sz="2000" smtClean="0"/>
              <a:t>Algorithmic delay equal to the time represented by G.711 input.</a:t>
            </a:r>
          </a:p>
          <a:p>
            <a:pPr lvl="1">
              <a:spcBef>
                <a:spcPts val="600"/>
              </a:spcBef>
            </a:pPr>
            <a:r>
              <a:rPr lang="en-US" sz="1600" smtClean="0"/>
              <a:t>No “look-ahead” or per-channel state.</a:t>
            </a:r>
          </a:p>
          <a:p>
            <a:pPr>
              <a:spcBef>
                <a:spcPts val="600"/>
              </a:spcBef>
            </a:pPr>
            <a:r>
              <a:rPr lang="en-US" sz="2000" smtClean="0"/>
              <a:t>Self describing G.711.0 output frame.</a:t>
            </a:r>
          </a:p>
          <a:p>
            <a:pPr lvl="1">
              <a:spcBef>
                <a:spcPts val="600"/>
              </a:spcBef>
            </a:pPr>
            <a:r>
              <a:rPr lang="en-US" sz="1600" smtClean="0"/>
              <a:t>Decoder is NOT dependent on access to signaling.*</a:t>
            </a:r>
          </a:p>
          <a:p>
            <a:pPr lvl="1">
              <a:spcBef>
                <a:spcPts val="600"/>
              </a:spcBef>
            </a:pPr>
            <a:r>
              <a:rPr lang="en-US" sz="1600" smtClean="0"/>
              <a:t>Encoder is NOT dependent on access to signaling.*</a:t>
            </a:r>
          </a:p>
          <a:p>
            <a:pPr>
              <a:spcBef>
                <a:spcPts val="600"/>
              </a:spcBef>
            </a:pPr>
            <a:r>
              <a:rPr lang="en-US" sz="2000" smtClean="0"/>
              <a:t>Bounded expansion for “uncompressible G.711 input frames”.</a:t>
            </a:r>
          </a:p>
          <a:p>
            <a:pPr>
              <a:spcBef>
                <a:spcPts val="600"/>
              </a:spcBef>
            </a:pPr>
            <a:r>
              <a:rPr lang="en-US" sz="2000" smtClean="0"/>
              <a:t>Low complexity (&lt;1 WMOPS, 10k memory, 3.6k basic operations).</a:t>
            </a:r>
          </a:p>
        </p:txBody>
      </p:sp>
      <p:sp>
        <p:nvSpPr>
          <p:cNvPr id="33795" name="Text Box 4"/>
          <p:cNvSpPr txBox="1">
            <a:spLocks noChangeArrowheads="1"/>
          </p:cNvSpPr>
          <p:nvPr/>
        </p:nvSpPr>
        <p:spPr bwMode="auto">
          <a:xfrm>
            <a:off x="92075" y="6477000"/>
            <a:ext cx="27352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draft-ramalho-payload-g7110-00</a:t>
            </a:r>
          </a:p>
        </p:txBody>
      </p:sp>
      <p:sp>
        <p:nvSpPr>
          <p:cNvPr id="33796" name="TextBox 9"/>
          <p:cNvSpPr txBox="1">
            <a:spLocks noChangeArrowheads="1"/>
          </p:cNvSpPr>
          <p:nvPr/>
        </p:nvSpPr>
        <p:spPr bwMode="auto">
          <a:xfrm>
            <a:off x="3429000" y="6477000"/>
            <a:ext cx="571976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Calibri" pitchFamily="34" charset="0"/>
              </a:rPr>
              <a:t>* Only needs to know A-law or mu-law. Encoder only needs the G.711 input frame.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mtClean="0"/>
              <a:t>G.711.0 Basic Operation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657600"/>
            <a:ext cx="8686800" cy="27432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2400" smtClean="0"/>
              <a:t>Mapping is 1:1 in both directions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2400" smtClean="0"/>
              <a:t>G.711.0 is a “Self Describing” encoding: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n-US" sz="2400" smtClean="0"/>
              <a:t> Decoder – without any signaling information - knows how many G.711 source samples to produce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2400" smtClean="0"/>
              <a:t>Optimized for zero-mean acoustic signals, however …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2400" smtClean="0"/>
              <a:t>Lossless for any G.711 input frame (including random data)</a:t>
            </a:r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92075" y="6477000"/>
            <a:ext cx="27352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draft-ramalho-payload-g7110-00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415925" y="1412438"/>
            <a:ext cx="3895050" cy="1477328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0">
            <a:schemeClr val="accent5"/>
          </a:lnRef>
          <a:fillRef idx="1001">
            <a:schemeClr val="lt1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solidFill>
                  <a:schemeClr val="tx1"/>
                </a:solidFill>
              </a:rPr>
              <a:t>G.711</a:t>
            </a:r>
            <a:r>
              <a:rPr lang="en-US" dirty="0">
                <a:solidFill>
                  <a:schemeClr val="tx1"/>
                </a:solidFill>
              </a:rPr>
              <a:t> Input Frame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of X bytes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(where X MUST be 40, 80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160, 240 or 320 bytes)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5235131" y="1398588"/>
            <a:ext cx="3040128" cy="1477328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0">
            <a:schemeClr val="accent5"/>
          </a:lnRef>
          <a:fillRef idx="1001">
            <a:schemeClr val="lt1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solidFill>
                  <a:schemeClr val="tx1"/>
                </a:solidFill>
              </a:rPr>
              <a:t>G.711.0</a:t>
            </a:r>
            <a:r>
              <a:rPr lang="en-US" dirty="0">
                <a:solidFill>
                  <a:schemeClr val="tx1"/>
                </a:solidFill>
              </a:rPr>
              <a:t> Output Frame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containing 1 to </a:t>
            </a:r>
            <a:r>
              <a:rPr lang="en-US" dirty="0" err="1">
                <a:solidFill>
                  <a:schemeClr val="tx1"/>
                </a:solidFill>
              </a:rPr>
              <a:t>X+1</a:t>
            </a:r>
            <a:r>
              <a:rPr lang="en-US" dirty="0">
                <a:solidFill>
                  <a:schemeClr val="tx1"/>
                </a:solidFill>
              </a:rPr>
              <a:t> bytes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(value dependent on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err="1">
                <a:solidFill>
                  <a:schemeClr val="tx1"/>
                </a:solidFill>
              </a:rPr>
              <a:t>G.711.0</a:t>
            </a:r>
            <a:r>
              <a:rPr lang="en-US" dirty="0">
                <a:solidFill>
                  <a:schemeClr val="tx1"/>
                </a:solidFill>
              </a:rPr>
              <a:t> ability to compress)</a:t>
            </a:r>
          </a:p>
        </p:txBody>
      </p:sp>
      <p:cxnSp>
        <p:nvCxnSpPr>
          <p:cNvPr id="35850" name="Straight Arrow Connector 39"/>
          <p:cNvCxnSpPr>
            <a:cxnSpLocks noChangeShapeType="1"/>
          </p:cNvCxnSpPr>
          <p:nvPr/>
        </p:nvCxnSpPr>
        <p:spPr bwMode="auto">
          <a:xfrm flipV="1">
            <a:off x="4311650" y="1697038"/>
            <a:ext cx="923925" cy="127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5851" name="Straight Arrow Connector 40"/>
          <p:cNvCxnSpPr>
            <a:cxnSpLocks noChangeShapeType="1"/>
          </p:cNvCxnSpPr>
          <p:nvPr/>
        </p:nvCxnSpPr>
        <p:spPr bwMode="auto">
          <a:xfrm flipV="1">
            <a:off x="4297363" y="2419350"/>
            <a:ext cx="923925" cy="127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/>
          </a:ln>
        </p:spPr>
      </p:cxnSp>
      <p:sp>
        <p:nvSpPr>
          <p:cNvPr id="35852" name="TextBox 41"/>
          <p:cNvSpPr txBox="1">
            <a:spLocks noChangeArrowheads="1"/>
          </p:cNvSpPr>
          <p:nvPr/>
        </p:nvSpPr>
        <p:spPr bwMode="auto">
          <a:xfrm>
            <a:off x="4279900" y="1709738"/>
            <a:ext cx="90170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encode</a:t>
            </a:r>
          </a:p>
        </p:txBody>
      </p:sp>
      <p:sp>
        <p:nvSpPr>
          <p:cNvPr id="35853" name="TextBox 42"/>
          <p:cNvSpPr txBox="1">
            <a:spLocks noChangeArrowheads="1"/>
          </p:cNvSpPr>
          <p:nvPr/>
        </p:nvSpPr>
        <p:spPr bwMode="auto">
          <a:xfrm>
            <a:off x="4356100" y="2428875"/>
            <a:ext cx="9017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decode</a:t>
            </a:r>
          </a:p>
        </p:txBody>
      </p:sp>
      <p:sp>
        <p:nvSpPr>
          <p:cNvPr id="35854" name="TextBox 41"/>
          <p:cNvSpPr txBox="1">
            <a:spLocks noChangeArrowheads="1"/>
          </p:cNvSpPr>
          <p:nvPr/>
        </p:nvSpPr>
        <p:spPr bwMode="auto">
          <a:xfrm>
            <a:off x="4357688" y="2100263"/>
            <a:ext cx="9001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G.711.0</a:t>
            </a:r>
          </a:p>
        </p:txBody>
      </p:sp>
      <p:sp>
        <p:nvSpPr>
          <p:cNvPr id="35855" name="TextBox 41"/>
          <p:cNvSpPr txBox="1">
            <a:spLocks noChangeArrowheads="1"/>
          </p:cNvSpPr>
          <p:nvPr/>
        </p:nvSpPr>
        <p:spPr bwMode="auto">
          <a:xfrm>
            <a:off x="4376738" y="1371600"/>
            <a:ext cx="7286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G.711</a:t>
            </a:r>
          </a:p>
        </p:txBody>
      </p:sp>
      <p:sp>
        <p:nvSpPr>
          <p:cNvPr id="35856" name="TextBox 13"/>
          <p:cNvSpPr txBox="1">
            <a:spLocks noChangeArrowheads="1"/>
          </p:cNvSpPr>
          <p:nvPr/>
        </p:nvSpPr>
        <p:spPr bwMode="auto">
          <a:xfrm>
            <a:off x="6858000" y="3048000"/>
            <a:ext cx="21415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u="sng">
                <a:latin typeface="Calibri" pitchFamily="34" charset="0"/>
              </a:rPr>
              <a:t>At 8k sampling:</a:t>
            </a:r>
          </a:p>
          <a:p>
            <a:pPr algn="ctr"/>
            <a:r>
              <a:rPr lang="en-US" sz="1600">
                <a:latin typeface="Calibri" pitchFamily="34" charset="0"/>
              </a:rPr>
              <a:t> 40 samples =   5 ms</a:t>
            </a:r>
          </a:p>
          <a:p>
            <a:pPr algn="ctr"/>
            <a:r>
              <a:rPr lang="en-US" sz="1600">
                <a:latin typeface="Calibri" pitchFamily="34" charset="0"/>
              </a:rPr>
              <a:t> 80 samples = 10 ms</a:t>
            </a:r>
          </a:p>
          <a:p>
            <a:pPr algn="ctr"/>
            <a:r>
              <a:rPr lang="en-US" sz="1600">
                <a:latin typeface="Calibri" pitchFamily="34" charset="0"/>
              </a:rPr>
              <a:t>160 samples = 20 ms</a:t>
            </a:r>
          </a:p>
          <a:p>
            <a:pPr algn="ctr"/>
            <a:r>
              <a:rPr lang="en-US" sz="1600">
                <a:latin typeface="Calibri" pitchFamily="34" charset="0"/>
              </a:rPr>
              <a:t>240 samples = 30 ms</a:t>
            </a:r>
          </a:p>
          <a:p>
            <a:pPr algn="ctr"/>
            <a:r>
              <a:rPr lang="en-US" sz="1600">
                <a:latin typeface="Calibri" pitchFamily="34" charset="0"/>
              </a:rPr>
              <a:t>320 samples = 40 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sz="3200" smtClean="0"/>
              <a:t>Complex G.711.0 Encoding Example:</a:t>
            </a: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>20ms/160 bytes of G.711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5925" y="1466850"/>
            <a:ext cx="3894138" cy="6461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solidFill>
                  <a:schemeClr val="tx1"/>
                </a:solidFill>
              </a:rPr>
              <a:t>G.711</a:t>
            </a:r>
            <a:r>
              <a:rPr lang="en-US" dirty="0">
                <a:solidFill>
                  <a:schemeClr val="tx1"/>
                </a:solidFill>
              </a:rPr>
              <a:t> Input Frame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of 160 bytes</a:t>
            </a:r>
          </a:p>
        </p:txBody>
      </p:sp>
      <p:cxnSp>
        <p:nvCxnSpPr>
          <p:cNvPr id="37891" name="Straight Arrow Connector 13"/>
          <p:cNvCxnSpPr>
            <a:cxnSpLocks noChangeShapeType="1"/>
          </p:cNvCxnSpPr>
          <p:nvPr/>
        </p:nvCxnSpPr>
        <p:spPr bwMode="auto">
          <a:xfrm flipV="1">
            <a:off x="7621588" y="3675063"/>
            <a:ext cx="1296987" cy="158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7892" name="TextBox 14"/>
          <p:cNvSpPr txBox="1">
            <a:spLocks noChangeArrowheads="1"/>
          </p:cNvSpPr>
          <p:nvPr/>
        </p:nvSpPr>
        <p:spPr bwMode="auto">
          <a:xfrm>
            <a:off x="427038" y="5351463"/>
            <a:ext cx="8210550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A smart encoder may choose ANY combination of sub input frame sizes</a:t>
            </a:r>
            <a:br>
              <a:rPr lang="en-US">
                <a:latin typeface="Calibri" pitchFamily="34" charset="0"/>
              </a:rPr>
            </a:br>
            <a:r>
              <a:rPr lang="en-US">
                <a:latin typeface="Calibri" pitchFamily="34" charset="0"/>
              </a:rPr>
              <a:t>to determine which compresses best (usually the largest does)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As a result, ANY integer number of 5 ms of G.711 can be encoded and</a:t>
            </a:r>
            <a:br>
              <a:rPr lang="en-US">
                <a:latin typeface="Calibri" pitchFamily="34" charset="0"/>
              </a:rPr>
            </a:br>
            <a:r>
              <a:rPr lang="en-US">
                <a:latin typeface="Calibri" pitchFamily="34" charset="0"/>
              </a:rPr>
              <a:t>placed in a RTP payload</a:t>
            </a:r>
          </a:p>
        </p:txBody>
      </p:sp>
      <p:cxnSp>
        <p:nvCxnSpPr>
          <p:cNvPr id="37893" name="Straight Connector 14"/>
          <p:cNvCxnSpPr>
            <a:cxnSpLocks noChangeShapeType="1"/>
          </p:cNvCxnSpPr>
          <p:nvPr/>
        </p:nvCxnSpPr>
        <p:spPr bwMode="auto">
          <a:xfrm rot="5400000">
            <a:off x="200025" y="2665413"/>
            <a:ext cx="430213" cy="15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7894" name="Straight Connector 15"/>
          <p:cNvCxnSpPr>
            <a:cxnSpLocks noChangeShapeType="1"/>
          </p:cNvCxnSpPr>
          <p:nvPr/>
        </p:nvCxnSpPr>
        <p:spPr bwMode="auto">
          <a:xfrm rot="5400000">
            <a:off x="4081463" y="2663825"/>
            <a:ext cx="430212" cy="1588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7895" name="Straight Connector 16"/>
          <p:cNvCxnSpPr>
            <a:cxnSpLocks noChangeShapeType="1"/>
          </p:cNvCxnSpPr>
          <p:nvPr/>
        </p:nvCxnSpPr>
        <p:spPr bwMode="auto">
          <a:xfrm>
            <a:off x="414338" y="2863850"/>
            <a:ext cx="3883025" cy="1588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7896" name="TextBox 25"/>
          <p:cNvSpPr txBox="1">
            <a:spLocks noChangeArrowheads="1"/>
          </p:cNvSpPr>
          <p:nvPr/>
        </p:nvSpPr>
        <p:spPr bwMode="auto">
          <a:xfrm>
            <a:off x="1009650" y="2281238"/>
            <a:ext cx="2840038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One, 20 ms G.711.0 input frame</a:t>
            </a:r>
          </a:p>
        </p:txBody>
      </p:sp>
      <p:sp>
        <p:nvSpPr>
          <p:cNvPr id="21" name="TextBox 20"/>
          <p:cNvSpPr txBox="1"/>
          <p:nvPr/>
        </p:nvSpPr>
        <p:spPr bwMode="auto">
          <a:xfrm>
            <a:off x="4916488" y="2389188"/>
            <a:ext cx="2268537" cy="5238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solidFill>
                  <a:schemeClr val="tx1"/>
                </a:solidFill>
              </a:rPr>
              <a:t>G.711.0</a:t>
            </a:r>
            <a:r>
              <a:rPr lang="en-US" sz="1400" dirty="0">
                <a:solidFill>
                  <a:schemeClr val="tx1"/>
                </a:solidFill>
              </a:rPr>
              <a:t/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Frame </a:t>
            </a:r>
            <a:r>
              <a:rPr lang="en-US" sz="1400" dirty="0" err="1">
                <a:solidFill>
                  <a:schemeClr val="tx1"/>
                </a:solidFill>
              </a:rPr>
              <a:t>A1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37898" name="Straight Arrow Connector 33"/>
          <p:cNvCxnSpPr>
            <a:cxnSpLocks noChangeShapeType="1"/>
          </p:cNvCxnSpPr>
          <p:nvPr/>
        </p:nvCxnSpPr>
        <p:spPr bwMode="auto">
          <a:xfrm>
            <a:off x="4321175" y="2643188"/>
            <a:ext cx="595313" cy="158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7899" name="TextBox 69"/>
          <p:cNvSpPr txBox="1">
            <a:spLocks noChangeArrowheads="1"/>
          </p:cNvSpPr>
          <p:nvPr/>
        </p:nvSpPr>
        <p:spPr bwMode="auto">
          <a:xfrm>
            <a:off x="1411288" y="2112963"/>
            <a:ext cx="1890712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Case A - Encode as:</a:t>
            </a:r>
          </a:p>
        </p:txBody>
      </p:sp>
      <p:cxnSp>
        <p:nvCxnSpPr>
          <p:cNvPr id="37900" name="Straight Connector 19"/>
          <p:cNvCxnSpPr>
            <a:cxnSpLocks noChangeShapeType="1"/>
          </p:cNvCxnSpPr>
          <p:nvPr/>
        </p:nvCxnSpPr>
        <p:spPr bwMode="auto">
          <a:xfrm rot="5400000">
            <a:off x="211137" y="3671888"/>
            <a:ext cx="430213" cy="1588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7901" name="Straight Connector 20"/>
          <p:cNvCxnSpPr>
            <a:cxnSpLocks noChangeShapeType="1"/>
          </p:cNvCxnSpPr>
          <p:nvPr/>
        </p:nvCxnSpPr>
        <p:spPr bwMode="auto">
          <a:xfrm rot="5400000">
            <a:off x="4090988" y="3683000"/>
            <a:ext cx="430212" cy="1588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7902" name="Straight Connector 21"/>
          <p:cNvCxnSpPr>
            <a:cxnSpLocks noChangeShapeType="1"/>
          </p:cNvCxnSpPr>
          <p:nvPr/>
        </p:nvCxnSpPr>
        <p:spPr bwMode="auto">
          <a:xfrm>
            <a:off x="425450" y="3883025"/>
            <a:ext cx="3881438" cy="1588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7903" name="TextBox 26"/>
          <p:cNvSpPr txBox="1">
            <a:spLocks noChangeArrowheads="1"/>
          </p:cNvSpPr>
          <p:nvPr/>
        </p:nvSpPr>
        <p:spPr bwMode="auto">
          <a:xfrm>
            <a:off x="1019175" y="3109913"/>
            <a:ext cx="2936875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Two, 10 ms G.711.0 input frames</a:t>
            </a:r>
          </a:p>
        </p:txBody>
      </p:sp>
      <p:cxnSp>
        <p:nvCxnSpPr>
          <p:cNvPr id="37904" name="Straight Connector 28"/>
          <p:cNvCxnSpPr>
            <a:cxnSpLocks noChangeShapeType="1"/>
          </p:cNvCxnSpPr>
          <p:nvPr/>
        </p:nvCxnSpPr>
        <p:spPr bwMode="auto">
          <a:xfrm rot="5400000">
            <a:off x="2082801" y="3644900"/>
            <a:ext cx="430212" cy="15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0" name="TextBox 29"/>
          <p:cNvSpPr txBox="1"/>
          <p:nvPr/>
        </p:nvSpPr>
        <p:spPr bwMode="auto">
          <a:xfrm>
            <a:off x="4949825" y="3419475"/>
            <a:ext cx="1331913" cy="5238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solidFill>
                  <a:schemeClr val="tx1"/>
                </a:solidFill>
              </a:rPr>
              <a:t>G.711.0</a:t>
            </a:r>
            <a:r>
              <a:rPr lang="en-US" sz="1400" dirty="0">
                <a:solidFill>
                  <a:schemeClr val="tx1"/>
                </a:solidFill>
              </a:rPr>
              <a:t/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Frame </a:t>
            </a:r>
            <a:r>
              <a:rPr lang="en-US" sz="1400" dirty="0" err="1">
                <a:solidFill>
                  <a:schemeClr val="tx1"/>
                </a:solidFill>
              </a:rPr>
              <a:t>B1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37906" name="Straight Arrow Connector 45"/>
          <p:cNvCxnSpPr>
            <a:cxnSpLocks noChangeShapeType="1"/>
          </p:cNvCxnSpPr>
          <p:nvPr/>
        </p:nvCxnSpPr>
        <p:spPr bwMode="auto">
          <a:xfrm>
            <a:off x="4330700" y="3675063"/>
            <a:ext cx="595313" cy="158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2" name="TextBox 31"/>
          <p:cNvSpPr txBox="1"/>
          <p:nvPr/>
        </p:nvSpPr>
        <p:spPr bwMode="auto">
          <a:xfrm>
            <a:off x="6289675" y="3419475"/>
            <a:ext cx="1331913" cy="5238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solidFill>
                  <a:schemeClr val="tx1"/>
                </a:solidFill>
              </a:rPr>
              <a:t>G.711.0</a:t>
            </a:r>
            <a:r>
              <a:rPr lang="en-US" sz="1400" dirty="0">
                <a:solidFill>
                  <a:schemeClr val="tx1"/>
                </a:solidFill>
              </a:rPr>
              <a:t/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Frame </a:t>
            </a:r>
            <a:r>
              <a:rPr lang="en-US" sz="1400" dirty="0" err="1">
                <a:solidFill>
                  <a:schemeClr val="tx1"/>
                </a:solidFill>
              </a:rPr>
              <a:t>B2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7908" name="TextBox 70"/>
          <p:cNvSpPr txBox="1">
            <a:spLocks noChangeArrowheads="1"/>
          </p:cNvSpPr>
          <p:nvPr/>
        </p:nvSpPr>
        <p:spPr bwMode="auto">
          <a:xfrm>
            <a:off x="1409700" y="2930525"/>
            <a:ext cx="19050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Case B - Encode as:</a:t>
            </a:r>
          </a:p>
        </p:txBody>
      </p:sp>
      <p:cxnSp>
        <p:nvCxnSpPr>
          <p:cNvPr id="37909" name="Straight Connector 22"/>
          <p:cNvCxnSpPr>
            <a:cxnSpLocks noChangeShapeType="1"/>
          </p:cNvCxnSpPr>
          <p:nvPr/>
        </p:nvCxnSpPr>
        <p:spPr bwMode="auto">
          <a:xfrm rot="5400000">
            <a:off x="207963" y="4857750"/>
            <a:ext cx="430212" cy="1588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7910" name="Straight Connector 23"/>
          <p:cNvCxnSpPr>
            <a:cxnSpLocks noChangeShapeType="1"/>
          </p:cNvCxnSpPr>
          <p:nvPr/>
        </p:nvCxnSpPr>
        <p:spPr bwMode="auto">
          <a:xfrm rot="5400000">
            <a:off x="4089400" y="4856163"/>
            <a:ext cx="430213" cy="15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7911" name="Straight Connector 24"/>
          <p:cNvCxnSpPr>
            <a:cxnSpLocks noChangeShapeType="1"/>
          </p:cNvCxnSpPr>
          <p:nvPr/>
        </p:nvCxnSpPr>
        <p:spPr bwMode="auto">
          <a:xfrm>
            <a:off x="423863" y="5056188"/>
            <a:ext cx="3881437" cy="15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7912" name="TextBox 27"/>
          <p:cNvSpPr txBox="1">
            <a:spLocks noChangeArrowheads="1"/>
          </p:cNvSpPr>
          <p:nvPr/>
        </p:nvSpPr>
        <p:spPr bwMode="auto">
          <a:xfrm>
            <a:off x="249238" y="4248150"/>
            <a:ext cx="4243387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One 5 ms, One 10 ms and One 5 ms input frame</a:t>
            </a:r>
          </a:p>
        </p:txBody>
      </p:sp>
      <p:cxnSp>
        <p:nvCxnSpPr>
          <p:cNvPr id="37913" name="Straight Connector 29"/>
          <p:cNvCxnSpPr>
            <a:cxnSpLocks noChangeShapeType="1"/>
          </p:cNvCxnSpPr>
          <p:nvPr/>
        </p:nvCxnSpPr>
        <p:spPr bwMode="auto">
          <a:xfrm rot="5400000">
            <a:off x="1143000" y="4818063"/>
            <a:ext cx="430213" cy="15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7914" name="Straight Connector 30"/>
          <p:cNvCxnSpPr>
            <a:cxnSpLocks noChangeShapeType="1"/>
          </p:cNvCxnSpPr>
          <p:nvPr/>
        </p:nvCxnSpPr>
        <p:spPr bwMode="auto">
          <a:xfrm rot="5400000">
            <a:off x="3124200" y="4827588"/>
            <a:ext cx="430213" cy="15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41" name="TextBox 40"/>
          <p:cNvSpPr txBox="1"/>
          <p:nvPr/>
        </p:nvSpPr>
        <p:spPr bwMode="auto">
          <a:xfrm>
            <a:off x="4911725" y="4587875"/>
            <a:ext cx="1049338" cy="5238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solidFill>
                  <a:schemeClr val="tx1"/>
                </a:solidFill>
              </a:rPr>
              <a:t>G.711.0</a:t>
            </a:r>
            <a:r>
              <a:rPr lang="en-US" sz="1400" dirty="0">
                <a:solidFill>
                  <a:schemeClr val="tx1"/>
                </a:solidFill>
              </a:rPr>
              <a:t/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Frame </a:t>
            </a:r>
            <a:r>
              <a:rPr lang="en-US" sz="1400" dirty="0" err="1">
                <a:solidFill>
                  <a:schemeClr val="tx1"/>
                </a:solidFill>
              </a:rPr>
              <a:t>C1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37916" name="Straight Arrow Connector 48"/>
          <p:cNvCxnSpPr>
            <a:cxnSpLocks noChangeShapeType="1"/>
          </p:cNvCxnSpPr>
          <p:nvPr/>
        </p:nvCxnSpPr>
        <p:spPr bwMode="auto">
          <a:xfrm>
            <a:off x="4316413" y="4835525"/>
            <a:ext cx="595312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3" name="TextBox 42"/>
          <p:cNvSpPr txBox="1"/>
          <p:nvPr/>
        </p:nvSpPr>
        <p:spPr bwMode="auto">
          <a:xfrm>
            <a:off x="5954713" y="4587875"/>
            <a:ext cx="1230312" cy="5238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solidFill>
                  <a:schemeClr val="tx1"/>
                </a:solidFill>
              </a:rPr>
              <a:t>G.711.0</a:t>
            </a:r>
            <a:r>
              <a:rPr lang="en-US" sz="1400" dirty="0">
                <a:solidFill>
                  <a:schemeClr val="tx1"/>
                </a:solidFill>
              </a:rPr>
              <a:t/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Frame </a:t>
            </a:r>
            <a:r>
              <a:rPr lang="en-US" sz="1400" dirty="0" err="1">
                <a:solidFill>
                  <a:schemeClr val="tx1"/>
                </a:solidFill>
              </a:rPr>
              <a:t>C2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 bwMode="auto">
          <a:xfrm>
            <a:off x="7188200" y="4587875"/>
            <a:ext cx="1219200" cy="5238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solidFill>
                  <a:schemeClr val="tx1"/>
                </a:solidFill>
              </a:rPr>
              <a:t>G.711.0</a:t>
            </a:r>
            <a:r>
              <a:rPr lang="en-US" sz="1400" dirty="0">
                <a:solidFill>
                  <a:schemeClr val="tx1"/>
                </a:solidFill>
              </a:rPr>
              <a:t/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Frame </a:t>
            </a:r>
            <a:r>
              <a:rPr lang="en-US" sz="1400" dirty="0" err="1">
                <a:solidFill>
                  <a:schemeClr val="tx1"/>
                </a:solidFill>
              </a:rPr>
              <a:t>C3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7919" name="TextBox 71"/>
          <p:cNvSpPr txBox="1">
            <a:spLocks noChangeArrowheads="1"/>
          </p:cNvSpPr>
          <p:nvPr/>
        </p:nvSpPr>
        <p:spPr bwMode="auto">
          <a:xfrm>
            <a:off x="1406525" y="4021138"/>
            <a:ext cx="19050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Case C - Encode as:</a:t>
            </a:r>
          </a:p>
        </p:txBody>
      </p:sp>
      <p:grpSp>
        <p:nvGrpSpPr>
          <p:cNvPr id="37920" name="Group 83"/>
          <p:cNvGrpSpPr>
            <a:grpSpLocks/>
          </p:cNvGrpSpPr>
          <p:nvPr/>
        </p:nvGrpSpPr>
        <p:grpSpPr bwMode="auto">
          <a:xfrm>
            <a:off x="4591050" y="1309688"/>
            <a:ext cx="4327525" cy="3527425"/>
            <a:chOff x="4590430" y="1327464"/>
            <a:chExt cx="4327941" cy="3527726"/>
          </a:xfrm>
        </p:grpSpPr>
        <p:sp>
          <p:nvSpPr>
            <p:cNvPr id="37926" name="TextBox 42"/>
            <p:cNvSpPr txBox="1">
              <a:spLocks noChangeArrowheads="1"/>
            </p:cNvSpPr>
            <p:nvPr/>
          </p:nvSpPr>
          <p:spPr bwMode="auto">
            <a:xfrm>
              <a:off x="4829905" y="1327464"/>
              <a:ext cx="3837781" cy="313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All decode to same G.711 input frame</a:t>
              </a:r>
            </a:p>
          </p:txBody>
        </p:sp>
        <p:cxnSp>
          <p:nvCxnSpPr>
            <p:cNvPr id="37927" name="Straight Arrow Connector 63"/>
            <p:cNvCxnSpPr>
              <a:cxnSpLocks noChangeShapeType="1"/>
            </p:cNvCxnSpPr>
            <p:nvPr/>
          </p:nvCxnSpPr>
          <p:spPr bwMode="auto">
            <a:xfrm>
              <a:off x="8361218" y="4853597"/>
              <a:ext cx="557151" cy="1591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7928" name="Straight Connector 65"/>
            <p:cNvCxnSpPr>
              <a:cxnSpLocks noChangeShapeType="1"/>
            </p:cNvCxnSpPr>
            <p:nvPr/>
          </p:nvCxnSpPr>
          <p:spPr bwMode="auto">
            <a:xfrm rot="5400000">
              <a:off x="7317411" y="3254230"/>
              <a:ext cx="3201918" cy="2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37929" name="TextBox 73"/>
            <p:cNvSpPr txBox="1">
              <a:spLocks noChangeArrowheads="1"/>
            </p:cNvSpPr>
            <p:nvPr/>
          </p:nvSpPr>
          <p:spPr bwMode="auto">
            <a:xfrm>
              <a:off x="4590430" y="1646114"/>
              <a:ext cx="4315477" cy="313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using method defined in G.711.0 standard.</a:t>
              </a:r>
            </a:p>
          </p:txBody>
        </p:sp>
      </p:grpSp>
      <p:grpSp>
        <p:nvGrpSpPr>
          <p:cNvPr id="37921" name="Group 79"/>
          <p:cNvGrpSpPr>
            <a:grpSpLocks/>
          </p:cNvGrpSpPr>
          <p:nvPr/>
        </p:nvGrpSpPr>
        <p:grpSpPr bwMode="auto">
          <a:xfrm>
            <a:off x="4310063" y="1635125"/>
            <a:ext cx="4608512" cy="1009650"/>
            <a:chOff x="4310751" y="1653272"/>
            <a:chExt cx="4607618" cy="1008988"/>
          </a:xfrm>
        </p:grpSpPr>
        <p:cxnSp>
          <p:nvCxnSpPr>
            <p:cNvPr id="37923" name="Straight Arrow Connector 40"/>
            <p:cNvCxnSpPr>
              <a:cxnSpLocks noChangeShapeType="1"/>
            </p:cNvCxnSpPr>
            <p:nvPr/>
          </p:nvCxnSpPr>
          <p:spPr bwMode="auto">
            <a:xfrm>
              <a:off x="4310751" y="1653272"/>
              <a:ext cx="4607618" cy="1588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 type="arrow" w="med" len="med"/>
              <a:tailEnd/>
            </a:ln>
          </p:spPr>
        </p:cxnSp>
        <p:cxnSp>
          <p:nvCxnSpPr>
            <p:cNvPr id="37924" name="Straight Arrow Connector 58"/>
            <p:cNvCxnSpPr>
              <a:cxnSpLocks noChangeShapeType="1"/>
            </p:cNvCxnSpPr>
            <p:nvPr/>
          </p:nvCxnSpPr>
          <p:spPr bwMode="auto">
            <a:xfrm>
              <a:off x="7188484" y="2659084"/>
              <a:ext cx="1729885" cy="3176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7925" name="Straight Connector 74"/>
            <p:cNvCxnSpPr>
              <a:cxnSpLocks noChangeShapeType="1"/>
            </p:cNvCxnSpPr>
            <p:nvPr/>
          </p:nvCxnSpPr>
          <p:spPr bwMode="auto">
            <a:xfrm rot="5400000">
              <a:off x="8412694" y="2154590"/>
              <a:ext cx="1004224" cy="1588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</p:cxnSp>
      </p:grpSp>
      <p:cxnSp>
        <p:nvCxnSpPr>
          <p:cNvPr id="37922" name="Straight Connector 54"/>
          <p:cNvCxnSpPr>
            <a:cxnSpLocks noChangeShapeType="1"/>
          </p:cNvCxnSpPr>
          <p:nvPr/>
        </p:nvCxnSpPr>
        <p:spPr bwMode="auto">
          <a:xfrm rot="5400000">
            <a:off x="7903369" y="2663031"/>
            <a:ext cx="2025650" cy="1588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7" descr="coder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539750"/>
            <a:ext cx="7491413" cy="253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2800" smtClean="0"/>
              <a:t>G711.0 Internal Design &amp; Compression Results</a:t>
            </a:r>
          </a:p>
        </p:txBody>
      </p:sp>
      <p:pic>
        <p:nvPicPr>
          <p:cNvPr id="39939" name="Picture 186" descr="Results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11375" y="3148013"/>
            <a:ext cx="5203825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TextBox 9"/>
          <p:cNvSpPr txBox="1">
            <a:spLocks noChangeArrowheads="1"/>
          </p:cNvSpPr>
          <p:nvPr/>
        </p:nvSpPr>
        <p:spPr bwMode="auto">
          <a:xfrm>
            <a:off x="914400" y="5738813"/>
            <a:ext cx="752157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latin typeface="Calibri" pitchFamily="34" charset="0"/>
              </a:rPr>
              <a:t>Note: Conservative because averaged over all G.711.0 frame lengths (of 5ms, 10ms, 20ms and 30ms).</a:t>
            </a:r>
            <a:br>
              <a:rPr lang="en-US" sz="1200">
                <a:latin typeface="Calibri" pitchFamily="34" charset="0"/>
              </a:rPr>
            </a:br>
            <a:r>
              <a:rPr lang="en-US" sz="1200">
                <a:latin typeface="Calibri" pitchFamily="34" charset="0"/>
              </a:rPr>
              <a:t>Results for 20ms are better by about 2%. A-law compresses better due to coarser quantization at low levels.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39941" name="Rectangle 10"/>
          <p:cNvSpPr>
            <a:spLocks noChangeArrowheads="1"/>
          </p:cNvSpPr>
          <p:nvPr/>
        </p:nvSpPr>
        <p:spPr bwMode="auto">
          <a:xfrm>
            <a:off x="5160963" y="3852863"/>
            <a:ext cx="2082800" cy="230187"/>
          </a:xfrm>
          <a:prstGeom prst="rect">
            <a:avLst/>
          </a:prstGeom>
          <a:noFill/>
          <a:ln w="57150" algn="ctr">
            <a:solidFill>
              <a:schemeClr val="tx2"/>
            </a:solidFill>
            <a:round/>
            <a:headEnd/>
            <a:tailEnd/>
          </a:ln>
        </p:spPr>
        <p:txBody>
          <a:bodyPr wrap="none" lIns="82124" tIns="41061" rIns="82124" bIns="41061" anchor="ctr">
            <a:spAutoFit/>
          </a:bodyPr>
          <a:lstStyle/>
          <a:p>
            <a:pPr defTabSz="814388"/>
            <a:endParaRPr lang="en-GB">
              <a:latin typeface="Calibri" pitchFamily="34" charset="0"/>
            </a:endParaRPr>
          </a:p>
        </p:txBody>
      </p:sp>
      <p:sp>
        <p:nvSpPr>
          <p:cNvPr id="39942" name="Rectangle 11"/>
          <p:cNvSpPr>
            <a:spLocks noChangeArrowheads="1"/>
          </p:cNvSpPr>
          <p:nvPr/>
        </p:nvSpPr>
        <p:spPr bwMode="auto">
          <a:xfrm>
            <a:off x="5160963" y="4799013"/>
            <a:ext cx="2084387" cy="231775"/>
          </a:xfrm>
          <a:prstGeom prst="rect">
            <a:avLst/>
          </a:prstGeom>
          <a:noFill/>
          <a:ln w="57150" algn="ctr">
            <a:solidFill>
              <a:schemeClr val="tx2"/>
            </a:solidFill>
            <a:round/>
            <a:headEnd/>
            <a:tailEnd/>
          </a:ln>
        </p:spPr>
        <p:txBody>
          <a:bodyPr wrap="none" lIns="82124" tIns="41061" rIns="82124" bIns="41061" anchor="ctr">
            <a:spAutoFit/>
          </a:bodyPr>
          <a:lstStyle/>
          <a:p>
            <a:pPr defTabSz="814388"/>
            <a:endParaRPr lang="en-GB">
              <a:latin typeface="Calibri" pitchFamily="34" charset="0"/>
            </a:endParaRPr>
          </a:p>
        </p:txBody>
      </p:sp>
      <p:sp>
        <p:nvSpPr>
          <p:cNvPr id="39943" name="Rectangle 12"/>
          <p:cNvSpPr>
            <a:spLocks noChangeArrowheads="1"/>
          </p:cNvSpPr>
          <p:nvPr/>
        </p:nvSpPr>
        <p:spPr bwMode="auto">
          <a:xfrm>
            <a:off x="5170488" y="5508625"/>
            <a:ext cx="2084387" cy="230188"/>
          </a:xfrm>
          <a:prstGeom prst="rect">
            <a:avLst/>
          </a:prstGeom>
          <a:noFill/>
          <a:ln w="57150" algn="ctr">
            <a:solidFill>
              <a:schemeClr val="tx2"/>
            </a:solidFill>
            <a:round/>
            <a:headEnd/>
            <a:tailEnd/>
          </a:ln>
        </p:spPr>
        <p:txBody>
          <a:bodyPr wrap="none" lIns="82124" tIns="41061" rIns="82124" bIns="41061" anchor="ctr">
            <a:spAutoFit/>
          </a:bodyPr>
          <a:lstStyle/>
          <a:p>
            <a:pPr defTabSz="814388"/>
            <a:endParaRPr lang="en-GB">
              <a:latin typeface="Calibri" pitchFamily="34" charset="0"/>
            </a:endParaRPr>
          </a:p>
        </p:txBody>
      </p:sp>
      <p:sp>
        <p:nvSpPr>
          <p:cNvPr id="9" name="TextBox 19"/>
          <p:cNvSpPr txBox="1">
            <a:spLocks noChangeArrowheads="1"/>
          </p:cNvSpPr>
          <p:nvPr/>
        </p:nvSpPr>
        <p:spPr bwMode="auto">
          <a:xfrm>
            <a:off x="711200" y="6248400"/>
            <a:ext cx="7899400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latin typeface="+mn-lt"/>
              </a:rPr>
              <a:t>N. Harada, Y. Yamamoto, T. Moriya, Y. Hiwasaki, M. A. Ramalho, L. Netsch, Y. Stachurski, Miao Lei, H. Taddei, and Q. </a:t>
            </a:r>
            <a:r>
              <a:rPr lang="en-US" sz="1050" dirty="0" err="1">
                <a:latin typeface="+mn-lt"/>
              </a:rPr>
              <a:t>Fengyan</a:t>
            </a:r>
            <a:r>
              <a:rPr lang="en-US" sz="1050" dirty="0">
                <a:latin typeface="+mn-lt"/>
              </a:rPr>
              <a:t>,</a:t>
            </a:r>
            <a:br>
              <a:rPr lang="en-US" sz="1050" dirty="0">
                <a:latin typeface="+mn-lt"/>
              </a:rPr>
            </a:br>
            <a:r>
              <a:rPr lang="en-US" sz="1050" dirty="0">
                <a:latin typeface="+mn-lt"/>
              </a:rPr>
              <a:t>“Emerging  </a:t>
            </a:r>
            <a:r>
              <a:rPr lang="en-US" sz="1050" dirty="0" err="1">
                <a:latin typeface="+mn-lt"/>
              </a:rPr>
              <a:t>ITU</a:t>
            </a:r>
            <a:r>
              <a:rPr lang="en-US" sz="1050" dirty="0">
                <a:latin typeface="+mn-lt"/>
              </a:rPr>
              <a:t>-T Standard </a:t>
            </a:r>
            <a:r>
              <a:rPr lang="en-US" sz="1050" dirty="0" err="1">
                <a:latin typeface="+mn-lt"/>
              </a:rPr>
              <a:t>G.711.0</a:t>
            </a:r>
            <a:r>
              <a:rPr lang="en-US" sz="1050" dirty="0">
                <a:latin typeface="+mn-lt"/>
              </a:rPr>
              <a:t> - Lossless Compression of </a:t>
            </a:r>
            <a:r>
              <a:rPr lang="en-US" sz="1050" dirty="0" err="1">
                <a:latin typeface="+mn-lt"/>
              </a:rPr>
              <a:t>G.711</a:t>
            </a:r>
            <a:r>
              <a:rPr lang="en-US" sz="1050" dirty="0">
                <a:latin typeface="+mn-lt"/>
              </a:rPr>
              <a:t> Pulse Code Modulation”</a:t>
            </a:r>
            <a:br>
              <a:rPr lang="en-US" sz="1050" dirty="0">
                <a:latin typeface="+mn-lt"/>
              </a:rPr>
            </a:br>
            <a:r>
              <a:rPr lang="en-US" sz="1050" dirty="0">
                <a:latin typeface="+mn-lt"/>
              </a:rPr>
              <a:t>International Conference on Acoustics Speech and Signal Processing (</a:t>
            </a:r>
            <a:r>
              <a:rPr lang="en-US" sz="1050" dirty="0" err="1">
                <a:latin typeface="+mn-lt"/>
              </a:rPr>
              <a:t>ICASSP</a:t>
            </a:r>
            <a:r>
              <a:rPr lang="en-US" sz="1050" dirty="0">
                <a:latin typeface="+mn-lt"/>
              </a:rPr>
              <a:t>), March 2010, ISBN 978-1-4244-4244-4295-9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Payload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Formed since IETF 79</a:t>
            </a:r>
          </a:p>
          <a:p>
            <a:r>
              <a:rPr lang="en-US" sz="2800" smtClean="0"/>
              <a:t>Tasked with the specification and maintenance of payload formats for use with RTP.</a:t>
            </a:r>
          </a:p>
          <a:p>
            <a:r>
              <a:rPr lang="en-US" sz="2800" smtClean="0"/>
              <a:t>Please join the payload mailing list at </a:t>
            </a:r>
            <a:r>
              <a:rPr lang="en-US" sz="2800" smtClean="0">
                <a:hlinkClick r:id="rId2"/>
              </a:rPr>
              <a:t>https://www.ietf.org/mailman/listinfo/payload</a:t>
            </a:r>
            <a:r>
              <a:rPr lang="en-US" sz="2800" smtClean="0"/>
              <a:t> </a:t>
            </a:r>
          </a:p>
          <a:p>
            <a:pPr lvl="1"/>
            <a:r>
              <a:rPr lang="en-US" sz="2400" smtClean="0"/>
              <a:t>to be able to send and receive emails to the list, we see people trying to post who did not join.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Milestones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smtClean="0"/>
              <a:t>Jan 2011 Submit RTP Payload Format for MIDI for Proposed Standard  - Done</a:t>
            </a:r>
          </a:p>
          <a:p>
            <a:r>
              <a:rPr lang="en-US" sz="1600" smtClean="0"/>
              <a:t>Feb 2011 Submit How to Write an RTP Payload Format for Informational </a:t>
            </a:r>
          </a:p>
          <a:p>
            <a:r>
              <a:rPr lang="en-US" sz="1600" smtClean="0"/>
              <a:t>Feb 2011 Submit RTP Payload Format for MPEG-4 Audio/Visual Streams for Proposed Standard </a:t>
            </a:r>
          </a:p>
          <a:p>
            <a:r>
              <a:rPr lang="en-US" sz="1600" smtClean="0"/>
              <a:t>Mar 2011 Submit RTP Payload Format for EVBR/G.718 for Proposed Standard </a:t>
            </a:r>
          </a:p>
          <a:p>
            <a:r>
              <a:rPr lang="en-US" sz="1600" smtClean="0"/>
              <a:t>Mar 2011 Submit RTP Payload Format for Enhanced Variable Rate Narrowband-Wideband Codec (EVRC-NW) for Proposed Standard </a:t>
            </a:r>
          </a:p>
          <a:p>
            <a:r>
              <a:rPr lang="en-US" sz="1600" smtClean="0"/>
              <a:t>Mar 2011 Submit RTP Payload Format for Bluetooth's SBC audio codec for Proposed Standard </a:t>
            </a:r>
          </a:p>
          <a:p>
            <a:r>
              <a:rPr lang="en-US" sz="1600" smtClean="0"/>
              <a:t>Apr 2011 Submit RTP Payload Format for MPEG2-TS preamble for Proposed Standard </a:t>
            </a:r>
          </a:p>
          <a:p>
            <a:r>
              <a:rPr lang="en-US" sz="1600" smtClean="0"/>
              <a:t>Apr 2011 Submit RTP Payload Format for DV (IEC 61834) Video for Proposed Standard </a:t>
            </a:r>
          </a:p>
          <a:p>
            <a:r>
              <a:rPr lang="en-US" sz="1600" smtClean="0"/>
              <a:t>Apr 2011 Submit RTP Payload Format for the iSAC codec for Proposed Standard </a:t>
            </a:r>
          </a:p>
          <a:p>
            <a:r>
              <a:rPr lang="en-US" sz="1600" smtClean="0"/>
              <a:t>Apr 2011 Submit RTP profile for the carriage of SMPTE 336M data for Proposed Standard </a:t>
            </a:r>
          </a:p>
          <a:p>
            <a:r>
              <a:rPr lang="en-US" sz="1600" smtClean="0"/>
              <a:t>Jun 2011 Submit RTP Payload Format for MVC Video for Proposed Standard </a:t>
            </a:r>
          </a:p>
          <a:p>
            <a:r>
              <a:rPr lang="en-US" sz="1600" smtClean="0"/>
              <a:t>Aug 2011 Submit RTP Payload Format for VP8 Video for Proposed Standard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Status of WG drafts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 smtClean="0"/>
              <a:t>RFC published since IETF80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1600" dirty="0" smtClean="0"/>
              <a:t>RFC 6295 draft-ietf-payload-rfc4695-bis (MIDI)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 smtClean="0"/>
              <a:t>RTP Payloads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1600" dirty="0" smtClean="0"/>
              <a:t>draft-ietf-payload-rfc3016bis-01 (MPEG4) – In IESG review – waiting for revised draft. 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1600" dirty="0" smtClean="0"/>
              <a:t>draft-ietf-avt-rtp-evrc-nw-03 – WGLC after IETF81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1600" dirty="0" smtClean="0"/>
              <a:t>draft-ietf-payload-rtp-klv-01 – was in WGLC did not get enough review - need reviewers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1600" dirty="0" smtClean="0"/>
              <a:t>draft-ietf-payload-rtp-mvc-00 -  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1600" dirty="0" smtClean="0"/>
              <a:t>draft-ietf-payload-rtp-sbc-00 - need reviewers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1600" dirty="0" smtClean="0"/>
              <a:t>draft-ietf-avt-payload-g718-00 – ready for WGLC?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1600" dirty="0" smtClean="0"/>
              <a:t>draft-ietf-payload-rfc3189bis-01 (DV video) – will go to publication.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sz="1600" dirty="0" smtClean="0"/>
              <a:t>draft-ietf-payload-vp8-01  - need reviews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/>
              <a:t>We need people to review documents!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Other documents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mtClean="0"/>
              <a:t>draft-spittka-payload-rtp-opus-00  - had comments in the mailing list. Need a new revision before adopting as WG document.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XRBLOCK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Formed since IETF 79</a:t>
            </a:r>
          </a:p>
          <a:p>
            <a:r>
              <a:rPr lang="en-US" smtClean="0"/>
              <a:t>Handle RTCP Extended Report (XR) Blocks</a:t>
            </a:r>
          </a:p>
          <a:p>
            <a:r>
              <a:rPr lang="en-US" smtClean="0"/>
              <a:t>6 current individual drafts – most of them addressing video quality.</a:t>
            </a:r>
          </a:p>
          <a:p>
            <a:r>
              <a:rPr lang="en-US" smtClean="0"/>
              <a:t>10 avt drafts (now expired) were basis for milestones – mostly audio related.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Status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Revive expired drafts based on monitoring architecture.</a:t>
            </a:r>
          </a:p>
          <a:p>
            <a:r>
              <a:rPr lang="en-US" smtClean="0"/>
              <a:t>Need to create milestones for the video quality Xrblocks.</a:t>
            </a:r>
          </a:p>
          <a:p>
            <a:endParaRPr lang="en-US" smtClean="0"/>
          </a:p>
          <a:p>
            <a:pPr>
              <a:buFontTx/>
              <a:buNone/>
            </a:pPr>
            <a:r>
              <a:rPr lang="en-US" smtClean="0"/>
              <a:t>We need people to review and edit documents!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838200"/>
            <a:ext cx="8305800" cy="2133600"/>
          </a:xfrm>
        </p:spPr>
        <p:txBody>
          <a:bodyPr/>
          <a:lstStyle/>
          <a:p>
            <a:r>
              <a:rPr lang="en-US" sz="3200" smtClean="0"/>
              <a:t>draft-ramalho-payload-g7110-00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8000"/>
            <a:ext cx="6400800" cy="3121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sz="2400" smtClean="0"/>
              <a:t>27 July 2011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 sz="2400" smtClean="0"/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sz="2400" smtClean="0"/>
              <a:t>Michael A. Ramalho, Ed.</a:t>
            </a:r>
            <a:br>
              <a:rPr lang="en-US" sz="2400" smtClean="0"/>
            </a:br>
            <a:r>
              <a:rPr lang="en-US" sz="2400" smtClean="0"/>
              <a:t>Paul Jones</a:t>
            </a:r>
            <a:br>
              <a:rPr lang="en-US" sz="2400" smtClean="0"/>
            </a:br>
            <a:r>
              <a:rPr lang="en-US" sz="2400" smtClean="0"/>
              <a:t>Noboru Harada</a:t>
            </a:r>
            <a:br>
              <a:rPr lang="en-US" sz="2400" smtClean="0"/>
            </a:br>
            <a:r>
              <a:rPr lang="en-US" sz="2400" smtClean="0"/>
              <a:t>Muthu Arul Mozhi Perumal</a:t>
            </a:r>
            <a:br>
              <a:rPr lang="en-US" sz="2400" smtClean="0"/>
            </a:br>
            <a:r>
              <a:rPr lang="en-US" sz="2400" smtClean="0"/>
              <a:t>Miao Lei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What this Draft is About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800" smtClean="0"/>
              <a:t>Payload format specification for ITU-T G.711.0</a:t>
            </a:r>
          </a:p>
          <a:p>
            <a:pPr lvl="1">
              <a:spcBef>
                <a:spcPts val="1200"/>
              </a:spcBef>
            </a:pPr>
            <a:r>
              <a:rPr lang="en-US" sz="2400" smtClean="0"/>
              <a:t>Media type registrations, security considerations, etc.</a:t>
            </a:r>
          </a:p>
          <a:p>
            <a:pPr>
              <a:spcBef>
                <a:spcPts val="1200"/>
              </a:spcBef>
            </a:pPr>
            <a:r>
              <a:rPr lang="en-US" sz="2800" smtClean="0"/>
              <a:t>RTP payload and signaling considerations for:</a:t>
            </a:r>
          </a:p>
          <a:p>
            <a:pPr lvl="1">
              <a:spcBef>
                <a:spcPts val="1200"/>
              </a:spcBef>
            </a:pPr>
            <a:r>
              <a:rPr lang="en-US" sz="2400" smtClean="0"/>
              <a:t> “G.711.0 Compression Segments”</a:t>
            </a:r>
          </a:p>
          <a:p>
            <a:pPr lvl="1">
              <a:spcBef>
                <a:spcPts val="1200"/>
              </a:spcBef>
            </a:pPr>
            <a:r>
              <a:rPr lang="en-US" sz="2400" smtClean="0"/>
              <a:t>Potential RTP specification of multiple G.711 channels within one G.711.0 payload.</a:t>
            </a:r>
          </a:p>
          <a:p>
            <a:pPr>
              <a:spcBef>
                <a:spcPts val="1200"/>
              </a:spcBef>
            </a:pPr>
            <a:r>
              <a:rPr lang="en-US" sz="2800" smtClean="0"/>
              <a:t>Storage Mode Formats for G.711.0</a:t>
            </a:r>
          </a:p>
          <a:p>
            <a:pPr lvl="1">
              <a:spcBef>
                <a:spcPts val="1200"/>
              </a:spcBef>
            </a:pPr>
            <a:r>
              <a:rPr lang="en-US" sz="2400" smtClean="0"/>
              <a:t>Two formats proposed</a:t>
            </a:r>
          </a:p>
          <a:p>
            <a:pPr lvl="1">
              <a:spcBef>
                <a:spcPts val="1200"/>
              </a:spcBef>
            </a:pPr>
            <a:r>
              <a:rPr lang="en-US" sz="2400" smtClean="0"/>
              <a:t>Definition of a “G.711 erasure frame”</a:t>
            </a:r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92075" y="6477000"/>
            <a:ext cx="27352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draft-ramalho-payload-g7110-00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1209</Words>
  <Application>Microsoft Office PowerPoint</Application>
  <PresentationFormat>On-screen Show (4:3)</PresentationFormat>
  <Paragraphs>202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Calibri</vt:lpstr>
      <vt:lpstr>Arial</vt:lpstr>
      <vt:lpstr>Courier</vt:lpstr>
      <vt:lpstr>Office Theme</vt:lpstr>
      <vt:lpstr>PAYLOAD</vt:lpstr>
      <vt:lpstr>Payload</vt:lpstr>
      <vt:lpstr>Milestones</vt:lpstr>
      <vt:lpstr>Status of WG drafts</vt:lpstr>
      <vt:lpstr>Other documents</vt:lpstr>
      <vt:lpstr>XRBLOCK</vt:lpstr>
      <vt:lpstr>Status</vt:lpstr>
      <vt:lpstr>draft-ramalho-payload-g7110-00</vt:lpstr>
      <vt:lpstr>What this Draft is About</vt:lpstr>
      <vt:lpstr>Essential G.711.0</vt:lpstr>
      <vt:lpstr>G.711.0 Compression Segment</vt:lpstr>
      <vt:lpstr>Known Open Issues</vt:lpstr>
      <vt:lpstr>Thank You</vt:lpstr>
      <vt:lpstr>Design Requirements in ITU-T G.711.0 “Terms of Reference” </vt:lpstr>
      <vt:lpstr>G.711.0 Basic Operation</vt:lpstr>
      <vt:lpstr>Complex G.711.0 Encoding Example: 20ms/160 bytes of G.711</vt:lpstr>
      <vt:lpstr>G711.0 Internal Design &amp; Compression Results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Payload WG</dc:title>
  <dc:creator>Roni Even</dc:creator>
  <cp:lastModifiedBy>drage-7</cp:lastModifiedBy>
  <cp:revision>19</cp:revision>
  <dcterms:created xsi:type="dcterms:W3CDTF">2011-03-23T17:18:22Z</dcterms:created>
  <dcterms:modified xsi:type="dcterms:W3CDTF">2011-07-26T15:12:40Z</dcterms:modified>
</cp:coreProperties>
</file>