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1" r:id="rId4"/>
    <p:sldId id="262" r:id="rId5"/>
    <p:sldId id="271" r:id="rId6"/>
    <p:sldId id="263" r:id="rId7"/>
    <p:sldId id="266" r:id="rId8"/>
    <p:sldId id="267" r:id="rId9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1pPr>
    <a:lvl2pPr marL="742950" indent="-28575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u Berger" initials="L 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64" autoAdjust="0"/>
  </p:normalViewPr>
  <p:slideViewPr>
    <p:cSldViewPr showGuides="1">
      <p:cViewPr>
        <p:scale>
          <a:sx n="100" d="100"/>
          <a:sy n="100" d="100"/>
        </p:scale>
        <p:origin x="-1866" y="-432"/>
      </p:cViewPr>
      <p:guideLst>
        <p:guide orient="horz" pos="2160"/>
        <p:guide pos="2880"/>
      </p:guideLst>
    </p:cSldViewPr>
  </p:slideViewPr>
  <p:outlineViewPr>
    <p:cViewPr varScale="1">
      <p:scale>
        <a:sx n="50" d="100"/>
        <a:sy n="50" d="100"/>
      </p:scale>
      <p:origin x="0" y="54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</a:lstStyle>
          <a:p>
            <a:pPr>
              <a:defRPr/>
            </a:pPr>
            <a:fld id="{3DFA6DDE-C40E-40C2-A417-96CF9203B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572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fld id="{7D72AEB0-18C2-4632-B744-2BF5133A9A99}" type="slidenum">
              <a:rPr lang="en-US" smtClean="0">
                <a:solidFill>
                  <a:srgbClr val="000000"/>
                </a:solidFill>
              </a:rPr>
              <a:pPr eaLnBrk="1" hangingPunct="1"/>
              <a:t>1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12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fld id="{69C52943-6314-4F82-9C61-F5F8817A3456}" type="slidenum">
              <a:rPr lang="en-US" smtClean="0">
                <a:solidFill>
                  <a:srgbClr val="000000"/>
                </a:solidFill>
              </a:rPr>
              <a:pPr eaLnBrk="1" hangingPunct="1"/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22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fld id="{A1F9815E-1488-486B-A6E6-1E430A7FD428}" type="slidenum">
              <a:rPr lang="en-US" smtClean="0">
                <a:solidFill>
                  <a:srgbClr val="000000"/>
                </a:solidFill>
              </a:rPr>
              <a:pPr eaLnBrk="1" hangingPunct="1"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fld id="{7CFB699D-8187-4610-807B-359C045CF7CC}" type="slidenum">
              <a:rPr lang="en-US" smtClean="0">
                <a:solidFill>
                  <a:srgbClr val="000000"/>
                </a:solidFill>
              </a:rPr>
              <a:pPr eaLnBrk="1" hangingPunct="1"/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fld id="{5A50D8BC-E98A-4D35-B93C-8A3EFD9450BE}" type="slidenum">
              <a:rPr lang="en-US" smtClean="0">
                <a:solidFill>
                  <a:srgbClr val="000000"/>
                </a:solidFill>
              </a:rPr>
              <a:pPr eaLnBrk="1" hangingPunct="1"/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fld id="{6CA2DFE2-1B7A-4804-AB1A-2C8C6735B51D}" type="slidenum">
              <a:rPr lang="en-US" smtClean="0">
                <a:solidFill>
                  <a:srgbClr val="000000"/>
                </a:solidFill>
              </a:rPr>
              <a:pPr eaLnBrk="1" hangingPunct="1"/>
              <a:t>7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fld id="{EB11EA22-5A57-4C5E-922B-BB2ADFEC16B8}" type="slidenum">
              <a:rPr lang="en-US" smtClean="0">
                <a:solidFill>
                  <a:srgbClr val="000000"/>
                </a:solidFill>
              </a:rPr>
              <a:pPr eaLnBrk="1" hangingPunct="1"/>
              <a:t>8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FF3AE-06D4-4839-96D5-52E562254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369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45FCA-1FA1-4A54-A99A-5ADAC8DD72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126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4450"/>
            <a:ext cx="2055813" cy="6478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4450"/>
            <a:ext cx="6019800" cy="6478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12ADA-7B77-46A5-B8F3-8E6953E4B5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323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ClrTx/>
              <a:buFont typeface="Arial" pitchFamily="34" charset="0"/>
              <a:buChar char="•"/>
              <a:defRPr b="0"/>
            </a:lvl1pPr>
            <a:lvl2pPr marL="914400" indent="-457200">
              <a:buClrTx/>
              <a:buFont typeface="Arial" pitchFamily="34" charset="0"/>
              <a:buChar char="•"/>
              <a:defRPr b="0"/>
            </a:lvl2pPr>
            <a:lvl3pPr marL="1257300" indent="-342900">
              <a:buClrTx/>
              <a:buFont typeface="Arial" pitchFamily="34" charset="0"/>
              <a:buChar char="•"/>
              <a:defRPr b="0"/>
            </a:lvl3pPr>
            <a:lvl4pPr marL="1714500" indent="-342900">
              <a:buClrTx/>
              <a:buFont typeface="Arial" pitchFamily="34" charset="0"/>
              <a:buChar char="•"/>
              <a:defRPr b="0"/>
            </a:lvl4pPr>
            <a:lvl5pPr marL="2171700" indent="-342900">
              <a:buClrTx/>
              <a:buFont typeface="Arial" pitchFamily="34" charset="0"/>
              <a:buChar char="•"/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4BBA2-F6FF-43D7-861C-281739B4C3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43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155AB-5521-4884-ADCD-A32D89A68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057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0013"/>
            <a:ext cx="4037013" cy="515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370013"/>
            <a:ext cx="4038600" cy="515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8770E-ACC8-449A-A9D2-854D5326E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22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1183E-86E7-4352-B9B2-E41AECEDF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919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8EB8C-3E6F-4AF0-9AF4-DC38FEEE97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46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742E7-DC67-4A8A-A62B-83C0951BB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482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0CFFD-39F8-4499-9C05-96E2AEB87D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08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E634C-B781-43F3-8606-8BF53C1009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91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4450"/>
            <a:ext cx="8228013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0013"/>
            <a:ext cx="8228013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553200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smtClean="0">
                <a:solidFill>
                  <a:srgbClr val="000000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2627313" y="6553200"/>
            <a:ext cx="3887787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smtClean="0">
                <a:solidFill>
                  <a:srgbClr val="000000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53200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</a:lstStyle>
          <a:p>
            <a:pPr>
              <a:defRPr/>
            </a:pPr>
            <a:fld id="{22B8279D-0D06-40F6-868A-DBE63CAE2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berger@labn.ne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daniel@olddog.co.uk" TargetMode="External"/><Relationship Id="rId4" Type="http://schemas.openxmlformats.org/officeDocument/2006/relationships/hyperlink" Target="mailto:db3546@att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liaison/1051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ccamp@ietf.org" TargetMode="External"/><Relationship Id="rId5" Type="http://schemas.openxmlformats.org/officeDocument/2006/relationships/hyperlink" Target="https://datatracker.ietf.org/liaison/1060/" TargetMode="External"/><Relationship Id="rId4" Type="http://schemas.openxmlformats.org/officeDocument/2006/relationships/hyperlink" Target="https://datatracker.ietf.org/liaison/1055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65532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algn="r" eaLnBrk="1" hangingPunct="1"/>
            <a:fld id="{465E14E3-20FD-4C7E-9AB9-437277CF687D}" type="slidenum">
              <a:rPr lang="en-US" sz="1400">
                <a:solidFill>
                  <a:srgbClr val="000000"/>
                </a:solidFill>
              </a:rPr>
              <a:pPr algn="r" eaLnBrk="1" hangingPunct="1"/>
              <a:t>1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algn="ctr" eaLnBrk="1" hangingPunct="1"/>
            <a:r>
              <a:rPr lang="en-US" sz="4400">
                <a:solidFill>
                  <a:srgbClr val="000000"/>
                </a:solidFill>
              </a:rPr>
              <a:t>CCAMP Working Group</a:t>
            </a:r>
            <a:br>
              <a:rPr lang="en-US" sz="4400">
                <a:solidFill>
                  <a:srgbClr val="000000"/>
                </a:solidFill>
              </a:rPr>
            </a:br>
            <a:r>
              <a:rPr lang="en-US" sz="4400">
                <a:solidFill>
                  <a:srgbClr val="000000"/>
                </a:solidFill>
              </a:rPr>
              <a:t>Status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algn="ctr" eaLnBrk="1" hangingPunct="1">
              <a:spcBef>
                <a:spcPts val="700"/>
              </a:spcBef>
            </a:pPr>
            <a:r>
              <a:rPr lang="en-US" sz="2800" dirty="0">
                <a:solidFill>
                  <a:srgbClr val="000000"/>
                </a:solidFill>
              </a:rPr>
              <a:t>Chairs:</a:t>
            </a:r>
          </a:p>
          <a:p>
            <a:pPr algn="ctr" eaLnBrk="1" hangingPunct="1">
              <a:spcBef>
                <a:spcPts val="700"/>
              </a:spcBef>
            </a:pPr>
            <a:r>
              <a:rPr lang="en-US" sz="2800" dirty="0">
                <a:solidFill>
                  <a:srgbClr val="000000"/>
                </a:solidFill>
              </a:rPr>
              <a:t>Lou Berger </a:t>
            </a:r>
            <a:r>
              <a:rPr lang="en-US" sz="2800" dirty="0" smtClean="0">
                <a:solidFill>
                  <a:srgbClr val="000000"/>
                </a:solidFill>
              </a:rPr>
              <a:t>&lt;</a:t>
            </a:r>
            <a:r>
              <a:rPr lang="en-US" sz="2800" dirty="0" smtClean="0">
                <a:solidFill>
                  <a:srgbClr val="000000"/>
                </a:solidFill>
                <a:hlinkClick r:id="rId3"/>
              </a:rPr>
              <a:t>lberger@labn.net</a:t>
            </a:r>
            <a:r>
              <a:rPr lang="en-US" sz="2800" dirty="0" smtClean="0">
                <a:solidFill>
                  <a:srgbClr val="000000"/>
                </a:solidFill>
              </a:rPr>
              <a:t>&gt;</a:t>
            </a:r>
            <a:endParaRPr lang="en-US" sz="2800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ts val="700"/>
              </a:spcBef>
            </a:pPr>
            <a:r>
              <a:rPr lang="en-US" sz="2800" dirty="0">
                <a:solidFill>
                  <a:srgbClr val="000000"/>
                </a:solidFill>
              </a:rPr>
              <a:t>Deborah </a:t>
            </a:r>
            <a:r>
              <a:rPr lang="en-US" sz="2800" dirty="0" err="1">
                <a:solidFill>
                  <a:srgbClr val="000000"/>
                </a:solidFill>
              </a:rPr>
              <a:t>Brungard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&lt;</a:t>
            </a:r>
            <a:r>
              <a:rPr lang="en-US" sz="2800" dirty="0" smtClean="0">
                <a:solidFill>
                  <a:srgbClr val="000000"/>
                </a:solidFill>
                <a:hlinkClick r:id="rId4"/>
              </a:rPr>
              <a:t>db3546@att.com</a:t>
            </a:r>
            <a:r>
              <a:rPr lang="en-US" sz="2800" dirty="0" smtClean="0">
                <a:solidFill>
                  <a:srgbClr val="000000"/>
                </a:solidFill>
              </a:rPr>
              <a:t>&gt;</a:t>
            </a:r>
            <a:endParaRPr lang="en-US" sz="2800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ts val="700"/>
              </a:spcBef>
            </a:pPr>
            <a:r>
              <a:rPr lang="en-US" sz="2800" dirty="0">
                <a:solidFill>
                  <a:srgbClr val="000000"/>
                </a:solidFill>
              </a:rPr>
              <a:t>Secretary:</a:t>
            </a:r>
          </a:p>
          <a:p>
            <a:pPr algn="ctr" eaLnBrk="1" hangingPunct="1">
              <a:spcBef>
                <a:spcPts val="700"/>
              </a:spcBef>
            </a:pPr>
            <a:r>
              <a:rPr lang="en-US" sz="2800" dirty="0">
                <a:solidFill>
                  <a:srgbClr val="000000"/>
                </a:solidFill>
              </a:rPr>
              <a:t>Dan </a:t>
            </a:r>
            <a:r>
              <a:rPr lang="en-US" sz="2800">
                <a:solidFill>
                  <a:srgbClr val="000000"/>
                </a:solidFill>
              </a:rPr>
              <a:t>King </a:t>
            </a:r>
            <a:r>
              <a:rPr lang="en-US" sz="2800" smtClean="0">
                <a:solidFill>
                  <a:srgbClr val="000000"/>
                </a:solidFill>
              </a:rPr>
              <a:t>&lt;</a:t>
            </a:r>
            <a:r>
              <a:rPr lang="en-US" sz="2800" smtClean="0">
                <a:solidFill>
                  <a:srgbClr val="000000"/>
                </a:solidFill>
                <a:hlinkClick r:id="rId5"/>
              </a:rPr>
              <a:t>daniel@olddog.co.uk</a:t>
            </a:r>
            <a:r>
              <a:rPr lang="en-US" sz="2800" smtClean="0">
                <a:solidFill>
                  <a:srgbClr val="000000"/>
                </a:solidFill>
              </a:rPr>
              <a:t>&gt;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05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81st IETF CCAMP WG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E86742E7-DC67-4A8A-A62B-83C0951BB2A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65532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algn="r" eaLnBrk="1" hangingPunct="1"/>
            <a:fld id="{10028B6B-F76A-4A0F-800A-BFE7C99CEE85}" type="slidenum">
              <a:rPr lang="en-US" sz="1400">
                <a:solidFill>
                  <a:srgbClr val="000000"/>
                </a:solidFill>
              </a:rPr>
              <a:pPr algn="r" eaLnBrk="1" hangingPunct="1"/>
              <a:t>2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307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Document Status – RFCs 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70013"/>
            <a:ext cx="8382000" cy="5153025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GB" dirty="0" smtClean="0"/>
              <a:t>Recent RFCs:</a:t>
            </a:r>
          </a:p>
          <a:p>
            <a:pPr lvl="1">
              <a:defRPr/>
            </a:pPr>
            <a:r>
              <a:rPr lang="en-US" dirty="0" smtClean="0"/>
              <a:t>RFC 6163: Framework for GMPLS and Path Computation Element (PCE) Control of Wavelength Switched Optical Networks (WSONs)</a:t>
            </a:r>
          </a:p>
          <a:p>
            <a:pPr lvl="1">
              <a:defRPr/>
            </a:pPr>
            <a:r>
              <a:rPr lang="en-US" dirty="0" smtClean="0"/>
              <a:t>RFC 6205 Generalized Labels for Lambda-Switch-Capable (LSC) Label Switching Routers</a:t>
            </a:r>
            <a:endParaRPr lang="en-GB" dirty="0" smtClean="0"/>
          </a:p>
          <a:p>
            <a:pPr lvl="1"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In RFC Editor’s Queue:</a:t>
            </a:r>
          </a:p>
          <a:p>
            <a:pPr lvl="1">
              <a:defRPr/>
            </a:pPr>
            <a:r>
              <a:rPr lang="en-GB" dirty="0" smtClean="0"/>
              <a:t>draft-ietf-ccamp-mpls-tp-cp-framework-06</a:t>
            </a:r>
          </a:p>
          <a:p>
            <a:pPr lvl="1">
              <a:defRPr/>
            </a:pPr>
            <a:r>
              <a:rPr lang="en-US" dirty="0" smtClean="0"/>
              <a:t>draft-ietf-ccamp-gmpls-vcat-lcas-13</a:t>
            </a:r>
            <a:endParaRPr lang="en-GB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81st IETF CCAMP WG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12A4BBA2-F6FF-43D7-861C-281739B4C31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5532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algn="r" eaLnBrk="1" hangingPunct="1"/>
            <a:fld id="{621F8E8B-BF36-468D-A31D-A02D762313DE}" type="slidenum">
              <a:rPr lang="en-US" sz="1400">
                <a:solidFill>
                  <a:srgbClr val="000000"/>
                </a:solidFill>
              </a:rPr>
              <a:pPr algn="r" eaLnBrk="1" hangingPunct="1"/>
              <a:t>3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457200" y="1370013"/>
            <a:ext cx="8229600" cy="515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Font typeface="Times New Roman" pitchFamily="16" charset="0"/>
              <a:buNone/>
              <a:defRPr/>
            </a:pPr>
            <a:r>
              <a:rPr lang="en-GB" kern="1200" dirty="0" smtClean="0"/>
              <a:t>Document Status </a:t>
            </a:r>
            <a:r>
              <a:rPr lang="en-GB" sz="4000" kern="1200" dirty="0" smtClean="0"/>
              <a:t>– </a:t>
            </a:r>
            <a:br>
              <a:rPr lang="en-GB" sz="4000" kern="1200" dirty="0" smtClean="0"/>
            </a:br>
            <a:r>
              <a:rPr lang="en-GB" kern="1200" dirty="0" smtClean="0"/>
              <a:t>IESG Processing</a:t>
            </a:r>
            <a:endParaRPr lang="en-US" dirty="0"/>
          </a:p>
        </p:txBody>
      </p:sp>
      <p:sp>
        <p:nvSpPr>
          <p:cNvPr id="4101" name="Tex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draft-ietf-ccamp-asymm-bw-bidir-lsps-bis-02</a:t>
            </a:r>
          </a:p>
        </p:txBody>
      </p:sp>
      <p:sp>
        <p:nvSpPr>
          <p:cNvPr id="410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81st IETF CCAMP WG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12A4BBA2-F6FF-43D7-861C-281739B4C31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5532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algn="r" eaLnBrk="1" hangingPunct="1"/>
            <a:fld id="{16AAF8ED-E135-42E6-9474-C52BC6C53D07}" type="slidenum">
              <a:rPr lang="en-US" sz="1400">
                <a:solidFill>
                  <a:srgbClr val="000000"/>
                </a:solidFill>
              </a:rPr>
              <a:pPr algn="r" eaLnBrk="1" hangingPunct="1"/>
              <a:t>4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5123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Document Status – </a:t>
            </a:r>
            <a:br>
              <a:rPr lang="en-GB" smtClean="0"/>
            </a:br>
            <a:r>
              <a:rPr lang="en-GB" smtClean="0"/>
              <a:t>Post WG Last Call</a:t>
            </a:r>
            <a:endParaRPr lang="en-US" smtClean="0"/>
          </a:p>
        </p:txBody>
      </p:sp>
      <p:sp>
        <p:nvSpPr>
          <p:cNvPr id="5124" name="Content Placeholder 6"/>
          <p:cNvSpPr>
            <a:spLocks noGrp="1"/>
          </p:cNvSpPr>
          <p:nvPr>
            <p:ph idx="1"/>
          </p:nvPr>
        </p:nvSpPr>
        <p:spPr>
          <a:xfrm>
            <a:off x="465138" y="1390650"/>
            <a:ext cx="8228012" cy="5153025"/>
          </a:xfrm>
        </p:spPr>
        <p:txBody>
          <a:bodyPr/>
          <a:lstStyle/>
          <a:p>
            <a:r>
              <a:rPr lang="en-US" smtClean="0"/>
              <a:t>draft-ietf-ccamp-gmpls-ted-mib </a:t>
            </a:r>
          </a:p>
          <a:p>
            <a:pPr lvl="1"/>
            <a:r>
              <a:rPr lang="en-US" smtClean="0"/>
              <a:t>2</a:t>
            </a:r>
            <a:r>
              <a:rPr lang="en-US" baseline="30000" smtClean="0"/>
              <a:t>nd</a:t>
            </a:r>
            <a:r>
              <a:rPr lang="en-US" smtClean="0"/>
              <a:t> LC completed</a:t>
            </a:r>
          </a:p>
          <a:p>
            <a:pPr lvl="1"/>
            <a:r>
              <a:rPr lang="en-US" smtClean="0"/>
              <a:t>Document updated </a:t>
            </a:r>
          </a:p>
          <a:p>
            <a:pPr lvl="1"/>
            <a:r>
              <a:rPr lang="en-US" smtClean="0"/>
              <a:t>Changes to be reviewed on list</a:t>
            </a:r>
          </a:p>
          <a:p>
            <a:r>
              <a:rPr lang="en-US" smtClean="0"/>
              <a:t>draft-ietf-ccamp-attribute-bnf </a:t>
            </a:r>
          </a:p>
          <a:p>
            <a:pPr lvl="1"/>
            <a:r>
              <a:rPr lang="en-GB" smtClean="0"/>
              <a:t>Waiting on chairs for Proto write-up</a:t>
            </a:r>
          </a:p>
          <a:p>
            <a:r>
              <a:rPr lang="en-US" smtClean="0"/>
              <a:t>draft-ietf-ccamp-wson-impairments</a:t>
            </a:r>
          </a:p>
          <a:p>
            <a:pPr lvl="1"/>
            <a:r>
              <a:rPr lang="en-GB" smtClean="0"/>
              <a:t>Waiting on chairs for Proto write-up</a:t>
            </a:r>
            <a:endParaRPr lang="en-US" smtClean="0"/>
          </a:p>
        </p:txBody>
      </p:sp>
      <p:sp>
        <p:nvSpPr>
          <p:cNvPr id="512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81st IETF CCAMP WG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12A4BBA2-F6FF-43D7-861C-281739B4C31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WG Drafts on the Agenda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GB" dirty="0"/>
              <a:t>draft-</a:t>
            </a:r>
            <a:r>
              <a:rPr lang="en-GB" dirty="0" err="1"/>
              <a:t>ietf</a:t>
            </a:r>
            <a:r>
              <a:rPr lang="en-GB" dirty="0"/>
              <a:t>-</a:t>
            </a:r>
            <a:r>
              <a:rPr lang="en-GB" dirty="0" err="1"/>
              <a:t>ccamp-assoc-ext</a:t>
            </a:r>
            <a:endParaRPr lang="en-GB" dirty="0"/>
          </a:p>
          <a:p>
            <a:pPr>
              <a:defRPr/>
            </a:pPr>
            <a:r>
              <a:rPr lang="en-GB" dirty="0"/>
              <a:t>draft-</a:t>
            </a:r>
            <a:r>
              <a:rPr lang="en-GB" dirty="0" err="1"/>
              <a:t>ietf</a:t>
            </a:r>
            <a:r>
              <a:rPr lang="en-GB" dirty="0"/>
              <a:t>-</a:t>
            </a:r>
            <a:r>
              <a:rPr lang="en-GB" dirty="0" err="1"/>
              <a:t>ccamp</a:t>
            </a:r>
            <a:r>
              <a:rPr lang="en-GB" dirty="0"/>
              <a:t>-</a:t>
            </a:r>
            <a:r>
              <a:rPr lang="en-GB" dirty="0" err="1"/>
              <a:t>assoc</a:t>
            </a:r>
            <a:r>
              <a:rPr lang="en-GB" dirty="0"/>
              <a:t>-info</a:t>
            </a:r>
          </a:p>
          <a:p>
            <a:pPr>
              <a:defRPr/>
            </a:pPr>
            <a:r>
              <a:rPr lang="en-GB" dirty="0"/>
              <a:t>draft-ietf-ccamp-gmpls-g709-framework</a:t>
            </a:r>
          </a:p>
          <a:p>
            <a:pPr>
              <a:defRPr/>
            </a:pPr>
            <a:r>
              <a:rPr lang="en-GB" dirty="0"/>
              <a:t>draft-</a:t>
            </a:r>
            <a:r>
              <a:rPr lang="en-GB" dirty="0" err="1"/>
              <a:t>ietf</a:t>
            </a:r>
            <a:r>
              <a:rPr lang="en-GB" dirty="0"/>
              <a:t>-</a:t>
            </a:r>
            <a:r>
              <a:rPr lang="en-GB" dirty="0" err="1"/>
              <a:t>ccamp</a:t>
            </a:r>
            <a:r>
              <a:rPr lang="en-GB" dirty="0"/>
              <a:t>-</a:t>
            </a:r>
            <a:r>
              <a:rPr lang="en-GB" dirty="0" err="1"/>
              <a:t>lmp</a:t>
            </a:r>
            <a:r>
              <a:rPr lang="en-GB" dirty="0"/>
              <a:t>-</a:t>
            </a:r>
            <a:r>
              <a:rPr lang="en-GB" dirty="0" err="1"/>
              <a:t>behavior</a:t>
            </a:r>
            <a:r>
              <a:rPr lang="en-GB" dirty="0"/>
              <a:t>-negotiation</a:t>
            </a:r>
          </a:p>
          <a:p>
            <a:pPr>
              <a:defRPr/>
            </a:pPr>
            <a:r>
              <a:rPr lang="en-GB" dirty="0"/>
              <a:t>draft-</a:t>
            </a:r>
            <a:r>
              <a:rPr lang="en-GB" dirty="0" err="1"/>
              <a:t>ietf</a:t>
            </a:r>
            <a:r>
              <a:rPr lang="en-GB" dirty="0"/>
              <a:t>-</a:t>
            </a:r>
            <a:r>
              <a:rPr lang="en-GB" dirty="0" err="1"/>
              <a:t>ccamp</a:t>
            </a:r>
            <a:r>
              <a:rPr lang="en-GB" dirty="0"/>
              <a:t>-</a:t>
            </a:r>
            <a:r>
              <a:rPr lang="en-GB" dirty="0" err="1"/>
              <a:t>mpls</a:t>
            </a:r>
            <a:r>
              <a:rPr lang="en-GB" dirty="0"/>
              <a:t>-</a:t>
            </a:r>
            <a:r>
              <a:rPr lang="en-GB" dirty="0" err="1"/>
              <a:t>tp</a:t>
            </a:r>
            <a:r>
              <a:rPr lang="en-GB" dirty="0"/>
              <a:t>-</a:t>
            </a:r>
            <a:r>
              <a:rPr lang="en-GB" dirty="0" err="1"/>
              <a:t>rsvpte</a:t>
            </a:r>
            <a:r>
              <a:rPr lang="en-GB" dirty="0"/>
              <a:t>-</a:t>
            </a:r>
            <a:r>
              <a:rPr lang="en-GB" dirty="0" err="1"/>
              <a:t>ext</a:t>
            </a:r>
            <a:r>
              <a:rPr lang="en-GB" dirty="0"/>
              <a:t>-associated-</a:t>
            </a:r>
            <a:r>
              <a:rPr lang="en-GB" dirty="0" err="1"/>
              <a:t>lsp</a:t>
            </a:r>
            <a:endParaRPr lang="en-GB" dirty="0"/>
          </a:p>
          <a:p>
            <a:pPr>
              <a:defRPr/>
            </a:pPr>
            <a:r>
              <a:rPr lang="en-GB" dirty="0"/>
              <a:t>draft-</a:t>
            </a:r>
            <a:r>
              <a:rPr lang="en-GB" dirty="0" err="1"/>
              <a:t>ietf</a:t>
            </a:r>
            <a:r>
              <a:rPr lang="en-GB" dirty="0"/>
              <a:t>-</a:t>
            </a:r>
            <a:r>
              <a:rPr lang="en-GB" dirty="0" err="1"/>
              <a:t>ccamp</a:t>
            </a:r>
            <a:r>
              <a:rPr lang="en-GB" dirty="0"/>
              <a:t>-</a:t>
            </a:r>
            <a:r>
              <a:rPr lang="en-GB" dirty="0" err="1"/>
              <a:t>oam</a:t>
            </a:r>
            <a:r>
              <a:rPr lang="en-GB" dirty="0"/>
              <a:t>-configuration-</a:t>
            </a:r>
            <a:r>
              <a:rPr lang="en-GB" dirty="0" err="1"/>
              <a:t>fwk</a:t>
            </a:r>
            <a:endParaRPr lang="en-GB" dirty="0"/>
          </a:p>
          <a:p>
            <a:pPr>
              <a:defRPr/>
            </a:pPr>
            <a:r>
              <a:rPr lang="en-GB" dirty="0"/>
              <a:t>draft-ietf-ccamp-otn-g709-info-model</a:t>
            </a:r>
          </a:p>
          <a:p>
            <a:pPr>
              <a:defRPr/>
            </a:pPr>
            <a:r>
              <a:rPr lang="en-GB" dirty="0"/>
              <a:t>draft-ietf-ccamp-rfc5787bis</a:t>
            </a:r>
          </a:p>
          <a:p>
            <a:pPr>
              <a:defRPr/>
            </a:pPr>
            <a:r>
              <a:rPr lang="en-GB" dirty="0"/>
              <a:t>draft-</a:t>
            </a:r>
            <a:r>
              <a:rPr lang="en-GB" dirty="0" err="1"/>
              <a:t>ietf</a:t>
            </a:r>
            <a:r>
              <a:rPr lang="en-GB" dirty="0"/>
              <a:t>-</a:t>
            </a:r>
            <a:r>
              <a:rPr lang="en-GB" dirty="0" err="1"/>
              <a:t>ccamp</a:t>
            </a:r>
            <a:r>
              <a:rPr lang="en-GB" dirty="0"/>
              <a:t>-rsvp-</a:t>
            </a:r>
            <a:r>
              <a:rPr lang="en-GB" dirty="0" err="1"/>
              <a:t>te</a:t>
            </a:r>
            <a:r>
              <a:rPr lang="en-GB" dirty="0"/>
              <a:t>-eth-</a:t>
            </a:r>
            <a:r>
              <a:rPr lang="en-GB" dirty="0" err="1"/>
              <a:t>oam</a:t>
            </a:r>
            <a:r>
              <a:rPr lang="en-GB" dirty="0"/>
              <a:t>-</a:t>
            </a:r>
            <a:r>
              <a:rPr lang="en-GB" dirty="0" err="1"/>
              <a:t>ext</a:t>
            </a:r>
            <a:endParaRPr lang="en-GB" dirty="0"/>
          </a:p>
          <a:p>
            <a:pPr>
              <a:defRPr/>
            </a:pPr>
            <a:r>
              <a:rPr lang="en-GB" dirty="0"/>
              <a:t>draft-</a:t>
            </a:r>
            <a:r>
              <a:rPr lang="en-GB" dirty="0" err="1"/>
              <a:t>ietf</a:t>
            </a:r>
            <a:r>
              <a:rPr lang="en-GB" dirty="0"/>
              <a:t>-</a:t>
            </a:r>
            <a:r>
              <a:rPr lang="en-GB" dirty="0" err="1"/>
              <a:t>ccamp</a:t>
            </a:r>
            <a:r>
              <a:rPr lang="en-GB" dirty="0"/>
              <a:t>-rsvp-</a:t>
            </a:r>
            <a:r>
              <a:rPr lang="en-GB" dirty="0" err="1"/>
              <a:t>te</a:t>
            </a:r>
            <a:r>
              <a:rPr lang="en-GB" dirty="0"/>
              <a:t>-</a:t>
            </a:r>
            <a:r>
              <a:rPr lang="en-GB" dirty="0" err="1"/>
              <a:t>mpls-tp-oam-ext</a:t>
            </a:r>
            <a:endParaRPr lang="en-GB" dirty="0"/>
          </a:p>
          <a:p>
            <a:pPr>
              <a:defRPr/>
            </a:pPr>
            <a:r>
              <a:rPr lang="en-GB" dirty="0"/>
              <a:t>draft-</a:t>
            </a:r>
            <a:r>
              <a:rPr lang="en-GB" dirty="0" err="1"/>
              <a:t>ietf</a:t>
            </a:r>
            <a:r>
              <a:rPr lang="en-GB" dirty="0"/>
              <a:t>-</a:t>
            </a:r>
            <a:r>
              <a:rPr lang="en-GB" dirty="0" err="1"/>
              <a:t>ccamp</a:t>
            </a:r>
            <a:r>
              <a:rPr lang="en-GB" dirty="0"/>
              <a:t>-rsvp-</a:t>
            </a:r>
            <a:r>
              <a:rPr lang="en-GB" dirty="0" err="1"/>
              <a:t>te</a:t>
            </a:r>
            <a:r>
              <a:rPr lang="en-GB" dirty="0"/>
              <a:t>-</a:t>
            </a:r>
            <a:r>
              <a:rPr lang="en-GB" dirty="0" err="1"/>
              <a:t>sdh-otn-oam-ext</a:t>
            </a:r>
            <a:endParaRPr lang="en-GB" dirty="0"/>
          </a:p>
          <a:p>
            <a:pPr>
              <a:defRPr/>
            </a:pPr>
            <a:r>
              <a:rPr lang="en-GB" dirty="0"/>
              <a:t>draft-</a:t>
            </a:r>
            <a:r>
              <a:rPr lang="en-GB" dirty="0" err="1"/>
              <a:t>ietf</a:t>
            </a:r>
            <a:r>
              <a:rPr lang="en-GB" dirty="0"/>
              <a:t>-</a:t>
            </a:r>
            <a:r>
              <a:rPr lang="en-GB" dirty="0" err="1"/>
              <a:t>ccamp</a:t>
            </a:r>
            <a:r>
              <a:rPr lang="en-GB" dirty="0"/>
              <a:t>-</a:t>
            </a:r>
            <a:r>
              <a:rPr lang="en-GB" dirty="0" err="1"/>
              <a:t>rwa</a:t>
            </a:r>
            <a:r>
              <a:rPr lang="en-GB" dirty="0"/>
              <a:t>-info</a:t>
            </a:r>
          </a:p>
          <a:p>
            <a:pPr>
              <a:defRPr/>
            </a:pPr>
            <a:r>
              <a:rPr lang="en-GB" dirty="0"/>
              <a:t>draft-</a:t>
            </a:r>
            <a:r>
              <a:rPr lang="en-GB" dirty="0" err="1"/>
              <a:t>ietf</a:t>
            </a:r>
            <a:r>
              <a:rPr lang="en-GB" dirty="0"/>
              <a:t>-</a:t>
            </a:r>
            <a:r>
              <a:rPr lang="en-GB" dirty="0" err="1"/>
              <a:t>ccamp</a:t>
            </a:r>
            <a:r>
              <a:rPr lang="en-GB" dirty="0"/>
              <a:t>-</a:t>
            </a:r>
            <a:r>
              <a:rPr lang="en-GB" dirty="0" err="1"/>
              <a:t>rwa</a:t>
            </a:r>
            <a:r>
              <a:rPr lang="en-GB" dirty="0"/>
              <a:t>-</a:t>
            </a:r>
            <a:r>
              <a:rPr lang="en-GB" dirty="0" err="1"/>
              <a:t>wson</a:t>
            </a:r>
            <a:r>
              <a:rPr lang="en-GB" dirty="0"/>
              <a:t>-encode</a:t>
            </a:r>
            <a:endParaRPr lang="en-US" dirty="0"/>
          </a:p>
        </p:txBody>
      </p:sp>
      <p:sp>
        <p:nvSpPr>
          <p:cNvPr id="614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81st IETF CCAMP WG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12A4BBA2-F6FF-43D7-861C-281739B4C31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5532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algn="r" eaLnBrk="1" hangingPunct="1"/>
            <a:fld id="{2BCE5CD5-D7A0-4053-83B1-D1AC1B430DCF}" type="slidenum">
              <a:rPr lang="en-US" sz="1400">
                <a:solidFill>
                  <a:srgbClr val="000000"/>
                </a:solidFill>
              </a:rPr>
              <a:pPr algn="r" eaLnBrk="1" hangingPunct="1"/>
              <a:t>6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717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WG Drafts Not on Agenda</a:t>
            </a:r>
            <a:endParaRPr lang="en-US" smtClean="0"/>
          </a:p>
        </p:txBody>
      </p:sp>
      <p:sp>
        <p:nvSpPr>
          <p:cNvPr id="7172" name="Content Placeholder 3"/>
          <p:cNvSpPr>
            <a:spLocks noGrp="1"/>
          </p:cNvSpPr>
          <p:nvPr>
            <p:ph idx="1"/>
          </p:nvPr>
        </p:nvSpPr>
        <p:spPr>
          <a:xfrm>
            <a:off x="457200" y="1370013"/>
            <a:ext cx="8458200" cy="5153025"/>
          </a:xfrm>
        </p:spPr>
        <p:txBody>
          <a:bodyPr/>
          <a:lstStyle/>
          <a:p>
            <a:r>
              <a:rPr lang="en-US" smtClean="0"/>
              <a:t>Ready for LC?</a:t>
            </a:r>
          </a:p>
          <a:p>
            <a:pPr lvl="1"/>
            <a:r>
              <a:rPr lang="en-US" smtClean="0"/>
              <a:t>draft-ietf-ccamp-dpm </a:t>
            </a:r>
          </a:p>
          <a:p>
            <a:r>
              <a:rPr lang="en-US" smtClean="0"/>
              <a:t>Waiting on authors</a:t>
            </a:r>
          </a:p>
          <a:p>
            <a:pPr lvl="1"/>
            <a:r>
              <a:rPr lang="en-US" smtClean="0"/>
              <a:t>draft-ietf-ccamp-general-constraint-encode </a:t>
            </a:r>
          </a:p>
          <a:p>
            <a:pPr lvl="1"/>
            <a:r>
              <a:rPr lang="en-US" smtClean="0"/>
              <a:t>draft-ietf-ccamp-gmpls-general-constraints-ospf-te </a:t>
            </a:r>
          </a:p>
          <a:p>
            <a:pPr lvl="1"/>
            <a:r>
              <a:rPr lang="en-US" smtClean="0"/>
              <a:t>draft-ietf-ccamp-rsvp-resource-sharing </a:t>
            </a:r>
          </a:p>
          <a:p>
            <a:pPr lvl="1"/>
            <a:r>
              <a:rPr lang="en-US" smtClean="0"/>
              <a:t>draft-ietf-ccamp-wson-signal-compatibility-ospf </a:t>
            </a:r>
          </a:p>
          <a:p>
            <a:pPr lvl="1"/>
            <a:r>
              <a:rPr lang="en-US" smtClean="0"/>
              <a:t>draft-ietf-ccamp-wson-signaling </a:t>
            </a:r>
          </a:p>
        </p:txBody>
      </p:sp>
      <p:sp>
        <p:nvSpPr>
          <p:cNvPr id="7173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81st IETF CCAMP WG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12A4BBA2-F6FF-43D7-861C-281739B4C31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65532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algn="r" eaLnBrk="1" hangingPunct="1"/>
            <a:fld id="{4390A765-2029-42CF-B01F-BFD0CF7CD430}" type="slidenum">
              <a:rPr lang="en-US" sz="1400">
                <a:solidFill>
                  <a:srgbClr val="000000"/>
                </a:solidFill>
              </a:rPr>
              <a:pPr algn="r" eaLnBrk="1" hangingPunct="1"/>
              <a:t>7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819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Liaisons and Communications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/>
              <a:t>ITU-T </a:t>
            </a:r>
            <a:r>
              <a:rPr lang="en-US" dirty="0"/>
              <a:t>SG 15 (optical control plane) </a:t>
            </a:r>
            <a:endParaRPr lang="en-US" dirty="0" smtClean="0"/>
          </a:p>
          <a:p>
            <a:pPr lvl="1">
              <a:defRPr/>
            </a:pPr>
            <a:r>
              <a:rPr lang="en-US" dirty="0"/>
              <a:t>Sent 2011-05-17: </a:t>
            </a:r>
            <a:r>
              <a:rPr lang="en-US" dirty="0">
                <a:hlinkClick r:id="rId3"/>
              </a:rPr>
              <a:t>The IETF CCAMP working group last call on "A Framework for the Control of Wavelength Switched Optical Networks (WSON) with Impairments"</a:t>
            </a:r>
            <a:endParaRPr lang="en-GB" dirty="0"/>
          </a:p>
          <a:p>
            <a:pPr lvl="1">
              <a:defRPr/>
            </a:pPr>
            <a:r>
              <a:rPr lang="en-US" dirty="0" smtClean="0"/>
              <a:t>Sent 2011-06-06: </a:t>
            </a:r>
            <a:r>
              <a:rPr lang="en-US" dirty="0">
                <a:hlinkClick r:id="rId4"/>
              </a:rPr>
              <a:t>Request for review of OSPFv2 extensions for ASON Routing</a:t>
            </a:r>
            <a:endParaRPr lang="en-US" dirty="0"/>
          </a:p>
          <a:p>
            <a:pPr lvl="1">
              <a:defRPr/>
            </a:pPr>
            <a:r>
              <a:rPr lang="en-US" dirty="0" smtClean="0"/>
              <a:t>Received 2011-06-29: </a:t>
            </a:r>
            <a:r>
              <a:rPr lang="en-US" dirty="0" smtClean="0">
                <a:solidFill>
                  <a:srgbClr val="0000FF"/>
                </a:solidFill>
                <a:hlinkClick r:id="rId5"/>
              </a:rPr>
              <a:t>Liaison </a:t>
            </a:r>
            <a:r>
              <a:rPr lang="en-US" dirty="0">
                <a:solidFill>
                  <a:srgbClr val="0000FF"/>
                </a:solidFill>
                <a:hlinkClick r:id="rId5"/>
              </a:rPr>
              <a:t>response to request for review of OSPFv2 extensions for ASON routing submission (ref. TD 552 (WP 3/15</a:t>
            </a:r>
            <a:r>
              <a:rPr lang="en-US" dirty="0" smtClean="0">
                <a:solidFill>
                  <a:srgbClr val="0000FF"/>
                </a:solidFill>
                <a:hlinkClick r:id="rId5"/>
              </a:rPr>
              <a:t>))</a:t>
            </a:r>
            <a:r>
              <a:rPr lang="en-US" dirty="0" smtClean="0"/>
              <a:t> </a:t>
            </a:r>
          </a:p>
          <a:p>
            <a:pPr lvl="2">
              <a:defRPr/>
            </a:pPr>
            <a:r>
              <a:rPr lang="en-US" dirty="0" smtClean="0"/>
              <a:t>Pending action: authors to propose response to identified unsupported requirements </a:t>
            </a:r>
          </a:p>
          <a:p>
            <a:pPr>
              <a:defRPr/>
            </a:pPr>
            <a:r>
              <a:rPr lang="en-GB" dirty="0" smtClean="0"/>
              <a:t>General </a:t>
            </a:r>
            <a:r>
              <a:rPr lang="en-GB" dirty="0" smtClean="0"/>
              <a:t>comment</a:t>
            </a:r>
          </a:p>
          <a:p>
            <a:pPr lvl="1">
              <a:defRPr/>
            </a:pPr>
            <a:r>
              <a:rPr lang="en-GB" dirty="0" smtClean="0"/>
              <a:t>Please review proposed and incoming documents and comment on </a:t>
            </a:r>
            <a:r>
              <a:rPr lang="en-GB" dirty="0" smtClean="0">
                <a:hlinkClick r:id="rId6"/>
              </a:rPr>
              <a:t>ccamp@ietf.org</a:t>
            </a:r>
          </a:p>
          <a:p>
            <a:pPr>
              <a:defRPr/>
            </a:pPr>
            <a:endParaRPr lang="en-US" dirty="0" smtClean="0"/>
          </a:p>
        </p:txBody>
      </p:sp>
      <p:sp>
        <p:nvSpPr>
          <p:cNvPr id="819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81st IETF CCAMP WG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12A4BBA2-F6FF-43D7-861C-281739B4C31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65532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algn="r" eaLnBrk="1" hangingPunct="1"/>
            <a:fld id="{B7A75D61-719C-4D5A-94D6-409EB9E98B4A}" type="slidenum">
              <a:rPr lang="en-US" sz="1400">
                <a:solidFill>
                  <a:srgbClr val="000000"/>
                </a:solidFill>
              </a:rPr>
              <a:pPr algn="r" eaLnBrk="1" hangingPunct="1"/>
              <a:t>8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57200" y="44450"/>
            <a:ext cx="8229600" cy="121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algn="ctr" eaLnBrk="1" hangingPunct="1"/>
            <a:r>
              <a:rPr lang="en-GB" sz="4400">
                <a:solidFill>
                  <a:srgbClr val="000000"/>
                </a:solidFill>
              </a:rPr>
              <a:t>MPLS-TP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57200" y="1370013"/>
            <a:ext cx="8229600" cy="515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741363" indent="-284163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>
              <a:spcBef>
                <a:spcPts val="700"/>
              </a:spcBef>
              <a:buFont typeface="Arial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</a:rPr>
              <a:t>MPLS-TP work continues</a:t>
            </a:r>
          </a:p>
          <a:p>
            <a:pPr eaLnBrk="1" hangingPunct="1">
              <a:spcBef>
                <a:spcPts val="700"/>
              </a:spcBef>
              <a:buFont typeface="Arial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</a:rPr>
              <a:t>Joint work</a:t>
            </a:r>
          </a:p>
          <a:p>
            <a:pPr lvl="1" eaLnBrk="1" hangingPunct="1">
              <a:spcBef>
                <a:spcPts val="600"/>
              </a:spcBef>
              <a:buFont typeface="Arial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</a:rPr>
              <a:t>MPLS WG</a:t>
            </a:r>
          </a:p>
          <a:p>
            <a:pPr lvl="1" eaLnBrk="1" hangingPunct="1">
              <a:spcBef>
                <a:spcPts val="600"/>
              </a:spcBef>
              <a:buFont typeface="Arial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</a:rPr>
              <a:t>PWE3 WG</a:t>
            </a:r>
          </a:p>
          <a:p>
            <a:pPr lvl="1" eaLnBrk="1" hangingPunct="1">
              <a:spcBef>
                <a:spcPts val="600"/>
              </a:spcBef>
              <a:buFont typeface="Arial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</a:rPr>
              <a:t>CCAMP WG</a:t>
            </a:r>
          </a:p>
          <a:p>
            <a:pPr lvl="1" eaLnBrk="1" hangingPunct="1">
              <a:spcBef>
                <a:spcPts val="600"/>
              </a:spcBef>
              <a:buFont typeface="Arial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</a:rPr>
              <a:t>L2VPN WG</a:t>
            </a:r>
          </a:p>
          <a:p>
            <a:pPr lvl="1" eaLnBrk="1" hangingPunct="1">
              <a:spcBef>
                <a:spcPts val="600"/>
              </a:spcBef>
              <a:buFont typeface="Arial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</a:rPr>
              <a:t>OPSA WG</a:t>
            </a:r>
          </a:p>
          <a:p>
            <a:pPr eaLnBrk="1" hangingPunct="1">
              <a:spcBef>
                <a:spcPts val="700"/>
              </a:spcBef>
              <a:buFont typeface="Arial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</a:rPr>
              <a:t>Joint meetings to discuss MPLS-TP</a:t>
            </a:r>
          </a:p>
          <a:p>
            <a:pPr lvl="1" eaLnBrk="1" hangingPunct="1">
              <a:spcBef>
                <a:spcPts val="600"/>
              </a:spcBef>
              <a:buFont typeface="Arial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</a:rPr>
              <a:t>Appear as “MPLS” </a:t>
            </a:r>
            <a:r>
              <a:rPr lang="en-GB" sz="2400" dirty="0" smtClean="0">
                <a:solidFill>
                  <a:srgbClr val="000000"/>
                </a:solidFill>
              </a:rPr>
              <a:t>on </a:t>
            </a:r>
            <a:r>
              <a:rPr lang="en-GB" sz="2400" dirty="0">
                <a:solidFill>
                  <a:srgbClr val="000000"/>
                </a:solidFill>
              </a:rPr>
              <a:t>the agenda</a:t>
            </a:r>
          </a:p>
          <a:p>
            <a:pPr lvl="1" eaLnBrk="1" hangingPunct="1">
              <a:spcBef>
                <a:spcPts val="600"/>
              </a:spcBef>
              <a:buFont typeface="Arial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</a:rPr>
              <a:t>Covers all I-Ds for all working groups</a:t>
            </a:r>
          </a:p>
        </p:txBody>
      </p:sp>
      <p:sp>
        <p:nvSpPr>
          <p:cNvPr id="922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81st IETF CCAMP WG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E86742E7-DC67-4A8A-A62B-83C0951BB2A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B2B2B2"/>
      </a:folHlink>
    </a:clrScheme>
    <a:fontScheme name="Default Design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DejaVu Sans" pitchFamily="34" charset="2"/>
            <a:cs typeface="DejaVu Sans" pitchFamily="34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DejaVu Sans" pitchFamily="34" charset="2"/>
            <a:cs typeface="DejaVu Sans" pitchFamily="34" charset="2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15211</TotalTime>
  <Words>328</Words>
  <Application>Microsoft Office PowerPoint</Application>
  <PresentationFormat>On-screen Show (4:3)</PresentationFormat>
  <Paragraphs>97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PowerPoint Presentation</vt:lpstr>
      <vt:lpstr>Document Status – RFCs </vt:lpstr>
      <vt:lpstr>Document Status –  IESG Processing</vt:lpstr>
      <vt:lpstr>Document Status –  Post WG Last Call</vt:lpstr>
      <vt:lpstr>WG Drafts on the Agenda</vt:lpstr>
      <vt:lpstr>WG Drafts Not on Agenda</vt:lpstr>
      <vt:lpstr>Liaisons and Communications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ccamp template</dc:title>
  <dc:creator>deborah</dc:creator>
  <cp:lastModifiedBy>Lou Berger</cp:lastModifiedBy>
  <cp:revision>262</cp:revision>
  <cp:lastPrinted>1601-01-01T00:00:00Z</cp:lastPrinted>
  <dcterms:created xsi:type="dcterms:W3CDTF">2003-07-15T07:15:36Z</dcterms:created>
  <dcterms:modified xsi:type="dcterms:W3CDTF">2011-07-22T15:29:16Z</dcterms:modified>
</cp:coreProperties>
</file>