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8" r:id="rId3"/>
    <p:sldId id="283" r:id="rId4"/>
    <p:sldId id="284" r:id="rId5"/>
    <p:sldId id="285" r:id="rId6"/>
    <p:sldId id="286" r:id="rId7"/>
    <p:sldId id="287" r:id="rId8"/>
    <p:sldId id="277" r:id="rId9"/>
    <p:sldId id="274" r:id="rId10"/>
    <p:sldId id="288" r:id="rId11"/>
    <p:sldId id="289" r:id="rId12"/>
    <p:sldId id="290" r:id="rId13"/>
    <p:sldId id="291" r:id="rId14"/>
    <p:sldId id="292" r:id="rId15"/>
    <p:sldId id="293" r:id="rId16"/>
    <p:sldId id="281" r:id="rId17"/>
    <p:sldId id="282" r:id="rId18"/>
    <p:sldId id="294" r:id="rId19"/>
    <p:sldId id="295" r:id="rId20"/>
    <p:sldId id="296" r:id="rId21"/>
    <p:sldId id="297" r:id="rId22"/>
    <p:sldId id="278" r:id="rId23"/>
    <p:sldId id="279" r:id="rId24"/>
    <p:sldId id="299" r:id="rId25"/>
    <p:sldId id="300" r:id="rId26"/>
    <p:sldId id="301" r:id="rId27"/>
    <p:sldId id="303" r:id="rId28"/>
    <p:sldId id="298" r:id="rId29"/>
    <p:sldId id="304" r:id="rId30"/>
    <p:sldId id="305" r:id="rId31"/>
    <p:sldId id="280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84" autoAdjust="0"/>
  </p:normalViewPr>
  <p:slideViewPr>
    <p:cSldViewPr>
      <p:cViewPr>
        <p:scale>
          <a:sx n="80" d="100"/>
          <a:sy n="80" d="100"/>
        </p:scale>
        <p:origin x="-8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DDD5498-57CF-4AB3-B41E-145518F16854}" type="datetimeFigureOut">
              <a:rPr lang="en-US"/>
              <a:pPr>
                <a:defRPr/>
              </a:pPr>
              <a:t>7/28/2011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99F4B89-205D-42EC-94FF-8C41BCAD2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53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76E58B-0EEC-4ECB-84DA-FA76BCC2D4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802BC-A558-4CE0-9ECB-401F3EF977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6D1B3-5D65-4BD1-9FCE-2FF1185484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1DC2C-0B89-4832-AF38-B91726CA2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1</a:t>
            </a:r>
            <a:r>
              <a:rPr lang="pl-PL" dirty="0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A5A9E-3A6A-483A-9B42-CC2F037F46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1</a:t>
            </a:r>
            <a:r>
              <a:rPr lang="pl-PL" dirty="0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563D6-B872-4604-8768-B621591E38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54013-F1BE-4BBB-B2A3-78748A499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9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53F67-FAD6-4867-9DBB-98C49CFDB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5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E9710-5D9E-4CD4-A39D-549274315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4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08044-E631-4020-AB18-7DE4EFB5C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BAB4B-66C8-48AB-B9C5-AD68426AE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76E58B-0EEC-4ECB-84DA-FA76BCC2D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1</a:t>
            </a:r>
            <a:r>
              <a:rPr lang="pl-PL" dirty="0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emf"/><Relationship Id="rId12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3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image" Target="../media/image11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11" Type="http://schemas.openxmlformats.org/officeDocument/2006/relationships/image" Target="../media/image10.emf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8.bin"/><Relationship Id="rId4" Type="http://schemas.openxmlformats.org/officeDocument/2006/relationships/image" Target="../media/image7.emf"/><Relationship Id="rId9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/>
          <p:cNvSpPr>
            <a:spLocks noGrp="1"/>
          </p:cNvSpPr>
          <p:nvPr>
            <p:ph type="ctrTitle"/>
          </p:nvPr>
        </p:nvSpPr>
        <p:spPr>
          <a:xfrm>
            <a:off x="838200" y="609600"/>
            <a:ext cx="7772400" cy="1470025"/>
          </a:xfrm>
        </p:spPr>
        <p:txBody>
          <a:bodyPr/>
          <a:lstStyle/>
          <a:p>
            <a:r>
              <a:rPr lang="en-US" dirty="0" smtClean="0"/>
              <a:t>WSON Routing WG Drafts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1981200"/>
            <a:ext cx="6400800" cy="3124200"/>
          </a:xfrm>
        </p:spPr>
        <p:txBody>
          <a:bodyPr rtlCol="0">
            <a:normAutofit fontScale="77500" lnSpcReduction="20000"/>
          </a:bodyPr>
          <a:lstStyle/>
          <a:p>
            <a:pPr marL="514350" indent="-514350" algn="l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70C0"/>
                </a:solidFill>
              </a:rPr>
              <a:t>Routing and Wavelength Assignment Information Model for WSON </a:t>
            </a:r>
          </a:p>
          <a:p>
            <a:pPr marL="514350" indent="-514350" algn="l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70C0"/>
                </a:solidFill>
              </a:rPr>
              <a:t>General Network Element Constraint Encoding for GMPLS Controlled </a:t>
            </a:r>
          </a:p>
          <a:p>
            <a:pPr marL="514350" indent="-514350" algn="l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70C0"/>
                </a:solidFill>
              </a:rPr>
              <a:t>Routing and Wavelength Assignment Information Encoding for WSON </a:t>
            </a:r>
          </a:p>
          <a:p>
            <a:pPr marL="514350" indent="-514350" algn="l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70C0"/>
                </a:solidFill>
              </a:rPr>
              <a:t>OSPF Enhancement for Signal and Network Element Compatibility for WSON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07E6C60-6088-45DD-9CF6-862D2ABB882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pl-PL" dirty="0"/>
              <a:t>IETF </a:t>
            </a:r>
            <a:r>
              <a:rPr lang="pl-PL" dirty="0" smtClean="0"/>
              <a:t>8</a:t>
            </a:r>
            <a:r>
              <a:rPr lang="en-US" dirty="0" smtClean="0"/>
              <a:t>1</a:t>
            </a:r>
            <a:r>
              <a:rPr lang="pl-PL" dirty="0" smtClean="0"/>
              <a:t>, </a:t>
            </a:r>
            <a:r>
              <a:rPr lang="en-US" dirty="0" smtClean="0"/>
              <a:t> Quebec City, Canada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 3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“Reduction </a:t>
            </a:r>
            <a:r>
              <a:rPr lang="en-US" sz="2800" dirty="0"/>
              <a:t>of the scope of Resource Block Information, to keep only resource/device description (moved the number of devices away</a:t>
            </a:r>
            <a:r>
              <a:rPr lang="en-US" sz="2800" dirty="0" smtClean="0"/>
              <a:t>).”</a:t>
            </a:r>
            <a:endParaRPr lang="en-US" sz="2800" dirty="0" smtClean="0"/>
          </a:p>
          <a:p>
            <a:r>
              <a:rPr lang="en-US" sz="2800" dirty="0" smtClean="0"/>
              <a:t>“MOTIVATION</a:t>
            </a:r>
            <a:r>
              <a:rPr lang="en-US" sz="2800" dirty="0"/>
              <a:t>: </a:t>
            </a:r>
            <a:endParaRPr lang="en-US" sz="2800" dirty="0" smtClean="0"/>
          </a:p>
          <a:p>
            <a:pPr lvl="1"/>
            <a:r>
              <a:rPr lang="en-US" sz="2400" dirty="0" smtClean="0"/>
              <a:t>a</a:t>
            </a:r>
            <a:r>
              <a:rPr lang="en-US" sz="2400" dirty="0"/>
              <a:t>/ to share resource description for all the (same devices) blocks (of a node), then decreasing the total size of information. </a:t>
            </a:r>
            <a:endParaRPr lang="en-US" sz="2400" dirty="0" smtClean="0"/>
          </a:p>
          <a:p>
            <a:pPr lvl="1"/>
            <a:r>
              <a:rPr lang="en-US" sz="2400" dirty="0" smtClean="0"/>
              <a:t>b</a:t>
            </a:r>
            <a:r>
              <a:rPr lang="en-US" sz="2400" dirty="0"/>
              <a:t>/ to create an independent flooding entity holding all the resource descriptions (which are static), the decreasing the size of updated information</a:t>
            </a:r>
            <a:r>
              <a:rPr lang="en-US" sz="2400" dirty="0" smtClean="0"/>
              <a:t>.”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375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 3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r>
              <a:rPr lang="en-US" sz="2400" dirty="0" smtClean="0"/>
              <a:t>What is this item?</a:t>
            </a:r>
          </a:p>
          <a:p>
            <a:pPr lvl="1"/>
            <a:r>
              <a:rPr lang="en-US" sz="2400" dirty="0" smtClean="0"/>
              <a:t>Section 4 of WSON encoding is concerned with properties of resources; Section 4.1 introduces the </a:t>
            </a:r>
            <a:r>
              <a:rPr lang="en-US" sz="2400" b="1" i="1" dirty="0" smtClean="0"/>
              <a:t>Resource Block Information sub-TLV</a:t>
            </a:r>
          </a:p>
          <a:p>
            <a:pPr lvl="1"/>
            <a:r>
              <a:rPr lang="en-US" sz="2400" dirty="0" smtClean="0"/>
              <a:t>Section 4.6 introduces the </a:t>
            </a:r>
            <a:r>
              <a:rPr lang="en-US" sz="2400" b="1" i="1" dirty="0" smtClean="0"/>
              <a:t>Processing Capabilities List sub-sub-TLV</a:t>
            </a:r>
            <a:r>
              <a:rPr lang="en-US" sz="2400" dirty="0" smtClean="0"/>
              <a:t> which includes the </a:t>
            </a:r>
            <a:r>
              <a:rPr lang="en-US" sz="2400" i="1" dirty="0" smtClean="0"/>
              <a:t>option</a:t>
            </a:r>
            <a:r>
              <a:rPr lang="en-US" sz="2400" dirty="0" smtClean="0"/>
              <a:t> of specifying the </a:t>
            </a:r>
            <a:r>
              <a:rPr lang="en-US" sz="2400" b="1" i="1" dirty="0"/>
              <a:t>Number of Resources within the </a:t>
            </a:r>
            <a:r>
              <a:rPr lang="en-US" sz="2400" b="1" i="1" dirty="0" smtClean="0"/>
              <a:t>block</a:t>
            </a:r>
            <a:endParaRPr lang="en-US" sz="2000" dirty="0" smtClean="0"/>
          </a:p>
          <a:p>
            <a:r>
              <a:rPr lang="en-US" sz="2800" dirty="0" smtClean="0"/>
              <a:t>What is it for?</a:t>
            </a:r>
          </a:p>
          <a:p>
            <a:pPr lvl="1"/>
            <a:r>
              <a:rPr lang="en-US" sz="2400" dirty="0" smtClean="0"/>
              <a:t>In many cases multiple resources come bundled together, e.g., on a line card. This tells us the number of resources in this “block”.</a:t>
            </a:r>
          </a:p>
          <a:p>
            <a:pPr lvl="1"/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479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 3 (III)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r>
              <a:rPr lang="en-US" sz="2400" dirty="0" smtClean="0"/>
              <a:t>Is it a dynamic or static quantity?</a:t>
            </a:r>
          </a:p>
          <a:p>
            <a:pPr lvl="1"/>
            <a:r>
              <a:rPr lang="en-US" sz="2400" dirty="0" smtClean="0"/>
              <a:t>This is a static quantity.</a:t>
            </a:r>
          </a:p>
          <a:p>
            <a:r>
              <a:rPr lang="en-US" sz="2400" dirty="0" smtClean="0"/>
              <a:t>How does this differ from the </a:t>
            </a:r>
            <a:r>
              <a:rPr lang="en-US" sz="2400" b="1" i="1" dirty="0" smtClean="0"/>
              <a:t>Resource Pool State sub-TLV</a:t>
            </a:r>
            <a:r>
              <a:rPr lang="en-US" sz="2400" dirty="0" smtClean="0"/>
              <a:t>?</a:t>
            </a:r>
          </a:p>
          <a:p>
            <a:pPr lvl="1"/>
            <a:r>
              <a:rPr lang="en-US" sz="2400" dirty="0" smtClean="0"/>
              <a:t>This is a dynamic quantity that tells you the number of resources available in a particular RB pool set. It does not tell you the number in use/out of service.</a:t>
            </a:r>
          </a:p>
          <a:p>
            <a:r>
              <a:rPr lang="en-US" sz="2400" dirty="0" smtClean="0"/>
              <a:t>Do I have to use it?</a:t>
            </a:r>
          </a:p>
          <a:p>
            <a:pPr lvl="1"/>
            <a:r>
              <a:rPr lang="en-US" sz="2400" dirty="0" smtClean="0"/>
              <a:t>No, it is an optional field</a:t>
            </a:r>
            <a:endParaRPr lang="en-US" sz="2400" dirty="0"/>
          </a:p>
          <a:p>
            <a:r>
              <a:rPr lang="en-US" sz="2400" dirty="0" smtClean="0"/>
              <a:t>Can we remove it from the draft?</a:t>
            </a:r>
          </a:p>
          <a:p>
            <a:pPr lvl="1"/>
            <a:r>
              <a:rPr lang="en-US" sz="2400" dirty="0" smtClean="0"/>
              <a:t>No. A number of optimization algorithms want to know the total number of resources available at each node.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216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 2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r>
              <a:rPr lang="en-US" sz="2400" dirty="0" smtClean="0"/>
              <a:t>“Use </a:t>
            </a:r>
            <a:r>
              <a:rPr lang="en-US" sz="2400" dirty="0"/>
              <a:t>of the connectivity matrix defined inside the node entity in order to describe connectivity constraints between node-external links and the resource pools</a:t>
            </a:r>
            <a:r>
              <a:rPr lang="en-US" sz="2400" dirty="0" smtClean="0"/>
              <a:t>.” </a:t>
            </a:r>
            <a:endParaRPr lang="en-US" sz="2400" dirty="0" smtClean="0"/>
          </a:p>
          <a:p>
            <a:r>
              <a:rPr lang="en-US" sz="2400" dirty="0" smtClean="0"/>
              <a:t>“MOTIVATION</a:t>
            </a:r>
            <a:r>
              <a:rPr lang="en-US" sz="2400" dirty="0"/>
              <a:t>: </a:t>
            </a:r>
            <a:endParaRPr lang="en-US" sz="2400" dirty="0" smtClean="0"/>
          </a:p>
          <a:p>
            <a:pPr lvl="1"/>
            <a:r>
              <a:rPr lang="en-US" sz="2000" dirty="0" smtClean="0"/>
              <a:t>a</a:t>
            </a:r>
            <a:r>
              <a:rPr lang="en-US" sz="2000" dirty="0"/>
              <a:t>/ to gather static information inside node entity (for OSPF-TE inside a LSA never flooded upon LSP updates). </a:t>
            </a:r>
            <a:endParaRPr lang="en-US" sz="2000" dirty="0" smtClean="0"/>
          </a:p>
          <a:p>
            <a:pPr lvl="1"/>
            <a:r>
              <a:rPr lang="en-US" sz="2000" dirty="0" smtClean="0"/>
              <a:t>b</a:t>
            </a:r>
            <a:r>
              <a:rPr lang="en-US" sz="2000" dirty="0"/>
              <a:t>/ to limit the number of connectivity representations introduced by current extensions (draft-</a:t>
            </a:r>
            <a:r>
              <a:rPr lang="en-US" sz="2000" dirty="0" err="1"/>
              <a:t>ietf</a:t>
            </a:r>
            <a:r>
              <a:rPr lang="en-US" sz="2000" dirty="0"/>
              <a:t>-</a:t>
            </a:r>
            <a:r>
              <a:rPr lang="en-US" sz="2000" dirty="0" err="1"/>
              <a:t>rwa</a:t>
            </a:r>
            <a:r>
              <a:rPr lang="en-US" sz="2000" dirty="0"/>
              <a:t>-info proposes similar TLVs in different LSAs</a:t>
            </a:r>
            <a:r>
              <a:rPr lang="en-US" sz="2000" dirty="0" smtClean="0"/>
              <a:t>)” 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519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 2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r>
              <a:rPr lang="en-US" sz="2400" dirty="0" smtClean="0"/>
              <a:t>What is this about?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b="1" i="1" dirty="0" smtClean="0"/>
              <a:t>WSON info model draft </a:t>
            </a:r>
            <a:r>
              <a:rPr lang="en-US" sz="2000" dirty="0" smtClean="0"/>
              <a:t>discusses connectivity between externally visible ingress and egress ports (the </a:t>
            </a:r>
            <a:r>
              <a:rPr lang="en-US" sz="2000" b="1" i="1" dirty="0"/>
              <a:t>c</a:t>
            </a:r>
            <a:r>
              <a:rPr lang="en-US" sz="2000" b="1" i="1" dirty="0" smtClean="0"/>
              <a:t>onnectivity matrix</a:t>
            </a:r>
            <a:r>
              <a:rPr lang="en-US" sz="2000" dirty="0" smtClean="0"/>
              <a:t>) and connectivity between externally visible ingress and egress ports and internal resources (</a:t>
            </a:r>
            <a:r>
              <a:rPr lang="en-US" sz="2000" b="1" i="1" dirty="0" smtClean="0"/>
              <a:t>resource accessibility</a:t>
            </a:r>
            <a:r>
              <a:rPr lang="en-US" sz="2000" dirty="0" smtClean="0"/>
              <a:t>). These use similar mechanisms.</a:t>
            </a:r>
          </a:p>
          <a:p>
            <a:r>
              <a:rPr lang="en-US" sz="2400" dirty="0" smtClean="0"/>
              <a:t>If these use similar mechanisms why aren’t they combined?</a:t>
            </a:r>
          </a:p>
          <a:p>
            <a:pPr lvl="1"/>
            <a:r>
              <a:rPr lang="en-US" sz="2000" dirty="0" smtClean="0"/>
              <a:t>We initially had these combined but were asked to separate out concepts and mechanisms with general applicability from those specific to WSON. This decision was discussed at a number of IETF meetings and finalized at the 74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IETF meeting in San Francisco, March 2009. This is why there are two encoding drafts (general constraints and WSON specific).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153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 2 (III)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r>
              <a:rPr lang="en-US" sz="2400" dirty="0" smtClean="0"/>
              <a:t>Does this result in any significant space savings or expansion?</a:t>
            </a:r>
          </a:p>
          <a:p>
            <a:pPr lvl="1"/>
            <a:r>
              <a:rPr lang="en-US" sz="2000" dirty="0" smtClean="0"/>
              <a:t>No. The same basic information needs to be conveyed whether it is split into two different top level TLVs or in just one.</a:t>
            </a:r>
          </a:p>
          <a:p>
            <a:r>
              <a:rPr lang="en-US" sz="2400" dirty="0" smtClean="0"/>
              <a:t>What is the implications for static versus dynamic information?</a:t>
            </a:r>
          </a:p>
          <a:p>
            <a:pPr lvl="1"/>
            <a:r>
              <a:rPr lang="en-US" sz="2000" dirty="0" smtClean="0"/>
              <a:t>This is an orthogonal issue from this particular encoding choice.  We recommend that static and dynamic information should be flooded separately. OSPF-TE provides a good mechanism for this. See the following slides for a review of the basic mechanisms.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166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Updating WSON info with OSPF-TE (I)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610600" cy="3048000"/>
          </a:xfrm>
        </p:spPr>
        <p:txBody>
          <a:bodyPr/>
          <a:lstStyle/>
          <a:p>
            <a:r>
              <a:rPr lang="en-US" sz="2800" dirty="0" smtClean="0"/>
              <a:t>OPSF Opaque LSA and Optical Node TLV</a:t>
            </a:r>
          </a:p>
          <a:p>
            <a:pPr lvl="1"/>
            <a:r>
              <a:rPr lang="en-US" sz="2400" dirty="0" smtClean="0"/>
              <a:t>All of GMPLS uses the OSPF-TE (RFC3630) </a:t>
            </a:r>
            <a:r>
              <a:rPr lang="en-US" sz="2400" b="1" i="1" dirty="0" smtClean="0"/>
              <a:t>Traffic Engineering LSA</a:t>
            </a:r>
            <a:r>
              <a:rPr lang="en-US" sz="2400" dirty="0" smtClean="0"/>
              <a:t>. </a:t>
            </a:r>
          </a:p>
          <a:p>
            <a:pPr lvl="1"/>
            <a:r>
              <a:rPr lang="en-US" sz="2400" dirty="0" smtClean="0"/>
              <a:t>“The </a:t>
            </a:r>
            <a:r>
              <a:rPr lang="en-US" sz="2400" dirty="0"/>
              <a:t>LSA ID of an Opaque LSA is defined as having eight bits of type data and 24 bits of type-specific data. The Traffic Engineering LSA uses type 1. The remaining 24 bits are the Instance field, as follows</a:t>
            </a:r>
            <a:r>
              <a:rPr lang="en-US" sz="2400" dirty="0" smtClean="0"/>
              <a:t>:”</a:t>
            </a:r>
          </a:p>
          <a:p>
            <a:pPr lvl="1"/>
            <a:r>
              <a:rPr lang="en-US" sz="2400" dirty="0" smtClean="0"/>
              <a:t>“</a:t>
            </a:r>
            <a:r>
              <a:rPr lang="en-US" sz="2400" dirty="0"/>
              <a:t>The Instance field is an arbitrary value used to maintain multiple Traffic Engineering LSAs. A maximum of </a:t>
            </a:r>
            <a:r>
              <a:rPr lang="en-US" sz="2400" dirty="0" smtClean="0"/>
              <a:t>16,777,216 </a:t>
            </a:r>
            <a:r>
              <a:rPr lang="en-US" sz="2400" dirty="0"/>
              <a:t>Traffic Engineering LSAs may be sourced by a single system.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dirty="0" smtClean="0"/>
              <a:t>1</a:t>
            </a:r>
            <a:r>
              <a:rPr lang="pl-PL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5257799"/>
            <a:ext cx="724108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Consolas" pitchFamily="49" charset="0"/>
                <a:cs typeface="Consolas" pitchFamily="49" charset="0"/>
              </a:rPr>
              <a:t> 0                   1                   2                   3</a:t>
            </a:r>
          </a:p>
          <a:p>
            <a:r>
              <a:rPr lang="fr-FR" sz="1400" dirty="0">
                <a:latin typeface="Consolas" pitchFamily="49" charset="0"/>
                <a:cs typeface="Consolas" pitchFamily="49" charset="0"/>
              </a:rPr>
              <a:t>       0 1 2 3 4 5 6 7 8 9 0 1 2 3 4 5 6 7 8 9 0 1 2 3 4 5 6 7 8 9 0 1</a:t>
            </a:r>
          </a:p>
          <a:p>
            <a:r>
              <a:rPr lang="fr-FR" sz="1400" dirty="0">
                <a:latin typeface="Consolas" pitchFamily="49" charset="0"/>
                <a:cs typeface="Consolas" pitchFamily="49" charset="0"/>
              </a:rPr>
              <a:t>      +-+-+-+-+-+-+-+-+-+-+-+-+-+-+-+-+-+-+-+-+-+-+-+-+-+-+-+-+-+-+-+-+</a:t>
            </a:r>
          </a:p>
          <a:p>
            <a:r>
              <a:rPr lang="fr-FR" sz="1400" dirty="0">
                <a:latin typeface="Consolas" pitchFamily="49" charset="0"/>
                <a:cs typeface="Consolas" pitchFamily="49" charset="0"/>
              </a:rPr>
              <a:t>      |       1       |                   Instance                    |</a:t>
            </a:r>
          </a:p>
          <a:p>
            <a:r>
              <a:rPr lang="fr-FR" sz="1400" dirty="0">
                <a:latin typeface="Consolas" pitchFamily="49" charset="0"/>
                <a:cs typeface="Consolas" pitchFamily="49" charset="0"/>
              </a:rPr>
              <a:t>      +-+-+-+-+-+-+-+-+-+-+-+-+-+-+-+-+-+-+-+-+-+-+-+-+-+-+-+-+-+-+-+-+</a:t>
            </a:r>
            <a:endParaRPr lang="en-US" sz="14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093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4000" dirty="0" smtClean="0"/>
              <a:t>OSPF-TE LSA (RFC3630)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066800"/>
            <a:ext cx="7239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0                   1                   2                   3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    0 1 2 3 4 5 6 7 8 9 0 1 2 3 4 5 6 7 8 9 0 1 2 3 4 5 6 7 8 9 0 1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   +-+-+-+-+-+-+-+-+-+-+-+-+-+-+-+-+-+-+-+-+-+-+-+-+-+-+-+-+-+-+-+-+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   |            LS age             |    Options    |      10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   +-+-+-+-+-+-+-+-+-+-+-+-+-+-+-+-+-+-+-+-+-+-+-+-+-+-+-+-+-+-+-+-+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   |       1       |                   Instance             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   +-+-+-+-+-+-+-+-+-+-+-+-+-+-+-+-+-+-+-+-+-+-+-+-+-+-+-+-+-+-+-+-+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   |                     Advertising Router                 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   +-+-+-+-+-+-+-+-+-+-+-+-+-+-+-+-+-+-+-+-+-+-+-+-+-+-+-+-+-+-+-+-+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   |                     LS sequence number                 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   +-+-+-+-+-+-+-+-+-+-+-+-+-+-+-+-+-+-+-+-+-+-+-+-+-+-+-+-+-+-+-+-+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   |         LS checksum           |             Length     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   +-+-+-+-+-+-+-+-+-+-+-+-+-+-+-+-+-+-+-+-+-+-+-+-+-+-+-+-+-+-+-+-+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200" y="38862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“The </a:t>
            </a:r>
            <a:r>
              <a:rPr lang="en-US" dirty="0"/>
              <a:t>LSA payload consists of one or more nested Type/Length/Value (TLV) triplets for extensibility</a:t>
            </a:r>
            <a:r>
              <a:rPr lang="en-US" dirty="0" smtClean="0"/>
              <a:t>.”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4526704"/>
            <a:ext cx="777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0                   1                   2                   3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    0 1 2 3 4 5 6 7 8 9 0 1 2 3 4 5 6 7 8 9 0 1 2 3 4 5 6 7 8 9 0 1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   +-+-+-+-+-+-+-+-+-+-+-+-+-+-+-+-+-+-+-+-+-+-+-+-+-+-+-+-+-+-+-+-+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   |              Type             |             Length            |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   +-+-+-+-+-+-+-+-+-+-+-+-+-+-+-+-+-+-+-+-+-+-+-+-+-+-+-+-+-+-+-+-+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   |                            Value...                           |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   .                                                               .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   .                                                               .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   .                                                               .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   +-+-+-+-+-+-+-+-+-+-+-+-+-+-+-+-+-+-+-+-+-+-+-+-+-+-+-+-+-+-+-+-+</a:t>
            </a:r>
          </a:p>
        </p:txBody>
      </p:sp>
    </p:spTree>
    <p:extLst>
      <p:ext uri="{BB962C8B-B14F-4D97-AF65-F5344CB8AC3E}">
        <p14:creationId xmlns:p14="http://schemas.microsoft.com/office/powerpoint/2010/main" val="3538066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Updating WSON info with OSPF-TE (II)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610600" cy="4724400"/>
          </a:xfrm>
        </p:spPr>
        <p:txBody>
          <a:bodyPr/>
          <a:lstStyle/>
          <a:p>
            <a:r>
              <a:rPr lang="en-US" sz="2800" dirty="0" smtClean="0"/>
              <a:t>LSAs are the smallest flooding/update unit</a:t>
            </a:r>
          </a:p>
          <a:p>
            <a:pPr lvl="1"/>
            <a:r>
              <a:rPr lang="en-US" sz="2400" dirty="0" smtClean="0"/>
              <a:t>You pick what you want to put within a particular LSA instance within the constraints of the TLV hierarchy and </a:t>
            </a:r>
            <a:r>
              <a:rPr lang="en-US" sz="2400" dirty="0" smtClean="0"/>
              <a:t>rules, e.g., one </a:t>
            </a:r>
            <a:r>
              <a:rPr lang="en-US" sz="2400" dirty="0" smtClean="0"/>
              <a:t>top level TLV per LSA (RFC3630)</a:t>
            </a:r>
          </a:p>
          <a:p>
            <a:r>
              <a:rPr lang="en-US" dirty="0" smtClean="0"/>
              <a:t>Currently Defined and Proposed Top Level TLVs</a:t>
            </a:r>
          </a:p>
          <a:p>
            <a:pPr lvl="1"/>
            <a:r>
              <a:rPr lang="en-US" dirty="0" smtClean="0"/>
              <a:t>RFC3630: Router Address, Link</a:t>
            </a:r>
          </a:p>
          <a:p>
            <a:pPr lvl="1"/>
            <a:r>
              <a:rPr lang="en-US" dirty="0" smtClean="0"/>
              <a:t>RFC5329: Router IPv6 Address, RFC4203: Link Local</a:t>
            </a:r>
          </a:p>
          <a:p>
            <a:pPr lvl="1"/>
            <a:r>
              <a:rPr lang="en-US" dirty="0" smtClean="0"/>
              <a:t>RFC5786: Node Attribute</a:t>
            </a:r>
          </a:p>
          <a:p>
            <a:pPr lvl="1"/>
            <a:r>
              <a:rPr lang="en-US" dirty="0" smtClean="0"/>
              <a:t>WSON OSPF extensions: Optical Node Property TLV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dirty="0" smtClean="0"/>
              <a:t>1</a:t>
            </a:r>
            <a:r>
              <a:rPr lang="pl-PL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013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Updating WSON info with OSPF-TE (III)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610600" cy="4724400"/>
          </a:xfrm>
        </p:spPr>
        <p:txBody>
          <a:bodyPr/>
          <a:lstStyle/>
          <a:p>
            <a:r>
              <a:rPr lang="en-US" sz="2800" dirty="0" smtClean="0"/>
              <a:t>All of the WSON specific info goes into an Optical Node TLV?</a:t>
            </a:r>
          </a:p>
          <a:p>
            <a:pPr lvl="1"/>
            <a:r>
              <a:rPr lang="en-US" sz="2400" dirty="0" smtClean="0"/>
              <a:t>Yes.</a:t>
            </a:r>
          </a:p>
          <a:p>
            <a:r>
              <a:rPr lang="en-US" sz="2800" dirty="0" smtClean="0"/>
              <a:t> How do I keep this TLV from getting too large? How do I separate dynamic and static information?</a:t>
            </a:r>
          </a:p>
          <a:p>
            <a:pPr lvl="1"/>
            <a:r>
              <a:rPr lang="en-US" sz="2400" dirty="0" smtClean="0"/>
              <a:t>Use multiple TE-LSA instances each with a Optical Node TLV containing one or more sub-TLVs.</a:t>
            </a:r>
          </a:p>
          <a:p>
            <a:pPr lvl="1"/>
            <a:r>
              <a:rPr lang="en-US" sz="2400" dirty="0" smtClean="0"/>
              <a:t>This is why we never mix static and dynamic information in </a:t>
            </a:r>
            <a:r>
              <a:rPr lang="en-US" sz="2400" dirty="0" smtClean="0"/>
              <a:t>the same </a:t>
            </a:r>
            <a:r>
              <a:rPr lang="en-US" sz="2400" dirty="0" smtClean="0"/>
              <a:t>sub-TLV</a:t>
            </a:r>
          </a:p>
          <a:p>
            <a:pPr lvl="1"/>
            <a:r>
              <a:rPr lang="en-US" sz="2400" dirty="0" smtClean="0"/>
              <a:t>This is also why we break information up into sub-TLVs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1</a:t>
            </a:r>
            <a:r>
              <a:rPr lang="pl-PL" dirty="0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214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Authors/Contributors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dirty="0" smtClean="0"/>
              <a:t>Greg Bernstein (Grotto Networking)</a:t>
            </a:r>
          </a:p>
          <a:p>
            <a:pPr>
              <a:lnSpc>
                <a:spcPct val="90000"/>
              </a:lnSpc>
            </a:pPr>
            <a:r>
              <a:rPr lang="en-US" altLang="zh-CN" sz="2800" dirty="0" smtClean="0"/>
              <a:t>Diego </a:t>
            </a:r>
            <a:r>
              <a:rPr lang="en-US" altLang="zh-CN" sz="2800" dirty="0" err="1" smtClean="0"/>
              <a:t>Caviglia</a:t>
            </a:r>
            <a:r>
              <a:rPr lang="en-US" altLang="zh-CN" sz="2800" dirty="0" smtClean="0"/>
              <a:t>  (Ericsson)</a:t>
            </a:r>
          </a:p>
          <a:p>
            <a:pPr>
              <a:lnSpc>
                <a:spcPct val="90000"/>
              </a:lnSpc>
            </a:pPr>
            <a:r>
              <a:rPr lang="en-US" altLang="zh-CN" sz="2800" dirty="0" smtClean="0"/>
              <a:t>Ander </a:t>
            </a:r>
            <a:r>
              <a:rPr lang="en-US" altLang="zh-CN" sz="2800" dirty="0" err="1" smtClean="0"/>
              <a:t>Gavler</a:t>
            </a:r>
            <a:r>
              <a:rPr lang="en-US" altLang="zh-CN" sz="2800" dirty="0" smtClean="0"/>
              <a:t> (</a:t>
            </a:r>
            <a:r>
              <a:rPr lang="en-US" altLang="zh-CN" sz="2800" dirty="0" err="1" smtClean="0"/>
              <a:t>Acreo</a:t>
            </a:r>
            <a:r>
              <a:rPr lang="en-US" altLang="zh-CN" sz="2800" dirty="0" smtClean="0"/>
              <a:t> AB)</a:t>
            </a:r>
          </a:p>
          <a:p>
            <a:pPr>
              <a:lnSpc>
                <a:spcPct val="90000"/>
              </a:lnSpc>
            </a:pPr>
            <a:r>
              <a:rPr lang="en-US" altLang="zh-CN" sz="2800" dirty="0" smtClean="0"/>
              <a:t>Young Lee (Huawei)</a:t>
            </a:r>
          </a:p>
          <a:p>
            <a:pPr>
              <a:lnSpc>
                <a:spcPct val="90000"/>
              </a:lnSpc>
            </a:pPr>
            <a:r>
              <a:rPr lang="en-US" altLang="zh-CN" sz="2800" dirty="0" smtClean="0"/>
              <a:t>Dan Li (Huawei)</a:t>
            </a:r>
          </a:p>
          <a:p>
            <a:pPr>
              <a:lnSpc>
                <a:spcPct val="90000"/>
              </a:lnSpc>
            </a:pPr>
            <a:r>
              <a:rPr lang="en-US" altLang="zh-CN" sz="2800" dirty="0" err="1" smtClean="0"/>
              <a:t>Wataru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Imajuku</a:t>
            </a:r>
            <a:r>
              <a:rPr lang="en-US" altLang="zh-CN" sz="2800" dirty="0" smtClean="0"/>
              <a:t> (NTT)</a:t>
            </a:r>
          </a:p>
          <a:p>
            <a:pPr>
              <a:lnSpc>
                <a:spcPct val="90000"/>
              </a:lnSpc>
            </a:pPr>
            <a:r>
              <a:rPr lang="en-US" altLang="zh-CN" sz="2800" dirty="0" smtClean="0"/>
              <a:t>Jonas </a:t>
            </a:r>
            <a:r>
              <a:rPr lang="en-US" altLang="zh-CN" sz="2800" dirty="0" err="1" smtClean="0"/>
              <a:t>Martensson</a:t>
            </a:r>
            <a:r>
              <a:rPr lang="en-US" altLang="zh-CN" sz="2800" dirty="0" smtClean="0"/>
              <a:t> (</a:t>
            </a:r>
            <a:r>
              <a:rPr lang="en-US" altLang="zh-CN" sz="2800" dirty="0" err="1" smtClean="0"/>
              <a:t>Acreo</a:t>
            </a:r>
            <a:r>
              <a:rPr lang="en-US" altLang="zh-CN" sz="2800" dirty="0" smtClean="0"/>
              <a:t> AB)</a:t>
            </a:r>
          </a:p>
          <a:p>
            <a:pPr>
              <a:lnSpc>
                <a:spcPct val="90000"/>
              </a:lnSpc>
            </a:pPr>
            <a:r>
              <a:rPr lang="en-US" altLang="zh-CN" sz="2800" dirty="0" err="1" smtClean="0"/>
              <a:t>Itaru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Nishioka</a:t>
            </a:r>
            <a:r>
              <a:rPr lang="en-US" altLang="zh-CN" sz="2800" dirty="0" smtClean="0"/>
              <a:t> (NEC Corp.)</a:t>
            </a:r>
          </a:p>
          <a:p>
            <a:pPr>
              <a:lnSpc>
                <a:spcPct val="90000"/>
              </a:lnSpc>
            </a:pPr>
            <a:r>
              <a:rPr lang="en-US" altLang="zh-CN" sz="2800" dirty="0" err="1" smtClean="0"/>
              <a:t>Jianrui</a:t>
            </a:r>
            <a:r>
              <a:rPr lang="en-US" altLang="zh-CN" sz="2800" dirty="0" smtClean="0"/>
              <a:t> (Rebecca) Han (Huawei)</a:t>
            </a:r>
          </a:p>
          <a:p>
            <a:pPr>
              <a:lnSpc>
                <a:spcPct val="90000"/>
              </a:lnSpc>
            </a:pPr>
            <a:r>
              <a:rPr lang="en-US" altLang="zh-CN" sz="2800" i="1" dirty="0" smtClean="0"/>
              <a:t>Plus a whole lot of folks on the CCAMP list and at the last four years of meetings.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8E714E-E6AB-48DE-B4B1-6E6272DE5EF9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IETF 8</a:t>
            </a:r>
            <a:r>
              <a:rPr lang="en-US" dirty="0"/>
              <a:t>1</a:t>
            </a:r>
            <a:r>
              <a:rPr lang="pl-PL" dirty="0"/>
              <a:t>, </a:t>
            </a:r>
            <a:r>
              <a:rPr lang="en-US" dirty="0"/>
              <a:t> Quebec City, Canada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 1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“Introduction </a:t>
            </a:r>
            <a:r>
              <a:rPr lang="en-US" dirty="0"/>
              <a:t>of the Resource Pool entity inside the model, which allows the definition of several resource </a:t>
            </a:r>
            <a:r>
              <a:rPr lang="en-US" dirty="0" err="1"/>
              <a:t>entites</a:t>
            </a:r>
            <a:r>
              <a:rPr lang="en-US" dirty="0"/>
              <a:t> per node </a:t>
            </a:r>
            <a:r>
              <a:rPr lang="en-US" dirty="0" err="1"/>
              <a:t>independantly</a:t>
            </a:r>
            <a:r>
              <a:rPr lang="en-US" dirty="0"/>
              <a:t> floodable</a:t>
            </a:r>
            <a:r>
              <a:rPr lang="en-US" dirty="0" smtClean="0"/>
              <a:t>.” </a:t>
            </a:r>
          </a:p>
          <a:p>
            <a:r>
              <a:rPr lang="en-US" dirty="0" smtClean="0"/>
              <a:t>“MOTIVATION</a:t>
            </a:r>
            <a:r>
              <a:rPr lang="en-US" dirty="0"/>
              <a:t>: to decrease the size of flooding upon LSP changes (setup or tear down). (Resource Pool = group of resource blocks with same connectivity constraints</a:t>
            </a:r>
            <a:r>
              <a:rPr lang="en-US" dirty="0" smtClean="0"/>
              <a:t>).”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3317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 1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model has the containment hierarchy of:</a:t>
            </a:r>
          </a:p>
          <a:p>
            <a:pPr lvl="1"/>
            <a:r>
              <a:rPr lang="en-US" dirty="0" smtClean="0"/>
              <a:t>Resource, Resource Block, Resource Block Set, and Resource pool.</a:t>
            </a:r>
          </a:p>
          <a:p>
            <a:r>
              <a:rPr lang="en-US" dirty="0" smtClean="0"/>
              <a:t>The </a:t>
            </a:r>
            <a:r>
              <a:rPr lang="en-US" b="1" i="1" dirty="0" smtClean="0"/>
              <a:t>Resource Block Set </a:t>
            </a:r>
            <a:r>
              <a:rPr lang="en-US" dirty="0" smtClean="0"/>
              <a:t>concept serves this function.</a:t>
            </a:r>
          </a:p>
          <a:p>
            <a:pPr lvl="1"/>
            <a:r>
              <a:rPr lang="en-US" dirty="0" smtClean="0"/>
              <a:t> </a:t>
            </a:r>
            <a:r>
              <a:rPr lang="en-US" b="1" i="1" dirty="0" smtClean="0"/>
              <a:t>A general group </a:t>
            </a:r>
            <a:r>
              <a:rPr lang="en-US" b="1" i="1" dirty="0"/>
              <a:t>of resource blocks with </a:t>
            </a:r>
            <a:r>
              <a:rPr lang="en-US" b="1" i="1" dirty="0" smtClean="0"/>
              <a:t>similar properties of any kind</a:t>
            </a:r>
          </a:p>
          <a:p>
            <a:pPr lvl="1"/>
            <a:r>
              <a:rPr lang="en-US" dirty="0" smtClean="0"/>
              <a:t>No need for new terminology.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813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Block Set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2514600"/>
            <a:ext cx="7315199" cy="3352800"/>
          </a:xfrm>
        </p:spPr>
        <p:txBody>
          <a:bodyPr/>
          <a:lstStyle/>
          <a:p>
            <a:r>
              <a:rPr lang="en-US" sz="2800" dirty="0" smtClean="0"/>
              <a:t>Resource pool accessibility sub-TLV</a:t>
            </a:r>
          </a:p>
          <a:p>
            <a:r>
              <a:rPr lang="en-US" sz="2800" dirty="0" smtClean="0"/>
              <a:t>Resource block wavelength constraints sub-TLV</a:t>
            </a:r>
          </a:p>
          <a:p>
            <a:r>
              <a:rPr lang="en-US" sz="2800" dirty="0" smtClean="0"/>
              <a:t>Resource block information sub-TLV</a:t>
            </a:r>
          </a:p>
          <a:p>
            <a:pPr lvl="1"/>
            <a:r>
              <a:rPr lang="en-US" sz="2400" dirty="0"/>
              <a:t> </a:t>
            </a:r>
            <a:r>
              <a:rPr lang="en-US" sz="2400" dirty="0" smtClean="0"/>
              <a:t>Fixed this in March 2011 to use resource set</a:t>
            </a:r>
          </a:p>
          <a:p>
            <a:r>
              <a:rPr lang="en-US" sz="2800" dirty="0" smtClean="0"/>
              <a:t>Block shared access wavelength availability sub-TLV</a:t>
            </a:r>
          </a:p>
          <a:p>
            <a:r>
              <a:rPr lang="en-US" sz="2800" dirty="0" smtClean="0"/>
              <a:t>Resource pool state sub-TLV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1" y="1563469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tx2"/>
                </a:solidFill>
              </a:rPr>
              <a:t>These sub-TLVs can be placed in one or more Optical node property TLVs (in one or more Opaque LSAs), all independently floodable.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8" name="Left Brace 7"/>
          <p:cNvSpPr/>
          <p:nvPr/>
        </p:nvSpPr>
        <p:spPr>
          <a:xfrm flipH="1">
            <a:off x="7641703" y="2467337"/>
            <a:ext cx="381000" cy="2057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flipH="1">
            <a:off x="7603603" y="4666527"/>
            <a:ext cx="381000" cy="142947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151168" y="3161330"/>
            <a:ext cx="461665" cy="6694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Static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1167" y="4886255"/>
            <a:ext cx="461665" cy="99001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Dynamic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3300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853"/>
            <a:ext cx="8229600" cy="884238"/>
          </a:xfrm>
        </p:spPr>
        <p:txBody>
          <a:bodyPr/>
          <a:lstStyle/>
          <a:p>
            <a:r>
              <a:rPr lang="en-US" sz="3600" dirty="0" smtClean="0"/>
              <a:t>Example: Many types of </a:t>
            </a:r>
            <a:r>
              <a:rPr lang="en-US" sz="3600" dirty="0" err="1" smtClean="0"/>
              <a:t>regens</a:t>
            </a:r>
            <a:r>
              <a:rPr lang="en-US" sz="3600" dirty="0" smtClean="0"/>
              <a:t> (I)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669478"/>
            <a:ext cx="8229600" cy="3810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Numbers: 4 ports, 200 wavelength converters, 10 types of converters, random assignment of converters to groups.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33600" y="1083707"/>
            <a:ext cx="5051383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           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+-----------+                      +------+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      |           |---------------------&gt;|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      |           |---------------------&gt;|  C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/|    |           |---------------------&gt;|  o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/D+---&gt;|           |---------------------&gt;|  m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+ e+---&gt;|           |                      |  b   |========&gt;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========&gt;| M|    |  Optical  |       +-----+        |  i   | Port E1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Port I1  + u+---&gt;|   Switch  |       | WC  |        |  n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\x+---&gt;|           |       |Group|        |  e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\|    |           +------&gt;|  A  |-------&gt;|  r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      |           |       +-----+        +------+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      |           |                      +------+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/|    |           |       +-----+        |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/D+---&gt;|           +------&gt;| WC  |-------&gt;|  C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+ e+---&gt;|           |       |Group|        |  o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========&gt;| M|    |           |       |  B  |        |  m   |========&gt;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Port I2  + u+---&gt;|           |       +-----+        |  b   | Port E2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\x+---&gt;|           |---------------------&gt;|  i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\|    |           |---------------------&gt;|  n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      |           |---------------------&gt;|  e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+       |           |---------------------&gt;|  r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========&gt;| ...   |           |                      +------+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Port I3  +       |     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      |           |     Similar structure        ========&gt;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      |           |     with WC groups C and      Port E3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+       |           |     D and combiners for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========&gt;| ...   |           |     ports E3 and E4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Port I4  +       |           |                              ========&gt;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      +-----------+                               Port E4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1752600"/>
            <a:ext cx="461665" cy="30162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Shared per fiber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9411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853"/>
            <a:ext cx="8229600" cy="884238"/>
          </a:xfrm>
        </p:spPr>
        <p:txBody>
          <a:bodyPr/>
          <a:lstStyle/>
          <a:p>
            <a:r>
              <a:rPr lang="en-US" sz="3600" dirty="0" smtClean="0"/>
              <a:t>Example: Many types of </a:t>
            </a:r>
            <a:r>
              <a:rPr lang="en-US" sz="3600" dirty="0" err="1" smtClean="0"/>
              <a:t>regens</a:t>
            </a:r>
            <a:r>
              <a:rPr lang="en-US" sz="3600" dirty="0" smtClean="0"/>
              <a:t> (II)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33600" y="1083707"/>
            <a:ext cx="508344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0                   1                   2                   3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0 1 2 3 4 5 6 7 8 9 0 1 2 3 4 5 6 7 8 9 0 1 2 3 4 5 6 7 8 9 0 1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Connectivity=1|        	          Reserved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   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    Note: I1-I4 can connect to any Wavelength converter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Action=2     |0 1|0 0 0 0 0 0|            Length = 12  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                 Link Local Identifier = #1	     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 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                 Link Local Identifier = #4          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Action=2     |1|  Reserved	  |      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Length = 8 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|</a:t>
            </a:r>
            <a:endParaRPr lang="en-US" sz="1000" dirty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RB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ID = #1	   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       RB ID = #Total blocks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      Note: WC Group A can only connect to E1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Action=0     |1 0|0 0 0 0 0 0|            Length = 8   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                 Link Local Identifier = #1	            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|</a:t>
            </a:r>
            <a:endParaRPr lang="en-US" sz="1000" dirty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Action=2     |0|	Reserved   |            Length = 8    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|</a:t>
            </a:r>
            <a:endParaRPr lang="en-US" sz="1000" dirty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	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RB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ID = #1	    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       RB ID =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50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	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               Note: WC Group B can only connect to E2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Action=0     |1 0|0 0 0 0 0 0|            Length = 8   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                 Link Local Identifier = #2          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Action=2     |0|  	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            Length = 8      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| </a:t>
            </a:r>
            <a:endParaRPr lang="en-US" sz="1000" dirty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RB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ID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= 51      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       RB ID =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#100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	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1676400"/>
            <a:ext cx="1981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Accessibility sub-TLV</a:t>
            </a:r>
            <a:r>
              <a:rPr lang="en-US" dirty="0" smtClean="0"/>
              <a:t>: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Linear numbering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50 converters per group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Use ranges to describe group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Total words: 6+4x4 = 22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i="1" dirty="0" smtClean="0">
                <a:sym typeface="Wingdings" pitchFamily="2" charset="2"/>
              </a:rPr>
              <a:t>88 bytes</a:t>
            </a:r>
          </a:p>
          <a:p>
            <a:pPr marL="342900" indent="-342900">
              <a:buAutoNum type="alphaLcParenBoth"/>
            </a:pPr>
            <a:r>
              <a:rPr lang="en-US" dirty="0" smtClean="0">
                <a:sym typeface="Wingdings" pitchFamily="2" charset="2"/>
              </a:rPr>
              <a:t>All information is static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91400" y="5646718"/>
            <a:ext cx="1568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shown WC Groups C and 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4436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853"/>
            <a:ext cx="8229600" cy="884238"/>
          </a:xfrm>
        </p:spPr>
        <p:txBody>
          <a:bodyPr/>
          <a:lstStyle/>
          <a:p>
            <a:r>
              <a:rPr lang="en-US" sz="3600" dirty="0" smtClean="0"/>
              <a:t>Example: Many types of </a:t>
            </a:r>
            <a:r>
              <a:rPr lang="en-US" sz="3600" dirty="0" err="1" smtClean="0"/>
              <a:t>regens</a:t>
            </a:r>
            <a:r>
              <a:rPr lang="en-US" sz="3600" dirty="0" smtClean="0"/>
              <a:t> (III)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1295400"/>
            <a:ext cx="533351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0                   1                   2                   3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0 1 2 3 4 5 6 7 8 9 0 1 2 3 4 5 6 7 8 9 0 1 2 3 4 5 6 7 8 9 0 1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              	 RB Set Field      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             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:	       List of resource WC IDs that are of this type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|   </a:t>
            </a:r>
            <a:endParaRPr lang="en-US" sz="1000" dirty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Length in words = 1 + ceil{(</a:t>
            </a:r>
            <a:r>
              <a:rPr lang="en-US" sz="1000" dirty="0" err="1">
                <a:latin typeface="Consolas" pitchFamily="49" charset="0"/>
                <a:cs typeface="Consolas" pitchFamily="49" charset="0"/>
              </a:rPr>
              <a:t>Num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 WC total)/(2*NT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)} = 11  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|0|0|    	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Reserved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                      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       Input Modulation Type List Sub-Sub-TLV        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: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	      			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:</a:t>
            </a:r>
            <a:endParaRPr lang="en-US" sz="1000" dirty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       Input FEC Type List Sub-Sub-TLV               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: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			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:</a:t>
            </a:r>
            <a:endParaRPr lang="en-US" sz="1000" dirty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     Input Client Signal Type Sub-TLV                      |</a:t>
            </a:r>
          </a:p>
          <a:p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: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				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:</a:t>
            </a:r>
            <a:endParaRPr lang="en-US" sz="1000" dirty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     Input Bit Rate Range List  Sub-Sub-TLV                |</a:t>
            </a:r>
          </a:p>
          <a:p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: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				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:</a:t>
            </a:r>
            <a:endParaRPr lang="en-US" sz="1000" dirty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     Processing Capabilities List Sub-Sub-TLV        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: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					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:</a:t>
            </a:r>
            <a:endParaRPr lang="en-US" sz="1000" dirty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     Output Modulation Type List Sub-Sub-TLV         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: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				</a:t>
            </a:r>
            <a:endParaRPr lang="en-US" sz="10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         Output FEC Type List Sub-Sub-TLV                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: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            :</a:t>
            </a:r>
            <a:endParaRPr lang="en-US" sz="1000" dirty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8130" y="1219200"/>
            <a:ext cx="30222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Resource Info sub-TLV</a:t>
            </a:r>
            <a:r>
              <a:rPr lang="en-US" dirty="0" smtClean="0"/>
              <a:t>: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Random numbering</a:t>
            </a:r>
          </a:p>
          <a:p>
            <a:pPr marL="342900" indent="-342900">
              <a:buAutoNum type="alphaLcParenBoth"/>
            </a:pPr>
            <a:r>
              <a:rPr lang="en-US" dirty="0"/>
              <a:t>2</a:t>
            </a:r>
            <a:r>
              <a:rPr lang="en-US" dirty="0" smtClean="0"/>
              <a:t>0 converters per type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Use list to describe groups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Assume 32 words for info fields + 11 words for list = 43 words per type = 172 bytes per sub-TLV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Need 10 of these sub-TLVs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Sub-TLVs can be sent separately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All information is static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994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853"/>
            <a:ext cx="8229600" cy="884238"/>
          </a:xfrm>
        </p:spPr>
        <p:txBody>
          <a:bodyPr/>
          <a:lstStyle/>
          <a:p>
            <a:r>
              <a:rPr lang="en-US" sz="3600" dirty="0" smtClean="0"/>
              <a:t>Example: Many types of </a:t>
            </a:r>
            <a:r>
              <a:rPr lang="en-US" sz="3600" dirty="0" err="1" smtClean="0"/>
              <a:t>regens</a:t>
            </a:r>
            <a:r>
              <a:rPr lang="en-US" sz="3600" dirty="0" smtClean="0"/>
              <a:t> (IV)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1295400"/>
            <a:ext cx="519244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0                   1                   2                   3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0 1 2 3 4 5 6 7 8 9 0 1 2 3 4 5 6 7 8 9 0 1 2 3 4 5 6 7 8 9 0 1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+-+-+-+-+-+-+-+-+-+-+-+-+-+-+-+-+-+-+-+-+-+-+-+-+-+-+-+-+-+-+-+-+</a:t>
            </a:r>
          </a:p>
          <a:p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 Action	= 1    |		Reserved	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|</a:t>
            </a:r>
            <a:endParaRPr lang="en-US" sz="1000" dirty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   (bit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map)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Pool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State sub-TLV followed by RB Set field       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Action=2     |0|	Reserved   |            Length = 8 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RB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ID = #1	       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|    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RB ID = 50	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|             RB Usage state bitmap (total 50 bits)             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   </a:t>
            </a:r>
            <a:endParaRPr lang="en-US" sz="10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|             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(final 18 bits)    | 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Padding bits  	</a:t>
            </a:r>
            <a:r>
              <a:rPr lang="en-US" sz="10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sz="10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0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8130" y="1219200"/>
            <a:ext cx="30222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Resource Status sub-TLV</a:t>
            </a:r>
            <a:r>
              <a:rPr lang="en-US" dirty="0" smtClean="0"/>
              <a:t>: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Four distinct groups, i.e., one per port with 50 resources, (but could grouped all together)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Linear numbering already used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Bit map representation for resource status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Total of 5 words (20 bytes) for each sub-TLV</a:t>
            </a:r>
          </a:p>
          <a:p>
            <a:pPr marL="342900" indent="-342900">
              <a:buAutoNum type="alphaLcParenBoth"/>
            </a:pPr>
            <a:endParaRPr lang="en-US" dirty="0" smtClean="0"/>
          </a:p>
          <a:p>
            <a:pPr marL="342900" indent="-342900">
              <a:buAutoNum type="alphaLcParenBoth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19599" y="3740174"/>
            <a:ext cx="3429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Similarly for resources 51-100, 101-150, 151-200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6135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Example: Many types of </a:t>
            </a:r>
            <a:r>
              <a:rPr lang="en-US" sz="3600" dirty="0" err="1"/>
              <a:t>regens</a:t>
            </a:r>
            <a:r>
              <a:rPr lang="en-US" sz="3600" dirty="0"/>
              <a:t> (V)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All information in separate sub-TLVs can be sent in separate Traffic Engineering LSAs with different instance numbers</a:t>
            </a:r>
          </a:p>
          <a:p>
            <a:pPr lvl="1"/>
            <a:r>
              <a:rPr lang="en-US" sz="2400" dirty="0" smtClean="0"/>
              <a:t>Accessibility sub-TLV (88 bytes) –static-- </a:t>
            </a:r>
          </a:p>
          <a:p>
            <a:pPr lvl="1"/>
            <a:r>
              <a:rPr lang="en-US" sz="2400" dirty="0" smtClean="0"/>
              <a:t>Resource Info sub-TLVs (10 @ 172 bytes each) –static -- </a:t>
            </a:r>
          </a:p>
          <a:p>
            <a:pPr lvl="1"/>
            <a:r>
              <a:rPr lang="en-US" sz="2400" dirty="0" smtClean="0"/>
              <a:t>Resource Pool state sub-TLVs (4 @ 20 bytes each) – dynamic – </a:t>
            </a:r>
          </a:p>
          <a:p>
            <a:r>
              <a:rPr lang="en-US" sz="2800" dirty="0" smtClean="0"/>
              <a:t>LSA, TLV, and sub-TLV overhead not included in estimates.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0344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Concern expressed on list: numbering of resource blocks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Potential Issue: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I’ve got very complicated optical nodes and I can’t guarantee the linear assignment of RB identifiers, so can’t always use ranges for dynamic updates…</a:t>
            </a:r>
            <a:endParaRPr lang="en-US" dirty="0"/>
          </a:p>
          <a:p>
            <a:r>
              <a:rPr lang="en-US" dirty="0" smtClean="0"/>
              <a:t>Potential Solution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Add </a:t>
            </a:r>
            <a:r>
              <a:rPr lang="en-US" b="1" i="1" dirty="0" smtClean="0"/>
              <a:t>resource group definition sub-TLV</a:t>
            </a:r>
          </a:p>
          <a:p>
            <a:pPr lvl="1"/>
            <a:r>
              <a:rPr lang="en-US" b="1" i="1" dirty="0"/>
              <a:t> </a:t>
            </a:r>
            <a:r>
              <a:rPr lang="en-US" dirty="0" smtClean="0"/>
              <a:t>Add </a:t>
            </a:r>
            <a:r>
              <a:rPr lang="en-US" b="1" i="1" dirty="0" smtClean="0"/>
              <a:t>predefined group identifier </a:t>
            </a:r>
            <a:r>
              <a:rPr lang="en-US" dirty="0" smtClean="0"/>
              <a:t>option to RB Set field.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6796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Numbering of resource blocks (II)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1000"/>
          </a:xfrm>
        </p:spPr>
        <p:txBody>
          <a:bodyPr/>
          <a:lstStyle/>
          <a:p>
            <a:pPr marL="0" lvl="1" indent="0" algn="ctr">
              <a:buNone/>
            </a:pPr>
            <a:r>
              <a:rPr lang="en-US" b="1" dirty="0" smtClean="0"/>
              <a:t>Potential new </a:t>
            </a:r>
            <a:r>
              <a:rPr lang="en-US" b="1" i="1" dirty="0" smtClean="0"/>
              <a:t>Resource </a:t>
            </a:r>
            <a:r>
              <a:rPr lang="en-US" b="1" i="1" dirty="0"/>
              <a:t>Group Definition </a:t>
            </a:r>
            <a:r>
              <a:rPr lang="en-US" b="1" i="1" dirty="0" smtClean="0"/>
              <a:t>Sub-TLV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2362200"/>
            <a:ext cx="6553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0                   1                   2                   3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 0 1 2 3 4 5 6 7 8 9 0 1 2 3 4 5 6 7 8 9 0 1 2 3 4 5 6 7 8 9 0 1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|     Reserved                  |         Group ID #1           |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|                   RB Set Field for Group #1                 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:                               	                      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:</a:t>
            </a:r>
            <a:endParaRPr lang="en-US" sz="1200" dirty="0">
              <a:latin typeface="Consolas" pitchFamily="49" charset="0"/>
              <a:cs typeface="Consolas" pitchFamily="49" charset="0"/>
            </a:endParaRP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|     Reserved                  |         Group ID #2           |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|                   RB Set Field for Group #2                 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:                               	                      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:</a:t>
            </a:r>
            <a:endParaRPr lang="en-US" sz="1200" dirty="0">
              <a:latin typeface="Consolas" pitchFamily="49" charset="0"/>
              <a:cs typeface="Consolas" pitchFamily="49" charset="0"/>
            </a:endParaRP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                             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...</a:t>
            </a:r>
          </a:p>
          <a:p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sz="1200" dirty="0">
                <a:latin typeface="Consolas" pitchFamily="49" charset="0"/>
                <a:cs typeface="Consolas" pitchFamily="49" charset="0"/>
              </a:rPr>
              <a:t>|     Reserved                  |         Group ID #N           |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|                   RB Set Field for Group #N                 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:                               	                      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:</a:t>
            </a:r>
            <a:endParaRPr lang="en-US" sz="1200" dirty="0">
              <a:latin typeface="Consolas" pitchFamily="49" charset="0"/>
              <a:cs typeface="Consolas" pitchFamily="49" charset="0"/>
            </a:endParaRP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</p:txBody>
      </p:sp>
    </p:spTree>
    <p:extLst>
      <p:ext uri="{BB962C8B-B14F-4D97-AF65-F5344CB8AC3E}">
        <p14:creationId xmlns:p14="http://schemas.microsoft.com/office/powerpoint/2010/main" val="1397204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WSON Draft Development Process (I)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4525963"/>
          </a:xfrm>
        </p:spPr>
        <p:txBody>
          <a:bodyPr/>
          <a:lstStyle/>
          <a:p>
            <a:r>
              <a:rPr lang="en-US" sz="2800" dirty="0" smtClean="0"/>
              <a:t>First  </a:t>
            </a:r>
            <a:r>
              <a:rPr lang="en-US" sz="2800" dirty="0" smtClean="0"/>
              <a:t>CCAMP presentation July 2007 (Chicago)</a:t>
            </a:r>
          </a:p>
          <a:p>
            <a:r>
              <a:rPr lang="en-US" sz="2800" dirty="0" smtClean="0"/>
              <a:t>Status and copies of all supporting materials were made easily available from web site</a:t>
            </a:r>
          </a:p>
          <a:p>
            <a:r>
              <a:rPr lang="en-US" sz="2800" dirty="0" smtClean="0"/>
              <a:t>Vendors, Carriers, Researchers, experienced GMPLS developers all contributed to drafts</a:t>
            </a:r>
          </a:p>
          <a:p>
            <a:r>
              <a:rPr lang="en-US" sz="2800" dirty="0" smtClean="0"/>
              <a:t>Evaluated models against many test cases</a:t>
            </a:r>
          </a:p>
          <a:p>
            <a:r>
              <a:rPr lang="en-US" sz="2800" dirty="0" smtClean="0"/>
              <a:t>Complied with CCAMP WG direction concerning structuring of drafts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1</a:t>
            </a:r>
            <a:r>
              <a:rPr lang="pl-PL" dirty="0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9654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Numbering of resource blocks (III)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81000"/>
          </a:xfrm>
        </p:spPr>
        <p:txBody>
          <a:bodyPr/>
          <a:lstStyle/>
          <a:p>
            <a:pPr marL="0" lvl="1" indent="0" algn="ctr">
              <a:buNone/>
            </a:pPr>
            <a:r>
              <a:rPr lang="en-US" b="1" dirty="0" smtClean="0"/>
              <a:t>Potential new </a:t>
            </a:r>
            <a:r>
              <a:rPr lang="en-US" b="1" i="1" dirty="0" smtClean="0"/>
              <a:t>RB Set Field Action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1828800"/>
            <a:ext cx="6553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0                   1                   2                   3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 0 1 2 3 4 5 6 7 8 9 0 1 2 3 4 5 6 7 8 9 0 1 2 3 4 5 6 7 8 9 0 1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|   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Action =3  </a:t>
            </a:r>
            <a:r>
              <a:rPr lang="en-US" sz="1200" dirty="0">
                <a:latin typeface="Consolas" pitchFamily="49" charset="0"/>
                <a:cs typeface="Consolas" pitchFamily="49" charset="0"/>
              </a:rPr>
              <a:t>|E|C| Reserved  |        Length                 |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|     RB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Group Identifier </a:t>
            </a:r>
            <a:r>
              <a:rPr lang="en-US" sz="1200" dirty="0">
                <a:latin typeface="Consolas" pitchFamily="49" charset="0"/>
                <a:cs typeface="Consolas" pitchFamily="49" charset="0"/>
              </a:rPr>
              <a:t>1   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|  </a:t>
            </a:r>
            <a:r>
              <a:rPr lang="en-US" sz="1200" dirty="0">
                <a:latin typeface="Consolas" pitchFamily="49" charset="0"/>
                <a:cs typeface="Consolas" pitchFamily="49" charset="0"/>
              </a:rPr>
              <a:t>RB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Group Identifier </a:t>
            </a:r>
            <a:r>
              <a:rPr lang="en-US" sz="1200" dirty="0">
                <a:latin typeface="Consolas" pitchFamily="49" charset="0"/>
                <a:cs typeface="Consolas" pitchFamily="49" charset="0"/>
              </a:rPr>
              <a:t>2        |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:                               :                               :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|     RB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Group Identifier </a:t>
            </a:r>
            <a:r>
              <a:rPr lang="en-US" sz="1200" dirty="0">
                <a:latin typeface="Consolas" pitchFamily="49" charset="0"/>
                <a:cs typeface="Consolas" pitchFamily="49" charset="0"/>
              </a:rPr>
              <a:t>n-1 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|        </a:t>
            </a:r>
            <a:r>
              <a:rPr lang="en-US" sz="1200" dirty="0">
                <a:latin typeface="Consolas" pitchFamily="49" charset="0"/>
                <a:cs typeface="Consolas" pitchFamily="49" charset="0"/>
              </a:rPr>
              <a:t>RB Identifier n        |</a:t>
            </a:r>
          </a:p>
          <a:p>
            <a:r>
              <a:rPr lang="en-US" sz="12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4038600"/>
            <a:ext cx="754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 = 3 – </a:t>
            </a:r>
            <a:r>
              <a:rPr lang="en-US" dirty="0"/>
              <a:t>Predefined Group Identifier</a:t>
            </a:r>
          </a:p>
          <a:p>
            <a:r>
              <a:rPr lang="en-US" dirty="0"/>
              <a:t>Indicates that the field contains </a:t>
            </a:r>
            <a:r>
              <a:rPr lang="en-US" dirty="0" smtClean="0"/>
              <a:t>one or more resource </a:t>
            </a:r>
            <a:r>
              <a:rPr lang="en-US" dirty="0"/>
              <a:t>block group </a:t>
            </a:r>
            <a:r>
              <a:rPr lang="en-US" dirty="0" smtClean="0"/>
              <a:t>identifiers. </a:t>
            </a:r>
            <a:r>
              <a:rPr lang="en-US" dirty="0"/>
              <a:t>This is potentially useful in cases where a very long resource block sets may be reused, such as in resource state update messages.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89319" y="5223540"/>
            <a:ext cx="5145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chemeClr val="tx2"/>
                </a:solidFill>
              </a:rPr>
              <a:t>But is this really needed?</a:t>
            </a:r>
            <a:endParaRPr lang="en-US" sz="3200" b="1" i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5830669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an extra complication and no realistic example has been given that justifies this addition.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4989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Concerns Expressed On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Stability of resource block identifiers across life time of box.</a:t>
            </a:r>
          </a:p>
          <a:p>
            <a:pPr lvl="1"/>
            <a:r>
              <a:rPr lang="en-US" dirty="0" smtClean="0"/>
              <a:t> Three aspects here: 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your systems HA architecture (not standard),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routing information and its configuration,  (not standard)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signaling state recovery (standardized)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1</a:t>
            </a:r>
            <a:r>
              <a:rPr lang="pl-PL" smtClean="0"/>
              <a:t>, </a:t>
            </a:r>
            <a:r>
              <a:rPr lang="en-US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402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WSON Draft Development Process (II)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4572000"/>
          </a:xfrm>
        </p:spPr>
        <p:txBody>
          <a:bodyPr/>
          <a:lstStyle/>
          <a:p>
            <a:r>
              <a:rPr lang="en-US" sz="2000" dirty="0" smtClean="0"/>
              <a:t>Many supplemental tutorials and presentations at IETF meetings, Optical Fiber Conference, </a:t>
            </a:r>
            <a:r>
              <a:rPr lang="en-US" sz="2000" dirty="0" err="1" smtClean="0"/>
              <a:t>IPoP</a:t>
            </a:r>
            <a:r>
              <a:rPr lang="en-US" sz="2000" dirty="0" smtClean="0"/>
              <a:t>, and OSA/IEEE Journal articles, e.g.,</a:t>
            </a:r>
          </a:p>
          <a:p>
            <a:pPr lvl="1"/>
            <a:r>
              <a:rPr lang="en-US" sz="2000" dirty="0" smtClean="0"/>
              <a:t>WSON Editing &amp; Discussion meeting, 73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IETF, MN, Nov., 2008 (models with resources introduced and inputs solicited).</a:t>
            </a:r>
            <a:endParaRPr lang="en-US" sz="2000" dirty="0"/>
          </a:p>
          <a:p>
            <a:pPr lvl="1"/>
            <a:r>
              <a:rPr lang="en-US" sz="2000" dirty="0"/>
              <a:t>G. Bernstein and Young Lee, “Extending GMPLS/PCE for use in Wavelength Switched Optical Networks,” in </a:t>
            </a:r>
            <a:r>
              <a:rPr lang="en-US" sz="2000" i="1" dirty="0"/>
              <a:t>Conference on </a:t>
            </a:r>
            <a:r>
              <a:rPr lang="en-US" sz="2000" i="1" dirty="0" smtClean="0"/>
              <a:t>OFC/NFOEC, </a:t>
            </a:r>
            <a:r>
              <a:rPr lang="en-US" sz="2000" i="1" dirty="0"/>
              <a:t>2008</a:t>
            </a:r>
            <a:r>
              <a:rPr lang="en-US" sz="2000" i="1" dirty="0" smtClean="0"/>
              <a:t>.</a:t>
            </a:r>
          </a:p>
          <a:p>
            <a:pPr lvl="1"/>
            <a:r>
              <a:rPr lang="en-US" sz="2000" dirty="0" smtClean="0"/>
              <a:t>G. Bernstein and Young Lee, “Overview of the Path Computation Element (PCE) and its application to Wavelength Routing,” presentation at Optical Routing Workshop OFC, 2008.</a:t>
            </a:r>
            <a:endParaRPr lang="en-US" sz="2000" dirty="0"/>
          </a:p>
          <a:p>
            <a:pPr lvl="1"/>
            <a:r>
              <a:rPr lang="en-US" sz="2000" dirty="0"/>
              <a:t>G. M. Bernstein, Y. Lee, A. </a:t>
            </a:r>
            <a:r>
              <a:rPr lang="en-US" sz="2000" dirty="0" err="1"/>
              <a:t>Gavler</a:t>
            </a:r>
            <a:r>
              <a:rPr lang="en-US" sz="2000" dirty="0"/>
              <a:t>, and J. </a:t>
            </a:r>
            <a:r>
              <a:rPr lang="en-US" sz="2000" dirty="0" err="1"/>
              <a:t>Martensson</a:t>
            </a:r>
            <a:r>
              <a:rPr lang="en-US" sz="2000" dirty="0"/>
              <a:t>, “Modeling WDM Wavelength Switching Systems for Use in GMPLS and Automated Path Computation,” </a:t>
            </a:r>
            <a:r>
              <a:rPr lang="en-US" sz="2000" i="1" dirty="0"/>
              <a:t>IEEE/OSA Journal of Optical Communications and Networking</a:t>
            </a:r>
            <a:r>
              <a:rPr lang="en-US" sz="2000" dirty="0"/>
              <a:t>, vol. 1, no. 1, pp. 187-195, Jun. 2009</a:t>
            </a:r>
            <a:r>
              <a:rPr lang="en-US" sz="2000" dirty="0" smtClean="0"/>
              <a:t>.</a:t>
            </a:r>
            <a:endParaRPr lang="en-US" sz="2000" i="1" dirty="0" smtClean="0"/>
          </a:p>
          <a:p>
            <a:pPr marL="914400" lvl="2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1</a:t>
            </a:r>
            <a:r>
              <a:rPr lang="pl-PL" dirty="0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013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WSON Draft Development Process (III)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6172200" cy="457200"/>
          </a:xfrm>
        </p:spPr>
        <p:txBody>
          <a:bodyPr/>
          <a:lstStyle/>
          <a:p>
            <a:r>
              <a:rPr lang="en-US" sz="2400" dirty="0" smtClean="0"/>
              <a:t>Many Test Cases (w/o resources) e.g.: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1</a:t>
            </a:r>
            <a:r>
              <a:rPr lang="pl-PL" dirty="0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2909433"/>
              </p:ext>
            </p:extLst>
          </p:nvPr>
        </p:nvGraphicFramePr>
        <p:xfrm>
          <a:off x="279400" y="1752600"/>
          <a:ext cx="3606800" cy="1495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" r:id="rId3" imgW="3312033" imgH="1376934" progId="Visio.Drawing.11">
                  <p:embed/>
                </p:oleObj>
              </mc:Choice>
              <mc:Fallback>
                <p:oleObj r:id="rId3" imgW="3312033" imgH="1376934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00" y="1752600"/>
                        <a:ext cx="3606800" cy="14957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992689"/>
              </p:ext>
            </p:extLst>
          </p:nvPr>
        </p:nvGraphicFramePr>
        <p:xfrm>
          <a:off x="4724400" y="1752600"/>
          <a:ext cx="3971925" cy="161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4" r:id="rId5" imgW="3312033" imgH="1353693" progId="Visio.Drawing.11">
                  <p:embed/>
                </p:oleObj>
              </mc:Choice>
              <mc:Fallback>
                <p:oleObj r:id="rId5" imgW="3312033" imgH="1353693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752600"/>
                        <a:ext cx="3971925" cy="161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68"/>
          <a:stretch>
            <a:fillRect/>
          </a:stretch>
        </p:blipFill>
        <p:spPr bwMode="auto">
          <a:xfrm>
            <a:off x="609600" y="3429000"/>
            <a:ext cx="3149600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953000"/>
            <a:ext cx="2273300" cy="139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580280"/>
              </p:ext>
            </p:extLst>
          </p:nvPr>
        </p:nvGraphicFramePr>
        <p:xfrm>
          <a:off x="4876801" y="3352800"/>
          <a:ext cx="3352800" cy="1560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5" r:id="rId9" imgW="3151632" imgH="1459230" progId="Visio.Drawing.11">
                  <p:embed/>
                </p:oleObj>
              </mc:Choice>
              <mc:Fallback>
                <p:oleObj r:id="rId9" imgW="3151632" imgH="1459230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1" y="3352800"/>
                        <a:ext cx="3352800" cy="15606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0530555"/>
              </p:ext>
            </p:extLst>
          </p:nvPr>
        </p:nvGraphicFramePr>
        <p:xfrm>
          <a:off x="5048250" y="4933950"/>
          <a:ext cx="3105150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6" r:id="rId11" imgW="2831592" imgH="1406271" progId="Visio.Drawing.11">
                  <p:embed/>
                </p:oleObj>
              </mc:Choice>
              <mc:Fallback>
                <p:oleObj r:id="rId11" imgW="2831592" imgH="1406271" progId="Visio.Drawing.11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250" y="4933950"/>
                        <a:ext cx="3105150" cy="1543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305800" y="5363210"/>
            <a:ext cx="461665" cy="6565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Etc…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330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WSON Draft Development Process (IV)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6172200" cy="457200"/>
          </a:xfrm>
        </p:spPr>
        <p:txBody>
          <a:bodyPr/>
          <a:lstStyle/>
          <a:p>
            <a:r>
              <a:rPr lang="en-US" sz="2400" dirty="0" smtClean="0"/>
              <a:t>Many Test Cases (with resources) e.g.: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1</a:t>
            </a:r>
            <a:r>
              <a:rPr lang="pl-PL" dirty="0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305800" y="5363210"/>
            <a:ext cx="461665" cy="6565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Etc…</a:t>
            </a:r>
            <a:endParaRPr lang="en-US" dirty="0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602988"/>
              </p:ext>
            </p:extLst>
          </p:nvPr>
        </p:nvGraphicFramePr>
        <p:xfrm>
          <a:off x="381000" y="1524000"/>
          <a:ext cx="2895600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" r:id="rId3" imgW="2891409" imgH="1478280" progId="Visio.Drawing.11">
                  <p:embed/>
                </p:oleObj>
              </mc:Choice>
              <mc:Fallback>
                <p:oleObj r:id="rId3" imgW="2891409" imgH="147828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524000"/>
                        <a:ext cx="2895600" cy="1476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7459857"/>
              </p:ext>
            </p:extLst>
          </p:nvPr>
        </p:nvGraphicFramePr>
        <p:xfrm>
          <a:off x="381000" y="3019425"/>
          <a:ext cx="2905125" cy="162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4" r:id="rId5" imgW="2900934" imgH="1627251" progId="Visio.Drawing.11">
                  <p:embed/>
                </p:oleObj>
              </mc:Choice>
              <mc:Fallback>
                <p:oleObj r:id="rId5" imgW="2900934" imgH="1627251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019425"/>
                        <a:ext cx="2905125" cy="1628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5836948"/>
              </p:ext>
            </p:extLst>
          </p:nvPr>
        </p:nvGraphicFramePr>
        <p:xfrm>
          <a:off x="5029200" y="2686050"/>
          <a:ext cx="2990850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5" r:id="rId7" imgW="2994279" imgH="1278255" progId="Visio.Drawing.11">
                  <p:embed/>
                </p:oleObj>
              </mc:Choice>
              <mc:Fallback>
                <p:oleObj r:id="rId7" imgW="2994279" imgH="1278255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686050"/>
                        <a:ext cx="2990850" cy="1276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417" y="4191000"/>
            <a:ext cx="2616614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440080"/>
              </p:ext>
            </p:extLst>
          </p:nvPr>
        </p:nvGraphicFramePr>
        <p:xfrm>
          <a:off x="304800" y="4848225"/>
          <a:ext cx="2962275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6" r:id="rId10" imgW="2959608" imgH="1476375" progId="Visio.Drawing.11">
                  <p:embed/>
                </p:oleObj>
              </mc:Choice>
              <mc:Fallback>
                <p:oleObj r:id="rId10" imgW="2959608" imgH="1476375" progId="Visio.Drawing.11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848225"/>
                        <a:ext cx="2962275" cy="1476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0966092"/>
              </p:ext>
            </p:extLst>
          </p:nvPr>
        </p:nvGraphicFramePr>
        <p:xfrm>
          <a:off x="5638800" y="1219200"/>
          <a:ext cx="2962275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7" r:id="rId12" imgW="2959608" imgH="1476375" progId="Visio.Drawing.11">
                  <p:embed/>
                </p:oleObj>
              </mc:Choice>
              <mc:Fallback>
                <p:oleObj r:id="rId12" imgW="2959608" imgH="1476375" progId="Visio.Drawing.11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1219200"/>
                        <a:ext cx="2962275" cy="1476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8334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WSON Draft Development Summary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4525963"/>
          </a:xfrm>
        </p:spPr>
        <p:txBody>
          <a:bodyPr/>
          <a:lstStyle/>
          <a:p>
            <a:r>
              <a:rPr lang="en-US" sz="2800" dirty="0" smtClean="0"/>
              <a:t>Many person years of development</a:t>
            </a:r>
          </a:p>
          <a:p>
            <a:r>
              <a:rPr lang="en-US" sz="2800" dirty="0" smtClean="0"/>
              <a:t>Open process with wide review of approach, beyond CCAMP and IETF</a:t>
            </a:r>
          </a:p>
          <a:p>
            <a:r>
              <a:rPr lang="en-US" sz="2800" dirty="0" smtClean="0"/>
              <a:t>Call for inputs and evaluation of models with resources went out in November 2008</a:t>
            </a:r>
          </a:p>
          <a:p>
            <a:r>
              <a:rPr lang="en-US" sz="2800" dirty="0" smtClean="0"/>
              <a:t>Any changes to documents at this point should be based on a well </a:t>
            </a:r>
            <a:r>
              <a:rPr lang="en-US" sz="2800" b="1" i="1" dirty="0" smtClean="0"/>
              <a:t>demonstrated problem</a:t>
            </a:r>
            <a:r>
              <a:rPr lang="en-US" sz="2800" dirty="0" smtClean="0"/>
              <a:t>, with clearly furnished minimalistic example</a:t>
            </a:r>
          </a:p>
          <a:p>
            <a:r>
              <a:rPr lang="en-US" sz="2800" dirty="0" smtClean="0"/>
              <a:t>Proposed </a:t>
            </a:r>
            <a:r>
              <a:rPr lang="en-US" sz="2800" b="1" i="1" dirty="0" smtClean="0"/>
              <a:t>changes should be minimalistic </a:t>
            </a:r>
            <a:r>
              <a:rPr lang="en-US" sz="2800" dirty="0" smtClean="0"/>
              <a:t>to avoid breaking existing mechanisms.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1</a:t>
            </a:r>
            <a:r>
              <a:rPr lang="pl-PL" dirty="0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212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Requested on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“Introduction of the Resource Pool entity inside the model, which allows the definition of several resource </a:t>
            </a:r>
            <a:r>
              <a:rPr lang="en-US" sz="2400" dirty="0" err="1"/>
              <a:t>entites</a:t>
            </a:r>
            <a:r>
              <a:rPr lang="en-US" sz="2400" dirty="0"/>
              <a:t> per node </a:t>
            </a:r>
            <a:r>
              <a:rPr lang="en-US" sz="2400" dirty="0" err="1"/>
              <a:t>independantly</a:t>
            </a:r>
            <a:r>
              <a:rPr lang="en-US" sz="2400" dirty="0"/>
              <a:t> floodable</a:t>
            </a:r>
            <a:r>
              <a:rPr lang="en-US" sz="2400" dirty="0" smtClean="0"/>
              <a:t>.”</a:t>
            </a:r>
          </a:p>
          <a:p>
            <a:pPr marL="914400" lvl="1" indent="-514350"/>
            <a:r>
              <a:rPr lang="en-US" sz="2000" dirty="0" smtClean="0"/>
              <a:t>Current encoding has this capability.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“Use of the connectivity matrix defined inside the node entity in order to describe connectivity constraints between node-external links and the resource pools</a:t>
            </a:r>
            <a:r>
              <a:rPr lang="en-US" sz="2400" dirty="0" smtClean="0"/>
              <a:t>.”</a:t>
            </a:r>
          </a:p>
          <a:p>
            <a:pPr marL="914400" lvl="1" indent="-514350"/>
            <a:r>
              <a:rPr lang="en-US" sz="2000" dirty="0" smtClean="0"/>
              <a:t>No size or stability benefit from change, This was split out at 74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IETF meeting March 2009.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“Reduction of the scope of Resource Block Information, to keep only resource/device description (moved the number of devices away</a:t>
            </a:r>
            <a:r>
              <a:rPr lang="en-US" sz="2400" dirty="0" smtClean="0"/>
              <a:t>).”</a:t>
            </a:r>
          </a:p>
          <a:p>
            <a:pPr marL="914400" lvl="1" indent="-514350"/>
            <a:r>
              <a:rPr lang="en-US" sz="2000" dirty="0" smtClean="0"/>
              <a:t>This is an optional </a:t>
            </a:r>
            <a:r>
              <a:rPr lang="en-US" sz="2000" b="1" i="1" dirty="0" smtClean="0"/>
              <a:t>static</a:t>
            </a:r>
            <a:r>
              <a:rPr lang="en-US" sz="2000" dirty="0" smtClean="0"/>
              <a:t> sub-sub-TLV, hence you don’t need to use it. Dynamic information is in the </a:t>
            </a:r>
            <a:r>
              <a:rPr lang="en-US" sz="2000" i="1" dirty="0" smtClean="0"/>
              <a:t>resource pool state sub-TLV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IETF 8</a:t>
            </a:r>
            <a:r>
              <a:rPr lang="en-US" dirty="0"/>
              <a:t>1</a:t>
            </a:r>
            <a:r>
              <a:rPr lang="pl-PL" dirty="0"/>
              <a:t>, </a:t>
            </a:r>
            <a:r>
              <a:rPr lang="en-US" dirty="0"/>
              <a:t> Quebec City, Canada</a:t>
            </a:r>
          </a:p>
        </p:txBody>
      </p:sp>
    </p:spTree>
    <p:extLst>
      <p:ext uri="{BB962C8B-B14F-4D97-AF65-F5344CB8AC3E}">
        <p14:creationId xmlns:p14="http://schemas.microsoft.com/office/powerpoint/2010/main" val="594603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Resources, Blocks, </a:t>
            </a:r>
            <a:r>
              <a:rPr lang="en-US" b="1" i="1" dirty="0" smtClean="0"/>
              <a:t>Sets</a:t>
            </a:r>
            <a:r>
              <a:rPr lang="en-US" dirty="0" smtClean="0"/>
              <a:t> and Pools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962400"/>
            <a:ext cx="8229600" cy="2667000"/>
          </a:xfrm>
        </p:spPr>
        <p:txBody>
          <a:bodyPr/>
          <a:lstStyle/>
          <a:p>
            <a:r>
              <a:rPr lang="en-US" sz="2800" dirty="0" smtClean="0"/>
              <a:t>Simple hierarchy: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b="1" i="1" dirty="0" smtClean="0"/>
              <a:t>resource pool </a:t>
            </a:r>
            <a:r>
              <a:rPr lang="en-US" sz="2400" dirty="0" smtClean="0"/>
              <a:t>is partitioned into </a:t>
            </a:r>
            <a:r>
              <a:rPr lang="en-US" sz="2400" b="1" i="1" dirty="0" smtClean="0"/>
              <a:t>resource blocks </a:t>
            </a:r>
            <a:r>
              <a:rPr lang="en-US" sz="2400" dirty="0" smtClean="0"/>
              <a:t>containing individual </a:t>
            </a:r>
            <a:r>
              <a:rPr lang="en-US" sz="2400" b="1" i="1" dirty="0" smtClean="0"/>
              <a:t>resources</a:t>
            </a:r>
            <a:r>
              <a:rPr lang="en-US" sz="2400" dirty="0" smtClean="0"/>
              <a:t>.</a:t>
            </a:r>
          </a:p>
          <a:p>
            <a:r>
              <a:rPr lang="en-US" sz="2800" dirty="0" smtClean="0"/>
              <a:t>Efficient and general encoding:</a:t>
            </a:r>
          </a:p>
          <a:p>
            <a:pPr lvl="1"/>
            <a:r>
              <a:rPr lang="en-US" sz="2400" dirty="0" smtClean="0"/>
              <a:t>Resources blocks are combined into </a:t>
            </a:r>
            <a:r>
              <a:rPr lang="en-US" sz="2400" b="1" i="1" dirty="0" smtClean="0"/>
              <a:t>sets</a:t>
            </a:r>
            <a:r>
              <a:rPr lang="en-US" sz="2400" dirty="0" smtClean="0"/>
              <a:t> for encoding of common properties.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IETF 8</a:t>
            </a:r>
            <a:r>
              <a:rPr lang="en-US" dirty="0"/>
              <a:t>1</a:t>
            </a:r>
            <a:r>
              <a:rPr lang="pl-PL" dirty="0"/>
              <a:t>, </a:t>
            </a:r>
            <a:r>
              <a:rPr lang="en-US" dirty="0"/>
              <a:t> Quebec City, Canada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853" y="2066835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 = resource</a:t>
            </a:r>
          </a:p>
          <a:p>
            <a:r>
              <a:rPr lang="en-US" dirty="0" smtClean="0"/>
              <a:t>RB = resource block</a:t>
            </a:r>
          </a:p>
          <a:p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934200" y="1838235"/>
            <a:ext cx="2005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Resource sets:</a:t>
            </a:r>
          </a:p>
          <a:p>
            <a:r>
              <a:rPr lang="en-US" dirty="0" smtClean="0"/>
              <a:t>(RB1, RB2),</a:t>
            </a:r>
          </a:p>
          <a:p>
            <a:r>
              <a:rPr lang="en-US" dirty="0" smtClean="0"/>
              <a:t>(RB2, RB3, RB4),</a:t>
            </a:r>
          </a:p>
          <a:p>
            <a:r>
              <a:rPr lang="en-US" dirty="0" smtClean="0"/>
              <a:t>Etc…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828800" y="1219200"/>
            <a:ext cx="4953000" cy="2743200"/>
            <a:chOff x="1828800" y="1066800"/>
            <a:chExt cx="4953000" cy="2743200"/>
          </a:xfrm>
        </p:grpSpPr>
        <p:sp>
          <p:nvSpPr>
            <p:cNvPr id="26" name="Rectangle 25"/>
            <p:cNvSpPr/>
            <p:nvPr/>
          </p:nvSpPr>
          <p:spPr>
            <a:xfrm>
              <a:off x="1828800" y="1066800"/>
              <a:ext cx="4953000" cy="27432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204021" y="2819400"/>
              <a:ext cx="2133600" cy="762000"/>
              <a:chOff x="4204021" y="3200400"/>
              <a:chExt cx="2133600" cy="76200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204021" y="3200400"/>
                <a:ext cx="2133600" cy="7620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dirty="0" err="1" smtClean="0"/>
                  <a:t>RBp</a:t>
                </a:r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791200" y="3390900"/>
                <a:ext cx="3810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R</a:t>
                </a:r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394521" y="3390900"/>
                <a:ext cx="3810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R</a:t>
                </a:r>
                <a:endParaRPr lang="en-US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2367987" y="1166632"/>
              <a:ext cx="2133600" cy="762000"/>
              <a:chOff x="3505200" y="1181100"/>
              <a:chExt cx="2133600" cy="76200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505200" y="1181100"/>
                <a:ext cx="2133600" cy="7620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dirty="0" smtClean="0"/>
                  <a:t>RB1</a:t>
                </a:r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991100" y="1351469"/>
                <a:ext cx="3810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R</a:t>
                </a:r>
                <a:endParaRPr lang="en-US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132162" y="1547632"/>
                <a:ext cx="3810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R</a:t>
                </a:r>
                <a:endParaRPr lang="en-US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683643" y="1376905"/>
                <a:ext cx="3810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R</a:t>
                </a:r>
                <a:endParaRPr lang="en-US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4775521" y="2487897"/>
              <a:ext cx="461665" cy="38184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708721" y="1631369"/>
              <a:ext cx="2133600" cy="762000"/>
              <a:chOff x="3705828" y="2438400"/>
              <a:chExt cx="2133600" cy="76200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705828" y="2438400"/>
                <a:ext cx="2133600" cy="7620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dirty="0" smtClean="0"/>
                  <a:t>RB2</a:t>
                </a:r>
                <a:endParaRPr lang="en-US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372100" y="2514724"/>
                <a:ext cx="3810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R</a:t>
                </a:r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876800" y="2807343"/>
                <a:ext cx="3810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R</a:t>
                </a:r>
                <a:endParaRPr lang="en-US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161099" y="2819400"/>
                <a:ext cx="3810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R</a:t>
                </a:r>
                <a:endParaRPr lang="en-US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751162" y="2476500"/>
                <a:ext cx="3810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R</a:t>
                </a:r>
                <a:endParaRPr lang="en-US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2145998" y="3051103"/>
              <a:ext cx="16979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Resource Pool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4983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</TotalTime>
  <Words>3179</Words>
  <Application>Microsoft Office PowerPoint</Application>
  <PresentationFormat>On-screen Show (4:3)</PresentationFormat>
  <Paragraphs>463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Visio.Drawing.11</vt:lpstr>
      <vt:lpstr>WSON Routing WG Drafts</vt:lpstr>
      <vt:lpstr>Authors/Contributors</vt:lpstr>
      <vt:lpstr>WSON Draft Development Process (I)</vt:lpstr>
      <vt:lpstr>WSON Draft Development Process (II)</vt:lpstr>
      <vt:lpstr>WSON Draft Development Process (III)</vt:lpstr>
      <vt:lpstr>WSON Draft Development Process (IV)</vt:lpstr>
      <vt:lpstr>WSON Draft Development Summary</vt:lpstr>
      <vt:lpstr>Changes Requested on List</vt:lpstr>
      <vt:lpstr>Resources, Blocks, Sets and Pools</vt:lpstr>
      <vt:lpstr>Change Request 3 (I)</vt:lpstr>
      <vt:lpstr>Change Request 3 (II)</vt:lpstr>
      <vt:lpstr>Change Request 3 (III)</vt:lpstr>
      <vt:lpstr>Change Request 2 (I)</vt:lpstr>
      <vt:lpstr>Change Request 2 (II)</vt:lpstr>
      <vt:lpstr>Change Request 2 (III)</vt:lpstr>
      <vt:lpstr>Updating WSON info with OSPF-TE (I)</vt:lpstr>
      <vt:lpstr>OSPF-TE LSA (RFC3630)</vt:lpstr>
      <vt:lpstr>Updating WSON info with OSPF-TE (II)</vt:lpstr>
      <vt:lpstr>Updating WSON info with OSPF-TE (III)</vt:lpstr>
      <vt:lpstr>Change Request 1 (I)</vt:lpstr>
      <vt:lpstr>Change Request 1 (II)</vt:lpstr>
      <vt:lpstr>Resource Block Set Usage</vt:lpstr>
      <vt:lpstr>Example: Many types of regens (I)</vt:lpstr>
      <vt:lpstr>Example: Many types of regens (II)</vt:lpstr>
      <vt:lpstr>Example: Many types of regens (III)</vt:lpstr>
      <vt:lpstr>Example: Many types of regens (IV)</vt:lpstr>
      <vt:lpstr>Example: Many types of regens (V)</vt:lpstr>
      <vt:lpstr>Concern expressed on list: numbering of resource blocks</vt:lpstr>
      <vt:lpstr>Numbering of resource blocks (II)</vt:lpstr>
      <vt:lpstr>Numbering of resource blocks (III)</vt:lpstr>
      <vt:lpstr>Other Concerns Expressed On List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Greg M. Bernstein</dc:creator>
  <cp:lastModifiedBy>Dr. Greg M. Bernstein</cp:lastModifiedBy>
  <cp:revision>88</cp:revision>
  <dcterms:created xsi:type="dcterms:W3CDTF">2011-03-21T15:41:56Z</dcterms:created>
  <dcterms:modified xsi:type="dcterms:W3CDTF">2011-07-28T14:15:58Z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1300732566</vt:lpwstr>
  </property>
</Properties>
</file>