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3" r:id="rId4"/>
    <p:sldId id="259" r:id="rId5"/>
    <p:sldId id="262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DejaVu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u Berger" initials="L 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87" autoAdjust="0"/>
    <p:restoredTop sz="86460" autoAdjust="0"/>
  </p:normalViewPr>
  <p:slideViewPr>
    <p:cSldViewPr showGuides="1">
      <p:cViewPr varScale="1">
        <p:scale>
          <a:sx n="79" d="100"/>
          <a:sy n="79" d="100"/>
        </p:scale>
        <p:origin x="-888" y="-78"/>
      </p:cViewPr>
      <p:guideLst>
        <p:guide orient="horz" pos="2160"/>
        <p:guide pos="2880"/>
      </p:guideLst>
    </p:cSldViewPr>
  </p:slideViewPr>
  <p:outlineViewPr>
    <p:cViewPr varScale="1">
      <p:scale>
        <a:sx n="50" d="100"/>
        <a:sy n="50" d="100"/>
      </p:scale>
      <p:origin x="0" y="103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fld id="{3DFA6DDE-C40E-40C2-A417-96CF9203B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57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FF3AE-06D4-4839-96D5-52E562254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6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45FCA-1FA1-4A54-A99A-5ADAC8DD7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2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5813" cy="6478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78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2ADA-7B77-46A5-B8F3-8E6953E4B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2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Tx/>
              <a:buFont typeface="Arial" pitchFamily="34" charset="0"/>
              <a:buChar char="•"/>
              <a:defRPr b="0"/>
            </a:lvl1pPr>
            <a:lvl2pPr marL="914400" indent="-457200">
              <a:buClrTx/>
              <a:buFont typeface="Arial" pitchFamily="34" charset="0"/>
              <a:buChar char="•"/>
              <a:defRPr b="0"/>
            </a:lvl2pPr>
            <a:lvl3pPr marL="1257300" indent="-342900">
              <a:buClrTx/>
              <a:buFont typeface="Arial" pitchFamily="34" charset="0"/>
              <a:buChar char="•"/>
              <a:defRPr b="0"/>
            </a:lvl3pPr>
            <a:lvl4pPr marL="1714500" indent="-342900">
              <a:buClrTx/>
              <a:buFont typeface="Arial" pitchFamily="34" charset="0"/>
              <a:buChar char="•"/>
              <a:defRPr b="0"/>
            </a:lvl4pPr>
            <a:lvl5pPr marL="2171700" indent="-342900">
              <a:buClrTx/>
              <a:buFont typeface="Arial" pitchFamily="34" charset="0"/>
              <a:buChar char="•"/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4BBA2-F6FF-43D7-861C-281739B4C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3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155AB-5521-4884-ADCD-A32D89A68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5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0013"/>
            <a:ext cx="4037013" cy="515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0013"/>
            <a:ext cx="4038600" cy="515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8770E-ACC8-449A-A9D2-854D5326E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2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183E-86E7-4352-B9B2-E41AECEDF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1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EB8C-3E6F-4AF0-9AF4-DC38FEEE9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4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742E7-DC67-4A8A-A62B-83C0951BB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8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0CFFD-39F8-4499-9C05-96E2AEB87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0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E634C-B781-43F3-8606-8BF53C100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9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8013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0013"/>
            <a:ext cx="8228013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553200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r>
              <a:rPr lang="en-US" smtClean="0"/>
              <a:t>11/05/10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627313" y="6553200"/>
            <a:ext cx="388778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r>
              <a:rPr lang="en-US"/>
              <a:t>81st IETF CCAMP WG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53200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</a:lstStyle>
          <a:p>
            <a:pPr>
              <a:defRPr/>
            </a:pPr>
            <a:fld id="{22B8279D-0D06-40F6-868A-DBE63CAE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b3546@att.com" TargetMode="External"/><Relationship Id="rId2" Type="http://schemas.openxmlformats.org/officeDocument/2006/relationships/hyperlink" Target="mailto:lberger@labn.ne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b3546@att.com" TargetMode="External"/><Relationship Id="rId2" Type="http://schemas.openxmlformats.org/officeDocument/2006/relationships/hyperlink" Target="mailto:lberger@labn.ne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G.709 Optical Transport Networks </a:t>
            </a:r>
            <a:br>
              <a:rPr lang="en-US" dirty="0" smtClean="0"/>
            </a:br>
            <a:r>
              <a:rPr lang="en-US" dirty="0" smtClean="0"/>
              <a:t>Signaling Model Discussion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315200" cy="1752600"/>
          </a:xfrm>
        </p:spPr>
        <p:txBody>
          <a:bodyPr/>
          <a:lstStyle/>
          <a:p>
            <a:pPr rtl="0" eaLnBrk="1" fontAlgn="base" hangingPunct="1"/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Chairs: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Lou Berger &lt;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hlinkClick r:id="rId2"/>
              </a:rPr>
              <a:t>lberger@labn.net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Deborah Brungard &lt;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db3546@att.com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81st IETF CCAMP WG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E86742E7-DC67-4A8A-A62B-83C0951BB2A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929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 eaLnBrk="1" fontAlgn="base" hangingPunct="1"/>
            <a:r>
              <a:rPr lang="en-US" dirty="0" smtClean="0"/>
              <a:t>Purpose of </a:t>
            </a:r>
            <a:r>
              <a:rPr lang="en-US" dirty="0" smtClean="0"/>
              <a:t>today’s discussion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370013"/>
            <a:ext cx="8686800" cy="5153025"/>
          </a:xfrm>
        </p:spPr>
        <p:txBody>
          <a:bodyPr/>
          <a:lstStyle/>
          <a:p>
            <a:r>
              <a:rPr lang="en-US" dirty="0" smtClean="0"/>
              <a:t>The WG has a disagreement about G.709 OTN signaling </a:t>
            </a:r>
            <a:r>
              <a:rPr lang="en-US" i="1" dirty="0" smtClean="0">
                <a:solidFill>
                  <a:srgbClr val="0000FF"/>
                </a:solidFill>
              </a:rPr>
              <a:t>requirements</a:t>
            </a:r>
          </a:p>
          <a:p>
            <a:pPr lvl="1"/>
            <a:r>
              <a:rPr lang="en-US" dirty="0" smtClean="0"/>
              <a:t>Lots </a:t>
            </a:r>
            <a:r>
              <a:rPr lang="en-US" baseline="0" dirty="0" smtClean="0"/>
              <a:t>of discussion</a:t>
            </a:r>
            <a:r>
              <a:rPr lang="en-US" dirty="0" smtClean="0"/>
              <a:t> – on list and off list</a:t>
            </a:r>
          </a:p>
          <a:p>
            <a:pPr lvl="1"/>
            <a:r>
              <a:rPr lang="en-US" dirty="0" smtClean="0"/>
              <a:t>Much </a:t>
            </a:r>
            <a:r>
              <a:rPr lang="en-US" dirty="0" smtClean="0"/>
              <a:t>of </a:t>
            </a:r>
            <a:r>
              <a:rPr lang="en-US" dirty="0" smtClean="0"/>
              <a:t>the </a:t>
            </a:r>
            <a:r>
              <a:rPr lang="en-US" dirty="0" smtClean="0"/>
              <a:t>discussion </a:t>
            </a:r>
            <a:r>
              <a:rPr lang="en-US" dirty="0" smtClean="0"/>
              <a:t>has focused on a </a:t>
            </a:r>
            <a:br>
              <a:rPr lang="en-US" dirty="0" smtClean="0"/>
            </a:br>
            <a:r>
              <a:rPr lang="en-US" i="1" dirty="0" smtClean="0">
                <a:solidFill>
                  <a:srgbClr val="0000FF"/>
                </a:solidFill>
              </a:rPr>
              <a:t>proposed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>
                <a:solidFill>
                  <a:srgbClr val="0000FF"/>
                </a:solidFill>
              </a:rPr>
              <a:t>mechanism</a:t>
            </a:r>
            <a:r>
              <a:rPr lang="en-US" dirty="0" smtClean="0">
                <a:solidFill>
                  <a:schemeClr val="tx1"/>
                </a:solidFill>
              </a:rPr>
              <a:t> and not requirements</a:t>
            </a:r>
          </a:p>
          <a:p>
            <a:pPr lvl="0"/>
            <a:r>
              <a:rPr lang="en-US" dirty="0" smtClean="0"/>
              <a:t>This discussion</a:t>
            </a:r>
            <a:r>
              <a:rPr lang="en-US" baseline="0" dirty="0" smtClean="0"/>
              <a:t> is limited to </a:t>
            </a:r>
            <a:r>
              <a:rPr lang="en-US" b="1" baseline="0" dirty="0" smtClean="0">
                <a:solidFill>
                  <a:srgbClr val="0000FF"/>
                </a:solidFill>
              </a:rPr>
              <a:t>requirements</a:t>
            </a:r>
          </a:p>
          <a:p>
            <a:pPr lvl="1"/>
            <a:r>
              <a:rPr lang="en-US" dirty="0" smtClean="0"/>
              <a:t>Once we have consensus on requirements can then move on to mechanisms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81st IETF CCAMP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69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relevant reminders: OTN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OTN supports multiple data rates / switching levels</a:t>
            </a:r>
          </a:p>
          <a:p>
            <a:pPr lvl="1"/>
            <a:r>
              <a:rPr lang="en-US" dirty="0" smtClean="0"/>
              <a:t>ODU0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ODU1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/>
              <a:t>ODU2</a:t>
            </a:r>
            <a:r>
              <a:rPr lang="en-US" dirty="0">
                <a:sym typeface="Wingdings" pitchFamily="2" charset="2"/>
              </a:rPr>
              <a:t>  </a:t>
            </a:r>
            <a:r>
              <a:rPr lang="en-US" dirty="0" smtClean="0"/>
              <a:t>ODU3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/>
              <a:t>ODU4</a:t>
            </a:r>
          </a:p>
          <a:p>
            <a:pPr lvl="1"/>
            <a:r>
              <a:rPr lang="en-US" dirty="0" smtClean="0"/>
              <a:t>Lower rate ODUs may be multiplexed onto higher rate ODUs</a:t>
            </a:r>
          </a:p>
          <a:p>
            <a:pPr lvl="2"/>
            <a:r>
              <a:rPr lang="en-US" dirty="0" smtClean="0"/>
              <a:t>Without strict ordering</a:t>
            </a:r>
          </a:p>
          <a:p>
            <a:pPr lvl="1"/>
            <a:r>
              <a:rPr lang="en-US" dirty="0" smtClean="0"/>
              <a:t>Equipment may support switching at one or more ODU levels</a:t>
            </a:r>
          </a:p>
          <a:p>
            <a:pPr lvl="1"/>
            <a:r>
              <a:rPr lang="en-US" dirty="0" smtClean="0"/>
              <a:t>Equipment may have constraints on supported ODU levels per physical interface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81st IETF CCAMP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09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Some relevant reminders: </a:t>
            </a:r>
            <a:r>
              <a:rPr lang="en-US" dirty="0" smtClean="0"/>
              <a:t>GMPLS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0013"/>
            <a:ext cx="8839200" cy="5259387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LSP Tunnels or TE-LSPs</a:t>
            </a:r>
          </a:p>
          <a:p>
            <a:pPr lvl="1"/>
            <a:r>
              <a:rPr lang="en-US" sz="2400" dirty="0" smtClean="0"/>
              <a:t>Represent a data path between end-points in a </a:t>
            </a:r>
            <a:r>
              <a:rPr lang="en-US" sz="2400" i="1" dirty="0" smtClean="0"/>
              <a:t>single</a:t>
            </a:r>
            <a:r>
              <a:rPr lang="en-US" sz="2400" dirty="0" smtClean="0"/>
              <a:t> switching layer</a:t>
            </a:r>
          </a:p>
          <a:p>
            <a:pPr lvl="1"/>
            <a:r>
              <a:rPr lang="en-US" sz="2400" dirty="0" smtClean="0"/>
              <a:t>LSP Tunnels may or </a:t>
            </a:r>
            <a:r>
              <a:rPr lang="en-US" sz="2400" i="1" dirty="0" smtClean="0"/>
              <a:t>may not </a:t>
            </a:r>
            <a:r>
              <a:rPr lang="en-US" sz="2400" dirty="0" smtClean="0"/>
              <a:t>be established via control plane (e.g., RSVP-TE)</a:t>
            </a:r>
          </a:p>
          <a:p>
            <a:r>
              <a:rPr lang="en-US" sz="2400" dirty="0" smtClean="0"/>
              <a:t>LSP Hierarchy, H-LSPs and FAs</a:t>
            </a:r>
          </a:p>
          <a:p>
            <a:pPr lvl="1"/>
            <a:r>
              <a:rPr lang="en-US" sz="2400" dirty="0" smtClean="0"/>
              <a:t>Hierarchy refers to the stacking of LSP tunnels</a:t>
            </a:r>
          </a:p>
          <a:p>
            <a:pPr lvl="1"/>
            <a:r>
              <a:rPr lang="en-US" sz="2400" dirty="0" smtClean="0"/>
              <a:t>H-LSPs refers to an LSP tunnel that may carry another LSP tunnel, and are typically represented as a TE link</a:t>
            </a:r>
          </a:p>
          <a:p>
            <a:pPr lvl="2"/>
            <a:r>
              <a:rPr lang="en-US" sz="1800" dirty="0" smtClean="0"/>
              <a:t>Represent </a:t>
            </a:r>
            <a:r>
              <a:rPr lang="en-US" sz="1800" dirty="0"/>
              <a:t>a data path between end-points in a </a:t>
            </a:r>
            <a:r>
              <a:rPr lang="en-US" sz="1800" i="1" dirty="0"/>
              <a:t>single</a:t>
            </a:r>
            <a:r>
              <a:rPr lang="en-US" sz="1800" dirty="0"/>
              <a:t> switching </a:t>
            </a:r>
            <a:r>
              <a:rPr lang="en-US" sz="1800" dirty="0" smtClean="0"/>
              <a:t>layer</a:t>
            </a:r>
          </a:p>
          <a:p>
            <a:pPr lvl="1"/>
            <a:r>
              <a:rPr lang="en-US" sz="2400" dirty="0" smtClean="0"/>
              <a:t>An FA is a data </a:t>
            </a:r>
            <a:r>
              <a:rPr lang="en-US" sz="2400" dirty="0" smtClean="0"/>
              <a:t>(&amp; TE</a:t>
            </a:r>
            <a:r>
              <a:rPr lang="en-US" sz="2400" dirty="0" smtClean="0"/>
              <a:t>) link </a:t>
            </a:r>
            <a:r>
              <a:rPr lang="en-US" sz="2400" dirty="0" smtClean="0"/>
              <a:t>provided by </a:t>
            </a:r>
            <a:r>
              <a:rPr lang="en-US" sz="2400" dirty="0" smtClean="0"/>
              <a:t>an H-LSP (or FA-LSP)</a:t>
            </a:r>
          </a:p>
          <a:p>
            <a:pPr lvl="1"/>
            <a:r>
              <a:rPr lang="en-US" sz="2400" dirty="0" smtClean="0"/>
              <a:t>Each level of the hierarchy </a:t>
            </a:r>
            <a:r>
              <a:rPr lang="en-US" sz="2400" dirty="0"/>
              <a:t>m</a:t>
            </a:r>
            <a:r>
              <a:rPr lang="en-US" sz="2400" dirty="0" smtClean="0"/>
              <a:t>ay </a:t>
            </a:r>
            <a:r>
              <a:rPr lang="en-US" sz="2400" dirty="0"/>
              <a:t>or </a:t>
            </a:r>
            <a:r>
              <a:rPr lang="en-US" sz="2400" i="1" dirty="0"/>
              <a:t>may not </a:t>
            </a:r>
            <a:r>
              <a:rPr lang="en-US" sz="2400" dirty="0"/>
              <a:t>be established via control plane (e.g., RSVP-TE)</a:t>
            </a:r>
          </a:p>
          <a:p>
            <a:r>
              <a:rPr lang="en-US" sz="2400" dirty="0" smtClean="0"/>
              <a:t>Virtual TE Link</a:t>
            </a:r>
          </a:p>
          <a:p>
            <a:pPr lvl="1"/>
            <a:r>
              <a:rPr lang="en-US" sz="2400" dirty="0" smtClean="0"/>
              <a:t>TE </a:t>
            </a:r>
            <a:r>
              <a:rPr lang="en-US" sz="2400" dirty="0" smtClean="0"/>
              <a:t>link without a fully provisioned H-LSP/FA-LSP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81st IETF CCAMP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48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fair amount of agreement captured in</a:t>
            </a:r>
          </a:p>
          <a:p>
            <a:pPr lvl="1"/>
            <a:r>
              <a:rPr lang="en-US" dirty="0" smtClean="0"/>
              <a:t>draft-ietf-ccamp-gmpls-g709-framework</a:t>
            </a:r>
          </a:p>
          <a:p>
            <a:pPr lvl="1"/>
            <a:r>
              <a:rPr lang="en-US" dirty="0" smtClean="0"/>
              <a:t>draft-ietf-ccamp-otn-g709-info-model</a:t>
            </a:r>
          </a:p>
          <a:p>
            <a:pPr lvl="1"/>
            <a:r>
              <a:rPr lang="en-US" dirty="0" smtClean="0"/>
              <a:t>draft-khuzema-ccamp-gmpls-signaling-g709</a:t>
            </a:r>
          </a:p>
          <a:p>
            <a:r>
              <a:rPr lang="en-US" dirty="0" smtClean="0"/>
              <a:t>Major points of agreement</a:t>
            </a:r>
          </a:p>
          <a:p>
            <a:pPr lvl="1"/>
            <a:r>
              <a:rPr lang="en-US" dirty="0" smtClean="0"/>
              <a:t>Need to support all ITU-T defined ODU levels and multiplexing in GMPLS signaling</a:t>
            </a:r>
          </a:p>
          <a:p>
            <a:pPr lvl="1"/>
            <a:r>
              <a:rPr lang="en-US" dirty="0" smtClean="0"/>
              <a:t>All existing signaling mechanisms </a:t>
            </a:r>
            <a:r>
              <a:rPr lang="en-US" dirty="0"/>
              <a:t>can be </a:t>
            </a:r>
            <a:r>
              <a:rPr lang="en-US" dirty="0" smtClean="0"/>
              <a:t>used, notably: H-LSPs, FAs, Virtual TE Links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81st IETF CCAMP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06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458200" cy="1209675"/>
          </a:xfrm>
        </p:spPr>
        <p:txBody>
          <a:bodyPr/>
          <a:lstStyle/>
          <a:p>
            <a:r>
              <a:rPr lang="en-US" dirty="0" smtClean="0"/>
              <a:t>Open requirements question: #1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81st IETF CCAMP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18437" y="990600"/>
            <a:ext cx="44196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</a:t>
            </a: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ODU1              </a:t>
            </a:r>
            <a:r>
              <a:rPr lang="en-US" sz="800" b="1" dirty="0" err="1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ODU1</a:t>
            </a:r>
            <a:endParaRPr lang="en-US" sz="800" b="1" dirty="0">
              <a:solidFill>
                <a:schemeClr val="accent6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 |                 |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ODU2              </a:t>
            </a:r>
            <a:r>
              <a:rPr lang="en-US" sz="800" b="1" dirty="0" err="1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ODU2</a:t>
            </a:r>
            <a:endParaRPr lang="en-US" sz="800" b="1" dirty="0">
              <a:solidFill>
                <a:schemeClr val="accent6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 |                 |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ODU3              </a:t>
            </a:r>
            <a:r>
              <a:rPr lang="en-US" sz="800" b="1" dirty="0" err="1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ODU3</a:t>
            </a:r>
            <a:endParaRPr lang="en-US" sz="800" b="1" dirty="0">
              <a:solidFill>
                <a:schemeClr val="accent6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 |                 |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OTU3              </a:t>
            </a:r>
            <a:r>
              <a:rPr lang="en-US" sz="8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OTU3</a:t>
            </a:r>
            <a:endParaRPr lang="en-US" sz="800" b="1" dirty="0" smtClean="0">
              <a:solidFill>
                <a:schemeClr val="accent6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------        -----/        ------       \------        </a:t>
            </a: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------</a:t>
            </a:r>
          </a:p>
          <a:p>
            <a:pPr>
              <a:spcBef>
                <a:spcPts val="0"/>
              </a:spcBef>
            </a:pP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|Node|        |Node|        |Node|        |Node|        |Node|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|    |--------|    |--------|    |--------|    |--------|    |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|  A |        |  B |        |  C |        |  D |        |  E |</a:t>
            </a:r>
          </a:p>
          <a:p>
            <a:pPr>
              <a:spcBef>
                <a:spcPts val="0"/>
              </a:spcBef>
            </a:pP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------        </a:t>
            </a: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------        ------        ------        ------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|&lt;-OTU2-&gt;|    |&lt;-OTU3-&gt;|    |&lt;-OTU3-&gt;|    |&lt;-OTU2-</a:t>
            </a: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&gt;|</a:t>
            </a:r>
          </a:p>
          <a:p>
            <a:pPr>
              <a:spcBef>
                <a:spcPts val="0"/>
              </a:spcBef>
            </a:pP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</a:t>
            </a: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|&lt;-----ODU3 H-LSP-</a:t>
            </a: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----&gt;|</a:t>
            </a:r>
          </a:p>
          <a:p>
            <a:pPr>
              <a:spcBef>
                <a:spcPts val="0"/>
              </a:spcBef>
            </a:pPr>
            <a:r>
              <a:rPr lang="en-US" sz="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|&lt;-------------------------ODU1 LSP-------------------------&gt;|</a:t>
            </a:r>
            <a:endParaRPr lang="en-US" sz="800" b="1" dirty="0">
              <a:solidFill>
                <a:schemeClr val="accent6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many ODU (switching) </a:t>
            </a:r>
            <a:br>
              <a:rPr lang="en-US" dirty="0" smtClean="0"/>
            </a:br>
            <a:r>
              <a:rPr lang="en-US" dirty="0" smtClean="0"/>
              <a:t>levels can be represented </a:t>
            </a:r>
            <a:br>
              <a:rPr lang="en-US" dirty="0" smtClean="0"/>
            </a:br>
            <a:r>
              <a:rPr lang="en-US" dirty="0" smtClean="0"/>
              <a:t>in one signaled LSP?</a:t>
            </a:r>
          </a:p>
          <a:p>
            <a:pPr lvl="1"/>
            <a:r>
              <a:rPr lang="en-US" dirty="0" smtClean="0"/>
              <a:t>Today:</a:t>
            </a:r>
          </a:p>
          <a:p>
            <a:pPr lvl="2"/>
            <a:r>
              <a:rPr lang="en-US" dirty="0" smtClean="0"/>
              <a:t>LSP tunnel – 1</a:t>
            </a:r>
          </a:p>
          <a:p>
            <a:pPr lvl="2"/>
            <a:r>
              <a:rPr lang="en-US" dirty="0" smtClean="0"/>
              <a:t>H-LSP </a:t>
            </a:r>
            <a:r>
              <a:rPr lang="en-US" dirty="0"/>
              <a:t>–</a:t>
            </a:r>
            <a:r>
              <a:rPr lang="en-US" dirty="0" smtClean="0"/>
              <a:t> 1 </a:t>
            </a:r>
            <a:br>
              <a:rPr lang="en-US" dirty="0" smtClean="0"/>
            </a:br>
            <a:r>
              <a:rPr lang="en-US" dirty="0" smtClean="0"/>
              <a:t>+ TE Interface information for next level LSPs</a:t>
            </a:r>
          </a:p>
          <a:p>
            <a:pPr lvl="1"/>
            <a:r>
              <a:rPr lang="en-US" dirty="0" smtClean="0"/>
              <a:t>Proposed: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dirty="0" smtClean="0"/>
              <a:t>1 service level </a:t>
            </a:r>
            <a:br>
              <a:rPr lang="en-US" dirty="0" smtClean="0"/>
            </a:br>
            <a:r>
              <a:rPr lang="en-US" dirty="0" smtClean="0"/>
              <a:t>+ up to full underlying ODU multiplexing hierarchy on a given TE interface (physical or H-LSP)</a:t>
            </a:r>
          </a:p>
          <a:p>
            <a:pPr marL="1028700" lvl="1"/>
            <a:r>
              <a:rPr lang="en-US" dirty="0" smtClean="0"/>
              <a:t>Discussion:</a:t>
            </a:r>
          </a:p>
          <a:p>
            <a:pPr marL="1485900" lvl="2" indent="-457200">
              <a:buFont typeface="+mj-lt"/>
              <a:buAutoNum type="alphaUcPeriod"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5823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Open requirements question: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0013"/>
            <a:ext cx="8228013" cy="525938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How many layers can be identified in a signaled LSP’s ERO?</a:t>
            </a:r>
          </a:p>
          <a:p>
            <a:pPr lvl="1"/>
            <a:r>
              <a:rPr lang="en-US" dirty="0" smtClean="0"/>
              <a:t>Today:</a:t>
            </a:r>
          </a:p>
          <a:p>
            <a:pPr lvl="2"/>
            <a:r>
              <a:rPr lang="en-US" dirty="0" smtClean="0"/>
              <a:t>1 + TE interface information (including </a:t>
            </a:r>
            <a:r>
              <a:rPr lang="en-US" dirty="0" smtClean="0"/>
              <a:t>FAs &amp; H-LSPs)</a:t>
            </a:r>
            <a:endParaRPr lang="en-US" dirty="0" smtClean="0"/>
          </a:p>
          <a:p>
            <a:pPr lvl="1"/>
            <a:r>
              <a:rPr lang="en-US" dirty="0" smtClean="0"/>
              <a:t>Proposed: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dirty="0" smtClean="0"/>
              <a:t>Up </a:t>
            </a:r>
            <a:r>
              <a:rPr lang="en-US" dirty="0"/>
              <a:t>to full underlying ODU multiplexing </a:t>
            </a:r>
            <a:r>
              <a:rPr lang="en-US" dirty="0" smtClean="0"/>
              <a:t>hierarchy,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&amp; </a:t>
            </a:r>
            <a:r>
              <a:rPr lang="en-US" dirty="0" smtClean="0"/>
              <a:t>use </a:t>
            </a:r>
            <a:r>
              <a:rPr lang="en-US" dirty="0" smtClean="0"/>
              <a:t>to trigger FA-LSP creation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dirty="0"/>
              <a:t>Up to full underlying ODU multiplexing hierarchy,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 use </a:t>
            </a:r>
            <a:r>
              <a:rPr lang="en-US" dirty="0" smtClean="0"/>
              <a:t>mechanism to support #1</a:t>
            </a:r>
          </a:p>
          <a:p>
            <a:pPr lvl="1"/>
            <a:r>
              <a:rPr lang="en-US" dirty="0" smtClean="0"/>
              <a:t>Discussion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dirty="0"/>
              <a:t> </a:t>
            </a:r>
            <a:endParaRPr lang="en-US" dirty="0" smtClean="0"/>
          </a:p>
          <a:p>
            <a:pPr marL="1371600" lvl="2" indent="-457200">
              <a:buFont typeface="+mj-lt"/>
              <a:buAutoNum type="alphaUcPeriod"/>
            </a:pP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81st IETF CCAMP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6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Open requirements question: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it be possible to signal in one LSP  more than one layer on an egress?</a:t>
            </a:r>
            <a:endParaRPr lang="en-US" dirty="0" smtClean="0"/>
          </a:p>
          <a:p>
            <a:pPr lvl="1"/>
            <a:r>
              <a:rPr lang="en-US" dirty="0" smtClean="0"/>
              <a:t>Today:</a:t>
            </a:r>
          </a:p>
          <a:p>
            <a:pPr lvl="2"/>
            <a:r>
              <a:rPr lang="en-US" dirty="0" smtClean="0"/>
              <a:t>Follows ERO</a:t>
            </a:r>
          </a:p>
          <a:p>
            <a:pPr lvl="1"/>
            <a:r>
              <a:rPr lang="en-US" dirty="0" smtClean="0"/>
              <a:t>Proposed: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dirty="0" smtClean="0"/>
              <a:t>Up </a:t>
            </a:r>
            <a:r>
              <a:rPr lang="en-US" dirty="0"/>
              <a:t>to full </a:t>
            </a:r>
            <a:r>
              <a:rPr lang="en-US" dirty="0" smtClean="0"/>
              <a:t>ODU </a:t>
            </a:r>
            <a:r>
              <a:rPr lang="en-US" dirty="0"/>
              <a:t>multiplexing </a:t>
            </a:r>
            <a:r>
              <a:rPr lang="en-US" dirty="0" smtClean="0"/>
              <a:t>hierarchy</a:t>
            </a:r>
          </a:p>
          <a:p>
            <a:pPr lvl="1"/>
            <a:r>
              <a:rPr lang="en-US" dirty="0" smtClean="0"/>
              <a:t>Discussion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81st IETF CCAMP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2A4BBA2-F6FF-43D7-861C-281739B4C3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79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G.709 Optical Transport Networks </a:t>
            </a:r>
            <a:br>
              <a:rPr lang="en-US" dirty="0" smtClean="0"/>
            </a:br>
            <a:r>
              <a:rPr lang="en-US" dirty="0" smtClean="0"/>
              <a:t>Signaling Model Discussion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315200" cy="1752600"/>
          </a:xfrm>
        </p:spPr>
        <p:txBody>
          <a:bodyPr/>
          <a:lstStyle/>
          <a:p>
            <a:pPr rtl="0" eaLnBrk="1" fontAlgn="base" hangingPunct="1"/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Chairs: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Lou Berger &lt;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hlinkClick r:id="rId2"/>
              </a:rPr>
              <a:t>lberger@labn.net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Deborah Brungard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db3546@att.com</a:t>
            </a:r>
            <a:endParaRPr lang="en-US" sz="3200" dirty="0" smtClean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81st IETF CCAMP WG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E86742E7-DC67-4A8A-A62B-83C0951BB2A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5523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Default Design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DejaVu Sans" pitchFamily="34" charset="2"/>
            <a:cs typeface="DejaVu Sans" pitchFamily="34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DejaVu Sans" pitchFamily="34" charset="2"/>
            <a:cs typeface="DejaVu Sans" pitchFamily="34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16368</TotalTime>
  <Words>524</Words>
  <Application>Microsoft Office PowerPoint</Application>
  <PresentationFormat>On-screen Show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 G.709 Optical Transport Networks  Signaling Model Discussion</vt:lpstr>
      <vt:lpstr>Purpose of today’s discussion</vt:lpstr>
      <vt:lpstr>Some relevant reminders: OTN</vt:lpstr>
      <vt:lpstr>Some relevant reminders: GMPLS</vt:lpstr>
      <vt:lpstr>Consensus</vt:lpstr>
      <vt:lpstr>Open requirements question: #1</vt:lpstr>
      <vt:lpstr>Open requirements question: #2</vt:lpstr>
      <vt:lpstr>Open requirements question: #3</vt:lpstr>
      <vt:lpstr> G.709 Optical Transport Networks  Signaling Model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ccamp template</dc:title>
  <dc:creator>deborah</dc:creator>
  <cp:lastModifiedBy>Lou Berger</cp:lastModifiedBy>
  <cp:revision>285</cp:revision>
  <cp:lastPrinted>1601-01-01T00:00:00Z</cp:lastPrinted>
  <dcterms:created xsi:type="dcterms:W3CDTF">2003-07-15T07:15:36Z</dcterms:created>
  <dcterms:modified xsi:type="dcterms:W3CDTF">2011-07-25T21:31:13Z</dcterms:modified>
</cp:coreProperties>
</file>