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67" r:id="rId3"/>
    <p:sldId id="257" r:id="rId4"/>
    <p:sldId id="274" r:id="rId5"/>
    <p:sldId id="276" r:id="rId6"/>
    <p:sldId id="275" r:id="rId7"/>
    <p:sldId id="260" r:id="rId8"/>
    <p:sldId id="268" r:id="rId9"/>
    <p:sldId id="273" r:id="rId10"/>
    <p:sldId id="277" r:id="rId11"/>
    <p:sldId id="270" r:id="rId12"/>
    <p:sldId id="27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p14="http://schemas.microsoft.com/office/powerpoint/2010/main" xmlns:p="http://schemas.openxmlformats.org/presentationml/2006/main" xmlns:r="http://schemas.openxmlformats.org/officeDocument/2006/relationships" xmlns:a="http://schemas.openxmlformats.org/drawingml/2006/main" val="0"/>
    </p:ext>
    <p:ext uri="{D31A062A-798A-4329-ABDD-BBA856620510}">
      <p14:defaultImageDpi xmlns="" xmlns:p14="http://schemas.microsoft.com/office/powerpoint/2010/main"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7" d="100"/>
          <a:sy n="117" d="100"/>
        </p:scale>
        <p:origin x="-6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CDNI</a:t>
            </a:r>
            <a:r>
              <a:rPr lang="en-US" dirty="0" smtClean="0"/>
              <a:t> Requirements</a:t>
            </a:r>
            <a:br>
              <a:rPr lang="en-US" dirty="0" smtClean="0"/>
            </a:br>
            <a:r>
              <a:rPr lang="en-US" sz="2800" dirty="0" smtClean="0"/>
              <a:t>(draft-</a:t>
            </a:r>
            <a:r>
              <a:rPr lang="en-US" sz="2800" dirty="0" err="1" smtClean="0"/>
              <a:t>lefaucheur</a:t>
            </a:r>
            <a:r>
              <a:rPr lang="en-US" sz="2800" dirty="0" smtClean="0"/>
              <a:t>-</a:t>
            </a:r>
            <a:r>
              <a:rPr lang="en-US" sz="2800" dirty="0" err="1" smtClean="0"/>
              <a:t>cdni</a:t>
            </a:r>
            <a:r>
              <a:rPr lang="en-US" sz="2800" dirty="0" smtClean="0"/>
              <a:t>-requirements-02)</a:t>
            </a:r>
            <a:endParaRPr lang="en-US" sz="2800" dirty="0"/>
          </a:p>
        </p:txBody>
      </p:sp>
      <p:sp>
        <p:nvSpPr>
          <p:cNvPr id="3" name="Subtitle 2"/>
          <p:cNvSpPr>
            <a:spLocks noGrp="1"/>
          </p:cNvSpPr>
          <p:nvPr>
            <p:ph type="subTitle" idx="1"/>
          </p:nvPr>
        </p:nvSpPr>
        <p:spPr/>
        <p:txBody>
          <a:bodyPr>
            <a:normAutofit fontScale="55000" lnSpcReduction="20000"/>
          </a:bodyPr>
          <a:lstStyle/>
          <a:p>
            <a:r>
              <a:rPr lang="en-US" dirty="0" err="1" smtClean="0"/>
              <a:t>CDNI</a:t>
            </a:r>
            <a:r>
              <a:rPr lang="en-US" dirty="0" smtClean="0"/>
              <a:t> Working Group</a:t>
            </a:r>
          </a:p>
          <a:p>
            <a:r>
              <a:rPr lang="en-US" dirty="0" err="1" smtClean="0"/>
              <a:t>IETF</a:t>
            </a:r>
            <a:r>
              <a:rPr lang="en-US" dirty="0" smtClean="0"/>
              <a:t> 81 Quebec City, Canada</a:t>
            </a:r>
          </a:p>
          <a:p>
            <a:r>
              <a:rPr lang="en-US" dirty="0" smtClean="0"/>
              <a:t>July 28, 2011</a:t>
            </a:r>
          </a:p>
          <a:p>
            <a:endParaRPr lang="en-US" dirty="0" smtClean="0"/>
          </a:p>
          <a:p>
            <a:r>
              <a:rPr lang="en-US" dirty="0" smtClean="0"/>
              <a:t>Kent Leung (kleung@cisco.com)</a:t>
            </a:r>
          </a:p>
          <a:p>
            <a:r>
              <a:rPr lang="en-US" dirty="0" smtClean="0"/>
              <a:t>Yiu Lee (yiu_lee@cable.comcast.com)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Changes</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startAt="6"/>
            </a:pPr>
            <a:r>
              <a:rPr lang="en-US" sz="3000" dirty="0" smtClean="0"/>
              <a:t>Requirements numbering for the WG draft based on tag for each section such as CI-xxx, RRI-xxx, MX-xxx, LI-xxx for Control, Request Routing, Metadata and Logging </a:t>
            </a:r>
            <a:r>
              <a:rPr lang="en-US" sz="3000" dirty="0" err="1" smtClean="0"/>
              <a:t>interfacecs</a:t>
            </a:r>
            <a:r>
              <a:rPr lang="en-US" sz="3000" dirty="0" smtClean="0"/>
              <a:t> respectively.</a:t>
            </a:r>
          </a:p>
          <a:p>
            <a:pPr marL="514350" indent="-514350">
              <a:buFont typeface="+mj-lt"/>
              <a:buAutoNum type="arabicPeriod" startAt="6"/>
            </a:pPr>
            <a:r>
              <a:rPr lang="en-US" sz="3000" dirty="0"/>
              <a:t>Generic requirement should specify that there is no impact to </a:t>
            </a:r>
            <a:r>
              <a:rPr lang="en-US" sz="3000" dirty="0" err="1" smtClean="0"/>
              <a:t>CSP</a:t>
            </a:r>
            <a:endParaRPr lang="en-US" sz="3000" dirty="0" smtClean="0"/>
          </a:p>
          <a:p>
            <a:pPr marL="514350" indent="-514350">
              <a:buFont typeface="+mj-lt"/>
              <a:buAutoNum type="arabicPeriod" startAt="6"/>
            </a:pPr>
            <a:r>
              <a:rPr lang="en-US" sz="3000" dirty="0" smtClean="0"/>
              <a:t>ATIS CSF requirements when </a:t>
            </a:r>
            <a:r>
              <a:rPr lang="en-US" sz="3000" dirty="0" smtClean="0"/>
              <a:t>available, will be  considered </a:t>
            </a:r>
            <a:r>
              <a:rPr lang="en-US" sz="3000" dirty="0" smtClean="0"/>
              <a:t>for incorporation</a:t>
            </a:r>
            <a:endParaRPr lang="en-US" sz="3000" dirty="0" smtClean="0"/>
          </a:p>
          <a:p>
            <a:pPr marL="514350" indent="-514350">
              <a:buFont typeface="+mj-lt"/>
              <a:buAutoNum type="arabicPeriod" startAt="6"/>
            </a:pPr>
            <a:r>
              <a:rPr lang="en-US" sz="3000" dirty="0" smtClean="0"/>
              <a:t>Definition for “recursive / iterative” request routing move to appropriate draft</a:t>
            </a:r>
            <a:endParaRPr lang="en-US" sz="3000" dirty="0"/>
          </a:p>
          <a:p>
            <a:pPr marL="514350" indent="-514350">
              <a:buFont typeface="+mj-lt"/>
              <a:buAutoNum type="arabicPeriod" startAt="6"/>
            </a:pPr>
            <a:endParaRPr lang="en-US" dirty="0" smtClean="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005621753"/>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Questions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a:t>R8/R12</a:t>
            </a:r>
            <a:r>
              <a:rPr lang="en-US" dirty="0" smtClean="0"/>
              <a:t>: Clarify Cascaded CDN means more than 1 level of redirection</a:t>
            </a:r>
            <a:endParaRPr lang="en-US" dirty="0"/>
          </a:p>
          <a:p>
            <a:r>
              <a:rPr lang="en-US" dirty="0" smtClean="0"/>
              <a:t>R14: Does </a:t>
            </a:r>
            <a:r>
              <a:rPr lang="en-US" dirty="0" err="1" smtClean="0"/>
              <a:t>uCDN</a:t>
            </a:r>
            <a:r>
              <a:rPr lang="en-US" dirty="0" smtClean="0"/>
              <a:t> need to </a:t>
            </a:r>
            <a:r>
              <a:rPr lang="en-US" smtClean="0"/>
              <a:t>be aware </a:t>
            </a:r>
            <a:r>
              <a:rPr lang="en-US" dirty="0" smtClean="0"/>
              <a:t>of virtualization?</a:t>
            </a:r>
          </a:p>
          <a:p>
            <a:r>
              <a:rPr lang="en-US" dirty="0" smtClean="0"/>
              <a:t>R30: Clarify that simultaneous is not RR but content delivery.</a:t>
            </a:r>
          </a:p>
          <a:p>
            <a:r>
              <a:rPr lang="en-US" dirty="0" smtClean="0"/>
              <a:t>R31/R32: Surrogate selection is not part of CDNI? </a:t>
            </a:r>
            <a:endParaRPr lang="en-US" dirty="0"/>
          </a:p>
          <a:p>
            <a:r>
              <a:rPr lang="en-US" dirty="0" smtClean="0"/>
              <a:t>R35: Not clear about this. Why CDNI RRI loop prevention should allow routing a looped request?</a:t>
            </a:r>
          </a:p>
          <a:p>
            <a:r>
              <a:rPr lang="en-US" dirty="0" smtClean="0"/>
              <a:t>R48/R49: Should it be “Must” for dynamic and preposition of distribution metadata</a:t>
            </a:r>
          </a:p>
          <a:p>
            <a:r>
              <a:rPr lang="en-US" dirty="0" smtClean="0"/>
              <a:t>Sect 8 Security Considerations. Comment in last </a:t>
            </a:r>
            <a:r>
              <a:rPr lang="en-US" dirty="0" err="1" smtClean="0"/>
              <a:t>BoF</a:t>
            </a:r>
            <a:r>
              <a:rPr lang="en-US" dirty="0" smtClean="0"/>
              <a:t> this part should be its own draft. Remove it?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Adopt draft-</a:t>
            </a:r>
            <a:r>
              <a:rPr lang="en-US" dirty="0" err="1" smtClean="0"/>
              <a:t>lefaucheur</a:t>
            </a:r>
            <a:r>
              <a:rPr lang="en-US" dirty="0" smtClean="0"/>
              <a:t>-</a:t>
            </a:r>
            <a:r>
              <a:rPr lang="en-US" dirty="0" err="1" smtClean="0"/>
              <a:t>cdni</a:t>
            </a:r>
            <a:r>
              <a:rPr lang="en-US" dirty="0" smtClean="0"/>
              <a:t>-requirements as working group draft for </a:t>
            </a:r>
            <a:r>
              <a:rPr lang="en-US" dirty="0" err="1" smtClean="0"/>
              <a:t>CDNI</a:t>
            </a:r>
            <a:r>
              <a:rPr lang="en-US" dirty="0" smtClean="0"/>
              <a:t> Requirements </a:t>
            </a:r>
            <a:endParaRPr lang="en-US"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041832097"/>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a:t>
            </a:r>
            <a:r>
              <a:rPr lang="en-US" dirty="0" err="1" smtClean="0"/>
              <a:t>CHANGEs</a:t>
            </a:r>
            <a:endParaRPr lang="en-US" dirty="0"/>
          </a:p>
        </p:txBody>
      </p:sp>
      <p:sp>
        <p:nvSpPr>
          <p:cNvPr id="3" name="Text Placeholder 2"/>
          <p:cNvSpPr>
            <a:spLocks noGrp="1"/>
          </p:cNvSpPr>
          <p:nvPr>
            <p:ph type="body" idx="1"/>
          </p:nvPr>
        </p:nvSpPr>
        <p:spPr/>
        <p:txBody>
          <a:bodyPr/>
          <a:lstStyle/>
          <a:p>
            <a:r>
              <a:rPr lang="en-US" dirty="0" smtClean="0"/>
              <a:t>Version -01 to Version -02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Changes (1/3)</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New author, Kent Leung, added.  Future versions:</a:t>
            </a:r>
          </a:p>
          <a:p>
            <a:pPr marL="914400" lvl="1" indent="-514350"/>
            <a:r>
              <a:rPr lang="en-US" dirty="0" smtClean="0"/>
              <a:t>Co-editors will be Kent Leung and Yiu Lee</a:t>
            </a:r>
          </a:p>
          <a:p>
            <a:pPr marL="914400" lvl="1" indent="-514350"/>
            <a:r>
              <a:rPr lang="en-US" dirty="0" smtClean="0"/>
              <a:t>Authors section will contain Francois Le Faucheur, Mahesh Viveganandhan, and Grant Watson</a:t>
            </a:r>
          </a:p>
          <a:p>
            <a:pPr marL="514350" indent="-514350">
              <a:buFont typeface="+mj-lt"/>
              <a:buAutoNum type="arabicPeriod"/>
            </a:pPr>
            <a:r>
              <a:rPr lang="en-US" dirty="0" smtClean="0"/>
              <a:t>Requirements language</a:t>
            </a:r>
          </a:p>
          <a:p>
            <a:pPr lvl="1"/>
            <a:r>
              <a:rPr lang="en-US" dirty="0" smtClean="0"/>
              <a:t>[Eric Burger] </a:t>
            </a:r>
            <a:r>
              <a:rPr lang="en-US" dirty="0" err="1" smtClean="0"/>
              <a:t>RFC</a:t>
            </a:r>
            <a:r>
              <a:rPr lang="en-US" dirty="0" smtClean="0"/>
              <a:t> 2119 language is no longer used, expected in interface solution specs; “Must”, “Should”, and “May” in requirements are defined based on impact to </a:t>
            </a:r>
            <a:r>
              <a:rPr lang="en-US" dirty="0" err="1" smtClean="0"/>
              <a:t>WG</a:t>
            </a:r>
            <a:r>
              <a:rPr lang="en-US" dirty="0" smtClean="0"/>
              <a:t> schedule and deliverables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RFC</a:t>
            </a:r>
            <a:r>
              <a:rPr lang="en-US" dirty="0" smtClean="0"/>
              <a:t> 2119 Language</a:t>
            </a:r>
            <a:endParaRPr lang="en-US" dirty="0"/>
          </a:p>
        </p:txBody>
      </p:sp>
      <p:sp>
        <p:nvSpPr>
          <p:cNvPr id="3" name="Content Placeholder 2"/>
          <p:cNvSpPr>
            <a:spLocks noGrp="1"/>
          </p:cNvSpPr>
          <p:nvPr>
            <p:ph idx="1"/>
          </p:nvPr>
        </p:nvSpPr>
        <p:spPr>
          <a:xfrm>
            <a:off x="457200" y="1219200"/>
            <a:ext cx="8229600" cy="5410200"/>
          </a:xfrm>
        </p:spPr>
        <p:txBody>
          <a:bodyPr>
            <a:noAutofit/>
          </a:bodyPr>
          <a:lstStyle/>
          <a:p>
            <a:pPr marL="514350" indent="-514350">
              <a:buFont typeface="+mj-lt"/>
              <a:buAutoNum type="arabicPeriod"/>
            </a:pPr>
            <a:r>
              <a:rPr lang="en-US" sz="1600" b="1" dirty="0" smtClean="0"/>
              <a:t>MUST </a:t>
            </a:r>
            <a:r>
              <a:rPr lang="en-US" sz="1600" dirty="0" smtClean="0"/>
              <a:t>This word, or the terms "REQUIRED" or "SHALL", mean that the definition is an absolute requirement of the specification. </a:t>
            </a:r>
          </a:p>
          <a:p>
            <a:pPr marL="514350" indent="-514350">
              <a:buFont typeface="+mj-lt"/>
              <a:buAutoNum type="arabicPeriod"/>
            </a:pPr>
            <a:r>
              <a:rPr lang="en-US" sz="1600" b="1" dirty="0" smtClean="0"/>
              <a:t>MUST NOT </a:t>
            </a:r>
            <a:r>
              <a:rPr lang="en-US" sz="1600" dirty="0" smtClean="0"/>
              <a:t>This phrase, or the phrase "SHALL NOT", mean that the definition is an absolute prohibition of the specification. </a:t>
            </a:r>
          </a:p>
          <a:p>
            <a:pPr marL="514350" indent="-514350">
              <a:buFont typeface="+mj-lt"/>
              <a:buAutoNum type="arabicPeriod"/>
            </a:pPr>
            <a:r>
              <a:rPr lang="en-US" sz="1600" b="1" dirty="0" smtClean="0"/>
              <a:t>SHOULD </a:t>
            </a:r>
            <a:r>
              <a:rPr lang="en-US" sz="1600" dirty="0" smtClean="0"/>
              <a:t>This word, or the adjective "RECOMMENDED", mean that there may exist valid reasons in particular circumstances to ignore a particular item, but the full implications must be understood and carefully weighed before choosing a different course. </a:t>
            </a:r>
          </a:p>
          <a:p>
            <a:pPr marL="514350" indent="-514350">
              <a:buFont typeface="+mj-lt"/>
              <a:buAutoNum type="arabicPeriod"/>
            </a:pPr>
            <a:r>
              <a:rPr lang="en-US" sz="1600" b="1" dirty="0" smtClean="0"/>
              <a:t>SHOULD NOT </a:t>
            </a:r>
            <a:r>
              <a:rPr lang="en-US" sz="1600" dirty="0" smtClean="0"/>
              <a:t>This phrase, or the phrase "NOT RECOMMENDED" mean that there may exist valid reasons in particular circumstances when the particular behavior is acceptable or even useful, but the full implications should be understood and the case carefully weighed before implementing any behavior described with this label. </a:t>
            </a:r>
          </a:p>
          <a:p>
            <a:pPr marL="514350" indent="-514350">
              <a:buFont typeface="+mj-lt"/>
              <a:buAutoNum type="arabicPeriod"/>
            </a:pPr>
            <a:r>
              <a:rPr lang="en-US" sz="1600" b="1" dirty="0" smtClean="0"/>
              <a:t>MAY </a:t>
            </a:r>
            <a:r>
              <a:rPr lang="en-US" sz="1600" dirty="0" smtClean="0"/>
              <a:t>This word, or the adjective "OPTIONAL", mean that an item is truly optional. One vendor may choose to include the item because a particular marketplace requires it or because the vendor feels that it enhances the product while another vendor may omit the same item. An implementation which does not include a particular option MUST be prepared to interoperate with another implementation which does include the option, though perhaps with reduced functionality. In the same vein an implementation which does include a particular option MUST be prepared to interoperate with another implementation which does not include the option (except, of course, for the feature the option provides.)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Requirements Language </a:t>
            </a:r>
            <a:endParaRPr lang="en-US" dirty="0"/>
          </a:p>
        </p:txBody>
      </p:sp>
      <p:sp>
        <p:nvSpPr>
          <p:cNvPr id="3" name="Content Placeholder 2"/>
          <p:cNvSpPr>
            <a:spLocks noGrp="1"/>
          </p:cNvSpPr>
          <p:nvPr>
            <p:ph idx="1"/>
          </p:nvPr>
        </p:nvSpPr>
        <p:spPr>
          <a:xfrm>
            <a:off x="457200" y="1219200"/>
            <a:ext cx="8229600" cy="5410200"/>
          </a:xfrm>
        </p:spPr>
        <p:txBody>
          <a:bodyPr>
            <a:normAutofit fontScale="62500" lnSpcReduction="20000"/>
          </a:bodyPr>
          <a:lstStyle/>
          <a:p>
            <a:pPr marL="514350" indent="-514350">
              <a:buNone/>
            </a:pPr>
            <a:r>
              <a:rPr lang="en-US" dirty="0" smtClean="0"/>
              <a:t>	The key words "Must", "Should" and "May" in this document are to be interpreted in the following way: </a:t>
            </a:r>
          </a:p>
          <a:p>
            <a:pPr marL="514350" indent="-514350">
              <a:buNone/>
            </a:pPr>
            <a:r>
              <a:rPr lang="en-US" dirty="0" smtClean="0"/>
              <a:t>o "Must" indicates requirements that are to be supported by the </a:t>
            </a:r>
            <a:r>
              <a:rPr lang="en-US" dirty="0" err="1" smtClean="0"/>
              <a:t>CDNI</a:t>
            </a:r>
            <a:r>
              <a:rPr lang="en-US" dirty="0" smtClean="0"/>
              <a:t> protocols in the stated scope (aka "within initial </a:t>
            </a:r>
            <a:r>
              <a:rPr lang="en-US" dirty="0" err="1" smtClean="0"/>
              <a:t>CDNI</a:t>
            </a:r>
            <a:r>
              <a:rPr lang="en-US" dirty="0" smtClean="0"/>
              <a:t> scope" or "beyond initial scope"). A requirement is stated as a "Must" when it is established by that it can be met without compromising the targeted schedule for </a:t>
            </a:r>
            <a:r>
              <a:rPr lang="en-US" dirty="0" err="1" smtClean="0"/>
              <a:t>WG</a:t>
            </a:r>
            <a:r>
              <a:rPr lang="en-US" dirty="0" smtClean="0"/>
              <a:t> deliverables, or when it is established that specifying a solution without meeting this requirement would not make sense and would justify re-adjusting the </a:t>
            </a:r>
            <a:r>
              <a:rPr lang="en-US" dirty="0" err="1" smtClean="0"/>
              <a:t>WG</a:t>
            </a:r>
            <a:r>
              <a:rPr lang="en-US" dirty="0" smtClean="0"/>
              <a:t> schedule, or both. </a:t>
            </a:r>
          </a:p>
          <a:p>
            <a:pPr marL="514350" indent="-514350">
              <a:buNone/>
            </a:pPr>
            <a:r>
              <a:rPr lang="en-US" dirty="0" smtClean="0"/>
              <a:t>o "Should" indicates requirements that are to be supported by the </a:t>
            </a:r>
            <a:r>
              <a:rPr lang="en-US" dirty="0" err="1" smtClean="0"/>
              <a:t>CDNI</a:t>
            </a:r>
            <a:r>
              <a:rPr lang="en-US" dirty="0" smtClean="0"/>
              <a:t> protocols in the stated scope (aka "within initial </a:t>
            </a:r>
            <a:r>
              <a:rPr lang="en-US" dirty="0" err="1" smtClean="0"/>
              <a:t>CDNI</a:t>
            </a:r>
            <a:r>
              <a:rPr lang="en-US" dirty="0" smtClean="0"/>
              <a:t> scope" or "beyond initial scope") unless the </a:t>
            </a:r>
            <a:r>
              <a:rPr lang="en-US" dirty="0" err="1" smtClean="0"/>
              <a:t>WG</a:t>
            </a:r>
            <a:r>
              <a:rPr lang="en-US" dirty="0" smtClean="0"/>
              <a:t> realizes at a later stage that attempting to meet this requirement would compromise the overall </a:t>
            </a:r>
            <a:r>
              <a:rPr lang="en-US" dirty="0" err="1" smtClean="0"/>
              <a:t>WG</a:t>
            </a:r>
            <a:r>
              <a:rPr lang="en-US" dirty="0" smtClean="0"/>
              <a:t> schedule (for example it would involve complexities that would result in significantly delaying the deliverables). </a:t>
            </a:r>
          </a:p>
          <a:p>
            <a:pPr marL="514350" indent="-514350">
              <a:buNone/>
            </a:pPr>
            <a:r>
              <a:rPr lang="en-US" dirty="0" smtClean="0"/>
              <a:t>o "May" indicates requirements that are to be supported by the </a:t>
            </a:r>
            <a:r>
              <a:rPr lang="en-US" dirty="0" err="1" smtClean="0"/>
              <a:t>CDNI</a:t>
            </a:r>
            <a:r>
              <a:rPr lang="en-US" dirty="0" smtClean="0"/>
              <a:t> protocols in the stated scope (aka "within initial </a:t>
            </a:r>
            <a:r>
              <a:rPr lang="en-US" dirty="0" err="1" smtClean="0"/>
              <a:t>CDNI</a:t>
            </a:r>
            <a:r>
              <a:rPr lang="en-US" dirty="0" smtClean="0"/>
              <a:t> scope" or "beyond initial scope") provided that dedicating </a:t>
            </a:r>
            <a:r>
              <a:rPr lang="en-US" dirty="0" err="1" smtClean="0"/>
              <a:t>WG</a:t>
            </a:r>
            <a:r>
              <a:rPr lang="en-US" dirty="0" smtClean="0"/>
              <a:t> resources to this work does not prevent addressing "Should" and "Must" requirements and that attempting to meet this requirement would not compromise the overall </a:t>
            </a:r>
            <a:r>
              <a:rPr lang="en-US" dirty="0" err="1" smtClean="0"/>
              <a:t>WG</a:t>
            </a:r>
            <a:r>
              <a:rPr lang="en-US" dirty="0" smtClean="0"/>
              <a:t> schedule.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Changes (2/3)</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startAt="3"/>
            </a:pPr>
            <a:r>
              <a:rPr lang="en-US" dirty="0" smtClean="0"/>
              <a:t>Sect. 2 Fig. 1: </a:t>
            </a:r>
            <a:r>
              <a:rPr lang="en-US" dirty="0" err="1" smtClean="0"/>
              <a:t>CDNI</a:t>
            </a:r>
            <a:r>
              <a:rPr lang="en-US" dirty="0" smtClean="0"/>
              <a:t> Model and </a:t>
            </a:r>
            <a:r>
              <a:rPr lang="en-US" dirty="0" err="1" smtClean="0"/>
              <a:t>CDNI</a:t>
            </a:r>
            <a:r>
              <a:rPr lang="en-US" dirty="0" smtClean="0"/>
              <a:t> APIs</a:t>
            </a:r>
          </a:p>
          <a:p>
            <a:pPr lvl="1"/>
            <a:r>
              <a:rPr lang="en-US" dirty="0" smtClean="0"/>
              <a:t>[</a:t>
            </a:r>
            <a:r>
              <a:rPr lang="en-US" dirty="0" err="1" smtClean="0"/>
              <a:t>Xiaoyan</a:t>
            </a:r>
            <a:r>
              <a:rPr lang="en-US" dirty="0" smtClean="0"/>
              <a:t>(Susan) He]</a:t>
            </a:r>
            <a:r>
              <a:rPr lang="zh-CN" altLang="en-US" dirty="0" smtClean="0"/>
              <a:t> </a:t>
            </a:r>
            <a:r>
              <a:rPr lang="en-US" altLang="zh-CN" dirty="0" smtClean="0"/>
              <a:t>Inter-</a:t>
            </a:r>
            <a:r>
              <a:rPr lang="en-US" altLang="zh-CN" dirty="0" err="1" smtClean="0"/>
              <a:t>CDN</a:t>
            </a:r>
            <a:r>
              <a:rPr lang="en-US" altLang="zh-CN" dirty="0" smtClean="0"/>
              <a:t> content acquisition request is missing.  </a:t>
            </a:r>
            <a:r>
              <a:rPr lang="en-US" dirty="0" smtClean="0"/>
              <a:t>Request interface between Upstream </a:t>
            </a:r>
            <a:r>
              <a:rPr lang="en-US" dirty="0" err="1" smtClean="0"/>
              <a:t>CDN</a:t>
            </a:r>
            <a:r>
              <a:rPr lang="en-US" dirty="0" smtClean="0"/>
              <a:t> and Downstream </a:t>
            </a:r>
            <a:r>
              <a:rPr lang="en-US" dirty="0" err="1" smtClean="0"/>
              <a:t>CDN</a:t>
            </a:r>
            <a:r>
              <a:rPr lang="en-US" dirty="0" smtClean="0"/>
              <a:t> added to </a:t>
            </a:r>
            <a:r>
              <a:rPr lang="en-US" dirty="0" err="1" smtClean="0"/>
              <a:t>CDNI</a:t>
            </a:r>
            <a:r>
              <a:rPr lang="en-US" dirty="0" smtClean="0"/>
              <a:t> Model figure</a:t>
            </a:r>
          </a:p>
          <a:p>
            <a:pPr marL="514350" indent="-514350">
              <a:buFont typeface="+mj-lt"/>
              <a:buAutoNum type="arabicPeriod" startAt="4"/>
            </a:pPr>
            <a:r>
              <a:rPr lang="en-US" dirty="0" smtClean="0"/>
              <a:t>New </a:t>
            </a:r>
            <a:r>
              <a:rPr lang="en-US" dirty="0" err="1" smtClean="0"/>
              <a:t>R37</a:t>
            </a:r>
            <a:r>
              <a:rPr lang="en-US" dirty="0" smtClean="0"/>
              <a:t> added</a:t>
            </a:r>
          </a:p>
          <a:p>
            <a:pPr lvl="1"/>
            <a:r>
              <a:rPr lang="en-US" dirty="0" smtClean="0"/>
              <a:t>[Kevin Ma] </a:t>
            </a:r>
            <a:r>
              <a:rPr lang="en-US" dirty="0" err="1" smtClean="0"/>
              <a:t>CDNI</a:t>
            </a:r>
            <a:r>
              <a:rPr lang="en-US" dirty="0" smtClean="0"/>
              <a:t> </a:t>
            </a:r>
            <a:r>
              <a:rPr lang="en-US" dirty="0" err="1" smtClean="0"/>
              <a:t>RRI</a:t>
            </a:r>
            <a:r>
              <a:rPr lang="en-US" dirty="0" smtClean="0"/>
              <a:t> May support an optional mechanism allowing an upstream </a:t>
            </a:r>
            <a:r>
              <a:rPr lang="en-US" dirty="0" err="1" smtClean="0"/>
              <a:t>CDN</a:t>
            </a:r>
            <a:r>
              <a:rPr lang="en-US" dirty="0" smtClean="0"/>
              <a:t> to avoid redirecting a request to a downstream </a:t>
            </a:r>
            <a:r>
              <a:rPr lang="en-US" dirty="0" err="1" smtClean="0"/>
              <a:t>CDN</a:t>
            </a:r>
            <a:r>
              <a:rPr lang="en-US" dirty="0" smtClean="0"/>
              <a:t> if that is likely to result in the total redirection time exceeding some limit (Note: Only for recursive case)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Notable Changes (3/3)</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startAt="5"/>
            </a:pPr>
            <a:r>
              <a:rPr lang="en-US" dirty="0" smtClean="0"/>
              <a:t>Old </a:t>
            </a:r>
            <a:r>
              <a:rPr lang="en-US" dirty="0" err="1" smtClean="0"/>
              <a:t>R38</a:t>
            </a:r>
            <a:r>
              <a:rPr lang="en-US" dirty="0" smtClean="0"/>
              <a:t>/New </a:t>
            </a:r>
            <a:r>
              <a:rPr lang="en-US" dirty="0" err="1" smtClean="0"/>
              <a:t>R39</a:t>
            </a:r>
            <a:endParaRPr lang="en-US" dirty="0" smtClean="0"/>
          </a:p>
          <a:p>
            <a:pPr lvl="1"/>
            <a:r>
              <a:rPr lang="en-US" dirty="0" smtClean="0"/>
              <a:t>[Kevin Ma]</a:t>
            </a:r>
            <a:r>
              <a:rPr lang="zh-CN" altLang="en-US" dirty="0" smtClean="0"/>
              <a:t> </a:t>
            </a:r>
            <a:r>
              <a:rPr lang="en-US" dirty="0" err="1" smtClean="0"/>
              <a:t>CDNI</a:t>
            </a:r>
            <a:r>
              <a:rPr lang="en-US" dirty="0" smtClean="0"/>
              <a:t> </a:t>
            </a:r>
            <a:r>
              <a:rPr lang="en-US" dirty="0" err="1" smtClean="0"/>
              <a:t>RRI</a:t>
            </a:r>
            <a:r>
              <a:rPr lang="en-US" dirty="0" smtClean="0"/>
              <a:t> May also allow the Upstream </a:t>
            </a:r>
            <a:r>
              <a:rPr lang="en-US" dirty="0" err="1" smtClean="0"/>
              <a:t>CDN</a:t>
            </a:r>
            <a:r>
              <a:rPr lang="en-US" dirty="0" smtClean="0"/>
              <a:t> to convey information pointing to </a:t>
            </a:r>
            <a:r>
              <a:rPr lang="en-US" dirty="0" err="1" smtClean="0"/>
              <a:t>CDNI</a:t>
            </a:r>
            <a:r>
              <a:rPr lang="en-US" dirty="0" smtClean="0"/>
              <a:t> metadata “applicable (individually or through inheritance) to” the requested content; replaced “associated with”</a:t>
            </a:r>
          </a:p>
          <a:p>
            <a:pPr marL="514350" indent="-514350">
              <a:buFont typeface="+mj-lt"/>
              <a:buAutoNum type="arabicPeriod" startAt="6"/>
            </a:pPr>
            <a:r>
              <a:rPr lang="en-US" dirty="0" smtClean="0"/>
              <a:t>Old </a:t>
            </a:r>
            <a:r>
              <a:rPr lang="en-US" dirty="0" err="1" smtClean="0"/>
              <a:t>R58</a:t>
            </a:r>
            <a:r>
              <a:rPr lang="en-US" dirty="0" smtClean="0"/>
              <a:t>/New </a:t>
            </a:r>
            <a:r>
              <a:rPr lang="en-US" dirty="0" err="1" smtClean="0"/>
              <a:t>R59</a:t>
            </a:r>
            <a:endParaRPr lang="en-US" dirty="0" smtClean="0"/>
          </a:p>
          <a:p>
            <a:pPr lvl="1"/>
            <a:r>
              <a:rPr lang="en-US" dirty="0" smtClean="0"/>
              <a:t>[Kevin Ma] “Delegation </a:t>
            </a:r>
            <a:r>
              <a:rPr lang="en-US" dirty="0" err="1" smtClean="0"/>
              <a:t>whitelist</a:t>
            </a:r>
            <a:r>
              <a:rPr lang="en-US" dirty="0" smtClean="0"/>
              <a:t>/blacklist (i.e. Information defining which downstream </a:t>
            </a:r>
            <a:r>
              <a:rPr lang="en-US" dirty="0" err="1" smtClean="0"/>
              <a:t>CDNs</a:t>
            </a:r>
            <a:r>
              <a:rPr lang="en-US" dirty="0" smtClean="0"/>
              <a:t> the content may/may not be delivered through)” added as another example in bullet list for </a:t>
            </a:r>
            <a:r>
              <a:rPr lang="en-US" dirty="0" err="1" smtClean="0"/>
              <a:t>CDNI</a:t>
            </a:r>
            <a:r>
              <a:rPr lang="en-US" dirty="0" smtClean="0"/>
              <a:t> Metadata Distribution signaling</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 </a:t>
            </a:r>
            <a:r>
              <a:rPr lang="en-US" dirty="0" err="1" smtClean="0"/>
              <a:t>WG</a:t>
            </a:r>
            <a:r>
              <a:rPr lang="en-US" dirty="0" smtClean="0"/>
              <a:t> focus</a:t>
            </a:r>
            <a:endParaRPr lang="en-US" dirty="0"/>
          </a:p>
        </p:txBody>
      </p:sp>
      <p:sp>
        <p:nvSpPr>
          <p:cNvPr id="3" name="Text Placeholder 2"/>
          <p:cNvSpPr>
            <a:spLocks noGrp="1"/>
          </p:cNvSpPr>
          <p:nvPr>
            <p:ph type="body" idx="1"/>
          </p:nvPr>
        </p:nvSpPr>
        <p:spPr/>
        <p:txBody>
          <a:bodyPr/>
          <a:lstStyle/>
          <a:p>
            <a:r>
              <a:rPr lang="en-US" dirty="0" smtClean="0"/>
              <a:t>Version -01 to Version -02</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t>
            </a:r>
            <a:r>
              <a:rPr lang="en-US" dirty="0" smtClean="0"/>
              <a:t>Changes</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Change “Protocol” to “Interface”.</a:t>
            </a:r>
            <a:endParaRPr lang="en-US" dirty="0"/>
          </a:p>
          <a:p>
            <a:pPr marL="514350" indent="-514350">
              <a:buFont typeface="+mj-lt"/>
              <a:buAutoNum type="arabicPeriod"/>
            </a:pPr>
            <a:r>
              <a:rPr lang="en-US" dirty="0" smtClean="0"/>
              <a:t>Remove “Within/Beyond CDN Initial Scope”</a:t>
            </a:r>
            <a:endParaRPr lang="en-US" dirty="0" smtClean="0"/>
          </a:p>
          <a:p>
            <a:pPr marL="514350" indent="-514350">
              <a:buFont typeface="+mj-lt"/>
              <a:buAutoNum type="arabicPeriod"/>
            </a:pPr>
            <a:r>
              <a:rPr lang="en-US" dirty="0" smtClean="0"/>
              <a:t>Only use </a:t>
            </a:r>
            <a:r>
              <a:rPr lang="en-US" dirty="0" smtClean="0"/>
              <a:t>“Must”, “Should”, and “May” to prioritize the requirements</a:t>
            </a:r>
            <a:r>
              <a:rPr lang="en-US" dirty="0" smtClean="0"/>
              <a:t>.</a:t>
            </a:r>
          </a:p>
          <a:p>
            <a:pPr marL="914400" lvl="1" indent="-514350">
              <a:buNone/>
            </a:pPr>
            <a:r>
              <a:rPr lang="en-US" dirty="0" smtClean="0"/>
              <a:t>	“Beyond Initial Scope” </a:t>
            </a:r>
            <a:r>
              <a:rPr lang="en-US" dirty="0" err="1" smtClean="0">
                <a:sym typeface="Wingdings"/>
              </a:rPr>
              <a:t></a:t>
            </a:r>
            <a:r>
              <a:rPr lang="en-US" dirty="0" smtClean="0">
                <a:sym typeface="Wingdings"/>
              </a:rPr>
              <a:t> “May”</a:t>
            </a:r>
            <a:endParaRPr lang="en-US" dirty="0" smtClean="0"/>
          </a:p>
          <a:p>
            <a:pPr marL="514350" indent="-514350">
              <a:buFont typeface="+mj-lt"/>
              <a:buAutoNum type="arabicPeriod"/>
            </a:pPr>
            <a:r>
              <a:rPr lang="en-US" dirty="0" smtClean="0"/>
              <a:t>Clear up all the duplicate requirements.</a:t>
            </a:r>
          </a:p>
          <a:p>
            <a:pPr marL="514350" indent="-514350">
              <a:buFont typeface="+mj-lt"/>
              <a:buAutoNum type="arabicPeriod"/>
            </a:pPr>
            <a:r>
              <a:rPr lang="en-US" dirty="0" smtClean="0"/>
              <a:t>Find out the requirements which are inter-dependent. Indicate them if one is implemented, all the dependent requirements must also be implemented (e.g. if Cascaded CDN is implemented, loop prevention must also be implemented)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2501</TotalTime>
  <Words>1173</Words>
  <Application>Microsoft Macintosh PowerPoint</Application>
  <PresentationFormat>On-screen Show (4:3)</PresentationFormat>
  <Paragraphs>60</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CDNI Requirements (draft-lefaucheur-cdni-requirements-02)</vt:lpstr>
      <vt:lpstr>Notable CHANGEs</vt:lpstr>
      <vt:lpstr>Notable Changes (1/3)</vt:lpstr>
      <vt:lpstr>RFC 2119 Language</vt:lpstr>
      <vt:lpstr>New Requirements Language </vt:lpstr>
      <vt:lpstr>Notable Changes (2/3)</vt:lpstr>
      <vt:lpstr>Notable Changes (3/3)</vt:lpstr>
      <vt:lpstr>Requirements – WG focus</vt:lpstr>
      <vt:lpstr>Proposed Changes</vt:lpstr>
      <vt:lpstr>Proposed Changes</vt:lpstr>
      <vt:lpstr>Open Questions</vt:lpstr>
      <vt:lpstr>Next Steps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CDNI Requirements (draft-lefaucheur-cdni-requirements-02)</dc:title>
  <dc:creator/>
  <cp:lastModifiedBy>Francois Le Faucheur</cp:lastModifiedBy>
  <cp:revision>85</cp:revision>
  <dcterms:created xsi:type="dcterms:W3CDTF">2011-07-27T13:54:32Z</dcterms:created>
  <dcterms:modified xsi:type="dcterms:W3CDTF">2011-07-27T14:01:04Z</dcterms:modified>
</cp:coreProperties>
</file>